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</p:sldMasterIdLst>
  <p:notesMasterIdLst>
    <p:notesMasterId r:id="rId29"/>
  </p:notesMasterIdLst>
  <p:handoutMasterIdLst>
    <p:handoutMasterId r:id="rId30"/>
  </p:handoutMasterIdLst>
  <p:sldIdLst>
    <p:sldId id="307" r:id="rId5"/>
    <p:sldId id="356" r:id="rId6"/>
    <p:sldId id="357" r:id="rId7"/>
    <p:sldId id="363" r:id="rId8"/>
    <p:sldId id="368" r:id="rId9"/>
    <p:sldId id="369" r:id="rId10"/>
    <p:sldId id="358" r:id="rId11"/>
    <p:sldId id="353" r:id="rId12"/>
    <p:sldId id="374" r:id="rId13"/>
    <p:sldId id="375" r:id="rId14"/>
    <p:sldId id="376" r:id="rId15"/>
    <p:sldId id="377" r:id="rId16"/>
    <p:sldId id="359" r:id="rId17"/>
    <p:sldId id="364" r:id="rId18"/>
    <p:sldId id="366" r:id="rId19"/>
    <p:sldId id="367" r:id="rId20"/>
    <p:sldId id="360" r:id="rId21"/>
    <p:sldId id="370" r:id="rId22"/>
    <p:sldId id="365" r:id="rId23"/>
    <p:sldId id="371" r:id="rId24"/>
    <p:sldId id="372" r:id="rId25"/>
    <p:sldId id="373" r:id="rId26"/>
    <p:sldId id="379" r:id="rId27"/>
    <p:sldId id="378" r:id="rId28"/>
  </p:sldIdLst>
  <p:sldSz cx="12192000" cy="6858000"/>
  <p:notesSz cx="7010400" cy="9296400"/>
  <p:custDataLst>
    <p:tags r:id="rId31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A8A56C4-1BFE-42F4-9476-D78ECB106B24}" v="1" dt="2022-05-12T09:57:00.85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microsoft.com/office/2015/10/relationships/revisionInfo" Target="revisionInfo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tags" Target="tags/tag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handoutMaster" Target="handoutMasters/handoutMaster1.xml"/><Relationship Id="rId35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88CC96A8-6ED5-4539-87D6-AFCB6A9ADD7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1" y="1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0501CA9-6E9A-4637-835A-572E070E7FD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970339" y="1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431E61-F304-4060-A71B-12EF89F2AB62}" type="datetimeFigureOut">
              <a:rPr lang="en-GB" smtClean="0"/>
              <a:t>18/05/2022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7A7BD09-F700-4294-844B-B16BB42D451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1" y="8829676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3BD03D2-9D32-4973-B2F2-CBB43172B8F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970339" y="8829676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F62D12-9E5E-493C-BE47-C6A094F24C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71034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7840" cy="4664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1"/>
            <a:ext cx="3037840" cy="4664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B1C1C4-A2CA-4E67-A1F5-602634E2BCF5}" type="datetimeFigureOut">
              <a:rPr lang="en-GB" smtClean="0"/>
              <a:t>18/05/2022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1" y="4473892"/>
            <a:ext cx="5608320" cy="366045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8"/>
            <a:ext cx="3037840" cy="4664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8"/>
            <a:ext cx="3037840" cy="4664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755DF9-41A9-4B2A-8603-E47104E21A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50996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755DF9-41A9-4B2A-8603-E47104E21A85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15969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https://padlet.com/esteem/bof1_assessment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755DF9-41A9-4B2A-8603-E47104E21A85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3167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https://padlet.com/esteem/bof2_awarding_gaps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755DF9-41A9-4B2A-8603-E47104E21A85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89374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https://padlet.com/esteem/bof3_careers_and_employability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755DF9-41A9-4B2A-8603-E47104E21A85}" type="slidenum">
              <a:rPr lang="en-GB" smtClean="0"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347573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https://padlet.com/esteem/bof4_open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755DF9-41A9-4B2A-8603-E47104E21A85}" type="slidenum">
              <a:rPr lang="en-GB" smtClean="0"/>
              <a:t>17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092120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755DF9-41A9-4B2A-8603-E47104E21A85}" type="slidenum">
              <a:rPr lang="en-GB" smtClean="0"/>
              <a:t>24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88434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A5024934-070C-DA4D-AC21-0DC55BDEFACF}"/>
              </a:ext>
            </a:extLst>
          </p:cNvPr>
          <p:cNvSpPr/>
          <p:nvPr userDrawn="1"/>
        </p:nvSpPr>
        <p:spPr>
          <a:xfrm>
            <a:off x="10087429" y="319314"/>
            <a:ext cx="1266371" cy="92891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Thursday, 12th May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eSTEeM 2022 - BoF Conversations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28695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Thursday, 12th May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eSTEeM 2022 - BoF Conversations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85448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Thursday, 12th May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eSTEeM 2022 - BoF Conversations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97052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Thursday, 12th May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eSTEeM 2022 - BoF Conversations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07479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Thursday, 12th May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eSTEeM 2022 - BoF Conversations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62414B7-E694-DD45-8C62-70FE79ADDF1F}"/>
              </a:ext>
            </a:extLst>
          </p:cNvPr>
          <p:cNvSpPr/>
          <p:nvPr userDrawn="1"/>
        </p:nvSpPr>
        <p:spPr>
          <a:xfrm>
            <a:off x="10087429" y="319314"/>
            <a:ext cx="1266371" cy="92891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43584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368107"/>
            <a:ext cx="5181600" cy="480885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368107"/>
            <a:ext cx="5181600" cy="480885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Thursday, 12th May 2022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eSTEeM 2022 - BoF Conversations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9807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Thursday, 12th May 2022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eSTEeM 2022 - BoF Conversations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41584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Thursday, 12th May 2022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eSTEeM 2022 - BoF Conversations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75392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Thursday, 12th May 2022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eSTEeM 2022 - BoF Conversations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1443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Thursday, 12th May 2022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eSTEeM 2022 - BoF Conversations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79895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Thursday, 12th May 2022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eSTEeM 2022 - BoF Conversations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37648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235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351280"/>
            <a:ext cx="10515600" cy="48463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Thursday, 12th May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/>
              <a:t>eSTEeM 2022 - BoF Conversations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  <p:pic>
        <p:nvPicPr>
          <p:cNvPr id="7" name="Picture 2" descr="Image result for open university logo">
            <a:extLst>
              <a:ext uri="{FF2B5EF4-FFF2-40B4-BE49-F238E27FC236}">
                <a16:creationId xmlns:a16="http://schemas.microsoft.com/office/drawing/2014/main" id="{73F5A3A6-890C-3C44-8E85-866FAD5E91E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19712" y="361703"/>
            <a:ext cx="1234088" cy="8415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310274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8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8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8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8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8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bit.ly/esteem-2022-bof-conversations" TargetMode="External"/><Relationship Id="rId3" Type="http://schemas.openxmlformats.org/officeDocument/2006/relationships/image" Target="../media/image2.png"/><Relationship Id="rId7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twitter.com/OU_eSTEeM" TargetMode="External"/><Relationship Id="rId5" Type="http://schemas.openxmlformats.org/officeDocument/2006/relationships/hyperlink" Target="http://www.open.ac.uk/esteem" TargetMode="External"/><Relationship Id="rId4" Type="http://schemas.openxmlformats.org/officeDocument/2006/relationships/hyperlink" Target="mailto:esteem@open.ac.uk" TargetMode="Externa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open.ac.uk/about/teaching-and-learning/esteem/projects/themes/other/black-student-experience-and-outcomes-s112-improving-level-1-stem-module" TargetMode="External"/><Relationship Id="rId3" Type="http://schemas.openxmlformats.org/officeDocument/2006/relationships/hyperlink" Target="https://www.open.ac.uk/about/teaching-and-learning/esteem/projects/themes/other/barriers-and-enablers-higher-education-the-experiences-disabled-students#overlay-context=" TargetMode="External"/><Relationship Id="rId7" Type="http://schemas.openxmlformats.org/officeDocument/2006/relationships/hyperlink" Target="https://www.open.ac.uk/about/teaching-and-learning/esteem/projects/themes/other/understanding-the-mental-health-attainment-gap-design-modules" TargetMode="External"/><Relationship Id="rId2" Type="http://schemas.openxmlformats.org/officeDocument/2006/relationships/hyperlink" Target="https://www.open.ac.uk/about/teaching-and-learning/esteem/projects/themes/other/assessing-the-impact-skills-development-through-formative-assessment-student" TargetMode="External"/><Relationship Id="rId1" Type="http://schemas.openxmlformats.org/officeDocument/2006/relationships/slideLayout" Target="../slideLayouts/slideLayout4.xml"/><Relationship Id="rId6" Type="http://schemas.openxmlformats.org/officeDocument/2006/relationships/hyperlink" Target="https://www.open.ac.uk/about/teaching-and-learning/esteem/projects/themes/other/investigating-the-impact-ethnicity-student-experience-stage-1-and-2-physical" TargetMode="External"/><Relationship Id="rId5" Type="http://schemas.openxmlformats.org/officeDocument/2006/relationships/hyperlink" Target="https://www.open.ac.uk/about/teaching-and-learning/esteem/projects/themes/other/associate-lecturer-disability-champion-scheme-the-open-university-ei-stem-0" TargetMode="External"/><Relationship Id="rId4" Type="http://schemas.openxmlformats.org/officeDocument/2006/relationships/hyperlink" Target="https://www.open.ac.uk/about/teaching-and-learning/esteem/projects/themes/other/understanding-the-bame-attainment-gap-the-ou-means-quantitative-and" TargetMode="Externa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open.ac.uk/about/teaching-and-learning/esteem/projects/themes/other/do-they-know-what-they-are-doing-review-it-use-prison-based-students" TargetMode="External"/><Relationship Id="rId3" Type="http://schemas.openxmlformats.org/officeDocument/2006/relationships/hyperlink" Target="https://www.open.ac.uk/about/teaching-and-learning/esteem/projects/themes/other/evaluating-the-increase-student-wellbeing-brought-about-informal-online#overlay-context=" TargetMode="External"/><Relationship Id="rId7" Type="http://schemas.openxmlformats.org/officeDocument/2006/relationships/hyperlink" Target="https://www.open.ac.uk/about/teaching-and-learning/esteem/projects/themes/other/disseminating-inclusive-field-teaching-%E2%80%93-sharing-resources-and-practices" TargetMode="External"/><Relationship Id="rId2" Type="http://schemas.openxmlformats.org/officeDocument/2006/relationships/hyperlink" Target="https://www.open.ac.uk/about/teaching-and-learning/esteem/projects/themes/other/exploring-the-extent-maths-anxiety-within-the-stem-faculty-the-open-university" TargetMode="External"/><Relationship Id="rId1" Type="http://schemas.openxmlformats.org/officeDocument/2006/relationships/slideLayout" Target="../slideLayouts/slideLayout4.xml"/><Relationship Id="rId6" Type="http://schemas.openxmlformats.org/officeDocument/2006/relationships/hyperlink" Target="https://www.open.ac.uk/about/teaching-and-learning/esteem/projects/themes/other/investigating-the-motivations-female-students-choosing-open-versus-named" TargetMode="External"/><Relationship Id="rId5" Type="http://schemas.openxmlformats.org/officeDocument/2006/relationships/hyperlink" Target="https://www.open.ac.uk/about/teaching-and-learning/esteem/projects/themes/other/evaluation-d-flag-students-accessibility-and-use-online-tutorials-and-forums" TargetMode="External"/><Relationship Id="rId4" Type="http://schemas.openxmlformats.org/officeDocument/2006/relationships/hyperlink" Target="https://www.open.ac.uk/about/teaching-and-learning/esteem/projects/themes/other/investigation-running-course-specific-taster-tutorials-within-prisons-non-ou#overlay-context=projects/themes/technologies-stem-learning/review-the-use-office-365-and-adobe-connect-active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open.ac.uk/about/teaching-and-learning/esteem/projects/themes/other/accessibility-and-inclusion-tuition-accit" TargetMode="External"/><Relationship Id="rId2" Type="http://schemas.openxmlformats.org/officeDocument/2006/relationships/hyperlink" Target="https://www.open.ac.uk/about/teaching-and-learning/esteem/projects/themes/other/improving-and-evaluating-inclusivity-group-project-work-distance-learning" TargetMode="External"/><Relationship Id="rId1" Type="http://schemas.openxmlformats.org/officeDocument/2006/relationships/slideLayout" Target="../slideLayouts/slideLayout4.xml"/><Relationship Id="rId5" Type="http://schemas.openxmlformats.org/officeDocument/2006/relationships/hyperlink" Target="https://www.open.ac.uk/about/teaching-and-learning/esteem/projects/themes/other/developing-strategy-lgbt-inclusive-stem-faculty" TargetMode="External"/><Relationship Id="rId4" Type="http://schemas.openxmlformats.org/officeDocument/2006/relationships/hyperlink" Target="https://www.open.ac.uk/about/teaching-and-learning/esteem/projects/themes/other/concept-inventories-physics-development-impact" TargetMode="Externa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hyperlink" Target="https://padlet.com/esteem/bof3_careers_and_employability" TargetMode="External"/><Relationship Id="rId3" Type="http://schemas.openxmlformats.org/officeDocument/2006/relationships/image" Target="../media/image2.png"/><Relationship Id="rId7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twitter.com/OU_eSTEeM" TargetMode="External"/><Relationship Id="rId5" Type="http://schemas.openxmlformats.org/officeDocument/2006/relationships/hyperlink" Target="http://www.open.ac.uk/esteem" TargetMode="External"/><Relationship Id="rId4" Type="http://schemas.openxmlformats.org/officeDocument/2006/relationships/hyperlink" Target="mailto:esteem@open.ac.uk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open.ac.uk/about/teaching-and-learning/esteem/projects/themes/other/evaluation-online-journal-club-ojc-s285-what-extent-does-help-students-develop" TargetMode="External"/><Relationship Id="rId2" Type="http://schemas.openxmlformats.org/officeDocument/2006/relationships/hyperlink" Target="https://www.open.ac.uk/about/teaching-and-learning/esteem/projects/themes/other/using-learning-logs-sxps288-%E2%80%93-effectiveness-helping-students-reach-learning" TargetMode="External"/><Relationship Id="rId1" Type="http://schemas.openxmlformats.org/officeDocument/2006/relationships/slideLayout" Target="../slideLayouts/slideLayout4.xml"/><Relationship Id="rId4" Type="http://schemas.openxmlformats.org/officeDocument/2006/relationships/hyperlink" Target="https://www.open.ac.uk/about/teaching-and-learning/esteem/projects/themes/other/curriculum-development-computing-and-communications-enabling-the-student-voice" TargetMode="Externa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open.ac.uk/about/teaching-and-learning/esteem/projects/themes/other/evaluation-community-partnership-approach-using-open-educational-resources" TargetMode="External"/><Relationship Id="rId3" Type="http://schemas.openxmlformats.org/officeDocument/2006/relationships/hyperlink" Target="https://www.open.ac.uk/about/teaching-and-learning/esteem/projects/themes/other/developing-students-and-tutors-perceptions-good-mathematical-communication" TargetMode="External"/><Relationship Id="rId7" Type="http://schemas.openxmlformats.org/officeDocument/2006/relationships/hyperlink" Target="https://www.open.ac.uk/about/teaching-and-learning/esteem/projects/themes/other/skills-progression-practical-science-within-the-life-sciences" TargetMode="External"/><Relationship Id="rId2" Type="http://schemas.openxmlformats.org/officeDocument/2006/relationships/hyperlink" Target="https://www.open.ac.uk/about/teaching-and-learning/esteem/projects/themes/other/degree-apprenticeships-embedding-learning-the-practice-tutor-apprentice" TargetMode="External"/><Relationship Id="rId1" Type="http://schemas.openxmlformats.org/officeDocument/2006/relationships/slideLayout" Target="../slideLayouts/slideLayout4.xml"/><Relationship Id="rId6" Type="http://schemas.openxmlformats.org/officeDocument/2006/relationships/hyperlink" Target="https://www.open.ac.uk/about/teaching-and-learning/esteem/projects/themes/other/changing-the-way-the-game-played-transforming-postgraduate-curriculum-praxis" TargetMode="External"/><Relationship Id="rId5" Type="http://schemas.openxmlformats.org/officeDocument/2006/relationships/hyperlink" Target="https://www.open.ac.uk/about/teaching-and-learning/esteem/projects/themes/other/research-and-education-product-development-2040" TargetMode="External"/><Relationship Id="rId4" Type="http://schemas.openxmlformats.org/officeDocument/2006/relationships/hyperlink" Target="https://www.open.ac.uk/about/teaching-and-learning/esteem/projects/themes/other/student-development-and-perceptions-employability-skills-stage-1-science" TargetMode="Externa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open.ac.uk/about/teaching-and-learning/esteem/projects/themes/other/e-ambassadors-and-e-portfolios-exploring-innovative-methods-embed" TargetMode="External"/><Relationship Id="rId3" Type="http://schemas.openxmlformats.org/officeDocument/2006/relationships/hyperlink" Target="https://www.open.ac.uk/about/teaching-and-learning/esteem/projects/themes/other/framing-professional-competencies-systems-thinking-practice" TargetMode="External"/><Relationship Id="rId7" Type="http://schemas.openxmlformats.org/officeDocument/2006/relationships/hyperlink" Target="https://www.open.ac.uk/about/teaching-and-learning/esteem/projects/themes/other/enhancing-systems-thinking-practice-the-workplace" TargetMode="External"/><Relationship Id="rId2" Type="http://schemas.openxmlformats.org/officeDocument/2006/relationships/hyperlink" Target="https://www.open.ac.uk/about/teaching-and-learning/esteem/projects/themes/other/factors-affecting-student-success-the-workplace" TargetMode="External"/><Relationship Id="rId1" Type="http://schemas.openxmlformats.org/officeDocument/2006/relationships/slideLayout" Target="../slideLayouts/slideLayout4.xml"/><Relationship Id="rId6" Type="http://schemas.openxmlformats.org/officeDocument/2006/relationships/hyperlink" Target="https://www.open.ac.uk/about/teaching-and-learning/esteem/projects/themes/other/measuring-qualification-effects-new-pedagogy-which-embeds-learning-and" TargetMode="External"/><Relationship Id="rId5" Type="http://schemas.openxmlformats.org/officeDocument/2006/relationships/hyperlink" Target="https://www.open.ac.uk/about/teaching-and-learning/esteem/projects/themes/other/impact-study-the-taught-mscs-technology-related-subjects-students%E2%80%99" TargetMode="External"/><Relationship Id="rId4" Type="http://schemas.openxmlformats.org/officeDocument/2006/relationships/hyperlink" Target="https://www.open.ac.uk/about/teaching-and-learning/esteem/projects/themes/other/refining-framework-measuring-qualification-effects" TargetMode="External"/><Relationship Id="rId9" Type="http://schemas.openxmlformats.org/officeDocument/2006/relationships/hyperlink" Target="https://www.open.ac.uk/about/teaching-and-learning/esteem/projects/themes/other/online-presence-learning-and-employability-students-use-profiles-social" TargetMode="Externa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hyperlink" Target="https://padlet.com/esteem/bof4_open" TargetMode="External"/><Relationship Id="rId3" Type="http://schemas.openxmlformats.org/officeDocument/2006/relationships/image" Target="../media/image2.png"/><Relationship Id="rId7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twitter.com/OU_eSTEeM" TargetMode="External"/><Relationship Id="rId5" Type="http://schemas.openxmlformats.org/officeDocument/2006/relationships/hyperlink" Target="http://www.open.ac.uk/esteem" TargetMode="External"/><Relationship Id="rId4" Type="http://schemas.openxmlformats.org/officeDocument/2006/relationships/hyperlink" Target="mailto:esteem@open.ac.uk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open.ac.uk/about/teaching-and-learning/esteem/projects/themes/onlineonscreen-stem-practice/online-summer-schools" TargetMode="External"/><Relationship Id="rId7" Type="http://schemas.openxmlformats.org/officeDocument/2006/relationships/hyperlink" Target="https://www.open.ac.uk/about/teaching-and-learning/esteem/projects/themes/supporting-students/understanding-the-postgraduate-research-student-experience" TargetMode="External"/><Relationship Id="rId2" Type="http://schemas.openxmlformats.org/officeDocument/2006/relationships/hyperlink" Target="https://www.open.ac.uk/about/teaching-and-learning/esteem/projects/themes/other/measuring-the-impact-learning-design-and-course-creation-ldcc-workshops" TargetMode="External"/><Relationship Id="rId1" Type="http://schemas.openxmlformats.org/officeDocument/2006/relationships/slideLayout" Target="../slideLayouts/slideLayout4.xml"/><Relationship Id="rId6" Type="http://schemas.openxmlformats.org/officeDocument/2006/relationships/hyperlink" Target="https://www.open.ac.uk/about/teaching-and-learning/esteem/projects/themes/supporting-students/exploring-peer-support-structure-jupyter-notebooks-and-r-m348" TargetMode="External"/><Relationship Id="rId5" Type="http://schemas.openxmlformats.org/officeDocument/2006/relationships/hyperlink" Target="https://www.open.ac.uk/about/teaching-and-learning/esteem/projects/themes/stem-engagement/floodplain-meadows-partnership-ambassadors" TargetMode="External"/><Relationship Id="rId4" Type="http://schemas.openxmlformats.org/officeDocument/2006/relationships/hyperlink" Target="https://www.open.ac.uk/about/teaching-and-learning/esteem/projects/themes/onlineonscreen-stem-practice/supporting-students-online-tuition-access-through-the" TargetMode="Externa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open.ac.uk/about/teaching-and-learning/esteem/projects/themes/supporting-students/cultivating-student-led-tutorials-stem#overlay-context=" TargetMode="External"/><Relationship Id="rId3" Type="http://schemas.openxmlformats.org/officeDocument/2006/relationships/hyperlink" Target="https://www.open.ac.uk/about/teaching-and-learning/esteem/projects/themes/supporting-students/postcard-confessions-deepening-understanding-students-their" TargetMode="External"/><Relationship Id="rId7" Type="http://schemas.openxmlformats.org/officeDocument/2006/relationships/hyperlink" Target="https://www.open.ac.uk/about/teaching-and-learning/esteem/projects/themes/supporting-students/creating-community-support-through-social-activities" TargetMode="External"/><Relationship Id="rId2" Type="http://schemas.openxmlformats.org/officeDocument/2006/relationships/hyperlink" Target="https://www.open.ac.uk/about/teaching-and-learning/esteem/projects/themes/supporting-students/understanding-passive-withdrawals-s111" TargetMode="External"/><Relationship Id="rId1" Type="http://schemas.openxmlformats.org/officeDocument/2006/relationships/slideLayout" Target="../slideLayouts/slideLayout4.xml"/><Relationship Id="rId6" Type="http://schemas.openxmlformats.org/officeDocument/2006/relationships/hyperlink" Target="https://www.open.ac.uk/about/teaching-and-learning/esteem/projects/themes/supporting-students/early-start-tm470-project-students" TargetMode="External"/><Relationship Id="rId5" Type="http://schemas.openxmlformats.org/officeDocument/2006/relationships/hyperlink" Target="https://www.open.ac.uk/about/teaching-and-learning/esteem/projects/themes/supporting-students/embedding-research-teaching-practices-motivations-and-impacts" TargetMode="External"/><Relationship Id="rId4" Type="http://schemas.openxmlformats.org/officeDocument/2006/relationships/hyperlink" Target="https://www.open.ac.uk/about/teaching-and-learning/esteem/projects/themes/supporting-students/can-we-reduce-anxiety-students-sitting-remote-exams-sharing-best" TargetMode="External"/><Relationship Id="rId9" Type="http://schemas.openxmlformats.org/officeDocument/2006/relationships/hyperlink" Target="https://www.open.ac.uk/about/teaching-and-learning/esteem/projects/themes/supporting-students/developing-student-use-feedback-their-marked-tmas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teams.microsoft.com/l/meetup-join/19%3ameeting_NzE1MDY4OTAtYWIwZi00OWZmLWI0ZmUtNWU4YjI5NDYxYjY4%40thread.v2/0?context=%7b%22Tid%22%3a%220e2ed455-96af-4100-bed3-a8e5fd981685%22%2c%22Oid%22%3a%227534b7c7-3e9f-4437-ba3a-d951ade88885%22%7d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Relationship Id="rId6" Type="http://schemas.openxmlformats.org/officeDocument/2006/relationships/hyperlink" Target="https://teams.microsoft.com/l/meetup-join/19%3ameeting_MTM3ZDNiYmQtNjVhMy00ZGZiLTg1MTctZDEyY2M5YmYxNDI1%40thread.v2/0?context=%7b%22Tid%22%3a%220e2ed455-96af-4100-bed3-a8e5fd981685%22%2c%22Oid%22%3a%227534b7c7-3e9f-4437-ba3a-d951ade88885%22%7d" TargetMode="External"/><Relationship Id="rId5" Type="http://schemas.openxmlformats.org/officeDocument/2006/relationships/hyperlink" Target="https://teams.microsoft.com/l/meetup-join/19%3ameeting_NWIzZDY0ZWUtZjVlNC00MWU5LTlkNTktYmQwNGUxMTU5OWFm%40thread.v2/0?context=%7b%22Tid%22%3a%220e2ed455-96af-4100-bed3-a8e5fd981685%22%2c%22Oid%22%3a%227534b7c7-3e9f-4437-ba3a-d951ade88885%22%7d" TargetMode="External"/><Relationship Id="rId4" Type="http://schemas.openxmlformats.org/officeDocument/2006/relationships/hyperlink" Target="https://teams.microsoft.com/l/meetup-join/19%3ameeting_ZGMyZjdiZjEtMDNmOC00MDFlLThlNWYtMzdmZTU3ODFjODM2%40thread.v2/0?context=%7b%22Tid%22%3a%220e2ed455-96af-4100-bed3-a8e5fd981685%22%2c%22Oid%22%3a%227534b7c7-3e9f-4437-ba3a-d951ade88885%22%7d" TargetMode="Externa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open.ac.uk/about/teaching-and-learning/esteem/projects/themes/supporting-students/using-bitesize-videos-enhance-students%E2%80%99-experiences-level-2" TargetMode="External"/><Relationship Id="rId3" Type="http://schemas.openxmlformats.org/officeDocument/2006/relationships/hyperlink" Target="https://www.open.ac.uk/about/teaching-and-learning/esteem/projects/themes/supporting-students/investigating-students-perception-some-the-key-learning#overlay-context=projects/themes/other/typical-support-seeking-behaviour-stem-students-their-outcomes-and-successes" TargetMode="External"/><Relationship Id="rId7" Type="http://schemas.openxmlformats.org/officeDocument/2006/relationships/hyperlink" Target="https://www.open.ac.uk/about/teaching-and-learning/esteem/projects/themes/supporting-students/evaluation-assessment-and-tuition-changes-s284-astronomy#overlay-context=" TargetMode="External"/><Relationship Id="rId2" Type="http://schemas.openxmlformats.org/officeDocument/2006/relationships/hyperlink" Target="https://www.open.ac.uk/about/teaching-and-learning/esteem/projects/themes/supporting-students/engineering-residential-school-or-home-experiments-comparison" TargetMode="External"/><Relationship Id="rId1" Type="http://schemas.openxmlformats.org/officeDocument/2006/relationships/slideLayout" Target="../slideLayouts/slideLayout4.xml"/><Relationship Id="rId6" Type="http://schemas.openxmlformats.org/officeDocument/2006/relationships/hyperlink" Target="https://www.open.ac.uk/about/teaching-and-learning/esteem/projects/themes/supporting-students/encouraging-verbal-communication-online-small-group-maths#overlay-context=projects/themes/other/investigating-the-motivations-female-students-choosing-open-versus-named" TargetMode="External"/><Relationship Id="rId5" Type="http://schemas.openxmlformats.org/officeDocument/2006/relationships/hyperlink" Target="https://www.open.ac.uk/about/teaching-and-learning/esteem/projects/themes/supporting-students/welsh-medium-tuition-level-1-mathematicsaddysgu-mathemateg-lefel" TargetMode="External"/><Relationship Id="rId4" Type="http://schemas.openxmlformats.org/officeDocument/2006/relationships/hyperlink" Target="https://www.open.ac.uk/about/teaching-and-learning/esteem/projects/themes/supporting-students/using-knowledge-associate-lecturers-bayesian-model-predict-the" TargetMode="Externa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open.ac.uk/about/teaching-and-learning/esteem/projects/themes/supporting-students/online-peer-mentoring-scale-benefits-and-impacts-student-buddy" TargetMode="External"/><Relationship Id="rId7" Type="http://schemas.openxmlformats.org/officeDocument/2006/relationships/hyperlink" Target="https://www.open.ac.uk/about/teaching-and-learning/esteem/projects/themes/supporting-students/use-oulive-recordings-live-mathematics%E2%80%99-and-discussion-forums" TargetMode="External"/><Relationship Id="rId2" Type="http://schemas.openxmlformats.org/officeDocument/2006/relationships/hyperlink" Target="https://www.open.ac.uk/about/teaching-and-learning/esteem/projects/themes/supporting-students/improving-success-and-satisfaction-credit-transfer-students#overlay-context=projects" TargetMode="External"/><Relationship Id="rId1" Type="http://schemas.openxmlformats.org/officeDocument/2006/relationships/slideLayout" Target="../slideLayouts/slideLayout4.xml"/><Relationship Id="rId6" Type="http://schemas.openxmlformats.org/officeDocument/2006/relationships/hyperlink" Target="https://www.open.ac.uk/about/teaching-and-learning/esteem/projects/themes/supporting-students/assessment-banking-%E2%80%93-useful-break-or-deferred-withdrawal" TargetMode="External"/><Relationship Id="rId5" Type="http://schemas.openxmlformats.org/officeDocument/2006/relationships/hyperlink" Target="https://www.open.ac.uk/about/teaching-and-learning/esteem/projects/themes/supporting-students/evaluating-the-impact-qualification-based-approach-student" TargetMode="External"/><Relationship Id="rId4" Type="http://schemas.openxmlformats.org/officeDocument/2006/relationships/hyperlink" Target="https://www.open.ac.uk/about/teaching-and-learning/esteem/projects/themes/supporting-students/perceptions-expectations-and-experience-group-tuition-towards-0" TargetMode="Externa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open.ac.uk/about/teaching-and-learning/esteem/projects/themes/technologies-stem-learning/does-the-provision-own-working-space%E2%80%99-tutors-enhance-the" TargetMode="External"/><Relationship Id="rId3" Type="http://schemas.openxmlformats.org/officeDocument/2006/relationships/hyperlink" Target="https://www.open.ac.uk/about/teaching-and-learning/esteem/projects/themes/technologies-stem-learning/student-progression-through-linked-interactive-screen" TargetMode="External"/><Relationship Id="rId7" Type="http://schemas.openxmlformats.org/officeDocument/2006/relationships/hyperlink" Target="https://www.open.ac.uk/about/teaching-and-learning/esteem/projects/themes/technologies-stem-learning/implementing-quantum-mechanics-visualisation-tools" TargetMode="External"/><Relationship Id="rId2" Type="http://schemas.openxmlformats.org/officeDocument/2006/relationships/hyperlink" Target="https://www.open.ac.uk/about/teaching-and-learning/esteem/projects/themes/technologies-stem-learning/openstem-africa-ghana-test-and-learn-the-university-cape" TargetMode="External"/><Relationship Id="rId1" Type="http://schemas.openxmlformats.org/officeDocument/2006/relationships/slideLayout" Target="../slideLayouts/slideLayout4.xml"/><Relationship Id="rId6" Type="http://schemas.openxmlformats.org/officeDocument/2006/relationships/hyperlink" Target="https://www.open.ac.uk/about/teaching-and-learning/esteem/projects/themes/technologies-stem-learning/teaching-distributed-computing-using-raspberry-pi" TargetMode="External"/><Relationship Id="rId5" Type="http://schemas.openxmlformats.org/officeDocument/2006/relationships/hyperlink" Target="https://www.open.ac.uk/about/teaching-and-learning/esteem/projects/themes/technologies-stem-learning/comparative-study-distance-teaching-electronics-using" TargetMode="External"/><Relationship Id="rId4" Type="http://schemas.openxmlformats.org/officeDocument/2006/relationships/hyperlink" Target="https://www.open.ac.uk/about/teaching-and-learning/esteem/projects/themes/technologies-stem-learning/modern-container-based-learning-interface-and-delivery" TargetMode="Externa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hyperlink" Target="https://bit.ly/esteem-2022-bof-conversations" TargetMode="External"/><Relationship Id="rId3" Type="http://schemas.openxmlformats.org/officeDocument/2006/relationships/image" Target="../media/image2.png"/><Relationship Id="rId7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twitter.com/OU_eSTEeM" TargetMode="External"/><Relationship Id="rId5" Type="http://schemas.openxmlformats.org/officeDocument/2006/relationships/hyperlink" Target="http://www.open.ac.uk/esteem" TargetMode="External"/><Relationship Id="rId4" Type="http://schemas.openxmlformats.org/officeDocument/2006/relationships/hyperlink" Target="mailto:esteem@open.ac.uk" TargetMode="Externa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padlet.com/esteem/bof1_assessment" TargetMode="External"/><Relationship Id="rId3" Type="http://schemas.openxmlformats.org/officeDocument/2006/relationships/image" Target="../media/image2.png"/><Relationship Id="rId7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twitter.com/OU_eSTEeM" TargetMode="External"/><Relationship Id="rId5" Type="http://schemas.openxmlformats.org/officeDocument/2006/relationships/hyperlink" Target="http://www.open.ac.uk/esteem" TargetMode="External"/><Relationship Id="rId4" Type="http://schemas.openxmlformats.org/officeDocument/2006/relationships/hyperlink" Target="mailto:esteem@open.ac.uk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open.ac.uk/about/teaching-and-learning/esteem/projects/themes/innovative-assessment/changing-times-changing-pedagogies" TargetMode="External"/><Relationship Id="rId2" Type="http://schemas.openxmlformats.org/officeDocument/2006/relationships/hyperlink" Target="https://www.open.ac.uk/about/teaching-and-learning/esteem/projects/themes/innovative-assessment/evaluation-the-impact-changes-assessment-practice-second-year" TargetMode="External"/><Relationship Id="rId1" Type="http://schemas.openxmlformats.org/officeDocument/2006/relationships/slideLayout" Target="../slideLayouts/slideLayout4.xml"/><Relationship Id="rId5" Type="http://schemas.openxmlformats.org/officeDocument/2006/relationships/hyperlink" Target="https://www.open.ac.uk/about/teaching-and-learning/esteem/projects/themes/innovative-assessment/challenges-assessment-level-3-interdisciplinary-module-al-and" TargetMode="External"/><Relationship Id="rId4" Type="http://schemas.openxmlformats.org/officeDocument/2006/relationships/hyperlink" Target="https://www.open.ac.uk/about/teaching-and-learning/esteem/projects/themes/innovative-assessment/pair-marking-working-together-improve-our-teaching" TargetMode="Externa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open.ac.uk/about/teaching-and-learning/esteem/projects/themes/innovative-assessment/evaluation-assessed-collaborative-wiki-activity-and-comparison" TargetMode="External"/><Relationship Id="rId3" Type="http://schemas.openxmlformats.org/officeDocument/2006/relationships/hyperlink" Target="https://www.open.ac.uk/about/teaching-and-learning/esteem/projects/themes/innovative-assessment/use-stack-generate-formative-assessment-level-3-pure" TargetMode="External"/><Relationship Id="rId7" Type="http://schemas.openxmlformats.org/officeDocument/2006/relationships/hyperlink" Target="https://www.open.ac.uk/about/teaching-and-learning/esteem/projects/themes/innovative-assessment/thresholded-assessment-does-it-work" TargetMode="External"/><Relationship Id="rId2" Type="http://schemas.openxmlformats.org/officeDocument/2006/relationships/hyperlink" Target="https://www.open.ac.uk/about/teaching-and-learning/esteem/projects/themes/innovative-assessment/student-co-design-confidence-building-formative-assessment" TargetMode="External"/><Relationship Id="rId1" Type="http://schemas.openxmlformats.org/officeDocument/2006/relationships/slideLayout" Target="../slideLayouts/slideLayout4.xml"/><Relationship Id="rId6" Type="http://schemas.openxmlformats.org/officeDocument/2006/relationships/hyperlink" Target="https://www.open.ac.uk/about/teaching-and-learning/esteem/projects/themes/innovative-assessment/how-students%E2%80%99-use-language-relates-learning-retention-and" TargetMode="External"/><Relationship Id="rId5" Type="http://schemas.openxmlformats.org/officeDocument/2006/relationships/hyperlink" Target="https://www.open.ac.uk/about/teaching-and-learning/esteem/projects/themes/innovative-assessment/academic-literacy-and-communicating-assessment-students-l1" TargetMode="External"/><Relationship Id="rId4" Type="http://schemas.openxmlformats.org/officeDocument/2006/relationships/hyperlink" Target="https://www.open.ac.uk/about/teaching-and-learning/esteem/projects/themes/innovative-assessment/assessment-analytics-student-engagement-and-performance-s217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open.ac.uk/about/teaching-and-learning/esteem/projects/themes/innovative-assessment/assessing-alternative-media-elements-there-generic-model" TargetMode="External"/><Relationship Id="rId2" Type="http://schemas.openxmlformats.org/officeDocument/2006/relationships/hyperlink" Target="https://www.open.ac.uk/about/teaching-and-learning/esteem/projects/themes/innovative-assessment/transforming-retention-and-progression-new-level-1-course" TargetMode="External"/><Relationship Id="rId1" Type="http://schemas.openxmlformats.org/officeDocument/2006/relationships/slideLayout" Target="../slideLayouts/slideLayout4.xml"/><Relationship Id="rId5" Type="http://schemas.openxmlformats.org/officeDocument/2006/relationships/hyperlink" Target="https://www.open.ac.uk/about/teaching-and-learning/esteem/projects/themes/innovative-assessment/the-use-peer-assessmentreview-distance-teaching-the-moodle-vle" TargetMode="External"/><Relationship Id="rId4" Type="http://schemas.openxmlformats.org/officeDocument/2006/relationships/hyperlink" Target="https://www.open.ac.uk/about/teaching-and-learning/esteem/projects/themes/innovative-assessment/argued-argumentation-education" TargetMode="Externa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s://padlet.com/esteem/bof2_awarding_gaps" TargetMode="External"/><Relationship Id="rId3" Type="http://schemas.openxmlformats.org/officeDocument/2006/relationships/image" Target="../media/image2.png"/><Relationship Id="rId7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twitter.com/OU_eSTEeM" TargetMode="External"/><Relationship Id="rId5" Type="http://schemas.openxmlformats.org/officeDocument/2006/relationships/hyperlink" Target="http://www.open.ac.uk/esteem" TargetMode="External"/><Relationship Id="rId4" Type="http://schemas.openxmlformats.org/officeDocument/2006/relationships/hyperlink" Target="mailto:esteem@open.ac.uk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open.ac.uk/about/teaching-and-learning/esteem/projects/themes/other/evaluating-statistics-anxiety-across-different-qualifications" TargetMode="External"/><Relationship Id="rId2" Type="http://schemas.openxmlformats.org/officeDocument/2006/relationships/hyperlink" Target="https://www.open.ac.uk/about/teaching-and-learning/esteem/projects/themes/other/barriers-and-enablers-future-designers-within-the-awarding-gap-the" TargetMode="External"/><Relationship Id="rId1" Type="http://schemas.openxmlformats.org/officeDocument/2006/relationships/slideLayout" Target="../slideLayouts/slideLayout4.xml"/><Relationship Id="rId6" Type="http://schemas.openxmlformats.org/officeDocument/2006/relationships/hyperlink" Target="https://www.open.ac.uk/about/teaching-and-learning/esteem/projects/themes/other/evaluation-and-improvement-print-packs-use-environmental-science-students" TargetMode="External"/><Relationship Id="rId5" Type="http://schemas.openxmlformats.org/officeDocument/2006/relationships/hyperlink" Target="https://www.open.ac.uk/about/teaching-and-learning/esteem/projects/themes/other/understanding-factors-influencing-bame-students%E2%80%99-achievements-within" TargetMode="External"/><Relationship Id="rId4" Type="http://schemas.openxmlformats.org/officeDocument/2006/relationships/hyperlink" Target="https://www.open.ac.uk/about/teaching-and-learning/esteem/projects/themes/other/analysis-covid-19%E2%80%99s-impact-bame-students%E2%80%99-attainment-case-study-level-1-cc" TargetMode="Externa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open.ac.uk/about/teaching-and-learning/esteem/projects/themes/other/evaluation-use-and-impact-zero-grades-assessment-are-we-being-consistent-fair" TargetMode="External"/><Relationship Id="rId3" Type="http://schemas.openxmlformats.org/officeDocument/2006/relationships/hyperlink" Target="https://www.open.ac.uk/about/teaching-and-learning/esteem/projects/themes/other/typical-support-seeking-behaviour-stem-students-their-outcomes-and-successes#overlay-context=projects/themes/other/typical-support-seeking-behaviour-stem-students-their-outcomes-and-successes" TargetMode="External"/><Relationship Id="rId7" Type="http://schemas.openxmlformats.org/officeDocument/2006/relationships/hyperlink" Target="https://www.open.ac.uk/about/teaching-and-learning/esteem/projects/themes/other/understanding-awarding-gaps-disabled-and-black-lhcs-students-level-1" TargetMode="External"/><Relationship Id="rId2" Type="http://schemas.openxmlformats.org/officeDocument/2006/relationships/hyperlink" Target="https://www.open.ac.uk/about/teaching-and-learning/esteem/projects/themes/other/decolonising-computing-resource-educators" TargetMode="External"/><Relationship Id="rId1" Type="http://schemas.openxmlformats.org/officeDocument/2006/relationships/slideLayout" Target="../slideLayouts/slideLayout4.xml"/><Relationship Id="rId6" Type="http://schemas.openxmlformats.org/officeDocument/2006/relationships/hyperlink" Target="https://www.open.ac.uk/about/teaching-and-learning/esteem/projects/themes/other/understanding-how-our-assessment-contributes-retention-and-awarding-gaps-black" TargetMode="External"/><Relationship Id="rId5" Type="http://schemas.openxmlformats.org/officeDocument/2006/relationships/hyperlink" Target="https://www.open.ac.uk/about/teaching-and-learning/esteem/projects/themes/other/accessibility-jupyter-notebooks-m269" TargetMode="External"/><Relationship Id="rId4" Type="http://schemas.openxmlformats.org/officeDocument/2006/relationships/hyperlink" Target="https://www.open.ac.uk/about/teaching-and-learning/esteem/projects/themes/other/impact-introducing-new-practical-and-dataset-project-options-the-science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9B2E27-ED17-4B32-902E-9D94400EDBC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04351" y="827405"/>
            <a:ext cx="7072929" cy="1361431"/>
          </a:xfrm>
        </p:spPr>
        <p:txBody>
          <a:bodyPr anchor="t">
            <a:normAutofit fontScale="90000"/>
          </a:bodyPr>
          <a:lstStyle/>
          <a:p>
            <a:pPr algn="l">
              <a:lnSpc>
                <a:spcPct val="108000"/>
              </a:lnSpc>
            </a:pPr>
            <a:r>
              <a:rPr lang="en-US" sz="4400" dirty="0"/>
              <a:t>Birds of a Feather Conversations </a:t>
            </a:r>
            <a:r>
              <a:rPr lang="en-US" sz="4400" i="1" dirty="0"/>
              <a:t>Generating New Project Ideas</a:t>
            </a:r>
            <a:endParaRPr lang="en-GB" sz="4400" i="1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06927BC-82B8-4652-BFA2-75901E520EA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04351" y="2370688"/>
            <a:ext cx="6854188" cy="1491613"/>
          </a:xfrm>
        </p:spPr>
        <p:txBody>
          <a:bodyPr vert="horz" lIns="91440" tIns="45720" rIns="91440" bIns="45720" rtlCol="0" anchor="t">
            <a:noAutofit/>
          </a:bodyPr>
          <a:lstStyle/>
          <a:p>
            <a:pPr algn="l">
              <a:lnSpc>
                <a:spcPct val="108000"/>
              </a:lnSpc>
              <a:spcBef>
                <a:spcPts val="0"/>
              </a:spcBef>
            </a:pPr>
            <a:r>
              <a:rPr lang="en-GB" sz="2800"/>
              <a:t>Trevor Collins with John Butcher, Diane Butler, David Conway, Darren Gray, Sally Jordan, Mark Jones, Katie Weeds and Carlton Wood</a:t>
            </a:r>
            <a:endParaRPr lang="en-GB" sz="105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4D3285A-BB41-4F0E-8A40-F027B141B113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9282068" y="851763"/>
            <a:ext cx="1905580" cy="1312714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58DD746F-3269-47E1-B542-711024854E5B}"/>
              </a:ext>
            </a:extLst>
          </p:cNvPr>
          <p:cNvSpPr txBox="1"/>
          <p:nvPr/>
        </p:nvSpPr>
        <p:spPr>
          <a:xfrm>
            <a:off x="1004351" y="5454298"/>
            <a:ext cx="28244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>
                <a:hlinkClick r:id="rId4"/>
              </a:rPr>
              <a:t>esteem@open.ac.uk</a:t>
            </a:r>
            <a:endParaRPr lang="en-GB" sz="240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0309597-091D-436F-B6CE-234A2D8114BB}"/>
              </a:ext>
            </a:extLst>
          </p:cNvPr>
          <p:cNvSpPr txBox="1"/>
          <p:nvPr/>
        </p:nvSpPr>
        <p:spPr>
          <a:xfrm>
            <a:off x="4807859" y="5454298"/>
            <a:ext cx="33802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>
                <a:hlinkClick r:id="rId5"/>
              </a:rPr>
              <a:t>www.open.ac.uk/esteem</a:t>
            </a:r>
            <a:endParaRPr lang="en-GB" sz="240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A543FA1-411F-4550-9C52-A79A5709477C}"/>
              </a:ext>
            </a:extLst>
          </p:cNvPr>
          <p:cNvSpPr txBox="1"/>
          <p:nvPr/>
        </p:nvSpPr>
        <p:spPr>
          <a:xfrm>
            <a:off x="9167223" y="5454298"/>
            <a:ext cx="2020425" cy="461665"/>
          </a:xfrm>
          <a:prstGeom prst="rect">
            <a:avLst/>
          </a:prstGeom>
          <a:noFill/>
        </p:spPr>
        <p:txBody>
          <a:bodyPr wrap="none" lIns="91440" tIns="45720" rIns="91440" bIns="45720" rtlCol="0" anchor="t">
            <a:spAutoFit/>
          </a:bodyPr>
          <a:lstStyle/>
          <a:p>
            <a:r>
              <a:rPr lang="en-US" sz="2400">
                <a:hlinkClick r:id="rId6"/>
              </a:rPr>
              <a:t>@OU_eSTEeM</a:t>
            </a:r>
            <a:endParaRPr lang="en-US" sz="2400"/>
          </a:p>
        </p:txBody>
      </p:sp>
      <p:pic>
        <p:nvPicPr>
          <p:cNvPr id="10" name="Picture 9" descr="A picture containing drawing&#10;&#10;Description automatically generated">
            <a:extLst>
              <a:ext uri="{FF2B5EF4-FFF2-40B4-BE49-F238E27FC236}">
                <a16:creationId xmlns:a16="http://schemas.microsoft.com/office/drawing/2014/main" id="{9A04C65E-10F5-4FC1-849C-5CAB63855AC1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88143" y="2631212"/>
            <a:ext cx="3110368" cy="946205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B74A2FE3-365B-5678-E23E-F3A7441BAC21}"/>
              </a:ext>
            </a:extLst>
          </p:cNvPr>
          <p:cNvSpPr txBox="1"/>
          <p:nvPr/>
        </p:nvSpPr>
        <p:spPr>
          <a:xfrm>
            <a:off x="998179" y="4044153"/>
            <a:ext cx="881529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/>
              <a:t>These slides: </a:t>
            </a:r>
            <a:r>
              <a:rPr lang="en-GB" sz="2800">
                <a:hlinkClick r:id="rId8"/>
              </a:rPr>
              <a:t>https://bit.ly/esteem-2022-bof-conversations</a:t>
            </a:r>
            <a:r>
              <a:rPr lang="en-GB" sz="2800"/>
              <a:t> 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EE332CE-7D13-ED8D-556E-C1262A39D820}"/>
              </a:ext>
            </a:extLst>
          </p:cNvPr>
          <p:cNvSpPr txBox="1"/>
          <p:nvPr/>
        </p:nvSpPr>
        <p:spPr>
          <a:xfrm>
            <a:off x="998179" y="4749225"/>
            <a:ext cx="354263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/>
              <a:t>Tuesday 12</a:t>
            </a:r>
            <a:r>
              <a:rPr lang="en-GB" sz="2800" baseline="30000"/>
              <a:t>th</a:t>
            </a:r>
            <a:r>
              <a:rPr lang="en-GB" sz="2800"/>
              <a:t> May 2022</a:t>
            </a:r>
          </a:p>
        </p:txBody>
      </p:sp>
    </p:spTree>
    <p:extLst>
      <p:ext uri="{BB962C8B-B14F-4D97-AF65-F5344CB8AC3E}">
        <p14:creationId xmlns:p14="http://schemas.microsoft.com/office/powerpoint/2010/main" val="38561557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904EA4-9D19-0FD2-ACCC-EFBC589DE6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EDI / APP projects (32 in progress)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E41F04-954B-A43D-509B-1FEE88CF6F02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r>
              <a:rPr lang="en-US" sz="2000"/>
              <a:t>Katja </a:t>
            </a:r>
            <a:r>
              <a:rPr lang="en-US" sz="2000" err="1"/>
              <a:t>Rietdorf</a:t>
            </a:r>
            <a:r>
              <a:rPr lang="en-US" sz="2000"/>
              <a:t> and Jane Loughlin (LHCS) – </a:t>
            </a:r>
            <a:r>
              <a:rPr lang="en-US" sz="2000" i="1">
                <a:hlinkClick r:id="rId2"/>
              </a:rPr>
              <a:t>Assessing the impact of skills development through formative assessment on student retention and success in S294</a:t>
            </a:r>
            <a:endParaRPr lang="en-US" sz="2000" i="1"/>
          </a:p>
          <a:p>
            <a:r>
              <a:rPr lang="en-US" sz="2000"/>
              <a:t>Chris Corcoran (E&amp;I) – </a:t>
            </a:r>
            <a:r>
              <a:rPr lang="en-US" sz="2000" i="1">
                <a:hlinkClick r:id="rId3"/>
              </a:rPr>
              <a:t>Barriers and enablers to higher education: the experiences of disabled students from minority cultural backgrounds</a:t>
            </a:r>
            <a:endParaRPr lang="en-US" sz="2000" i="1"/>
          </a:p>
          <a:p>
            <a:r>
              <a:rPr lang="en-US" sz="2000"/>
              <a:t>Miriam Fernandez, Martin </a:t>
            </a:r>
            <a:r>
              <a:rPr lang="en-US" sz="2000" err="1"/>
              <a:t>Hlosta</a:t>
            </a:r>
            <a:r>
              <a:rPr lang="en-US" sz="2000"/>
              <a:t> and Tracie Farrell (</a:t>
            </a:r>
            <a:r>
              <a:rPr lang="en-US" sz="2000" err="1"/>
              <a:t>KMi</a:t>
            </a:r>
            <a:r>
              <a:rPr lang="en-US" sz="2000"/>
              <a:t>) – </a:t>
            </a:r>
            <a:r>
              <a:rPr lang="en-US" sz="2000" i="1">
                <a:hlinkClick r:id="rId4"/>
              </a:rPr>
              <a:t>Understanding the BAME attainment gap at the OU by means of quantitative and qualitative data analytics</a:t>
            </a:r>
            <a:endParaRPr lang="en-US" sz="2000" i="1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4D75E8A-FAE5-3E3E-BD8C-F7DDE1CA10F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19800" y="1368107"/>
            <a:ext cx="5334000" cy="4808856"/>
          </a:xfrm>
        </p:spPr>
        <p:txBody>
          <a:bodyPr>
            <a:normAutofit/>
          </a:bodyPr>
          <a:lstStyle/>
          <a:p>
            <a:r>
              <a:rPr lang="en-US" sz="2000"/>
              <a:t>Elouise </a:t>
            </a:r>
            <a:r>
              <a:rPr lang="en-US" sz="2000" err="1"/>
              <a:t>Huxor</a:t>
            </a:r>
            <a:r>
              <a:rPr lang="en-US" sz="2000"/>
              <a:t>, Theo </a:t>
            </a:r>
            <a:r>
              <a:rPr lang="en-US" sz="2000" err="1"/>
              <a:t>Philcox</a:t>
            </a:r>
            <a:r>
              <a:rPr lang="en-US" sz="2000"/>
              <a:t> and Lisa Bowers (E&amp;I) – </a:t>
            </a:r>
            <a:r>
              <a:rPr lang="en-US" sz="2000" i="1">
                <a:hlinkClick r:id="rId5"/>
              </a:rPr>
              <a:t>Associate Lecturer Disability Champion scheme at the Open University (E&amp;I-STEM)</a:t>
            </a:r>
            <a:endParaRPr lang="en-GB" sz="2000" i="1"/>
          </a:p>
          <a:p>
            <a:r>
              <a:rPr lang="en-US" sz="2000"/>
              <a:t>Annika </a:t>
            </a:r>
            <a:r>
              <a:rPr lang="en-US" sz="2000" err="1"/>
              <a:t>Lohstroh</a:t>
            </a:r>
            <a:r>
              <a:rPr lang="en-US" sz="2000"/>
              <a:t> (SPS) – </a:t>
            </a:r>
            <a:r>
              <a:rPr lang="en-US" sz="2000" i="1">
                <a:hlinkClick r:id="rId6"/>
              </a:rPr>
              <a:t>Investigating the impact of ethnicity on student experience in stage 1 and 2 Physical Sciences (PS)-oriented modules</a:t>
            </a:r>
            <a:endParaRPr lang="en-US" sz="2000" i="1"/>
          </a:p>
          <a:p>
            <a:r>
              <a:rPr lang="en-US" sz="2000"/>
              <a:t>Nicole </a:t>
            </a:r>
            <a:r>
              <a:rPr lang="en-US" sz="2000" err="1"/>
              <a:t>Lotz</a:t>
            </a:r>
            <a:r>
              <a:rPr lang="en-US" sz="2000"/>
              <a:t> and Muriel </a:t>
            </a:r>
            <a:r>
              <a:rPr lang="en-US" sz="2000" err="1"/>
              <a:t>Sippel</a:t>
            </a:r>
            <a:r>
              <a:rPr lang="en-US" sz="2000"/>
              <a:t> (E&amp;I) – </a:t>
            </a:r>
            <a:r>
              <a:rPr lang="en-US" sz="2000" i="1">
                <a:hlinkClick r:id="rId7"/>
              </a:rPr>
              <a:t>Understanding the mental health attainment gap in Design modules</a:t>
            </a:r>
            <a:endParaRPr lang="en-US" sz="2000" i="1"/>
          </a:p>
          <a:p>
            <a:r>
              <a:rPr lang="en-US" sz="2000"/>
              <a:t>Louise </a:t>
            </a:r>
            <a:r>
              <a:rPr lang="en-US" sz="2000" err="1"/>
              <a:t>MacBrayne</a:t>
            </a:r>
            <a:r>
              <a:rPr lang="en-US" sz="2000"/>
              <a:t> and Jennie Bellamy (LHCS &amp; EEES) – </a:t>
            </a:r>
            <a:r>
              <a:rPr lang="en-US" sz="2000" i="1">
                <a:hlinkClick r:id="rId8"/>
              </a:rPr>
              <a:t>Black student experience and outcomes on S112: improving a level 1 STEM module</a:t>
            </a:r>
            <a:endParaRPr lang="en-GB" sz="2000" i="1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ACF8A7B-5768-80C2-58C4-29B3816A32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Thursday, 12th May 2022</a:t>
            </a:r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405E85F-39FB-5A56-3404-8EAD7E7D69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eSTEeM 2022 - BoF Conversations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842C970-A829-B20B-34D3-B7895E321E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87652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36C28F-8C88-C21A-4EEA-3322F247A4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EDI / APP projects (32 in progress)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0AB9F7-CA46-F279-AE4B-476B3C900CCA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sz="2000"/>
              <a:t>Sue Pawley (M&amp;S) – </a:t>
            </a:r>
            <a:r>
              <a:rPr lang="en-US" sz="2000" i="1">
                <a:hlinkClick r:id="rId2"/>
              </a:rPr>
              <a:t>Exploring the extent of </a:t>
            </a:r>
            <a:r>
              <a:rPr lang="en-US" sz="2000" i="1" err="1">
                <a:hlinkClick r:id="rId2"/>
              </a:rPr>
              <a:t>maths</a:t>
            </a:r>
            <a:r>
              <a:rPr lang="en-US" sz="2000" i="1">
                <a:hlinkClick r:id="rId2"/>
              </a:rPr>
              <a:t> anxiety within the STEM Faculty at The Open University</a:t>
            </a:r>
            <a:endParaRPr lang="en-GB" sz="2000" i="1"/>
          </a:p>
          <a:p>
            <a:r>
              <a:rPr lang="en-US" sz="2000"/>
              <a:t>Hayley Ryder and TC O’Neil (M&amp;S) – </a:t>
            </a:r>
            <a:r>
              <a:rPr lang="en-US" sz="2000" i="1">
                <a:hlinkClick r:id="rId3"/>
              </a:rPr>
              <a:t>Evaluating the increase in student wellbeing brought about by informal online sessions and computer-generated worked examples on a level 3 pure </a:t>
            </a:r>
            <a:r>
              <a:rPr lang="en-US" sz="2000" i="1" err="1">
                <a:hlinkClick r:id="rId3"/>
              </a:rPr>
              <a:t>maths</a:t>
            </a:r>
            <a:r>
              <a:rPr lang="en-US" sz="2000" i="1">
                <a:hlinkClick r:id="rId3"/>
              </a:rPr>
              <a:t> module</a:t>
            </a:r>
            <a:endParaRPr lang="en-US" sz="2000" i="1"/>
          </a:p>
          <a:p>
            <a:r>
              <a:rPr lang="en-US" sz="2000"/>
              <a:t>Col Blundell (M&amp;S) – </a:t>
            </a:r>
            <a:r>
              <a:rPr lang="en-US" sz="2000" i="1">
                <a:hlinkClick r:id="rId4"/>
              </a:rPr>
              <a:t>Investigation into running course specific taster tutorials within prisons for non-OU students</a:t>
            </a:r>
            <a:endParaRPr lang="en-US" sz="2000" i="1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695CE62-845F-9B38-549B-80EA5BFD09F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368107"/>
            <a:ext cx="5422392" cy="4808856"/>
          </a:xfrm>
        </p:spPr>
        <p:txBody>
          <a:bodyPr>
            <a:normAutofit/>
          </a:bodyPr>
          <a:lstStyle/>
          <a:p>
            <a:r>
              <a:rPr lang="en-US" sz="2000"/>
              <a:t>Sarah </a:t>
            </a:r>
            <a:r>
              <a:rPr lang="en-US" sz="2000" err="1"/>
              <a:t>Daniell</a:t>
            </a:r>
            <a:r>
              <a:rPr lang="en-US" sz="2000"/>
              <a:t> and Lorraine Waters (LHCS) – </a:t>
            </a:r>
            <a:r>
              <a:rPr lang="en-US" sz="2000" i="1">
                <a:hlinkClick r:id="rId5"/>
              </a:rPr>
              <a:t>Evaluation of D-flag students accessibility to and use of online tutorials and forums in L2 modules</a:t>
            </a:r>
            <a:endParaRPr lang="en-GB" sz="2000" i="1"/>
          </a:p>
          <a:p>
            <a:r>
              <a:rPr lang="en-US" sz="2000"/>
              <a:t>Elaine McPherson (EEES) – </a:t>
            </a:r>
            <a:r>
              <a:rPr lang="en-US" sz="2000" i="1">
                <a:hlinkClick r:id="rId6"/>
              </a:rPr>
              <a:t>Investigating the motivations of female students choosing an open versus named qualification</a:t>
            </a:r>
            <a:endParaRPr lang="en-GB" sz="2000" i="1"/>
          </a:p>
          <a:p>
            <a:r>
              <a:rPr lang="en-US" sz="2000"/>
              <a:t>Trevor Collins and Sarah Davies (</a:t>
            </a:r>
            <a:r>
              <a:rPr lang="en-US" sz="2000" err="1"/>
              <a:t>KMi</a:t>
            </a:r>
            <a:r>
              <a:rPr lang="en-US" sz="2000"/>
              <a:t> &amp; EEES) – </a:t>
            </a:r>
            <a:r>
              <a:rPr lang="en-US" sz="2000" i="1">
                <a:hlinkClick r:id="rId7"/>
              </a:rPr>
              <a:t>Disseminating inclusive field teaching: sharing resources and practices across disciplines and institutions</a:t>
            </a:r>
            <a:endParaRPr lang="en-US" sz="2000" i="1"/>
          </a:p>
          <a:p>
            <a:r>
              <a:rPr lang="en-US" sz="2000"/>
              <a:t>Nigel Gibson (C&amp;C) – </a:t>
            </a:r>
            <a:r>
              <a:rPr lang="en-US" sz="2000" i="1">
                <a:hlinkClick r:id="rId8"/>
              </a:rPr>
              <a:t>Do they know what they are doing? A review of IT use by prison-based students</a:t>
            </a:r>
            <a:endParaRPr lang="en-GB" sz="2000" i="1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2336D2B-0669-208B-9565-562A874C95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Thursday, 12th May 2022</a:t>
            </a:r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0FFEB5D-7053-EC65-F655-6A31FB4827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eSTEeM 2022 - BoF Conversations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E5DEC53-0A73-C697-7730-DF08C36756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04494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F853E0-C1E5-276F-F73D-0145B87F7E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EDI / APP projects (32 in progress)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034893-AF50-CB6D-E1B5-4BFDD5CC3280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sz="2000"/>
              <a:t>Alice </a:t>
            </a:r>
            <a:r>
              <a:rPr lang="en-US" sz="2000" err="1"/>
              <a:t>Moncaster</a:t>
            </a:r>
            <a:r>
              <a:rPr lang="en-US" sz="2000"/>
              <a:t> and </a:t>
            </a:r>
            <a:r>
              <a:rPr lang="en-US" sz="2000" err="1"/>
              <a:t>Hedieh</a:t>
            </a:r>
            <a:r>
              <a:rPr lang="en-US" sz="2000"/>
              <a:t> </a:t>
            </a:r>
            <a:r>
              <a:rPr lang="en-US" sz="2000" err="1"/>
              <a:t>Jazaeri</a:t>
            </a:r>
            <a:r>
              <a:rPr lang="en-US" sz="2000"/>
              <a:t> (E&amp;I) – </a:t>
            </a:r>
            <a:r>
              <a:rPr lang="en-US" sz="2000" i="1">
                <a:hlinkClick r:id="rId2"/>
              </a:rPr>
              <a:t>Improving and evaluating inclusivity in group project work for distance-learning engineering students</a:t>
            </a:r>
            <a:endParaRPr lang="en-GB" sz="2000" i="1"/>
          </a:p>
          <a:p>
            <a:r>
              <a:rPr lang="en-US" sz="2000"/>
              <a:t>Rachel Slater, Anne Campbell and Elaine McPherson (E&amp;I, Academic Services &amp; EEES) – </a:t>
            </a:r>
            <a:r>
              <a:rPr lang="en-US" sz="2000" i="1">
                <a:hlinkClick r:id="rId3"/>
              </a:rPr>
              <a:t>Accessibility and inclusion in tuition (</a:t>
            </a:r>
            <a:r>
              <a:rPr lang="en-US" sz="2000" i="1" err="1">
                <a:hlinkClick r:id="rId3"/>
              </a:rPr>
              <a:t>AccIT</a:t>
            </a:r>
            <a:r>
              <a:rPr lang="en-US" sz="2000" i="1">
                <a:hlinkClick r:id="rId3"/>
              </a:rPr>
              <a:t>)</a:t>
            </a:r>
            <a:endParaRPr lang="en-GB" sz="2000" i="1"/>
          </a:p>
          <a:p>
            <a:r>
              <a:rPr lang="en-US" sz="2000"/>
              <a:t>Sally Jordan (SPS) – </a:t>
            </a:r>
            <a:r>
              <a:rPr lang="en-US" sz="2000" i="1">
                <a:hlinkClick r:id="rId4"/>
              </a:rPr>
              <a:t>Concept inventories in physics: from development to impact</a:t>
            </a:r>
            <a:endParaRPr lang="en-US" sz="2000" i="1"/>
          </a:p>
          <a:p>
            <a:r>
              <a:rPr lang="en-US" sz="2000"/>
              <a:t>Clem Herman (C&amp;C) – </a:t>
            </a:r>
            <a:r>
              <a:rPr lang="en-US" sz="2000" i="1">
                <a:hlinkClick r:id="rId5"/>
              </a:rPr>
              <a:t>Developing a strategy for an LGBT+ inclusive STEM Faculty</a:t>
            </a:r>
            <a:endParaRPr lang="en-US" sz="200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ED081F2-5DD8-9648-3E59-ECA41407861D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06D88B3-72FF-35A8-33B5-AAD4AF63E4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Thursday, 12th May 2022</a:t>
            </a:r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89B15CD-097F-0AE6-660B-4E33A33830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eSTEeM 2022 - BoF Conversations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C0459C8-125F-5E60-B8CA-7EA58269F5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516746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9B2E27-ED17-4B32-902E-9D94400EDBC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04351" y="942037"/>
            <a:ext cx="6628901" cy="829175"/>
          </a:xfrm>
        </p:spPr>
        <p:txBody>
          <a:bodyPr anchor="t">
            <a:normAutofit fontScale="90000"/>
          </a:bodyPr>
          <a:lstStyle/>
          <a:p>
            <a:pPr algn="l">
              <a:lnSpc>
                <a:spcPct val="108000"/>
              </a:lnSpc>
            </a:pPr>
            <a:r>
              <a:rPr lang="en-US" sz="4400"/>
              <a:t>A </a:t>
            </a:r>
            <a:r>
              <a:rPr lang="en-US" sz="4400" err="1"/>
              <a:t>SoTL</a:t>
            </a:r>
            <a:r>
              <a:rPr lang="en-US" sz="4400"/>
              <a:t> conversation about</a:t>
            </a:r>
            <a:br>
              <a:rPr lang="en-US" sz="4400"/>
            </a:br>
            <a:r>
              <a:rPr lang="en-US" sz="4400" i="1"/>
              <a:t>Careers and Employability</a:t>
            </a:r>
            <a:endParaRPr lang="en-GB" sz="4400" i="1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06927BC-82B8-4652-BFA2-75901E520EA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04351" y="3167388"/>
            <a:ext cx="6854188" cy="523220"/>
          </a:xfrm>
        </p:spPr>
        <p:txBody>
          <a:bodyPr>
            <a:noAutofit/>
          </a:bodyPr>
          <a:lstStyle/>
          <a:p>
            <a:pPr algn="l">
              <a:lnSpc>
                <a:spcPct val="108000"/>
              </a:lnSpc>
              <a:spcBef>
                <a:spcPts val="0"/>
              </a:spcBef>
            </a:pPr>
            <a:r>
              <a:rPr lang="en-GB" sz="2800" dirty="0"/>
              <a:t>David Conway and Katie Weeds</a:t>
            </a:r>
            <a:endParaRPr lang="en-GB" sz="105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4D3285A-BB41-4F0E-8A40-F027B141B113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9282069" y="942038"/>
            <a:ext cx="1905580" cy="1312714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58DD746F-3269-47E1-B542-711024854E5B}"/>
              </a:ext>
            </a:extLst>
          </p:cNvPr>
          <p:cNvSpPr txBox="1"/>
          <p:nvPr/>
        </p:nvSpPr>
        <p:spPr>
          <a:xfrm>
            <a:off x="1004351" y="5454298"/>
            <a:ext cx="28244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hlinkClick r:id="rId4"/>
              </a:rPr>
              <a:t>esteem@open.ac.uk</a:t>
            </a:r>
            <a:endParaRPr lang="en-GB" sz="24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0309597-091D-436F-B6CE-234A2D8114BB}"/>
              </a:ext>
            </a:extLst>
          </p:cNvPr>
          <p:cNvSpPr txBox="1"/>
          <p:nvPr/>
        </p:nvSpPr>
        <p:spPr>
          <a:xfrm>
            <a:off x="4807859" y="5454297"/>
            <a:ext cx="33802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>
                <a:hlinkClick r:id="rId5"/>
              </a:rPr>
              <a:t>www.open.ac.uk/esteem</a:t>
            </a:r>
            <a:endParaRPr lang="en-GB" sz="240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A543FA1-411F-4550-9C52-A79A5709477C}"/>
              </a:ext>
            </a:extLst>
          </p:cNvPr>
          <p:cNvSpPr txBox="1"/>
          <p:nvPr/>
        </p:nvSpPr>
        <p:spPr>
          <a:xfrm>
            <a:off x="9167223" y="5454296"/>
            <a:ext cx="2020425" cy="461665"/>
          </a:xfrm>
          <a:prstGeom prst="rect">
            <a:avLst/>
          </a:prstGeom>
          <a:noFill/>
        </p:spPr>
        <p:txBody>
          <a:bodyPr wrap="none" lIns="91440" tIns="45720" rIns="91440" bIns="45720" rtlCol="0" anchor="t">
            <a:spAutoFit/>
          </a:bodyPr>
          <a:lstStyle/>
          <a:p>
            <a:r>
              <a:rPr lang="en-US" sz="2400">
                <a:hlinkClick r:id="rId6"/>
              </a:rPr>
              <a:t>@OU_eSTEeM</a:t>
            </a:r>
            <a:endParaRPr lang="en-US" sz="2400"/>
          </a:p>
        </p:txBody>
      </p:sp>
      <p:pic>
        <p:nvPicPr>
          <p:cNvPr id="10" name="Picture 9" descr="A picture containing drawing&#10;&#10;Description automatically generated">
            <a:extLst>
              <a:ext uri="{FF2B5EF4-FFF2-40B4-BE49-F238E27FC236}">
                <a16:creationId xmlns:a16="http://schemas.microsoft.com/office/drawing/2014/main" id="{9A04C65E-10F5-4FC1-849C-5CAB63855AC1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280" y="2955896"/>
            <a:ext cx="3110368" cy="946205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B74A2FE3-365B-5678-E23E-F3A7441BAC21}"/>
              </a:ext>
            </a:extLst>
          </p:cNvPr>
          <p:cNvSpPr txBox="1"/>
          <p:nvPr/>
        </p:nvSpPr>
        <p:spPr>
          <a:xfrm>
            <a:off x="1093794" y="4310841"/>
            <a:ext cx="908364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hlinkClick r:id="rId8"/>
              </a:rPr>
              <a:t>https://padlet.com/esteem/bof3_careers_and_employability</a:t>
            </a:r>
            <a:r>
              <a:rPr lang="en-GB" sz="28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76310270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>
            <a:extLst>
              <a:ext uri="{FF2B5EF4-FFF2-40B4-BE49-F238E27FC236}">
                <a16:creationId xmlns:a16="http://schemas.microsoft.com/office/drawing/2014/main" id="{5A7E07F6-5E33-D921-9C81-09494EAE3F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Careers and Employability (3 in progress)</a:t>
            </a:r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514E11E9-814E-ECD4-4931-2D382121C7FC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r>
              <a:rPr lang="en-US" sz="2000"/>
              <a:t>Alan </a:t>
            </a:r>
            <a:r>
              <a:rPr lang="en-US" sz="2000" err="1"/>
              <a:t>Cayless</a:t>
            </a:r>
            <a:r>
              <a:rPr lang="en-US" sz="2000"/>
              <a:t> (SPS) – </a:t>
            </a:r>
            <a:r>
              <a:rPr lang="en-US" sz="2000" i="1">
                <a:hlinkClick r:id="rId2"/>
              </a:rPr>
              <a:t>Using Learning Logs in SXPS288: Effectiveness in helping students to reach Learning Outcomes, to enhance and document their employability skills, and raise awareness of opportunities in the space sector</a:t>
            </a:r>
            <a:endParaRPr lang="en-US" sz="2000" i="1"/>
          </a:p>
          <a:p>
            <a:r>
              <a:rPr lang="en-US" sz="2000"/>
              <a:t>Lorraine Waters and Rachel McMullan (LHCS) – </a:t>
            </a:r>
            <a:r>
              <a:rPr lang="en-US" sz="2000" i="1">
                <a:hlinkClick r:id="rId3"/>
              </a:rPr>
              <a:t>Evaluation of online journal club (OJC) in S285: to what extent does this help students develop employability skills?</a:t>
            </a:r>
            <a:endParaRPr lang="en-GB" sz="2000" i="1"/>
          </a:p>
        </p:txBody>
      </p:sp>
      <p:sp>
        <p:nvSpPr>
          <p:cNvPr id="13" name="Content Placeholder 12">
            <a:extLst>
              <a:ext uri="{FF2B5EF4-FFF2-40B4-BE49-F238E27FC236}">
                <a16:creationId xmlns:a16="http://schemas.microsoft.com/office/drawing/2014/main" id="{1B49A9D1-81D2-3ECE-4120-A4053F7098F6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sz="2000"/>
              <a:t>Alexis Lansbury and Arabella Nock (C&amp;C and Academic Services) – </a:t>
            </a:r>
            <a:r>
              <a:rPr lang="en-US" sz="2000" i="1">
                <a:hlinkClick r:id="rId4"/>
              </a:rPr>
              <a:t>Curriculum Development in Computing and Communications: Enabling the Student Voice, Facilitating Employability and Exploring Students’ Personal and Professional Aspirations</a:t>
            </a:r>
            <a:endParaRPr lang="en-US" sz="2000" i="1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03C080-76C3-BA12-7214-196986BAC3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Thursday, 12th May 2022</a:t>
            </a:r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3A4783-07C1-9C86-C4AC-639D9635E4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eSTEeM 2022 - BoF Conversations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881BE3-ED2B-D0E0-B999-BE87A3469A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225213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021EEB-9A9C-529C-0B50-061C5F2748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Careers and Employability (15 completed)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5E8EAC24-3B9E-9890-9A95-9E54A6C0E05D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r>
              <a:rPr lang="en-US" sz="2000"/>
              <a:t>Alexis Lansbury, Chris Thomson and Andy </a:t>
            </a:r>
            <a:r>
              <a:rPr lang="en-US" sz="2000" err="1"/>
              <a:t>Hollyhead</a:t>
            </a:r>
            <a:r>
              <a:rPr lang="en-US" sz="2000"/>
              <a:t> (C&amp;C) – </a:t>
            </a:r>
            <a:r>
              <a:rPr lang="en-US" sz="2000" i="1">
                <a:hlinkClick r:id="rId2"/>
              </a:rPr>
              <a:t>Degree-Apprenticeships: Embedding learning in the practice-tutor, apprentice, employer tripartite</a:t>
            </a:r>
            <a:r>
              <a:rPr lang="en-US" sz="2000"/>
              <a:t>  </a:t>
            </a:r>
          </a:p>
          <a:p>
            <a:r>
              <a:rPr lang="en-US" sz="2000"/>
              <a:t>Sally </a:t>
            </a:r>
            <a:r>
              <a:rPr lang="en-US" sz="2000" err="1"/>
              <a:t>Crighton</a:t>
            </a:r>
            <a:r>
              <a:rPr lang="en-US" sz="2000"/>
              <a:t>, Andrew Potter and Gerry Golding (M&amp;S) – </a:t>
            </a:r>
            <a:r>
              <a:rPr lang="en-US" sz="2000" i="1">
                <a:hlinkClick r:id="rId3"/>
              </a:rPr>
              <a:t>Developing students and tutors’ perceptions of good mathematical communication on level one service mathematics module MU123: an investigation</a:t>
            </a:r>
            <a:endParaRPr lang="en-US" sz="2000" i="1"/>
          </a:p>
          <a:p>
            <a:r>
              <a:rPr lang="en-US" sz="2000"/>
              <a:t>Fiona Aiken and Chris Hutton – </a:t>
            </a:r>
            <a:r>
              <a:rPr lang="en-US" sz="2000" i="1">
                <a:hlinkClick r:id="rId4"/>
              </a:rPr>
              <a:t>Student development and perceptions of employability skills in stage 1 science</a:t>
            </a:r>
            <a:endParaRPr lang="en-US" sz="2000" i="1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401E1B71-6296-1EAE-F3C7-3935D61A41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368107"/>
            <a:ext cx="5290930" cy="4808856"/>
          </a:xfrm>
        </p:spPr>
        <p:txBody>
          <a:bodyPr>
            <a:noAutofit/>
          </a:bodyPr>
          <a:lstStyle/>
          <a:p>
            <a:r>
              <a:rPr lang="en-US" sz="2000"/>
              <a:t>Claudia Eckert – </a:t>
            </a:r>
            <a:r>
              <a:rPr lang="en-US" sz="2000" i="1">
                <a:hlinkClick r:id="rId5"/>
              </a:rPr>
              <a:t>Research and Education in Product Development for 2040</a:t>
            </a:r>
            <a:endParaRPr lang="en-US" sz="2000" i="1"/>
          </a:p>
          <a:p>
            <a:r>
              <a:rPr lang="en-US" sz="2000"/>
              <a:t>Martin Reynolds and Ray </a:t>
            </a:r>
            <a:r>
              <a:rPr lang="en-US" sz="2000" err="1"/>
              <a:t>Ison</a:t>
            </a:r>
            <a:r>
              <a:rPr lang="en-US" sz="2000"/>
              <a:t> (E&amp;I) – </a:t>
            </a:r>
            <a:r>
              <a:rPr lang="en-US" sz="2000" i="1">
                <a:hlinkClick r:id="rId6"/>
              </a:rPr>
              <a:t>Changing the way the game is played: transforming postgraduate curriculum praxis and workplace capabilities</a:t>
            </a:r>
            <a:r>
              <a:rPr lang="en-US" sz="2000"/>
              <a:t> </a:t>
            </a:r>
          </a:p>
          <a:p>
            <a:r>
              <a:rPr lang="en-US" sz="2000"/>
              <a:t>Janet </a:t>
            </a:r>
            <a:r>
              <a:rPr lang="en-US" sz="2000" err="1"/>
              <a:t>Haresnape</a:t>
            </a:r>
            <a:r>
              <a:rPr lang="en-US" sz="2000"/>
              <a:t> (LHCS) – </a:t>
            </a:r>
            <a:r>
              <a:rPr lang="en-US" sz="2000" i="1">
                <a:hlinkClick r:id="rId7"/>
              </a:rPr>
              <a:t>Skills progression in practical science within the Life Sciences</a:t>
            </a:r>
            <a:endParaRPr lang="en-US" sz="2000" i="1"/>
          </a:p>
          <a:p>
            <a:r>
              <a:rPr lang="en-US" sz="2000"/>
              <a:t>Clem Herman (C&amp;C) – </a:t>
            </a:r>
            <a:r>
              <a:rPr lang="en-US" sz="2000" i="1">
                <a:hlinkClick r:id="rId8"/>
              </a:rPr>
              <a:t>Evaluation of a community partnership approach using open educational resources: Equate Scotland and the Returning to STEM BOC</a:t>
            </a:r>
            <a:endParaRPr lang="en-US" sz="2000" i="1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408200-2321-838A-6D50-27E1FE3DA3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Thursday, 12th May 2022</a:t>
            </a:r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22A296-54BD-1DB2-4CC4-7E6EADAEA3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eSTEeM 2022 - BoF Conversations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EF5291-9F9B-462D-27A1-C6A531F29D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660691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4FE992-3745-0111-CC55-4B9A7DA771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Careers and Employability (15 completed)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9268ACA-9573-6151-CC24-A00A86BDB68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199" y="1368107"/>
            <a:ext cx="5642113" cy="4808856"/>
          </a:xfrm>
        </p:spPr>
        <p:txBody>
          <a:bodyPr>
            <a:noAutofit/>
          </a:bodyPr>
          <a:lstStyle/>
          <a:p>
            <a:r>
              <a:rPr lang="en-US" sz="2000"/>
              <a:t>Hilary MacQueen (LHCS) – </a:t>
            </a:r>
            <a:r>
              <a:rPr lang="en-US" sz="2000" i="1">
                <a:hlinkClick r:id="rId2"/>
              </a:rPr>
              <a:t>Factors affecting student success in the Workplace</a:t>
            </a:r>
            <a:endParaRPr lang="en-US" sz="2000" i="1"/>
          </a:p>
          <a:p>
            <a:r>
              <a:rPr lang="en-US" sz="2000"/>
              <a:t>Martin Reynolds (E&amp;I) – </a:t>
            </a:r>
            <a:r>
              <a:rPr lang="en-US" sz="2000" i="1">
                <a:hlinkClick r:id="rId3"/>
              </a:rPr>
              <a:t>Framing Professional Competencies for Systems Thinking in Practice </a:t>
            </a:r>
            <a:endParaRPr lang="en-US" sz="2000" i="1"/>
          </a:p>
          <a:p>
            <a:r>
              <a:rPr lang="en-US" sz="2000"/>
              <a:t>Steven Self and Mark </a:t>
            </a:r>
            <a:r>
              <a:rPr lang="en-US" sz="2000" err="1"/>
              <a:t>Slaymaker</a:t>
            </a:r>
            <a:r>
              <a:rPr lang="en-US" sz="2000"/>
              <a:t> (C&amp;C) – </a:t>
            </a:r>
            <a:r>
              <a:rPr lang="en-US" sz="2000" i="1">
                <a:hlinkClick r:id="rId4"/>
              </a:rPr>
              <a:t>Refining a framework for measuring qualification effects</a:t>
            </a:r>
            <a:endParaRPr lang="en-US" sz="2000" i="1"/>
          </a:p>
          <a:p>
            <a:r>
              <a:rPr lang="en-US" sz="2000"/>
              <a:t>Daphne Chang (E&amp;I) – </a:t>
            </a:r>
            <a:r>
              <a:rPr lang="en-US" sz="2000" i="1">
                <a:hlinkClick r:id="rId5"/>
              </a:rPr>
              <a:t>Impact study of the taught MScs in Technology related subjects on students’ employability</a:t>
            </a:r>
            <a:endParaRPr lang="en-US" sz="2000" i="1"/>
          </a:p>
          <a:p>
            <a:r>
              <a:rPr lang="en-US" sz="2000"/>
              <a:t>Lucia </a:t>
            </a:r>
            <a:r>
              <a:rPr lang="en-US" sz="2000" err="1"/>
              <a:t>Rapanotti</a:t>
            </a:r>
            <a:r>
              <a:rPr lang="en-US" sz="2000"/>
              <a:t>	 (C&amp;C) – </a:t>
            </a:r>
            <a:r>
              <a:rPr lang="en-US" sz="2000" i="1">
                <a:hlinkClick r:id="rId6"/>
              </a:rPr>
              <a:t>Measuring qualification effects of a new pedagogy which embeds learning and assessment activities within each student’s rich professional context of practice</a:t>
            </a:r>
            <a:endParaRPr lang="en-US" sz="2000" i="1"/>
          </a:p>
          <a:p>
            <a:endParaRPr lang="en-GB" sz="200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DAB46D71-7D7E-5CA4-4081-3DCCDE4610C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652590" y="1368107"/>
            <a:ext cx="4701209" cy="4808856"/>
          </a:xfrm>
        </p:spPr>
        <p:txBody>
          <a:bodyPr>
            <a:noAutofit/>
          </a:bodyPr>
          <a:lstStyle/>
          <a:p>
            <a:r>
              <a:rPr lang="en-US" sz="2000"/>
              <a:t>Martin Reynolds (E&amp;I) – </a:t>
            </a:r>
            <a:r>
              <a:rPr lang="en-US" sz="2000" i="1">
                <a:hlinkClick r:id="rId7"/>
              </a:rPr>
              <a:t>Enhancing Systems Thinking in Practice at the Workplace</a:t>
            </a:r>
            <a:endParaRPr lang="en-US" sz="2000" i="1"/>
          </a:p>
          <a:p>
            <a:r>
              <a:rPr lang="en-US" sz="2000"/>
              <a:t>Nigel Mason and Clem Herman (SPS &amp; C&amp;C) – </a:t>
            </a:r>
            <a:r>
              <a:rPr lang="en-US" sz="2000" i="1">
                <a:hlinkClick r:id="rId8"/>
              </a:rPr>
              <a:t>e-Ambassadors and e-Portfolios: Exploring innovative methods to embed employability in practice-based STEM distance learning</a:t>
            </a:r>
            <a:endParaRPr lang="en-US" sz="2000" i="1"/>
          </a:p>
          <a:p>
            <a:r>
              <a:rPr lang="en-US" sz="2000"/>
              <a:t>Karen Kear (C&amp;C) – </a:t>
            </a:r>
            <a:r>
              <a:rPr lang="en-US" sz="2000" i="1">
                <a:hlinkClick r:id="rId9"/>
              </a:rPr>
              <a:t>Online Presence for Learning and Employability: students’ use of profiles in social networking environments</a:t>
            </a:r>
            <a:endParaRPr lang="en-US" sz="2000" i="1"/>
          </a:p>
          <a:p>
            <a:endParaRPr lang="en-GB" sz="200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34567AA-F092-9A85-A324-C55B9C4E12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Thursday, 12th May 2022</a:t>
            </a:r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DDF750-7AFA-86A4-2938-EFFD9CA6CB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eSTEeM 2022 - BoF Conversations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0F51B3-0ACE-CBAD-A4F1-B2811E6938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732668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9B2E27-ED17-4B32-902E-9D94400EDBC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04351" y="1183807"/>
            <a:ext cx="6628901" cy="829175"/>
          </a:xfrm>
        </p:spPr>
        <p:txBody>
          <a:bodyPr anchor="t">
            <a:normAutofit fontScale="90000"/>
          </a:bodyPr>
          <a:lstStyle/>
          <a:p>
            <a:pPr algn="l">
              <a:lnSpc>
                <a:spcPct val="108000"/>
              </a:lnSpc>
            </a:pPr>
            <a:r>
              <a:rPr lang="en-US" sz="4400" dirty="0"/>
              <a:t>A </a:t>
            </a:r>
            <a:r>
              <a:rPr lang="en-US" sz="4400" dirty="0" err="1"/>
              <a:t>SoTL</a:t>
            </a:r>
            <a:r>
              <a:rPr lang="en-US" sz="4400" dirty="0"/>
              <a:t> conversation</a:t>
            </a:r>
            <a:endParaRPr lang="en-GB" sz="4400" i="1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06927BC-82B8-4652-BFA2-75901E520EA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04351" y="3167390"/>
            <a:ext cx="6854188" cy="523220"/>
          </a:xfrm>
        </p:spPr>
        <p:txBody>
          <a:bodyPr>
            <a:noAutofit/>
          </a:bodyPr>
          <a:lstStyle/>
          <a:p>
            <a:pPr algn="l">
              <a:lnSpc>
                <a:spcPct val="108000"/>
              </a:lnSpc>
              <a:spcBef>
                <a:spcPts val="0"/>
              </a:spcBef>
            </a:pPr>
            <a:r>
              <a:rPr lang="en-GB" sz="2800" dirty="0"/>
              <a:t>Diane Butler and Mark Jones</a:t>
            </a:r>
            <a:endParaRPr lang="en-GB" sz="105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4D3285A-BB41-4F0E-8A40-F027B141B113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9282069" y="942038"/>
            <a:ext cx="1905580" cy="1312714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58DD746F-3269-47E1-B542-711024854E5B}"/>
              </a:ext>
            </a:extLst>
          </p:cNvPr>
          <p:cNvSpPr txBox="1"/>
          <p:nvPr/>
        </p:nvSpPr>
        <p:spPr>
          <a:xfrm>
            <a:off x="1004351" y="5454298"/>
            <a:ext cx="28244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>
                <a:hlinkClick r:id="rId4"/>
              </a:rPr>
              <a:t>esteem@open.ac.uk</a:t>
            </a:r>
            <a:endParaRPr lang="en-GB" sz="240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0309597-091D-436F-B6CE-234A2D8114BB}"/>
              </a:ext>
            </a:extLst>
          </p:cNvPr>
          <p:cNvSpPr txBox="1"/>
          <p:nvPr/>
        </p:nvSpPr>
        <p:spPr>
          <a:xfrm>
            <a:off x="4807859" y="5454297"/>
            <a:ext cx="33802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>
                <a:hlinkClick r:id="rId5"/>
              </a:rPr>
              <a:t>www.open.ac.uk/esteem</a:t>
            </a:r>
            <a:endParaRPr lang="en-GB" sz="240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A543FA1-411F-4550-9C52-A79A5709477C}"/>
              </a:ext>
            </a:extLst>
          </p:cNvPr>
          <p:cNvSpPr txBox="1"/>
          <p:nvPr/>
        </p:nvSpPr>
        <p:spPr>
          <a:xfrm>
            <a:off x="9167223" y="5454296"/>
            <a:ext cx="2020425" cy="461665"/>
          </a:xfrm>
          <a:prstGeom prst="rect">
            <a:avLst/>
          </a:prstGeom>
          <a:noFill/>
        </p:spPr>
        <p:txBody>
          <a:bodyPr wrap="none" lIns="91440" tIns="45720" rIns="91440" bIns="45720" rtlCol="0" anchor="t">
            <a:spAutoFit/>
          </a:bodyPr>
          <a:lstStyle/>
          <a:p>
            <a:r>
              <a:rPr lang="en-US" sz="2400">
                <a:hlinkClick r:id="rId6"/>
              </a:rPr>
              <a:t>@OU_eSTEeM</a:t>
            </a:r>
            <a:endParaRPr lang="en-US" sz="2400"/>
          </a:p>
        </p:txBody>
      </p:sp>
      <p:pic>
        <p:nvPicPr>
          <p:cNvPr id="10" name="Picture 9" descr="A picture containing drawing&#10;&#10;Description automatically generated">
            <a:extLst>
              <a:ext uri="{FF2B5EF4-FFF2-40B4-BE49-F238E27FC236}">
                <a16:creationId xmlns:a16="http://schemas.microsoft.com/office/drawing/2014/main" id="{9A04C65E-10F5-4FC1-849C-5CAB63855AC1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280" y="2955896"/>
            <a:ext cx="3110368" cy="946205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B74A2FE3-365B-5678-E23E-F3A7441BAC21}"/>
              </a:ext>
            </a:extLst>
          </p:cNvPr>
          <p:cNvSpPr txBox="1"/>
          <p:nvPr/>
        </p:nvSpPr>
        <p:spPr>
          <a:xfrm>
            <a:off x="1004351" y="4310843"/>
            <a:ext cx="597740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hlinkClick r:id="rId8"/>
              </a:rPr>
              <a:t>https://padlet.com/esteem/bof4_open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382201276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2017AF-EFFB-615E-0C4A-D1A8CE0316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Other projects (37 in progress*)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32E5AB-1A1F-9CD4-8C74-80F016933B0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368107"/>
            <a:ext cx="4959096" cy="4164013"/>
          </a:xfrm>
        </p:spPr>
        <p:txBody>
          <a:bodyPr/>
          <a:lstStyle/>
          <a:p>
            <a:r>
              <a:rPr lang="en-GB"/>
              <a:t>Academic Professional Development</a:t>
            </a:r>
          </a:p>
          <a:p>
            <a:pPr lvl="1"/>
            <a:r>
              <a:rPr lang="en-US"/>
              <a:t>Tom Olney (STEM Deanery) – </a:t>
            </a:r>
            <a:r>
              <a:rPr lang="en-US" i="1">
                <a:hlinkClick r:id="rId2"/>
              </a:rPr>
              <a:t>Measuring the Impact of Learning Design and Course Creation (LDCC) Workshops </a:t>
            </a:r>
            <a:endParaRPr lang="en-US" i="1"/>
          </a:p>
          <a:p>
            <a:r>
              <a:rPr lang="en-US"/>
              <a:t>Online / onscreen STEM Practice</a:t>
            </a:r>
          </a:p>
          <a:p>
            <a:pPr lvl="1"/>
            <a:r>
              <a:rPr lang="en-US"/>
              <a:t>Kate Nixon and Eleanor Crabb (LHCS) – </a:t>
            </a:r>
            <a:r>
              <a:rPr lang="en-US" i="1">
                <a:hlinkClick r:id="rId3"/>
              </a:rPr>
              <a:t>Online Summer Schools</a:t>
            </a:r>
            <a:endParaRPr lang="en-US" i="1"/>
          </a:p>
          <a:p>
            <a:pPr lvl="1"/>
            <a:r>
              <a:rPr lang="en-US"/>
              <a:t>Carlton Wood and Lynda Cook (EEES &amp; LHCS) – </a:t>
            </a:r>
            <a:r>
              <a:rPr lang="en-US" i="1">
                <a:hlinkClick r:id="rId4"/>
              </a:rPr>
              <a:t>Supporting students in online tuition from Access through the student journey</a:t>
            </a:r>
            <a:endParaRPr lang="en-GB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BECC2EEF-5692-0F2A-3D60-1FB5330E1D5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879592" y="1368107"/>
            <a:ext cx="5474208" cy="4808856"/>
          </a:xfrm>
        </p:spPr>
        <p:txBody>
          <a:bodyPr/>
          <a:lstStyle/>
          <a:p>
            <a:r>
              <a:rPr lang="en-GB"/>
              <a:t>STEM Engagement</a:t>
            </a:r>
          </a:p>
          <a:p>
            <a:pPr lvl="1"/>
            <a:r>
              <a:rPr lang="en-US"/>
              <a:t>Emma </a:t>
            </a:r>
            <a:r>
              <a:rPr lang="en-US" err="1"/>
              <a:t>Rothero</a:t>
            </a:r>
            <a:r>
              <a:rPr lang="en-US"/>
              <a:t> (EEES) – </a:t>
            </a:r>
            <a:r>
              <a:rPr lang="en-US" i="1">
                <a:hlinkClick r:id="rId5"/>
              </a:rPr>
              <a:t>Floodplain Meadows Partnership Ambassadors</a:t>
            </a:r>
            <a:endParaRPr lang="en-US" i="1"/>
          </a:p>
          <a:p>
            <a:r>
              <a:rPr lang="en-US"/>
              <a:t>Supporting Students</a:t>
            </a:r>
          </a:p>
          <a:p>
            <a:pPr lvl="1"/>
            <a:r>
              <a:rPr lang="en-US"/>
              <a:t>Martin Braun (SPS) – </a:t>
            </a:r>
            <a:r>
              <a:rPr lang="en-US" i="1"/>
              <a:t>What is known about how to write online exams and how to prepare students for them?</a:t>
            </a:r>
            <a:r>
              <a:rPr lang="en-US"/>
              <a:t> </a:t>
            </a:r>
          </a:p>
          <a:p>
            <a:pPr lvl="1"/>
            <a:r>
              <a:rPr lang="en-US"/>
              <a:t>Jotham </a:t>
            </a:r>
            <a:r>
              <a:rPr lang="en-US" err="1"/>
              <a:t>Gaudoin</a:t>
            </a:r>
            <a:r>
              <a:rPr lang="en-US"/>
              <a:t> (M&amp;S) – </a:t>
            </a:r>
            <a:r>
              <a:rPr lang="en-US" i="1">
                <a:hlinkClick r:id="rId6"/>
              </a:rPr>
              <a:t>Exploring a Peer Support Structure for </a:t>
            </a:r>
            <a:r>
              <a:rPr lang="en-US" i="1" err="1">
                <a:hlinkClick r:id="rId6"/>
              </a:rPr>
              <a:t>Jupyter</a:t>
            </a:r>
            <a:r>
              <a:rPr lang="en-US" i="1">
                <a:hlinkClick r:id="rId6"/>
              </a:rPr>
              <a:t> Notebooks and R on M348 (Applied Statistical Modelling)</a:t>
            </a:r>
            <a:endParaRPr lang="en-US" i="1"/>
          </a:p>
          <a:p>
            <a:pPr lvl="1"/>
            <a:r>
              <a:rPr lang="en-US"/>
              <a:t>Ann Grand (EEES) – </a:t>
            </a:r>
            <a:r>
              <a:rPr lang="en-US" i="1">
                <a:hlinkClick r:id="rId7"/>
              </a:rPr>
              <a:t>Understanding the postgraduate research student experience in a culture of collaborative leadership</a:t>
            </a:r>
            <a:endParaRPr lang="en-GB" i="1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062AA7-C8AC-159F-A97A-0AD2EE2585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Thursday, 12th May 2022</a:t>
            </a:r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FD8A68-984C-9A19-7892-0DB6CFB47D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eSTEeM 2022 - BoF Conversations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F0E813-2AB9-E8B5-177E-8539A83783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18</a:t>
            </a:fld>
            <a:endParaRPr lang="en-GB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C02CCFC-810C-2BB7-08A9-D2E60316468E}"/>
              </a:ext>
            </a:extLst>
          </p:cNvPr>
          <p:cNvSpPr txBox="1"/>
          <p:nvPr/>
        </p:nvSpPr>
        <p:spPr>
          <a:xfrm>
            <a:off x="838200" y="5904722"/>
            <a:ext cx="17595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/>
              <a:t>* 107 completed</a:t>
            </a:r>
          </a:p>
        </p:txBody>
      </p:sp>
    </p:spTree>
    <p:extLst>
      <p:ext uri="{BB962C8B-B14F-4D97-AF65-F5344CB8AC3E}">
        <p14:creationId xmlns:p14="http://schemas.microsoft.com/office/powerpoint/2010/main" val="391225310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9C8CCE39-6C85-34BE-522B-951382FCEA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Other projects – Supporting Students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47DE23-5C0D-632D-EE7A-9C7009B599A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368107"/>
            <a:ext cx="5334000" cy="4808856"/>
          </a:xfrm>
        </p:spPr>
        <p:txBody>
          <a:bodyPr>
            <a:noAutofit/>
          </a:bodyPr>
          <a:lstStyle/>
          <a:p>
            <a:r>
              <a:rPr lang="en-GB" sz="2000"/>
              <a:t>Victoria Nicholas and Paul Collier (EEES &amp; STEM Deanery) – </a:t>
            </a:r>
            <a:r>
              <a:rPr lang="en-GB" sz="2000" i="1"/>
              <a:t>Writing retreats for level 1 students</a:t>
            </a:r>
          </a:p>
          <a:p>
            <a:r>
              <a:rPr lang="en-GB" sz="2000"/>
              <a:t>Vic Pearson, Linda Thomson and Maria Velasco (SPS &amp; LHCS) – </a:t>
            </a:r>
            <a:r>
              <a:rPr lang="en-GB" sz="2000" i="1">
                <a:hlinkClick r:id="rId2"/>
              </a:rPr>
              <a:t>Understanding Passive Withdrawals on S111</a:t>
            </a:r>
            <a:endParaRPr lang="en-GB" sz="2000" i="1"/>
          </a:p>
          <a:p>
            <a:r>
              <a:rPr lang="en-GB" sz="2000"/>
              <a:t>James Warren and Georgy Holden (E&amp;I) – </a:t>
            </a:r>
            <a:r>
              <a:rPr lang="en-GB" sz="2000" i="1">
                <a:hlinkClick r:id="rId3"/>
              </a:rPr>
              <a:t>Postcard Confessions: Deepening Understanding of Students via their Hopes and Dreams </a:t>
            </a:r>
            <a:endParaRPr lang="en-GB" sz="2000" i="1"/>
          </a:p>
          <a:p>
            <a:r>
              <a:rPr lang="en-GB" sz="2000"/>
              <a:t>Gemma Warriner, Fiona Moorman and Becca Whitehead (SPS &amp; LHCS) – </a:t>
            </a:r>
            <a:r>
              <a:rPr lang="en-GB" sz="2000" i="1">
                <a:hlinkClick r:id="rId4"/>
              </a:rPr>
              <a:t>Can we reduce anxiety of students sitting remote exams? Sharing best practice between SPS and LHCS</a:t>
            </a:r>
            <a:endParaRPr lang="en-GB" sz="2000" i="1"/>
          </a:p>
          <a:p>
            <a:endParaRPr lang="en-GB" sz="200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03F195ED-3BE8-CE51-F4C2-FCFA6B12D48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81928" y="1368107"/>
            <a:ext cx="5334000" cy="4808856"/>
          </a:xfrm>
        </p:spPr>
        <p:txBody>
          <a:bodyPr>
            <a:noAutofit/>
          </a:bodyPr>
          <a:lstStyle/>
          <a:p>
            <a:r>
              <a:rPr lang="en-US" sz="2000"/>
              <a:t>Sarah Davies (EEES) – </a:t>
            </a:r>
            <a:r>
              <a:rPr lang="en-US" sz="2000" i="1">
                <a:hlinkClick r:id="rId5"/>
              </a:rPr>
              <a:t>Embedding research into teaching: practices, motivations and impacts</a:t>
            </a:r>
            <a:endParaRPr lang="en-US" sz="2000" i="1"/>
          </a:p>
          <a:p>
            <a:r>
              <a:rPr lang="en-US" sz="2000"/>
              <a:t>Christine Gardner (C&amp;C) – </a:t>
            </a:r>
            <a:r>
              <a:rPr lang="en-US" sz="2000" i="1">
                <a:hlinkClick r:id="rId6"/>
              </a:rPr>
              <a:t>Early Start for TM470 project students</a:t>
            </a:r>
            <a:endParaRPr lang="en-US" sz="2000" i="1"/>
          </a:p>
          <a:p>
            <a:r>
              <a:rPr lang="en-US" sz="2000"/>
              <a:t>Sue Pawley and Cath Brown (M&amp;S) – </a:t>
            </a:r>
            <a:r>
              <a:rPr lang="en-US" sz="2000" i="1">
                <a:hlinkClick r:id="rId7"/>
              </a:rPr>
              <a:t>Creating a community of support through social activities</a:t>
            </a:r>
            <a:endParaRPr lang="en-US" sz="2000" i="1"/>
          </a:p>
          <a:p>
            <a:r>
              <a:rPr lang="en-US" sz="2000"/>
              <a:t>Melanie Gregg and Vivien Cleary (LHCS) – </a:t>
            </a:r>
            <a:r>
              <a:rPr lang="en-US" sz="2000" i="1">
                <a:hlinkClick r:id="rId8"/>
              </a:rPr>
              <a:t>Cultivating student led tutorials in STEM</a:t>
            </a:r>
            <a:endParaRPr lang="en-US" sz="2000" i="1"/>
          </a:p>
          <a:p>
            <a:r>
              <a:rPr lang="en-US" sz="2000"/>
              <a:t>Carol Calvert, Clare Morris, Colette Christensen and Pat Ryser-Welch (M&amp;S &amp; C&amp;C) – </a:t>
            </a:r>
            <a:r>
              <a:rPr lang="en-US" sz="2000" i="1">
                <a:hlinkClick r:id="rId9"/>
              </a:rPr>
              <a:t>Developing student use of feedback on their marked TMAs</a:t>
            </a:r>
            <a:endParaRPr lang="en-US" sz="2000" i="1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995BA4-9149-90D9-2083-AC5C547B73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Thursday, 12th May 2022</a:t>
            </a:r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3E0429-5E56-948C-811B-8A37C2E3A4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eSTEeM 2022 - BoF Conversations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A6C2AE-019A-233C-6F62-CE0B8E5750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19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96803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Birds Of A Feather Temporary Tattoo 3 copies High Quality Die image 1">
            <a:extLst>
              <a:ext uri="{FF2B5EF4-FFF2-40B4-BE49-F238E27FC236}">
                <a16:creationId xmlns:a16="http://schemas.microsoft.com/office/drawing/2014/main" id="{4F83AC17-6280-74F4-D60D-A701BC17548D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53400" y="1493435"/>
            <a:ext cx="3477966" cy="33040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C7F715-4CD8-3E7A-470F-5C0A8CE2C36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199" y="1368107"/>
            <a:ext cx="9604249" cy="4808856"/>
          </a:xfrm>
        </p:spPr>
        <p:txBody>
          <a:bodyPr/>
          <a:lstStyle/>
          <a:p>
            <a:r>
              <a:rPr lang="en-GB" dirty="0"/>
              <a:t>11:35 to 11:45 – Welcome and Introduction</a:t>
            </a:r>
          </a:p>
          <a:p>
            <a:r>
              <a:rPr lang="en-GB" dirty="0"/>
              <a:t>11:45 to 12:15 – Four parallel ‘Birds of a Feather’ </a:t>
            </a:r>
            <a:br>
              <a:rPr lang="en-GB" dirty="0"/>
            </a:br>
            <a:r>
              <a:rPr lang="en-GB" dirty="0" err="1"/>
              <a:t>SoTL</a:t>
            </a:r>
            <a:r>
              <a:rPr lang="en-GB" dirty="0"/>
              <a:t> conversation groups</a:t>
            </a:r>
          </a:p>
          <a:p>
            <a:pPr lvl="1"/>
            <a:r>
              <a:rPr lang="en-GB" i="1" dirty="0">
                <a:hlinkClick r:id="rId3"/>
              </a:rPr>
              <a:t>1. Assessment</a:t>
            </a:r>
            <a:r>
              <a:rPr lang="en-GB" dirty="0"/>
              <a:t> with Sally Jordan and Carlton Wood</a:t>
            </a:r>
          </a:p>
          <a:p>
            <a:pPr lvl="1"/>
            <a:r>
              <a:rPr lang="en-GB" i="1" dirty="0">
                <a:hlinkClick r:id="rId4"/>
              </a:rPr>
              <a:t>2. Awarding Gaps</a:t>
            </a:r>
            <a:r>
              <a:rPr lang="en-GB" dirty="0"/>
              <a:t> with John Butcher and Darren Gray</a:t>
            </a:r>
          </a:p>
          <a:p>
            <a:pPr lvl="1"/>
            <a:r>
              <a:rPr lang="en-GB" i="1" dirty="0">
                <a:hlinkClick r:id="rId5"/>
              </a:rPr>
              <a:t>3. Careers and Employability</a:t>
            </a:r>
            <a:r>
              <a:rPr lang="en-GB" dirty="0"/>
              <a:t> with David Conway and Katie Weeds</a:t>
            </a:r>
          </a:p>
          <a:p>
            <a:pPr lvl="1"/>
            <a:r>
              <a:rPr lang="en-GB" i="1" dirty="0">
                <a:hlinkClick r:id="rId6"/>
              </a:rPr>
              <a:t>4. Open (any other topics)</a:t>
            </a:r>
            <a:r>
              <a:rPr lang="en-GB" dirty="0"/>
              <a:t> with Diane Butler and Mark Jones</a:t>
            </a:r>
          </a:p>
          <a:p>
            <a:r>
              <a:rPr lang="en-GB" dirty="0"/>
              <a:t>12:15 to 12:35 – Plenary: Facilitators reporting back plus Q&amp;A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D634F69-D720-1FD9-4342-A724015745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Overview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2D63BC-65DE-FFA1-5DA6-79650A0D17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Thursday, 12th May 2022</a:t>
            </a:r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AFF241-67AE-4917-5D0D-0E2EBB3B20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eSTEeM 2022 - BoF Conversations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1A9CCC-35FF-D743-398C-FC8AE5EA87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896010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38EB05-2805-A49F-DD97-1B00D129AA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Other projects – Supporting Students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C67F96-D9E8-9D54-5551-AB6E7831C76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368107"/>
            <a:ext cx="4904232" cy="4808856"/>
          </a:xfrm>
        </p:spPr>
        <p:txBody>
          <a:bodyPr>
            <a:noAutofit/>
          </a:bodyPr>
          <a:lstStyle/>
          <a:p>
            <a:r>
              <a:rPr lang="en-US" sz="2000"/>
              <a:t>Alec Goodyear, Iestyn </a:t>
            </a:r>
            <a:r>
              <a:rPr lang="en-US" sz="2000" err="1"/>
              <a:t>Jowers</a:t>
            </a:r>
            <a:r>
              <a:rPr lang="en-US" sz="2000"/>
              <a:t>, Jan Kowal, Carol Morris and David Sharp (E&amp;I) – </a:t>
            </a:r>
            <a:r>
              <a:rPr lang="en-US" sz="2000" i="1">
                <a:hlinkClick r:id="rId2"/>
              </a:rPr>
              <a:t>Engineering residential school or home experiments? A comparison from the perspective of both the student and the tutor</a:t>
            </a:r>
            <a:endParaRPr lang="en-US" sz="2000" i="1"/>
          </a:p>
          <a:p>
            <a:r>
              <a:rPr lang="en-US" sz="2000" err="1"/>
              <a:t>Foroogh</a:t>
            </a:r>
            <a:r>
              <a:rPr lang="en-US" sz="2000"/>
              <a:t> </a:t>
            </a:r>
            <a:r>
              <a:rPr lang="en-US" sz="2000" err="1"/>
              <a:t>Hosseinzadeh</a:t>
            </a:r>
            <a:r>
              <a:rPr lang="en-US" sz="2000"/>
              <a:t>, Anne-Marie Gallen, Helen Lockett and Rafael Hidalgo (E&amp;I &amp; LDS) – </a:t>
            </a:r>
            <a:r>
              <a:rPr lang="en-US" sz="2000" i="1">
                <a:hlinkClick r:id="rId3"/>
              </a:rPr>
              <a:t>Investigating students perception of some of the key learning activities in T272</a:t>
            </a:r>
            <a:endParaRPr lang="en-US" sz="2000" i="1"/>
          </a:p>
          <a:p>
            <a:r>
              <a:rPr lang="en-US" sz="2000" err="1"/>
              <a:t>Fadlalla</a:t>
            </a:r>
            <a:r>
              <a:rPr lang="en-US" sz="2000"/>
              <a:t> </a:t>
            </a:r>
            <a:r>
              <a:rPr lang="en-US" sz="2000" err="1"/>
              <a:t>Elfadaly</a:t>
            </a:r>
            <a:r>
              <a:rPr lang="en-US" sz="2000"/>
              <a:t> (M&amp;S) – </a:t>
            </a:r>
            <a:r>
              <a:rPr lang="en-US" sz="2000" i="1">
                <a:hlinkClick r:id="rId4"/>
              </a:rPr>
              <a:t>Using knowledge from Associate Lecturers in a Bayesian model to predict the probability of students’ results</a:t>
            </a:r>
            <a:endParaRPr lang="en-US" sz="2000" i="1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F709F09-311F-B28D-D4DE-895518D3CD0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815584" y="1368107"/>
            <a:ext cx="5833872" cy="4808856"/>
          </a:xfrm>
        </p:spPr>
        <p:txBody>
          <a:bodyPr>
            <a:noAutofit/>
          </a:bodyPr>
          <a:lstStyle/>
          <a:p>
            <a:r>
              <a:rPr lang="en-GB" sz="2000"/>
              <a:t>Andrew Potter, </a:t>
            </a:r>
            <a:r>
              <a:rPr lang="en-GB" sz="2000" err="1"/>
              <a:t>Delyth</a:t>
            </a:r>
            <a:r>
              <a:rPr lang="en-GB" sz="2000"/>
              <a:t> </a:t>
            </a:r>
            <a:r>
              <a:rPr lang="en-GB" sz="2000" err="1"/>
              <a:t>Tomos</a:t>
            </a:r>
            <a:r>
              <a:rPr lang="en-GB" sz="2000"/>
              <a:t> and Chris Hughes (M&amp;S) – </a:t>
            </a:r>
            <a:r>
              <a:rPr lang="en-GB" sz="2000" i="1">
                <a:hlinkClick r:id="rId5"/>
              </a:rPr>
              <a:t>Welsh-medium tuition in Level 1 Mathematics </a:t>
            </a:r>
            <a:endParaRPr lang="en-GB" sz="2000" i="1"/>
          </a:p>
          <a:p>
            <a:r>
              <a:rPr lang="en-GB" sz="2000"/>
              <a:t>Abi Kirk (M&amp;S) – </a:t>
            </a:r>
            <a:r>
              <a:rPr lang="en-GB" sz="2000" i="1">
                <a:hlinkClick r:id="rId6"/>
              </a:rPr>
              <a:t>Learning lessons from Mathematics Individual Support Sessions in order to promote verbal communication by students in group online tutorials</a:t>
            </a:r>
            <a:endParaRPr lang="en-GB" sz="2000" i="1"/>
          </a:p>
          <a:p>
            <a:r>
              <a:rPr lang="en-GB" sz="2000"/>
              <a:t>Mark Jones and Helen Fraser (SPS) – </a:t>
            </a:r>
            <a:r>
              <a:rPr lang="en-GB" sz="2000" i="1">
                <a:hlinkClick r:id="rId7"/>
              </a:rPr>
              <a:t>Evaluation of Assessment and Tuition Changes for S284 Astronomy</a:t>
            </a:r>
            <a:endParaRPr lang="en-GB" sz="2000" i="1"/>
          </a:p>
          <a:p>
            <a:r>
              <a:rPr lang="en-GB" sz="2000"/>
              <a:t>Soraya </a:t>
            </a:r>
            <a:r>
              <a:rPr lang="en-GB" sz="2000" err="1"/>
              <a:t>Kouadri</a:t>
            </a:r>
            <a:r>
              <a:rPr lang="en-GB" sz="2000"/>
              <a:t> </a:t>
            </a:r>
            <a:r>
              <a:rPr lang="en-GB" sz="2000" err="1"/>
              <a:t>Mostéfaoui</a:t>
            </a:r>
            <a:r>
              <a:rPr lang="en-GB" sz="2000"/>
              <a:t>, Mark Hall and Marina Carter (C&amp;C) – </a:t>
            </a:r>
            <a:r>
              <a:rPr lang="en-GB" sz="2000" i="1">
                <a:hlinkClick r:id="rId8"/>
              </a:rPr>
              <a:t>Using Bitesize Videos to Enhance Students’ Experiences in a Level 2 Programming Module</a:t>
            </a:r>
            <a:endParaRPr lang="en-GB" sz="2000" i="1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FB391A6-3093-E9EB-8952-DAEBB1FBC4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Thursday, 12th May 2022</a:t>
            </a:r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C57CF2E-9F2B-44EE-F5CC-4BA7095851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eSTEeM 2022 - BoF Conversations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2318CA7-E0F3-16AD-2225-1B8870EE39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20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817158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B1B99B-40D1-FAC3-3413-D02FEDD701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Other projects – Supporting Students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B4D6F3-958D-57BD-DA82-A15C8A623EA6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r>
              <a:rPr lang="en-US" sz="2000"/>
              <a:t>Eleanor Crabb and Jane Loughlin (LHCS) – </a:t>
            </a:r>
            <a:r>
              <a:rPr lang="en-US" sz="2000" i="1">
                <a:hlinkClick r:id="rId2"/>
              </a:rPr>
              <a:t>Improving success and satisfaction of credit transfer students entering L3 modules in Science</a:t>
            </a:r>
            <a:endParaRPr lang="en-US" sz="2000" i="1"/>
          </a:p>
          <a:p>
            <a:r>
              <a:rPr lang="en-US" sz="2000"/>
              <a:t>Julie Robson and Chris Hutton (EEES) – </a:t>
            </a:r>
            <a:r>
              <a:rPr lang="en-US" sz="2000" i="1">
                <a:hlinkClick r:id="rId3"/>
              </a:rPr>
              <a:t>Online peer mentoring at scale: Benefits and impacts from a student buddy perspective</a:t>
            </a:r>
            <a:endParaRPr lang="en-US" sz="2000" i="1"/>
          </a:p>
          <a:p>
            <a:r>
              <a:rPr lang="en-US" sz="2000"/>
              <a:t>Anne Campbell, Mark Jones and Anne-Marie Gallen (Academic Services, SPS &amp; E&amp;I) – </a:t>
            </a:r>
            <a:r>
              <a:rPr lang="en-US" sz="2000" i="1">
                <a:hlinkClick r:id="rId4"/>
              </a:rPr>
              <a:t>Perceptions, Expectations and Experience of Group Tuition: towards a shared understanding amongst stakeholders (part II: the student perspective)</a:t>
            </a:r>
            <a:endParaRPr lang="en-GB" sz="2000" i="1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5BB2E06-32BE-103C-C6C5-4E1B7B896876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Autofit/>
          </a:bodyPr>
          <a:lstStyle/>
          <a:p>
            <a:r>
              <a:rPr lang="en-US" sz="2000"/>
              <a:t>Alec Goodyear (E&amp;I) – </a:t>
            </a:r>
            <a:r>
              <a:rPr lang="en-US" sz="2000" i="1">
                <a:hlinkClick r:id="rId5"/>
              </a:rPr>
              <a:t>Evaluating the impact of a qualification-based approach to student engagement and success in engineering study</a:t>
            </a:r>
            <a:endParaRPr lang="en-US" sz="2000" i="1"/>
          </a:p>
          <a:p>
            <a:r>
              <a:rPr lang="en-US" sz="2000"/>
              <a:t>Linda Robson (EEES) – </a:t>
            </a:r>
            <a:r>
              <a:rPr lang="en-US" sz="2000" i="1">
                <a:hlinkClick r:id="rId6"/>
              </a:rPr>
              <a:t>Assessment banking – useful break or deferred withdrawal? An investigation of the outcomes and experience for students who have assessment banked</a:t>
            </a:r>
            <a:endParaRPr lang="en-US" sz="2000" i="1"/>
          </a:p>
          <a:p>
            <a:r>
              <a:rPr lang="en-US" sz="2000"/>
              <a:t>Hayley Ryder and TC O'Neil (M&amp;S) – </a:t>
            </a:r>
            <a:r>
              <a:rPr lang="en-US" sz="2000" i="1">
                <a:hlinkClick r:id="rId7"/>
              </a:rPr>
              <a:t>Use of </a:t>
            </a:r>
            <a:r>
              <a:rPr lang="en-US" sz="2000" i="1" err="1">
                <a:hlinkClick r:id="rId7"/>
              </a:rPr>
              <a:t>OULive</a:t>
            </a:r>
            <a:r>
              <a:rPr lang="en-US" sz="2000" i="1">
                <a:hlinkClick r:id="rId7"/>
              </a:rPr>
              <a:t> recordings of `live mathematics’ and discussion forums on a level 3 Pure mathematics module in order to enable students to move to a growth mindset in </a:t>
            </a:r>
            <a:r>
              <a:rPr lang="en-US" sz="2000" i="1" err="1">
                <a:hlinkClick r:id="rId7"/>
              </a:rPr>
              <a:t>maths</a:t>
            </a:r>
            <a:r>
              <a:rPr lang="en-US" sz="2000" i="1">
                <a:hlinkClick r:id="rId7"/>
              </a:rPr>
              <a:t> and to add a social dimension to learning mathematics </a:t>
            </a:r>
            <a:endParaRPr lang="en-GB" sz="2000" i="1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935705E-E8EF-4BE2-5997-4416E10D21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Thursday, 12th May 2022</a:t>
            </a:r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3765B11-47B3-B8C9-84F1-593AD8FA14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eSTEeM 2022 - BoF Conversations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2774F8-AA50-847C-1184-82FD20C7BE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21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128700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8A62F7-6273-C44C-0E1B-B047573BD9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Others – Technologies for STEM Learning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AD1BED-C606-8A09-51BB-3FE5EC76961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368107"/>
            <a:ext cx="5425440" cy="4808856"/>
          </a:xfrm>
        </p:spPr>
        <p:txBody>
          <a:bodyPr>
            <a:noAutofit/>
          </a:bodyPr>
          <a:lstStyle/>
          <a:p>
            <a:r>
              <a:rPr lang="en-US" sz="2000"/>
              <a:t>Kerry Murphy (LHCS) – </a:t>
            </a:r>
            <a:r>
              <a:rPr lang="en-US" sz="2000" i="1">
                <a:hlinkClick r:id="rId2"/>
              </a:rPr>
              <a:t>OpenSTEM Africa: Ghana - Test and Learn with the University of Cape Coast </a:t>
            </a:r>
            <a:endParaRPr lang="en-US" sz="2000" i="1"/>
          </a:p>
          <a:p>
            <a:r>
              <a:rPr lang="en-US" sz="2000"/>
              <a:t>Mark Hirst and Christopher Heath (LHCS) – </a:t>
            </a:r>
            <a:r>
              <a:rPr lang="en-US" sz="2000" i="1">
                <a:hlinkClick r:id="rId3"/>
              </a:rPr>
              <a:t>Student progression through linked interactive screen experiments: building confidence and competence </a:t>
            </a:r>
            <a:endParaRPr lang="en-US" sz="2000" i="1"/>
          </a:p>
          <a:p>
            <a:r>
              <a:rPr lang="en-US" sz="2000"/>
              <a:t>Mark Hall and Soraya </a:t>
            </a:r>
            <a:r>
              <a:rPr lang="en-US" sz="2000" err="1"/>
              <a:t>Kouadri</a:t>
            </a:r>
            <a:r>
              <a:rPr lang="en-US" sz="2000"/>
              <a:t> </a:t>
            </a:r>
            <a:r>
              <a:rPr lang="en-US" sz="2000" err="1"/>
              <a:t>Mostéfaoui</a:t>
            </a:r>
            <a:r>
              <a:rPr lang="en-US" sz="2000"/>
              <a:t> (C&amp;C) – </a:t>
            </a:r>
            <a:r>
              <a:rPr lang="en-US" sz="2000" i="1">
                <a:hlinkClick r:id="rId4"/>
              </a:rPr>
              <a:t>Modern Container-based Learning Interface and Delivery Infrastructure (MCLIDI)</a:t>
            </a:r>
            <a:endParaRPr lang="en-US" sz="2000" i="1"/>
          </a:p>
          <a:p>
            <a:r>
              <a:rPr lang="en-US" sz="2000" err="1"/>
              <a:t>Sotiria</a:t>
            </a:r>
            <a:r>
              <a:rPr lang="en-US" sz="2000"/>
              <a:t> </a:t>
            </a:r>
            <a:r>
              <a:rPr lang="en-US" sz="2000" err="1"/>
              <a:t>Psoma</a:t>
            </a:r>
            <a:r>
              <a:rPr lang="en-US" sz="2000"/>
              <a:t> (E&amp;I) – </a:t>
            </a:r>
            <a:r>
              <a:rPr lang="en-US" sz="2000" i="1">
                <a:hlinkClick r:id="rId5"/>
              </a:rPr>
              <a:t>Comparative study of distance teaching of Electronics using simulation software versus </a:t>
            </a:r>
            <a:r>
              <a:rPr lang="en-US" sz="2000" i="1" err="1">
                <a:hlinkClick r:id="rId5"/>
              </a:rPr>
              <a:t>OpenEngineering</a:t>
            </a:r>
            <a:r>
              <a:rPr lang="en-US" sz="2000" i="1">
                <a:hlinkClick r:id="rId5"/>
              </a:rPr>
              <a:t> Laboratory</a:t>
            </a:r>
            <a:endParaRPr lang="en-GB" sz="2000" i="1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ADA9179-E17A-B6CE-7E13-1A2E74633F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64224" y="1368107"/>
            <a:ext cx="4989576" cy="4808856"/>
          </a:xfrm>
        </p:spPr>
        <p:txBody>
          <a:bodyPr>
            <a:noAutofit/>
          </a:bodyPr>
          <a:lstStyle/>
          <a:p>
            <a:r>
              <a:rPr lang="en-US" sz="2000"/>
              <a:t>Daniel Gooch (C&amp;C) – </a:t>
            </a:r>
            <a:r>
              <a:rPr lang="en-US" sz="2000" i="1">
                <a:hlinkClick r:id="rId6"/>
              </a:rPr>
              <a:t>Teaching distributed computing using Raspberry Pi clusters at a distance</a:t>
            </a:r>
            <a:endParaRPr lang="en-US" sz="2000" i="1"/>
          </a:p>
          <a:p>
            <a:r>
              <a:rPr lang="en-US" sz="2000"/>
              <a:t>Calum </a:t>
            </a:r>
            <a:r>
              <a:rPr lang="en-US" sz="2000" err="1"/>
              <a:t>MacCormick</a:t>
            </a:r>
            <a:r>
              <a:rPr lang="en-US" sz="2000"/>
              <a:t> (SPS) – </a:t>
            </a:r>
            <a:r>
              <a:rPr lang="en-US" sz="2000" i="1">
                <a:hlinkClick r:id="rId7"/>
              </a:rPr>
              <a:t>Implementing quantum mechanics </a:t>
            </a:r>
            <a:r>
              <a:rPr lang="en-US" sz="2000" i="1" err="1">
                <a:hlinkClick r:id="rId7"/>
              </a:rPr>
              <a:t>visualisation</a:t>
            </a:r>
            <a:r>
              <a:rPr lang="en-US" sz="2000" i="1">
                <a:hlinkClick r:id="rId7"/>
              </a:rPr>
              <a:t> tools in a distance learning context</a:t>
            </a:r>
            <a:endParaRPr lang="en-US" sz="2000" i="1"/>
          </a:p>
          <a:p>
            <a:r>
              <a:rPr lang="en-US" sz="2000"/>
              <a:t>Hayley Ryder and TC O'Neil (M&amp;S) – </a:t>
            </a:r>
            <a:r>
              <a:rPr lang="en-US" sz="2000" i="1">
                <a:hlinkClick r:id="rId8"/>
              </a:rPr>
              <a:t>Does the provision of an `own working space’ for tutors enhance the learning experience for students</a:t>
            </a:r>
            <a:endParaRPr lang="en-US" sz="2000" i="1"/>
          </a:p>
          <a:p>
            <a:endParaRPr lang="en-GB" sz="2000"/>
          </a:p>
          <a:p>
            <a:endParaRPr lang="en-GB" sz="200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939F8FC-703D-D18D-319E-D26390FA89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Thursday, 12th May 2022</a:t>
            </a:r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7B2FB31-E9FA-7EB6-2F1D-A73C27CC6D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eSTEeM 2022 - BoF Conversations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4FD6158-A313-C9A0-A599-7DC6E63193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22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024776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Birds Of A Feather Temporary Tattoo 3 copies High Quality Die image 1">
            <a:extLst>
              <a:ext uri="{FF2B5EF4-FFF2-40B4-BE49-F238E27FC236}">
                <a16:creationId xmlns:a16="http://schemas.microsoft.com/office/drawing/2014/main" id="{4F83AC17-6280-74F4-D60D-A701BC17548D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53400" y="1493435"/>
            <a:ext cx="3477966" cy="33040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C7F715-4CD8-3E7A-470F-5C0A8CE2C36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199" y="1368107"/>
            <a:ext cx="9604249" cy="4808856"/>
          </a:xfrm>
        </p:spPr>
        <p:txBody>
          <a:bodyPr/>
          <a:lstStyle/>
          <a:p>
            <a:r>
              <a:rPr lang="en-GB" dirty="0"/>
              <a:t>11:35 to 11:45 – Welcome and Introduction</a:t>
            </a:r>
          </a:p>
          <a:p>
            <a:r>
              <a:rPr lang="en-GB" dirty="0"/>
              <a:t>11:45 to 12:15 – Four parallel ‘Birds of a Feather’ </a:t>
            </a:r>
            <a:br>
              <a:rPr lang="en-GB" dirty="0"/>
            </a:br>
            <a:r>
              <a:rPr lang="en-GB" dirty="0" err="1"/>
              <a:t>SoTL</a:t>
            </a:r>
            <a:r>
              <a:rPr lang="en-GB" dirty="0"/>
              <a:t> conversation groups</a:t>
            </a:r>
          </a:p>
          <a:p>
            <a:pPr lvl="1"/>
            <a:r>
              <a:rPr lang="en-GB" i="1" dirty="0"/>
              <a:t>1. Assessment</a:t>
            </a:r>
            <a:r>
              <a:rPr lang="en-GB" dirty="0"/>
              <a:t> with Sally Jordan and Carlton Wood</a:t>
            </a:r>
          </a:p>
          <a:p>
            <a:pPr lvl="1"/>
            <a:r>
              <a:rPr lang="en-GB" i="1" dirty="0"/>
              <a:t>2. Awarding Gaps</a:t>
            </a:r>
            <a:r>
              <a:rPr lang="en-GB" dirty="0"/>
              <a:t> with John Butcher and Darren Gray</a:t>
            </a:r>
          </a:p>
          <a:p>
            <a:pPr lvl="1"/>
            <a:r>
              <a:rPr lang="en-GB" i="1" dirty="0"/>
              <a:t>3. Careers and Employability</a:t>
            </a:r>
            <a:r>
              <a:rPr lang="en-GB" dirty="0"/>
              <a:t> with David Conway and Katie Weeds</a:t>
            </a:r>
          </a:p>
          <a:p>
            <a:pPr lvl="1"/>
            <a:r>
              <a:rPr lang="en-GB" i="1" dirty="0"/>
              <a:t>4. Open (any other topics)</a:t>
            </a:r>
            <a:r>
              <a:rPr lang="en-GB" dirty="0"/>
              <a:t> with Diane Butler and Mark Jones</a:t>
            </a:r>
          </a:p>
          <a:p>
            <a:r>
              <a:rPr lang="en-GB" dirty="0"/>
              <a:t>12:15 to 12:35 – Plenary: Facilitators reporting back plus Q&amp;A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D634F69-D720-1FD9-4342-A724015745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Overview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2D63BC-65DE-FFA1-5DA6-79650A0D17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Thursday, 12th May 2022</a:t>
            </a:r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AFF241-67AE-4917-5D0D-0E2EBB3B20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eSTEeM 2022 - BoF Conversations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1A9CCC-35FF-D743-398C-FC8AE5EA87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23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619592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9B2E27-ED17-4B32-902E-9D94400EDBC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04351" y="827405"/>
            <a:ext cx="7072929" cy="1361431"/>
          </a:xfrm>
        </p:spPr>
        <p:txBody>
          <a:bodyPr anchor="t">
            <a:normAutofit fontScale="90000"/>
          </a:bodyPr>
          <a:lstStyle/>
          <a:p>
            <a:pPr algn="l">
              <a:lnSpc>
                <a:spcPct val="108000"/>
              </a:lnSpc>
            </a:pPr>
            <a:r>
              <a:rPr lang="en-US" sz="4400"/>
              <a:t>Birds of a Feather Conversations </a:t>
            </a:r>
            <a:r>
              <a:rPr lang="en-US" sz="4400" i="1"/>
              <a:t>Generating New Project Ideas</a:t>
            </a:r>
            <a:endParaRPr lang="en-GB" sz="4400" i="1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06927BC-82B8-4652-BFA2-75901E520EA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04351" y="2370688"/>
            <a:ext cx="6854188" cy="1491613"/>
          </a:xfrm>
        </p:spPr>
        <p:txBody>
          <a:bodyPr>
            <a:noAutofit/>
          </a:bodyPr>
          <a:lstStyle/>
          <a:p>
            <a:pPr algn="l">
              <a:lnSpc>
                <a:spcPct val="108000"/>
              </a:lnSpc>
              <a:spcBef>
                <a:spcPts val="0"/>
              </a:spcBef>
            </a:pPr>
            <a:r>
              <a:rPr lang="en-GB" sz="2800"/>
              <a:t>Trevor Collins with John Butcher, Diane Butler, David Conway, Darren Gray, Sally Jordan, Mark Jones, Katie Weeds and Carlton Wood</a:t>
            </a:r>
            <a:endParaRPr lang="en-GB" sz="105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4D3285A-BB41-4F0E-8A40-F027B141B113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9282068" y="851763"/>
            <a:ext cx="1905580" cy="1312714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58DD746F-3269-47E1-B542-711024854E5B}"/>
              </a:ext>
            </a:extLst>
          </p:cNvPr>
          <p:cNvSpPr txBox="1"/>
          <p:nvPr/>
        </p:nvSpPr>
        <p:spPr>
          <a:xfrm>
            <a:off x="1004351" y="5454298"/>
            <a:ext cx="28244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>
                <a:hlinkClick r:id="rId4"/>
              </a:rPr>
              <a:t>esteem@open.ac.uk</a:t>
            </a:r>
            <a:endParaRPr lang="en-GB" sz="240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0309597-091D-436F-B6CE-234A2D8114BB}"/>
              </a:ext>
            </a:extLst>
          </p:cNvPr>
          <p:cNvSpPr txBox="1"/>
          <p:nvPr/>
        </p:nvSpPr>
        <p:spPr>
          <a:xfrm>
            <a:off x="4807859" y="5454298"/>
            <a:ext cx="33802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>
                <a:hlinkClick r:id="rId5"/>
              </a:rPr>
              <a:t>www.open.ac.uk/esteem</a:t>
            </a:r>
            <a:endParaRPr lang="en-GB" sz="240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A543FA1-411F-4550-9C52-A79A5709477C}"/>
              </a:ext>
            </a:extLst>
          </p:cNvPr>
          <p:cNvSpPr txBox="1"/>
          <p:nvPr/>
        </p:nvSpPr>
        <p:spPr>
          <a:xfrm>
            <a:off x="9167223" y="5454298"/>
            <a:ext cx="2020425" cy="461665"/>
          </a:xfrm>
          <a:prstGeom prst="rect">
            <a:avLst/>
          </a:prstGeom>
          <a:noFill/>
        </p:spPr>
        <p:txBody>
          <a:bodyPr wrap="none" lIns="91440" tIns="45720" rIns="91440" bIns="45720" rtlCol="0" anchor="t">
            <a:spAutoFit/>
          </a:bodyPr>
          <a:lstStyle/>
          <a:p>
            <a:r>
              <a:rPr lang="en-US" sz="2400">
                <a:hlinkClick r:id="rId6"/>
              </a:rPr>
              <a:t>@OU_eSTEeM</a:t>
            </a:r>
            <a:endParaRPr lang="en-US" sz="2400"/>
          </a:p>
        </p:txBody>
      </p:sp>
      <p:pic>
        <p:nvPicPr>
          <p:cNvPr id="10" name="Picture 9" descr="A picture containing drawing&#10;&#10;Description automatically generated">
            <a:extLst>
              <a:ext uri="{FF2B5EF4-FFF2-40B4-BE49-F238E27FC236}">
                <a16:creationId xmlns:a16="http://schemas.microsoft.com/office/drawing/2014/main" id="{9A04C65E-10F5-4FC1-849C-5CAB63855AC1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88143" y="2631212"/>
            <a:ext cx="3110368" cy="946205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B74A2FE3-365B-5678-E23E-F3A7441BAC21}"/>
              </a:ext>
            </a:extLst>
          </p:cNvPr>
          <p:cNvSpPr txBox="1"/>
          <p:nvPr/>
        </p:nvSpPr>
        <p:spPr>
          <a:xfrm>
            <a:off x="998179" y="4044153"/>
            <a:ext cx="881529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/>
              <a:t>These slides: </a:t>
            </a:r>
            <a:r>
              <a:rPr lang="en-GB" sz="2800">
                <a:hlinkClick r:id="rId8"/>
              </a:rPr>
              <a:t>https://bit.ly/esteem-2022-bof-conversations</a:t>
            </a:r>
            <a:r>
              <a:rPr lang="en-GB" sz="2800"/>
              <a:t> 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EE332CE-7D13-ED8D-556E-C1262A39D820}"/>
              </a:ext>
            </a:extLst>
          </p:cNvPr>
          <p:cNvSpPr txBox="1"/>
          <p:nvPr/>
        </p:nvSpPr>
        <p:spPr>
          <a:xfrm>
            <a:off x="998179" y="4749225"/>
            <a:ext cx="354263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/>
              <a:t>Tuesday 12</a:t>
            </a:r>
            <a:r>
              <a:rPr lang="en-GB" sz="2800" baseline="30000"/>
              <a:t>th</a:t>
            </a:r>
            <a:r>
              <a:rPr lang="en-GB" sz="2800"/>
              <a:t> May 2022</a:t>
            </a:r>
          </a:p>
        </p:txBody>
      </p:sp>
    </p:spTree>
    <p:extLst>
      <p:ext uri="{BB962C8B-B14F-4D97-AF65-F5344CB8AC3E}">
        <p14:creationId xmlns:p14="http://schemas.microsoft.com/office/powerpoint/2010/main" val="36445825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9B2E27-ED17-4B32-902E-9D94400EDBC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14923" y="942037"/>
            <a:ext cx="6628901" cy="829175"/>
          </a:xfrm>
        </p:spPr>
        <p:txBody>
          <a:bodyPr anchor="t">
            <a:normAutofit fontScale="90000"/>
          </a:bodyPr>
          <a:lstStyle/>
          <a:p>
            <a:pPr algn="l">
              <a:lnSpc>
                <a:spcPct val="108000"/>
              </a:lnSpc>
            </a:pPr>
            <a:r>
              <a:rPr lang="en-US" sz="4400" dirty="0"/>
              <a:t>A </a:t>
            </a:r>
            <a:r>
              <a:rPr lang="en-US" sz="4400" dirty="0" err="1"/>
              <a:t>SoTL</a:t>
            </a:r>
            <a:r>
              <a:rPr lang="en-US" sz="4400" dirty="0"/>
              <a:t> conversation about</a:t>
            </a:r>
            <a:br>
              <a:rPr lang="en-US" sz="4400" dirty="0"/>
            </a:br>
            <a:r>
              <a:rPr lang="en-US" sz="4400" i="1" dirty="0"/>
              <a:t>Assessment</a:t>
            </a:r>
            <a:endParaRPr lang="en-GB" sz="4400" i="1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06927BC-82B8-4652-BFA2-75901E520EA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14923" y="3167388"/>
            <a:ext cx="6854188" cy="523220"/>
          </a:xfrm>
        </p:spPr>
        <p:txBody>
          <a:bodyPr>
            <a:noAutofit/>
          </a:bodyPr>
          <a:lstStyle/>
          <a:p>
            <a:pPr algn="l">
              <a:lnSpc>
                <a:spcPct val="108000"/>
              </a:lnSpc>
              <a:spcBef>
                <a:spcPts val="0"/>
              </a:spcBef>
            </a:pPr>
            <a:r>
              <a:rPr lang="en-GB" sz="2800" dirty="0"/>
              <a:t>Sally Jordan and Mark Jones</a:t>
            </a:r>
            <a:endParaRPr lang="en-GB" sz="105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4D3285A-BB41-4F0E-8A40-F027B141B113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9282069" y="942038"/>
            <a:ext cx="1905580" cy="1312714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58DD746F-3269-47E1-B542-711024854E5B}"/>
              </a:ext>
            </a:extLst>
          </p:cNvPr>
          <p:cNvSpPr txBox="1"/>
          <p:nvPr/>
        </p:nvSpPr>
        <p:spPr>
          <a:xfrm>
            <a:off x="1014923" y="5454295"/>
            <a:ext cx="28244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hlinkClick r:id="rId4"/>
              </a:rPr>
              <a:t>esteem@open.ac.uk</a:t>
            </a:r>
            <a:endParaRPr lang="en-GB" sz="24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0309597-091D-436F-B6CE-234A2D8114BB}"/>
              </a:ext>
            </a:extLst>
          </p:cNvPr>
          <p:cNvSpPr txBox="1"/>
          <p:nvPr/>
        </p:nvSpPr>
        <p:spPr>
          <a:xfrm>
            <a:off x="4807859" y="5454297"/>
            <a:ext cx="33802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>
                <a:hlinkClick r:id="rId5"/>
              </a:rPr>
              <a:t>www.open.ac.uk/esteem</a:t>
            </a:r>
            <a:endParaRPr lang="en-GB" sz="240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A543FA1-411F-4550-9C52-A79A5709477C}"/>
              </a:ext>
            </a:extLst>
          </p:cNvPr>
          <p:cNvSpPr txBox="1"/>
          <p:nvPr/>
        </p:nvSpPr>
        <p:spPr>
          <a:xfrm>
            <a:off x="9167223" y="5454296"/>
            <a:ext cx="2020425" cy="461665"/>
          </a:xfrm>
          <a:prstGeom prst="rect">
            <a:avLst/>
          </a:prstGeom>
          <a:noFill/>
        </p:spPr>
        <p:txBody>
          <a:bodyPr wrap="none" lIns="91440" tIns="45720" rIns="91440" bIns="45720" rtlCol="0" anchor="t">
            <a:spAutoFit/>
          </a:bodyPr>
          <a:lstStyle/>
          <a:p>
            <a:r>
              <a:rPr lang="en-US" sz="2400">
                <a:hlinkClick r:id="rId6"/>
              </a:rPr>
              <a:t>@OU_eSTEeM</a:t>
            </a:r>
            <a:endParaRPr lang="en-US" sz="2400"/>
          </a:p>
        </p:txBody>
      </p:sp>
      <p:pic>
        <p:nvPicPr>
          <p:cNvPr id="10" name="Picture 9" descr="A picture containing drawing&#10;&#10;Description automatically generated">
            <a:extLst>
              <a:ext uri="{FF2B5EF4-FFF2-40B4-BE49-F238E27FC236}">
                <a16:creationId xmlns:a16="http://schemas.microsoft.com/office/drawing/2014/main" id="{9A04C65E-10F5-4FC1-849C-5CAB63855AC1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280" y="2955896"/>
            <a:ext cx="3110368" cy="946205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B74A2FE3-365B-5678-E23E-F3A7441BAC21}"/>
              </a:ext>
            </a:extLst>
          </p:cNvPr>
          <p:cNvSpPr txBox="1"/>
          <p:nvPr/>
        </p:nvSpPr>
        <p:spPr>
          <a:xfrm>
            <a:off x="1014923" y="4304365"/>
            <a:ext cx="6916637" cy="53617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>
              <a:lnSpc>
                <a:spcPct val="108000"/>
              </a:lnSpc>
              <a:spcBef>
                <a:spcPts val="0"/>
              </a:spcBef>
            </a:pPr>
            <a:r>
              <a:rPr lang="en-GB" sz="2800" dirty="0">
                <a:hlinkClick r:id="rId8"/>
              </a:rPr>
              <a:t>https://padlet.com/esteem/bof1_assessment</a:t>
            </a:r>
            <a:r>
              <a:rPr lang="en-GB" sz="28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5153951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C07C19-37D9-EFF0-23DC-E3FF5954B3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Assessment (4 in progress) 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45943C1B-2ADA-6319-FAEA-10364E2584A0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r>
              <a:rPr lang="en-US" sz="2000"/>
              <a:t>Anton </a:t>
            </a:r>
            <a:r>
              <a:rPr lang="en-US" sz="2000" err="1"/>
              <a:t>Dil</a:t>
            </a:r>
            <a:r>
              <a:rPr lang="en-US" sz="2000"/>
              <a:t> and Sharon Dawes (C&amp;C) – </a:t>
            </a:r>
            <a:r>
              <a:rPr lang="en-US" sz="2000" i="1">
                <a:hlinkClick r:id="rId2"/>
              </a:rPr>
              <a:t>An evaluation of the impact of changes to assessment practice in a second-year object-oriented Java programming module</a:t>
            </a:r>
            <a:endParaRPr lang="en-US" sz="2000" i="1"/>
          </a:p>
          <a:p>
            <a:r>
              <a:rPr lang="en-US" sz="2000"/>
              <a:t>Rachel </a:t>
            </a:r>
            <a:r>
              <a:rPr lang="en-US" sz="2000" err="1"/>
              <a:t>Hilliam</a:t>
            </a:r>
            <a:r>
              <a:rPr lang="en-US" sz="2000"/>
              <a:t> (M&amp;S) – </a:t>
            </a:r>
            <a:r>
              <a:rPr lang="en-US" sz="2000" i="1">
                <a:hlinkClick r:id="rId3"/>
              </a:rPr>
              <a:t>Changing times, changing pedagogies</a:t>
            </a:r>
            <a:endParaRPr lang="en-US" sz="2000" i="1"/>
          </a:p>
          <a:p>
            <a:endParaRPr lang="en-GB" sz="200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8A18D28B-4CFA-5B22-D1EB-977E0B2808CE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sz="2000"/>
              <a:t>Nigel Gibson and Kate Sim (C&amp;C) – </a:t>
            </a:r>
            <a:r>
              <a:rPr lang="en-US" sz="2000" i="1">
                <a:hlinkClick r:id="rId4"/>
              </a:rPr>
              <a:t>Pair marking: Working together to improve our teaching</a:t>
            </a:r>
            <a:endParaRPr lang="en-US" sz="2000" i="1"/>
          </a:p>
          <a:p>
            <a:r>
              <a:rPr lang="en-US" sz="2000"/>
              <a:t>Jenny Duckworth and Harriet </a:t>
            </a:r>
            <a:r>
              <a:rPr lang="en-US" sz="2000" err="1"/>
              <a:t>Kopinska</a:t>
            </a:r>
            <a:r>
              <a:rPr lang="en-US" sz="2000"/>
              <a:t> (EEES) – </a:t>
            </a:r>
            <a:r>
              <a:rPr lang="en-US" sz="2000" i="1">
                <a:hlinkClick r:id="rId5"/>
              </a:rPr>
              <a:t>Challenges of assessment for a level 3 interdisciplinary module: an AL and student perspective</a:t>
            </a:r>
            <a:endParaRPr lang="en-US" sz="2000" i="1"/>
          </a:p>
          <a:p>
            <a:endParaRPr lang="en-GB" sz="200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71D03D-A9C3-B660-25ED-BFCEE69683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Thursday, 12th May 2022</a:t>
            </a:r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45791E-D5F8-9F6D-76ED-07C502F8A3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eSTEeM 2022 - BoF Conversations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F21B93-B130-7A07-F1B4-E9C92DE42D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48544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D78F15-2310-7A07-74A0-905B8AB4F8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Assessment (11 completed)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0BAB9172-0E1C-3227-4C05-7FF579CAA12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368107"/>
            <a:ext cx="5721626" cy="4808856"/>
          </a:xfrm>
        </p:spPr>
        <p:txBody>
          <a:bodyPr>
            <a:normAutofit/>
          </a:bodyPr>
          <a:lstStyle/>
          <a:p>
            <a:r>
              <a:rPr lang="en-US" sz="2000"/>
              <a:t>Paul </a:t>
            </a:r>
            <a:r>
              <a:rPr lang="en-US" sz="2000" err="1"/>
              <a:t>Piwek</a:t>
            </a:r>
            <a:r>
              <a:rPr lang="en-US" sz="2000"/>
              <a:t> and Simon Savage (C&amp;C) – </a:t>
            </a:r>
            <a:r>
              <a:rPr lang="en-US" sz="2000" i="1">
                <a:hlinkClick r:id="rId2"/>
              </a:rPr>
              <a:t>Student co-design of confidence-building formative assessment for Level 1 Computing &amp; IT students</a:t>
            </a:r>
            <a:endParaRPr lang="en-US" sz="2000" i="1"/>
          </a:p>
          <a:p>
            <a:r>
              <a:rPr lang="en-US" sz="2000"/>
              <a:t>Hayley Ryder (M&amp;S) – </a:t>
            </a:r>
            <a:r>
              <a:rPr lang="en-US" sz="2000" i="1">
                <a:hlinkClick r:id="rId3"/>
              </a:rPr>
              <a:t>Use of STACK to generate formative assessment for level 3 Pure mathematics</a:t>
            </a:r>
            <a:endParaRPr lang="en-US" sz="2000" i="1"/>
          </a:p>
          <a:p>
            <a:r>
              <a:rPr lang="en-US" sz="2000"/>
              <a:t>Andrew Norton (SPS) – </a:t>
            </a:r>
            <a:r>
              <a:rPr lang="en-US" sz="2000" i="1">
                <a:hlinkClick r:id="rId4"/>
              </a:rPr>
              <a:t>Assessment analytics of student engagement with, and performance on, S217 online quizzes</a:t>
            </a:r>
            <a:endParaRPr lang="en-US" sz="2000" i="1"/>
          </a:p>
          <a:p>
            <a:r>
              <a:rPr lang="en-US" sz="2000"/>
              <a:t>Claire </a:t>
            </a:r>
            <a:r>
              <a:rPr lang="en-US" sz="2000" err="1"/>
              <a:t>Kotecki</a:t>
            </a:r>
            <a:r>
              <a:rPr lang="en-US" sz="2000"/>
              <a:t> &amp; Prithvi Shrestha (LHCS &amp; WELS) – </a:t>
            </a:r>
            <a:r>
              <a:rPr lang="en-US" sz="2000" i="1">
                <a:hlinkClick r:id="rId5"/>
              </a:rPr>
              <a:t>Academic literacy and communicating assessment to students in Level 1 science module: building the foundations for retention and progression</a:t>
            </a:r>
            <a:endParaRPr lang="en-US" sz="2000" i="1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4639D7A8-D65B-EE4D-3B00-6C5E94D73A3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732104" y="1368107"/>
            <a:ext cx="4621695" cy="4808856"/>
          </a:xfrm>
        </p:spPr>
        <p:txBody>
          <a:bodyPr>
            <a:noAutofit/>
          </a:bodyPr>
          <a:lstStyle/>
          <a:p>
            <a:r>
              <a:rPr lang="en-US" sz="2000"/>
              <a:t>John </a:t>
            </a:r>
            <a:r>
              <a:rPr lang="en-US" sz="2000" err="1"/>
              <a:t>Woodthorpe</a:t>
            </a:r>
            <a:r>
              <a:rPr lang="en-US" sz="2000"/>
              <a:t> and Jim Donohue (C&amp;C &amp; WELS) – </a:t>
            </a:r>
            <a:r>
              <a:rPr lang="en-US" sz="2000" i="1">
                <a:hlinkClick r:id="rId6"/>
              </a:rPr>
              <a:t>How students’ use of language relates to learning, retention, and performance in assessment on TU100: Implications for learning design, assessment strategy, and tuition practices in the MCT faculty</a:t>
            </a:r>
            <a:endParaRPr lang="en-US" sz="2000" i="1"/>
          </a:p>
          <a:p>
            <a:r>
              <a:rPr lang="en-US" sz="2000"/>
              <a:t>Sally Jordan (SPS) – </a:t>
            </a:r>
            <a:r>
              <a:rPr lang="en-US" sz="2000" i="1" err="1">
                <a:hlinkClick r:id="rId7"/>
              </a:rPr>
              <a:t>Thresholded</a:t>
            </a:r>
            <a:r>
              <a:rPr lang="en-US" sz="2000" i="1">
                <a:hlinkClick r:id="rId7"/>
              </a:rPr>
              <a:t> assessment: Does it work?</a:t>
            </a:r>
            <a:endParaRPr lang="en-US" sz="2000" i="1"/>
          </a:p>
          <a:p>
            <a:r>
              <a:rPr lang="en-US" sz="2000"/>
              <a:t>Janet </a:t>
            </a:r>
            <a:r>
              <a:rPr lang="en-US" sz="2000" err="1"/>
              <a:t>Haresnape</a:t>
            </a:r>
            <a:r>
              <a:rPr lang="en-US" sz="2000"/>
              <a:t> (LHCS) – </a:t>
            </a:r>
            <a:r>
              <a:rPr lang="en-US" sz="2000" i="1">
                <a:hlinkClick r:id="rId8"/>
              </a:rPr>
              <a:t>Evaluation of assessed collaborative wiki activity and comparison with similar collaborative online activities in other contexts</a:t>
            </a:r>
            <a:endParaRPr lang="en-US" sz="2000" i="1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43A381-C3FF-E9E4-62E7-AA5253E2CB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Thursday, 12th May 2022</a:t>
            </a:r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7625AA-B32B-9A38-A20F-2D2E25B63E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eSTEeM 2022 - BoF Conversations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85E206-DAB3-F8A1-95BB-421C531078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86675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A76D3C-D417-7ECB-E9EF-907EB1DA09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Assessment (11 completed)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AD421B-52B6-576C-B719-CB244ED8D0DF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sz="2000"/>
              <a:t>Chris Dobbyn (C&amp;C) – </a:t>
            </a:r>
            <a:r>
              <a:rPr lang="en-US" sz="2000" i="1">
                <a:hlinkClick r:id="rId2"/>
              </a:rPr>
              <a:t>Transforming retention and progression in a new Level 1 course</a:t>
            </a:r>
            <a:endParaRPr lang="en-GB" sz="2000" i="1"/>
          </a:p>
          <a:p>
            <a:r>
              <a:rPr lang="en-US" sz="2000"/>
              <a:t>Soraya </a:t>
            </a:r>
            <a:r>
              <a:rPr lang="en-US" sz="2000" err="1"/>
              <a:t>Kouadri</a:t>
            </a:r>
            <a:r>
              <a:rPr lang="en-US" sz="2000"/>
              <a:t> </a:t>
            </a:r>
            <a:r>
              <a:rPr lang="en-US" sz="2000" err="1"/>
              <a:t>Mostéfaoui</a:t>
            </a:r>
            <a:r>
              <a:rPr lang="en-US" sz="2000"/>
              <a:t> (C&amp;C) – </a:t>
            </a:r>
            <a:r>
              <a:rPr lang="en-US" sz="2000" i="1">
                <a:hlinkClick r:id="rId3"/>
              </a:rPr>
              <a:t>Assessing ‘alternative media’ elements: is there a generic model?</a:t>
            </a:r>
            <a:endParaRPr lang="en-US" sz="2000" i="1"/>
          </a:p>
          <a:p>
            <a:r>
              <a:rPr lang="en-US" sz="2000"/>
              <a:t>Paul </a:t>
            </a:r>
            <a:r>
              <a:rPr lang="en-US" sz="2000" err="1"/>
              <a:t>Piwek</a:t>
            </a:r>
            <a:r>
              <a:rPr lang="en-US" sz="2000"/>
              <a:t> (C&amp;C) – </a:t>
            </a:r>
            <a:r>
              <a:rPr lang="en-US" sz="2000" i="1">
                <a:hlinkClick r:id="rId4"/>
              </a:rPr>
              <a:t>Argumentation Education (</a:t>
            </a:r>
            <a:r>
              <a:rPr lang="en-US" sz="2000" i="1" err="1">
                <a:hlinkClick r:id="rId4"/>
              </a:rPr>
              <a:t>ArguEd</a:t>
            </a:r>
            <a:r>
              <a:rPr lang="en-US" sz="2000" i="1">
                <a:hlinkClick r:id="rId4"/>
              </a:rPr>
              <a:t>)</a:t>
            </a:r>
            <a:endParaRPr lang="en-US" sz="2000" i="1"/>
          </a:p>
          <a:p>
            <a:r>
              <a:rPr lang="en-US" sz="2000"/>
              <a:t>Peter Taylor (LHCS) – </a:t>
            </a:r>
            <a:r>
              <a:rPr lang="en-US" sz="2000" i="1">
                <a:hlinkClick r:id="rId5"/>
              </a:rPr>
              <a:t>The use of peer assessment/review in distance teaching via the Moodle VLE</a:t>
            </a:r>
            <a:endParaRPr lang="en-US" sz="2000" i="1"/>
          </a:p>
          <a:p>
            <a:endParaRPr lang="en-GB" sz="2000"/>
          </a:p>
          <a:p>
            <a:endParaRPr lang="en-GB" sz="2000"/>
          </a:p>
          <a:p>
            <a:endParaRPr lang="en-GB" sz="200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AACE4D8-02FA-3FC7-04CD-C5ED709030DE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80843DE-8CDD-AAA9-BE2E-D9976F4C2C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Thursday, 12th May 2022</a:t>
            </a:r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7693CE4-6691-04A1-85A0-5C5E3CD1A8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eSTEeM 2022 - BoF Conversations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A429552-E8C3-A2DB-DDD6-3C5F55BA11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64431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9B2E27-ED17-4B32-902E-9D94400EDBC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04351" y="942037"/>
            <a:ext cx="6628901" cy="829175"/>
          </a:xfrm>
        </p:spPr>
        <p:txBody>
          <a:bodyPr anchor="t">
            <a:normAutofit fontScale="90000"/>
          </a:bodyPr>
          <a:lstStyle/>
          <a:p>
            <a:pPr algn="l">
              <a:lnSpc>
                <a:spcPct val="108000"/>
              </a:lnSpc>
            </a:pPr>
            <a:r>
              <a:rPr lang="en-US" sz="4400"/>
              <a:t>A </a:t>
            </a:r>
            <a:r>
              <a:rPr lang="en-US" sz="4400" err="1"/>
              <a:t>SoTL</a:t>
            </a:r>
            <a:r>
              <a:rPr lang="en-US" sz="4400"/>
              <a:t> conversation about the</a:t>
            </a:r>
            <a:br>
              <a:rPr lang="en-US" sz="4400"/>
            </a:br>
            <a:r>
              <a:rPr lang="en-US" sz="4400" i="1"/>
              <a:t>Awarding Gaps</a:t>
            </a:r>
            <a:endParaRPr lang="en-GB" sz="4400" i="1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06927BC-82B8-4652-BFA2-75901E520EA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04351" y="3167388"/>
            <a:ext cx="4728937" cy="622734"/>
          </a:xfrm>
        </p:spPr>
        <p:txBody>
          <a:bodyPr>
            <a:noAutofit/>
          </a:bodyPr>
          <a:lstStyle/>
          <a:p>
            <a:pPr algn="l">
              <a:lnSpc>
                <a:spcPct val="108000"/>
              </a:lnSpc>
              <a:spcBef>
                <a:spcPts val="0"/>
              </a:spcBef>
            </a:pPr>
            <a:r>
              <a:rPr lang="en-GB" sz="2800" dirty="0"/>
              <a:t>John Butcher and Darren Gray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4D3285A-BB41-4F0E-8A40-F027B141B113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9282069" y="942038"/>
            <a:ext cx="1905580" cy="1312714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58DD746F-3269-47E1-B542-711024854E5B}"/>
              </a:ext>
            </a:extLst>
          </p:cNvPr>
          <p:cNvSpPr txBox="1"/>
          <p:nvPr/>
        </p:nvSpPr>
        <p:spPr>
          <a:xfrm>
            <a:off x="1004351" y="5454298"/>
            <a:ext cx="28244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hlinkClick r:id="rId4"/>
              </a:rPr>
              <a:t>esteem@open.ac.uk</a:t>
            </a:r>
            <a:endParaRPr lang="en-GB" sz="24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0309597-091D-436F-B6CE-234A2D8114BB}"/>
              </a:ext>
            </a:extLst>
          </p:cNvPr>
          <p:cNvSpPr txBox="1"/>
          <p:nvPr/>
        </p:nvSpPr>
        <p:spPr>
          <a:xfrm>
            <a:off x="4807859" y="5454298"/>
            <a:ext cx="33802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>
                <a:hlinkClick r:id="rId5"/>
              </a:rPr>
              <a:t>www.open.ac.uk/esteem</a:t>
            </a:r>
            <a:endParaRPr lang="en-GB" sz="240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A543FA1-411F-4550-9C52-A79A5709477C}"/>
              </a:ext>
            </a:extLst>
          </p:cNvPr>
          <p:cNvSpPr txBox="1"/>
          <p:nvPr/>
        </p:nvSpPr>
        <p:spPr>
          <a:xfrm>
            <a:off x="9167223" y="5454298"/>
            <a:ext cx="2020425" cy="461665"/>
          </a:xfrm>
          <a:prstGeom prst="rect">
            <a:avLst/>
          </a:prstGeom>
          <a:noFill/>
        </p:spPr>
        <p:txBody>
          <a:bodyPr wrap="none" lIns="91440" tIns="45720" rIns="91440" bIns="45720" rtlCol="0" anchor="t">
            <a:spAutoFit/>
          </a:bodyPr>
          <a:lstStyle/>
          <a:p>
            <a:r>
              <a:rPr lang="en-US" sz="2400">
                <a:hlinkClick r:id="rId6"/>
              </a:rPr>
              <a:t>@OU_eSTEeM</a:t>
            </a:r>
            <a:endParaRPr lang="en-US" sz="2400"/>
          </a:p>
        </p:txBody>
      </p:sp>
      <p:pic>
        <p:nvPicPr>
          <p:cNvPr id="10" name="Picture 9" descr="A picture containing drawing&#10;&#10;Description automatically generated">
            <a:extLst>
              <a:ext uri="{FF2B5EF4-FFF2-40B4-BE49-F238E27FC236}">
                <a16:creationId xmlns:a16="http://schemas.microsoft.com/office/drawing/2014/main" id="{9A04C65E-10F5-4FC1-849C-5CAB63855AC1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280" y="2955896"/>
            <a:ext cx="3110368" cy="946205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B74A2FE3-365B-5678-E23E-F3A7441BAC21}"/>
              </a:ext>
            </a:extLst>
          </p:cNvPr>
          <p:cNvSpPr txBox="1"/>
          <p:nvPr/>
        </p:nvSpPr>
        <p:spPr>
          <a:xfrm>
            <a:off x="1004351" y="4360600"/>
            <a:ext cx="733296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hlinkClick r:id="rId8"/>
              </a:rPr>
              <a:t>https://padlet.com/esteem/bof2_awarding_gaps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19281044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1E28B38B-2099-4F09-8D8F-FF9051EC1E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EDI / APP projects (32 in progress*)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2D9BCBFD-D3C8-4B00-B955-07C2565D9A5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368107"/>
            <a:ext cx="4383024" cy="4246309"/>
          </a:xfrm>
        </p:spPr>
        <p:txBody>
          <a:bodyPr>
            <a:noAutofit/>
          </a:bodyPr>
          <a:lstStyle/>
          <a:p>
            <a:r>
              <a:rPr lang="en-US" sz="2000"/>
              <a:t>Diane Butler, Andrew Potter and Catherine Comfort (LHCS, M&amp;S &amp; FBL) – </a:t>
            </a:r>
            <a:r>
              <a:rPr lang="en-US" sz="2000" i="1"/>
              <a:t>Evaluating STEM/FBL APP Virtual Internship Scheme</a:t>
            </a:r>
          </a:p>
          <a:p>
            <a:r>
              <a:rPr lang="en-US" sz="2000"/>
              <a:t>Vera Hale, Clive Hilton and Alessandra Campoli (E&amp;I) – </a:t>
            </a:r>
            <a:r>
              <a:rPr lang="en-US" sz="2000" i="1">
                <a:hlinkClick r:id="rId2"/>
              </a:rPr>
              <a:t>Barriers and Enablers for Future Designers within the awarding gap at the intersection of Race and Deprived Areas</a:t>
            </a:r>
            <a:endParaRPr lang="en-US" sz="2000" i="1"/>
          </a:p>
          <a:p>
            <a:r>
              <a:rPr lang="en-US" sz="2000"/>
              <a:t>Rachel </a:t>
            </a:r>
            <a:r>
              <a:rPr lang="en-US" sz="2000" err="1"/>
              <a:t>Hilliam</a:t>
            </a:r>
            <a:r>
              <a:rPr lang="en-US" sz="2000"/>
              <a:t> (M&amp;S) – </a:t>
            </a:r>
            <a:r>
              <a:rPr lang="en-US" sz="2000" i="1">
                <a:hlinkClick r:id="rId3"/>
              </a:rPr>
              <a:t>Evaluating Statistics anxiety across different qualifications</a:t>
            </a:r>
            <a:endParaRPr lang="en-US" sz="2000" i="1"/>
          </a:p>
          <a:p>
            <a:endParaRPr lang="en-GB" sz="2000"/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76B02DE2-32CE-457C-9D63-A0268F22EA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321808" y="1368107"/>
            <a:ext cx="6483096" cy="4808856"/>
          </a:xfrm>
        </p:spPr>
        <p:txBody>
          <a:bodyPr>
            <a:noAutofit/>
          </a:bodyPr>
          <a:lstStyle/>
          <a:p>
            <a:r>
              <a:rPr lang="en-US" sz="2000" err="1"/>
              <a:t>Dhouha</a:t>
            </a:r>
            <a:r>
              <a:rPr lang="en-US" sz="2000"/>
              <a:t> </a:t>
            </a:r>
            <a:r>
              <a:rPr lang="en-US" sz="2000" err="1"/>
              <a:t>Kbaier</a:t>
            </a:r>
            <a:r>
              <a:rPr lang="en-US" sz="2000"/>
              <a:t> and Soraya </a:t>
            </a:r>
            <a:r>
              <a:rPr lang="en-US" sz="2000" err="1"/>
              <a:t>Kouadri</a:t>
            </a:r>
            <a:r>
              <a:rPr lang="en-US" sz="2000"/>
              <a:t> </a:t>
            </a:r>
            <a:r>
              <a:rPr lang="en-US" sz="2000" err="1"/>
              <a:t>Mostefaoui</a:t>
            </a:r>
            <a:r>
              <a:rPr lang="en-US" sz="2000"/>
              <a:t> (C&amp;C) – </a:t>
            </a:r>
            <a:r>
              <a:rPr lang="en-US" sz="2000" i="1">
                <a:hlinkClick r:id="rId4"/>
              </a:rPr>
              <a:t>Analysis of COVID-19’s impact on BAME students’ attainment (A case study of Level 1 C&amp;C Open University modules)</a:t>
            </a:r>
            <a:endParaRPr lang="en-US" sz="2000" i="1"/>
          </a:p>
          <a:p>
            <a:r>
              <a:rPr lang="en-US" sz="2000"/>
              <a:t>Carol Morris and Rachel Slater (E&amp;I) – </a:t>
            </a:r>
            <a:r>
              <a:rPr lang="en-US" sz="2000" i="1">
                <a:hlinkClick r:id="rId5"/>
              </a:rPr>
              <a:t>Understanding factors influencing BAME students’ achievements within Engineering and Innovation</a:t>
            </a:r>
            <a:endParaRPr lang="en-US" sz="2000" i="1"/>
          </a:p>
          <a:p>
            <a:r>
              <a:rPr lang="en-US" sz="2000"/>
              <a:t>Ann </a:t>
            </a:r>
            <a:r>
              <a:rPr lang="en-US" sz="2000" err="1"/>
              <a:t>Zata</a:t>
            </a:r>
            <a:r>
              <a:rPr lang="en-US" sz="2000"/>
              <a:t> (E&amp;I) – </a:t>
            </a:r>
            <a:r>
              <a:rPr lang="en-US" sz="2000" i="1"/>
              <a:t>Understanding the challenges faced by BAME students studying T219 Environmental Management 1, to better support and enhance their learning</a:t>
            </a:r>
          </a:p>
          <a:p>
            <a:r>
              <a:rPr lang="en-US" sz="2000"/>
              <a:t>Fiona Aiken and Chris Hutton (EEES) – </a:t>
            </a:r>
            <a:r>
              <a:rPr lang="en-US" sz="2000" i="1">
                <a:hlinkClick r:id="rId6"/>
              </a:rPr>
              <a:t>Evaluation and improvement of print packs use for Environmental Science students</a:t>
            </a:r>
            <a:endParaRPr lang="en-GB" sz="200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96C5C0C-22FC-43CE-9E09-619ED7C5B2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Thursday, 12th May 2022</a:t>
            </a:r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560A1E8-2C90-4177-A8EB-2901DF2C53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eSTEeM 2022 - BoF Conversations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EB7BB5C-C602-4496-9C79-6B710C6A14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8</a:t>
            </a:fld>
            <a:endParaRPr lang="en-GB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C5FC54C-F65C-5BA6-BB8D-A3471BFD58A6}"/>
              </a:ext>
            </a:extLst>
          </p:cNvPr>
          <p:cNvSpPr txBox="1"/>
          <p:nvPr/>
        </p:nvSpPr>
        <p:spPr>
          <a:xfrm>
            <a:off x="838200" y="5807631"/>
            <a:ext cx="16425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/>
              <a:t>* 15 completed</a:t>
            </a:r>
          </a:p>
        </p:txBody>
      </p:sp>
    </p:spTree>
    <p:extLst>
      <p:ext uri="{BB962C8B-B14F-4D97-AF65-F5344CB8AC3E}">
        <p14:creationId xmlns:p14="http://schemas.microsoft.com/office/powerpoint/2010/main" val="15454634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00D165-D5CE-BEEB-03D8-D5412E77FB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EDI / APP projects (32 in progress)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DE56AD-9D8D-1F51-7F06-F2A4C17A7984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r>
              <a:rPr lang="en-US" sz="2000"/>
              <a:t>Mustafa Ali (C&amp;C) – </a:t>
            </a:r>
            <a:r>
              <a:rPr lang="en-US" sz="2000" i="1" err="1">
                <a:hlinkClick r:id="rId2"/>
              </a:rPr>
              <a:t>Decolonising</a:t>
            </a:r>
            <a:r>
              <a:rPr lang="en-US" sz="2000" i="1">
                <a:hlinkClick r:id="rId2"/>
              </a:rPr>
              <a:t> Computing: A Resource for Educators</a:t>
            </a:r>
            <a:endParaRPr lang="en-GB" sz="2000" i="1"/>
          </a:p>
          <a:p>
            <a:r>
              <a:rPr lang="en-US" sz="2000"/>
              <a:t>Paul Collier and Fiona Aiken (STEM Deanery &amp; EEES) – </a:t>
            </a:r>
            <a:r>
              <a:rPr lang="en-US" sz="2000" i="1">
                <a:hlinkClick r:id="rId3"/>
              </a:rPr>
              <a:t>Typical Support Seeking </a:t>
            </a:r>
            <a:r>
              <a:rPr lang="en-US" sz="2000" i="1" err="1">
                <a:hlinkClick r:id="rId3"/>
              </a:rPr>
              <a:t>Behaviour</a:t>
            </a:r>
            <a:r>
              <a:rPr lang="en-US" sz="2000" i="1">
                <a:hlinkClick r:id="rId3"/>
              </a:rPr>
              <a:t> of STEM Students, their Outcomes and Successes</a:t>
            </a:r>
            <a:endParaRPr lang="en-US" sz="2000" i="1"/>
          </a:p>
          <a:p>
            <a:r>
              <a:rPr lang="en-US" sz="2000"/>
              <a:t>Hannah Gauci, Julie Robson, Jon Golding and Janette Wallace (LHCS &amp; EEES) – </a:t>
            </a:r>
            <a:r>
              <a:rPr lang="en-US" sz="2000" i="1">
                <a:hlinkClick r:id="rId4"/>
              </a:rPr>
              <a:t>Impact of introducing new practical and dataset project options to the science undergraduate capstone project module (S390)</a:t>
            </a:r>
            <a:endParaRPr lang="en-US" sz="2000" i="1"/>
          </a:p>
          <a:p>
            <a:r>
              <a:rPr lang="en-US" sz="2000"/>
              <a:t>Alexis Lansbury and Sharon Dawes (C&amp;C) – </a:t>
            </a:r>
            <a:r>
              <a:rPr lang="en-US" sz="2000" i="1">
                <a:hlinkClick r:id="rId5"/>
              </a:rPr>
              <a:t>Accessibility of </a:t>
            </a:r>
            <a:r>
              <a:rPr lang="en-US" sz="2000" i="1" err="1">
                <a:hlinkClick r:id="rId5"/>
              </a:rPr>
              <a:t>Jupyter</a:t>
            </a:r>
            <a:r>
              <a:rPr lang="en-US" sz="2000" i="1">
                <a:hlinkClick r:id="rId5"/>
              </a:rPr>
              <a:t> Notebooks on M269</a:t>
            </a:r>
            <a:endParaRPr lang="en-GB" sz="2000" i="1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131E859-B539-B816-2B4A-6FE67745F8F5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Autofit/>
          </a:bodyPr>
          <a:lstStyle/>
          <a:p>
            <a:r>
              <a:rPr lang="en-US" sz="2000"/>
              <a:t>Jane Loughlin, Duncan Banks and Eleanor Crabb (LHCS) – </a:t>
            </a:r>
            <a:r>
              <a:rPr lang="en-US" sz="2000" i="1">
                <a:hlinkClick r:id="rId6"/>
              </a:rPr>
              <a:t>Understanding how our assessment contributes to retention and awarding gaps for black students on LHCS modules</a:t>
            </a:r>
            <a:endParaRPr lang="en-US" sz="2000" i="1"/>
          </a:p>
          <a:p>
            <a:r>
              <a:rPr lang="en-US" sz="2000"/>
              <a:t>Carol Midgley and Jane Loughlin (LHCS) – </a:t>
            </a:r>
            <a:r>
              <a:rPr lang="en-US" sz="2000" i="1">
                <a:hlinkClick r:id="rId7"/>
              </a:rPr>
              <a:t>Understanding awarding gaps for disabled and black LHCS students at Level 1</a:t>
            </a:r>
            <a:endParaRPr lang="en-US" sz="2000" i="1"/>
          </a:p>
          <a:p>
            <a:r>
              <a:rPr lang="en-US" sz="2000"/>
              <a:t>Karen New and Fiona Moorman (LHCS) – </a:t>
            </a:r>
            <a:r>
              <a:rPr lang="en-US" sz="2000" i="1">
                <a:hlinkClick r:id="rId8"/>
              </a:rPr>
              <a:t>An evaluation of use and impact of zero grades in assessment; are we being consistent, fair, and transparent?</a:t>
            </a:r>
            <a:endParaRPr lang="en-GB" sz="2000" i="1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1158ABF-23AD-F61F-92B9-C0E7B35571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Thursday, 12th May 2022</a:t>
            </a:r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FC7E65E-278C-78BA-EF9D-0275B699BF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eSTEeM 2022 - BoF Conversations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C9ED928-73E8-5403-F9CF-58A3201628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876337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MICROSOFT_TRANSLATOR_CLM_PRESENTATIONINFO" val="{&quot;DocumentId&quot;:&quot;29ad3a3ebe5e404357d4ecaf534720f0&quot;,&quot;LanguageCode&quot;:&quot;en-US&quot;,&quot;SlideGuids&quot;:[&quot;c9357629-6185-4467-a39f-3b7c432b5c10&quot;,&quot;a4878e81-4d15-4d43-9531-39680c84ecfd&quot;,&quot;f5b398ea-cf7c-4b3e-8177-824a4a8ab1cf&quot;,&quot;c49b6e99-fa39-4211-a779-fc7790e6eed6&quot;,&quot;dd196faf-b12c-483b-aa38-b2c4502e2f6b&quot;,&quot;18aba1ed-efdf-4f22-8d7a-ad6c440525cb&quot;,&quot;7158b587-1b31-406f-8257-87dc7fa3f787&quot;,&quot;05797c85-1add-41f0-b160-1fadf135e4cf&quot;,&quot;adaa4fae-b221-436f-8dba-057a16a6d2e7&quot;,&quot;e72066f0-097a-49a3-a904-6929ad9723e8&quot;,&quot;34c97da7-b5dc-453c-a409-7a366c37ccaf&quot;,&quot;6cc20db3-ea89-47d1-a321-ca87e78ad727&quot;,&quot;6538ee61-a74c-46f4-87b8-1761415f06fa&quot;],&quot;TimeStamp&quot;:&quot;2018-10-04T22:54:38.6356615+01:00&quot;}"/>
  <p:tag name="PRESGUID" val="0aaac91d-167c-463b-a733-cd9120d37c63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11A8143CE0C134B8A33BBDF9C822137" ma:contentTypeVersion="12" ma:contentTypeDescription="Create a new document." ma:contentTypeScope="" ma:versionID="a2fd68771314a1d177eba6faa29220a8">
  <xsd:schema xmlns:xsd="http://www.w3.org/2001/XMLSchema" xmlns:xs="http://www.w3.org/2001/XMLSchema" xmlns:p="http://schemas.microsoft.com/office/2006/metadata/properties" xmlns:ns2="b09089af-d965-4a35-adc6-c1557f4ef19b" xmlns:ns3="7197fb12-7609-4665-ab28-2c56dc6efc6c" targetNamespace="http://schemas.microsoft.com/office/2006/metadata/properties" ma:root="true" ma:fieldsID="ec444f47d88816a2b7b2e264747d49b0" ns2:_="" ns3:_="">
    <xsd:import namespace="b09089af-d965-4a35-adc6-c1557f4ef19b"/>
    <xsd:import namespace="7197fb12-7609-4665-ab28-2c56dc6efc6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09089af-d965-4a35-adc6-c1557f4ef19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ServiceDateTaken" ma:index="19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97fb12-7609-4665-ab28-2c56dc6efc6c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579539EC-7175-4977-BCB4-A9329999ABD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DDC557C-CFB1-4A72-A6BB-31051AE3DF11}">
  <ds:schemaRefs>
    <ds:schemaRef ds:uri="7197fb12-7609-4665-ab28-2c56dc6efc6c"/>
    <ds:schemaRef ds:uri="b09089af-d965-4a35-adc6-c1557f4ef19b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12243AA5-8F54-46E3-9724-30111AEE4920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3238</Words>
  <Application>Microsoft Office PowerPoint</Application>
  <PresentationFormat>Widescreen</PresentationFormat>
  <Paragraphs>242</Paragraphs>
  <Slides>24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8" baseType="lpstr">
      <vt:lpstr>Arial</vt:lpstr>
      <vt:lpstr>Calibri</vt:lpstr>
      <vt:lpstr>Calibri Light</vt:lpstr>
      <vt:lpstr>Office Theme</vt:lpstr>
      <vt:lpstr>Birds of a Feather Conversations Generating New Project Ideas</vt:lpstr>
      <vt:lpstr>Overview</vt:lpstr>
      <vt:lpstr>A SoTL conversation about Assessment</vt:lpstr>
      <vt:lpstr>Assessment (4 in progress) </vt:lpstr>
      <vt:lpstr>Assessment (11 completed)</vt:lpstr>
      <vt:lpstr>Assessment (11 completed)</vt:lpstr>
      <vt:lpstr>A SoTL conversation about the Awarding Gaps</vt:lpstr>
      <vt:lpstr>EDI / APP projects (32 in progress*)</vt:lpstr>
      <vt:lpstr>EDI / APP projects (32 in progress)</vt:lpstr>
      <vt:lpstr>EDI / APP projects (32 in progress)</vt:lpstr>
      <vt:lpstr>EDI / APP projects (32 in progress)</vt:lpstr>
      <vt:lpstr>EDI / APP projects (32 in progress)</vt:lpstr>
      <vt:lpstr>A SoTL conversation about Careers and Employability</vt:lpstr>
      <vt:lpstr>Careers and Employability (3 in progress)</vt:lpstr>
      <vt:lpstr>Careers and Employability (15 completed)</vt:lpstr>
      <vt:lpstr>Careers and Employability (15 completed)</vt:lpstr>
      <vt:lpstr>A SoTL conversation</vt:lpstr>
      <vt:lpstr>Other projects (37 in progress*)</vt:lpstr>
      <vt:lpstr>Other projects – Supporting Students</vt:lpstr>
      <vt:lpstr>Other projects – Supporting Students</vt:lpstr>
      <vt:lpstr>Other projects – Supporting Students</vt:lpstr>
      <vt:lpstr>Others – Technologies for STEM Learning</vt:lpstr>
      <vt:lpstr>Overview</vt:lpstr>
      <vt:lpstr>Birds of a Feather Conversations Generating New Project Ideas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Embedding and sustaining inclusive STEM practices</dc:title>
  <dc:creator>Trevor Collins</dc:creator>
  <cp:lastModifiedBy>Diane.Ford</cp:lastModifiedBy>
  <cp:revision>2</cp:revision>
  <cp:lastPrinted>2022-03-15T07:42:28Z</cp:lastPrinted>
  <dcterms:created xsi:type="dcterms:W3CDTF">2017-05-06T04:58:44Z</dcterms:created>
  <dcterms:modified xsi:type="dcterms:W3CDTF">2022-05-18T09:48:32Z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0x010100E11A8143CE0C134B8A33BBDF9C822137</vt:lpwstr>
  </property>
</Properties>
</file>