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19"/>
  </p:notesMasterIdLst>
  <p:sldIdLst>
    <p:sldId id="279" r:id="rId4"/>
    <p:sldId id="280" r:id="rId5"/>
    <p:sldId id="273" r:id="rId6"/>
    <p:sldId id="281" r:id="rId7"/>
    <p:sldId id="285" r:id="rId8"/>
    <p:sldId id="288" r:id="rId9"/>
    <p:sldId id="282" r:id="rId10"/>
    <p:sldId id="283" r:id="rId11"/>
    <p:sldId id="290" r:id="rId12"/>
    <p:sldId id="291" r:id="rId13"/>
    <p:sldId id="287" r:id="rId14"/>
    <p:sldId id="293" r:id="rId15"/>
    <p:sldId id="292" r:id="rId16"/>
    <p:sldId id="284"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B9C"/>
    <a:srgbClr val="FEF2EC"/>
    <a:srgbClr val="FFF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829E9-9161-DBCF-9037-E5CB2C37424C}" v="299" dt="2022-05-11T09:03:30.406"/>
    <p1510:client id="{5F054E9C-627B-83F3-BDD0-AA943E62A5E2}" v="28" dt="2022-05-11T16:09:10.066"/>
    <p1510:client id="{6E9F8D67-63CA-A16E-D6CF-C45A90ABDF07}" v="40" dt="2022-05-11T09:21:14.180"/>
    <p1510:client id="{DC80DC22-2A0E-41EF-0591-A8D741332E7A}" v="8" dt="2022-05-11T16:23:11.026"/>
    <p1510:client id="{F50DE339-BADE-42E4-A44C-7A121FE839F1}" v="613" dt="2022-05-11T09:21:15.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Nov%202021%20Maths%20Anxiety%20all%20modu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harts%20for%20estee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charts%20for%20esteem.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Maths anxiety by module (21J)</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v>Visibly anxious</c:v>
          </c:tx>
          <c:spPr>
            <a:solidFill>
              <a:schemeClr val="accent1"/>
            </a:solidFill>
            <a:ln>
              <a:noFill/>
            </a:ln>
            <a:effectLst/>
          </c:spPr>
          <c:invertIfNegative val="0"/>
          <c:cat>
            <c:strRef>
              <c:f>'[Nov 2021 Maths Anxiety all modules.xlsx]Summary'!$D$10:$P$10</c:f>
              <c:strCache>
                <c:ptCount val="13"/>
                <c:pt idx="0">
                  <c:v>MST124 (139)</c:v>
                </c:pt>
                <c:pt idx="1">
                  <c:v>MU123 (118)</c:v>
                </c:pt>
                <c:pt idx="2">
                  <c:v>MST124 + MU123 (14)</c:v>
                </c:pt>
                <c:pt idx="3">
                  <c:v>MST124 + S111 (20)</c:v>
                </c:pt>
                <c:pt idx="4">
                  <c:v>S111 (162)</c:v>
                </c:pt>
                <c:pt idx="5">
                  <c:v>SDK100 (117)</c:v>
                </c:pt>
                <c:pt idx="6">
                  <c:v>T192 (75)</c:v>
                </c:pt>
                <c:pt idx="7">
                  <c:v>MU123 + TM111 (60)</c:v>
                </c:pt>
                <c:pt idx="8">
                  <c:v>MST124 + TM111 (45)</c:v>
                </c:pt>
                <c:pt idx="9">
                  <c:v>TM111 (159)</c:v>
                </c:pt>
                <c:pt idx="10">
                  <c:v>U101 (22)</c:v>
                </c:pt>
                <c:pt idx="11">
                  <c:v>U116 (121)</c:v>
                </c:pt>
                <c:pt idx="12">
                  <c:v>Total (1052)</c:v>
                </c:pt>
              </c:strCache>
            </c:strRef>
          </c:cat>
          <c:val>
            <c:numRef>
              <c:f>'[Nov 2021 Maths Anxiety all modules.xlsx]Summary'!$D$11:$P$11</c:f>
              <c:numCache>
                <c:formatCode>0.0</c:formatCode>
                <c:ptCount val="13"/>
                <c:pt idx="0">
                  <c:v>35.251798561151077</c:v>
                </c:pt>
                <c:pt idx="1">
                  <c:v>33.050847457627121</c:v>
                </c:pt>
                <c:pt idx="2">
                  <c:v>28.571428571428569</c:v>
                </c:pt>
                <c:pt idx="3">
                  <c:v>25</c:v>
                </c:pt>
                <c:pt idx="4">
                  <c:v>48.148148148148145</c:v>
                </c:pt>
                <c:pt idx="5">
                  <c:v>56.410256410256409</c:v>
                </c:pt>
                <c:pt idx="6">
                  <c:v>45.333333333333329</c:v>
                </c:pt>
                <c:pt idx="7">
                  <c:v>35</c:v>
                </c:pt>
                <c:pt idx="8">
                  <c:v>35.555555555555557</c:v>
                </c:pt>
                <c:pt idx="9">
                  <c:v>39.622641509433961</c:v>
                </c:pt>
                <c:pt idx="10">
                  <c:v>72.727272727272734</c:v>
                </c:pt>
                <c:pt idx="11">
                  <c:v>56.198347107438018</c:v>
                </c:pt>
                <c:pt idx="12">
                  <c:v>43.631178707224336</c:v>
                </c:pt>
              </c:numCache>
            </c:numRef>
          </c:val>
          <c:extLst>
            <c:ext xmlns:c16="http://schemas.microsoft.com/office/drawing/2014/chart" uri="{C3380CC4-5D6E-409C-BE32-E72D297353CC}">
              <c16:uniqueId val="{00000000-61AD-4D2B-933E-577775A2BAE7}"/>
            </c:ext>
          </c:extLst>
        </c:ser>
        <c:ser>
          <c:idx val="1"/>
          <c:order val="1"/>
          <c:tx>
            <c:v>Anxious but not visibly</c:v>
          </c:tx>
          <c:spPr>
            <a:solidFill>
              <a:schemeClr val="accent2"/>
            </a:solidFill>
            <a:ln>
              <a:noFill/>
            </a:ln>
            <a:effectLst/>
          </c:spPr>
          <c:invertIfNegative val="0"/>
          <c:cat>
            <c:strRef>
              <c:f>'[Nov 2021 Maths Anxiety all modules.xlsx]Summary'!$D$10:$P$10</c:f>
              <c:strCache>
                <c:ptCount val="13"/>
                <c:pt idx="0">
                  <c:v>MST124 (139)</c:v>
                </c:pt>
                <c:pt idx="1">
                  <c:v>MU123 (118)</c:v>
                </c:pt>
                <c:pt idx="2">
                  <c:v>MST124 + MU123 (14)</c:v>
                </c:pt>
                <c:pt idx="3">
                  <c:v>MST124 + S111 (20)</c:v>
                </c:pt>
                <c:pt idx="4">
                  <c:v>S111 (162)</c:v>
                </c:pt>
                <c:pt idx="5">
                  <c:v>SDK100 (117)</c:v>
                </c:pt>
                <c:pt idx="6">
                  <c:v>T192 (75)</c:v>
                </c:pt>
                <c:pt idx="7">
                  <c:v>MU123 + TM111 (60)</c:v>
                </c:pt>
                <c:pt idx="8">
                  <c:v>MST124 + TM111 (45)</c:v>
                </c:pt>
                <c:pt idx="9">
                  <c:v>TM111 (159)</c:v>
                </c:pt>
                <c:pt idx="10">
                  <c:v>U101 (22)</c:v>
                </c:pt>
                <c:pt idx="11">
                  <c:v>U116 (121)</c:v>
                </c:pt>
                <c:pt idx="12">
                  <c:v>Total (1052)</c:v>
                </c:pt>
              </c:strCache>
            </c:strRef>
          </c:cat>
          <c:val>
            <c:numRef>
              <c:f>'[Nov 2021 Maths Anxiety all modules.xlsx]Summary'!$D$12:$P$12</c:f>
              <c:numCache>
                <c:formatCode>0.0</c:formatCode>
                <c:ptCount val="13"/>
                <c:pt idx="0">
                  <c:v>9.3525179856115113</c:v>
                </c:pt>
                <c:pt idx="1">
                  <c:v>15.254237288135593</c:v>
                </c:pt>
                <c:pt idx="2">
                  <c:v>21.428571428571427</c:v>
                </c:pt>
                <c:pt idx="3">
                  <c:v>20</c:v>
                </c:pt>
                <c:pt idx="4">
                  <c:v>15.432098765432098</c:v>
                </c:pt>
                <c:pt idx="5">
                  <c:v>15.384615384615385</c:v>
                </c:pt>
                <c:pt idx="6">
                  <c:v>18.666666666666668</c:v>
                </c:pt>
                <c:pt idx="7">
                  <c:v>13.333333333333334</c:v>
                </c:pt>
                <c:pt idx="8">
                  <c:v>8.8888888888888893</c:v>
                </c:pt>
                <c:pt idx="9">
                  <c:v>15.09433962264151</c:v>
                </c:pt>
                <c:pt idx="10">
                  <c:v>4.5454545454545459</c:v>
                </c:pt>
                <c:pt idx="11">
                  <c:v>9.0909090909090917</c:v>
                </c:pt>
                <c:pt idx="12">
                  <c:v>13.593155893536121</c:v>
                </c:pt>
              </c:numCache>
            </c:numRef>
          </c:val>
          <c:extLst>
            <c:ext xmlns:c16="http://schemas.microsoft.com/office/drawing/2014/chart" uri="{C3380CC4-5D6E-409C-BE32-E72D297353CC}">
              <c16:uniqueId val="{00000001-61AD-4D2B-933E-577775A2BAE7}"/>
            </c:ext>
          </c:extLst>
        </c:ser>
        <c:ser>
          <c:idx val="2"/>
          <c:order val="2"/>
          <c:tx>
            <c:v>Not measurably anxious</c:v>
          </c:tx>
          <c:spPr>
            <a:solidFill>
              <a:schemeClr val="accent3"/>
            </a:solidFill>
            <a:ln>
              <a:noFill/>
            </a:ln>
            <a:effectLst/>
          </c:spPr>
          <c:invertIfNegative val="0"/>
          <c:cat>
            <c:strRef>
              <c:f>'[Nov 2021 Maths Anxiety all modules.xlsx]Summary'!$D$10:$P$10</c:f>
              <c:strCache>
                <c:ptCount val="13"/>
                <c:pt idx="0">
                  <c:v>MST124 (139)</c:v>
                </c:pt>
                <c:pt idx="1">
                  <c:v>MU123 (118)</c:v>
                </c:pt>
                <c:pt idx="2">
                  <c:v>MST124 + MU123 (14)</c:v>
                </c:pt>
                <c:pt idx="3">
                  <c:v>MST124 + S111 (20)</c:v>
                </c:pt>
                <c:pt idx="4">
                  <c:v>S111 (162)</c:v>
                </c:pt>
                <c:pt idx="5">
                  <c:v>SDK100 (117)</c:v>
                </c:pt>
                <c:pt idx="6">
                  <c:v>T192 (75)</c:v>
                </c:pt>
                <c:pt idx="7">
                  <c:v>MU123 + TM111 (60)</c:v>
                </c:pt>
                <c:pt idx="8">
                  <c:v>MST124 + TM111 (45)</c:v>
                </c:pt>
                <c:pt idx="9">
                  <c:v>TM111 (159)</c:v>
                </c:pt>
                <c:pt idx="10">
                  <c:v>U101 (22)</c:v>
                </c:pt>
                <c:pt idx="11">
                  <c:v>U116 (121)</c:v>
                </c:pt>
                <c:pt idx="12">
                  <c:v>Total (1052)</c:v>
                </c:pt>
              </c:strCache>
            </c:strRef>
          </c:cat>
          <c:val>
            <c:numRef>
              <c:f>'[Nov 2021 Maths Anxiety all modules.xlsx]Summary'!$D$13:$P$13</c:f>
              <c:numCache>
                <c:formatCode>0.0</c:formatCode>
                <c:ptCount val="13"/>
                <c:pt idx="0">
                  <c:v>55.39568345323741</c:v>
                </c:pt>
                <c:pt idx="1">
                  <c:v>51.694915254237287</c:v>
                </c:pt>
                <c:pt idx="2">
                  <c:v>50</c:v>
                </c:pt>
                <c:pt idx="3">
                  <c:v>55.000000000000007</c:v>
                </c:pt>
                <c:pt idx="4">
                  <c:v>36.419753086419753</c:v>
                </c:pt>
                <c:pt idx="5">
                  <c:v>28.205128205128204</c:v>
                </c:pt>
                <c:pt idx="6">
                  <c:v>36</c:v>
                </c:pt>
                <c:pt idx="7">
                  <c:v>51.666666666666671</c:v>
                </c:pt>
                <c:pt idx="8">
                  <c:v>55.555555555555557</c:v>
                </c:pt>
                <c:pt idx="9">
                  <c:v>45.283018867924532</c:v>
                </c:pt>
                <c:pt idx="10">
                  <c:v>22.727272727272727</c:v>
                </c:pt>
                <c:pt idx="11">
                  <c:v>34.710743801652896</c:v>
                </c:pt>
                <c:pt idx="12">
                  <c:v>42.775665399239543</c:v>
                </c:pt>
              </c:numCache>
            </c:numRef>
          </c:val>
          <c:extLst>
            <c:ext xmlns:c16="http://schemas.microsoft.com/office/drawing/2014/chart" uri="{C3380CC4-5D6E-409C-BE32-E72D297353CC}">
              <c16:uniqueId val="{00000002-61AD-4D2B-933E-577775A2BAE7}"/>
            </c:ext>
          </c:extLst>
        </c:ser>
        <c:dLbls>
          <c:showLegendKey val="0"/>
          <c:showVal val="0"/>
          <c:showCatName val="0"/>
          <c:showSerName val="0"/>
          <c:showPercent val="0"/>
          <c:showBubbleSize val="0"/>
        </c:dLbls>
        <c:gapWidth val="56"/>
        <c:overlap val="100"/>
        <c:axId val="440824384"/>
        <c:axId val="440830944"/>
      </c:barChart>
      <c:catAx>
        <c:axId val="44082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0830944"/>
        <c:crosses val="autoZero"/>
        <c:auto val="1"/>
        <c:lblAlgn val="ctr"/>
        <c:lblOffset val="100"/>
        <c:noMultiLvlLbl val="0"/>
      </c:catAx>
      <c:valAx>
        <c:axId val="4408309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 of students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82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T192 Engineering students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'T192 eng only'!$BP$45</c:f>
              <c:strCache>
                <c:ptCount val="1"/>
                <c:pt idx="0">
                  <c:v>All T192</c:v>
                </c:pt>
              </c:strCache>
            </c:strRef>
          </c:tx>
          <c:spPr>
            <a:solidFill>
              <a:schemeClr val="accent1"/>
            </a:solidFill>
            <a:ln>
              <a:noFill/>
            </a:ln>
            <a:effectLst/>
          </c:spPr>
          <c:invertIfNegative val="0"/>
          <c:cat>
            <c:strRef>
              <c:f>'T192 eng only'!$BO$46:$BO$48</c:f>
              <c:strCache>
                <c:ptCount val="3"/>
                <c:pt idx="0">
                  <c:v>Visibly anxious</c:v>
                </c:pt>
                <c:pt idx="1">
                  <c:v>Anxious but not visibly</c:v>
                </c:pt>
                <c:pt idx="2">
                  <c:v>Not measurably anxious</c:v>
                </c:pt>
              </c:strCache>
            </c:strRef>
          </c:cat>
          <c:val>
            <c:numRef>
              <c:f>'T192 eng only'!$BP$46:$BP$48</c:f>
              <c:numCache>
                <c:formatCode>0</c:formatCode>
                <c:ptCount val="3"/>
                <c:pt idx="0">
                  <c:v>45.333333333333329</c:v>
                </c:pt>
                <c:pt idx="1">
                  <c:v>18.666666666666668</c:v>
                </c:pt>
                <c:pt idx="2">
                  <c:v>36</c:v>
                </c:pt>
              </c:numCache>
            </c:numRef>
          </c:val>
          <c:extLst>
            <c:ext xmlns:c16="http://schemas.microsoft.com/office/drawing/2014/chart" uri="{C3380CC4-5D6E-409C-BE32-E72D297353CC}">
              <c16:uniqueId val="{00000000-40AD-43A5-9508-7D26EA924649}"/>
            </c:ext>
          </c:extLst>
        </c:ser>
        <c:ser>
          <c:idx val="1"/>
          <c:order val="1"/>
          <c:tx>
            <c:strRef>
              <c:f>'T192 eng only'!$BQ$45</c:f>
              <c:strCache>
                <c:ptCount val="1"/>
                <c:pt idx="0">
                  <c:v>T192 eng only</c:v>
                </c:pt>
              </c:strCache>
            </c:strRef>
          </c:tx>
          <c:spPr>
            <a:solidFill>
              <a:schemeClr val="accent2"/>
            </a:solidFill>
            <a:ln>
              <a:noFill/>
            </a:ln>
            <a:effectLst/>
          </c:spPr>
          <c:invertIfNegative val="0"/>
          <c:cat>
            <c:strRef>
              <c:f>'T192 eng only'!$BO$46:$BO$48</c:f>
              <c:strCache>
                <c:ptCount val="3"/>
                <c:pt idx="0">
                  <c:v>Visibly anxious</c:v>
                </c:pt>
                <c:pt idx="1">
                  <c:v>Anxious but not visibly</c:v>
                </c:pt>
                <c:pt idx="2">
                  <c:v>Not measurably anxious</c:v>
                </c:pt>
              </c:strCache>
            </c:strRef>
          </c:cat>
          <c:val>
            <c:numRef>
              <c:f>'T192 eng only'!$BQ$46:$BQ$48</c:f>
              <c:numCache>
                <c:formatCode>0</c:formatCode>
                <c:ptCount val="3"/>
                <c:pt idx="0">
                  <c:v>42.372881355932201</c:v>
                </c:pt>
                <c:pt idx="1">
                  <c:v>20.33898305084746</c:v>
                </c:pt>
                <c:pt idx="2">
                  <c:v>37.288135593220339</c:v>
                </c:pt>
              </c:numCache>
            </c:numRef>
          </c:val>
          <c:extLst>
            <c:ext xmlns:c16="http://schemas.microsoft.com/office/drawing/2014/chart" uri="{C3380CC4-5D6E-409C-BE32-E72D297353CC}">
              <c16:uniqueId val="{00000001-40AD-43A5-9508-7D26EA924649}"/>
            </c:ext>
          </c:extLst>
        </c:ser>
        <c:dLbls>
          <c:showLegendKey val="0"/>
          <c:showVal val="0"/>
          <c:showCatName val="0"/>
          <c:showSerName val="0"/>
          <c:showPercent val="0"/>
          <c:showBubbleSize val="0"/>
        </c:dLbls>
        <c:gapWidth val="219"/>
        <c:overlap val="-27"/>
        <c:axId val="618506920"/>
        <c:axId val="618503640"/>
      </c:barChart>
      <c:catAx>
        <c:axId val="61850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8503640"/>
        <c:crosses val="autoZero"/>
        <c:auto val="1"/>
        <c:lblAlgn val="ctr"/>
        <c:lblOffset val="100"/>
        <c:noMultiLvlLbl val="0"/>
      </c:catAx>
      <c:valAx>
        <c:axId val="618503640"/>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506920"/>
        <c:crosses val="autoZero"/>
        <c:crossBetween val="between"/>
        <c:majorUnit val="10"/>
        <c:min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 I feel studying maths at a distance will increase my anxiety (percentage)</a:t>
            </a:r>
          </a:p>
        </c:rich>
      </c:tx>
      <c:layout>
        <c:manualLayout>
          <c:xMode val="edge"/>
          <c:yMode val="edge"/>
          <c:x val="0.15064916649104046"/>
          <c:y val="1.760926293448892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Sheet2!$D$10</c:f>
              <c:strCache>
                <c:ptCount val="1"/>
                <c:pt idx="0">
                  <c:v>strngly agree</c:v>
                </c:pt>
              </c:strCache>
            </c:strRef>
          </c:tx>
          <c:spPr>
            <a:solidFill>
              <a:schemeClr val="accent1"/>
            </a:solidFill>
            <a:ln>
              <a:noFill/>
            </a:ln>
            <a:effectLst/>
          </c:spPr>
          <c:invertIfNegative val="0"/>
          <c:cat>
            <c:strRef>
              <c:f>Sheet2!$C$11:$C$14</c:f>
              <c:strCache>
                <c:ptCount val="4"/>
                <c:pt idx="0">
                  <c:v>Visibly anxious</c:v>
                </c:pt>
                <c:pt idx="1">
                  <c:v>Anxious but not visibly</c:v>
                </c:pt>
                <c:pt idx="2">
                  <c:v>Not measurably anxious</c:v>
                </c:pt>
                <c:pt idx="3">
                  <c:v>All students</c:v>
                </c:pt>
              </c:strCache>
            </c:strRef>
          </c:cat>
          <c:val>
            <c:numRef>
              <c:f>Sheet2!$D$11:$D$14</c:f>
              <c:numCache>
                <c:formatCode>0%</c:formatCode>
                <c:ptCount val="4"/>
                <c:pt idx="0">
                  <c:v>5.4704595185995623E-2</c:v>
                </c:pt>
                <c:pt idx="1">
                  <c:v>2.7972027972027972E-2</c:v>
                </c:pt>
                <c:pt idx="2">
                  <c:v>2.2222222222222222E-3</c:v>
                </c:pt>
                <c:pt idx="3">
                  <c:v>2.8571428571428571E-2</c:v>
                </c:pt>
              </c:numCache>
            </c:numRef>
          </c:val>
          <c:extLst>
            <c:ext xmlns:c16="http://schemas.microsoft.com/office/drawing/2014/chart" uri="{C3380CC4-5D6E-409C-BE32-E72D297353CC}">
              <c16:uniqueId val="{00000000-52FD-41BD-B59F-BAAC1597248E}"/>
            </c:ext>
          </c:extLst>
        </c:ser>
        <c:ser>
          <c:idx val="1"/>
          <c:order val="1"/>
          <c:tx>
            <c:strRef>
              <c:f>Sheet2!$E$10</c:f>
              <c:strCache>
                <c:ptCount val="1"/>
                <c:pt idx="0">
                  <c:v>agree</c:v>
                </c:pt>
              </c:strCache>
            </c:strRef>
          </c:tx>
          <c:spPr>
            <a:solidFill>
              <a:schemeClr val="accent2"/>
            </a:solidFill>
            <a:ln>
              <a:noFill/>
            </a:ln>
            <a:effectLst/>
          </c:spPr>
          <c:invertIfNegative val="0"/>
          <c:cat>
            <c:strRef>
              <c:f>Sheet2!$C$11:$C$14</c:f>
              <c:strCache>
                <c:ptCount val="4"/>
                <c:pt idx="0">
                  <c:v>Visibly anxious</c:v>
                </c:pt>
                <c:pt idx="1">
                  <c:v>Anxious but not visibly</c:v>
                </c:pt>
                <c:pt idx="2">
                  <c:v>Not measurably anxious</c:v>
                </c:pt>
                <c:pt idx="3">
                  <c:v>All students</c:v>
                </c:pt>
              </c:strCache>
            </c:strRef>
          </c:cat>
          <c:val>
            <c:numRef>
              <c:f>Sheet2!$E$11:$E$14</c:f>
              <c:numCache>
                <c:formatCode>0%</c:formatCode>
                <c:ptCount val="4"/>
                <c:pt idx="0">
                  <c:v>0.20787746170678337</c:v>
                </c:pt>
                <c:pt idx="1">
                  <c:v>8.3916083916083919E-2</c:v>
                </c:pt>
                <c:pt idx="2">
                  <c:v>4.4444444444444446E-2</c:v>
                </c:pt>
                <c:pt idx="3">
                  <c:v>0.12095238095238095</c:v>
                </c:pt>
              </c:numCache>
            </c:numRef>
          </c:val>
          <c:extLst>
            <c:ext xmlns:c16="http://schemas.microsoft.com/office/drawing/2014/chart" uri="{C3380CC4-5D6E-409C-BE32-E72D297353CC}">
              <c16:uniqueId val="{00000001-52FD-41BD-B59F-BAAC1597248E}"/>
            </c:ext>
          </c:extLst>
        </c:ser>
        <c:ser>
          <c:idx val="2"/>
          <c:order val="2"/>
          <c:tx>
            <c:strRef>
              <c:f>Sheet2!$F$10</c:f>
              <c:strCache>
                <c:ptCount val="1"/>
                <c:pt idx="0">
                  <c:v>undecided</c:v>
                </c:pt>
              </c:strCache>
            </c:strRef>
          </c:tx>
          <c:spPr>
            <a:solidFill>
              <a:schemeClr val="accent3"/>
            </a:solidFill>
            <a:ln>
              <a:noFill/>
            </a:ln>
            <a:effectLst/>
          </c:spPr>
          <c:invertIfNegative val="0"/>
          <c:cat>
            <c:strRef>
              <c:f>Sheet2!$C$11:$C$14</c:f>
              <c:strCache>
                <c:ptCount val="4"/>
                <c:pt idx="0">
                  <c:v>Visibly anxious</c:v>
                </c:pt>
                <c:pt idx="1">
                  <c:v>Anxious but not visibly</c:v>
                </c:pt>
                <c:pt idx="2">
                  <c:v>Not measurably anxious</c:v>
                </c:pt>
                <c:pt idx="3">
                  <c:v>All students</c:v>
                </c:pt>
              </c:strCache>
            </c:strRef>
          </c:cat>
          <c:val>
            <c:numRef>
              <c:f>Sheet2!$F$11:$F$14</c:f>
              <c:numCache>
                <c:formatCode>0%</c:formatCode>
                <c:ptCount val="4"/>
                <c:pt idx="0">
                  <c:v>0.27571115973741794</c:v>
                </c:pt>
                <c:pt idx="1">
                  <c:v>0.11888111888111888</c:v>
                </c:pt>
                <c:pt idx="2">
                  <c:v>9.3333333333333338E-2</c:v>
                </c:pt>
                <c:pt idx="3">
                  <c:v>0.1761904761904762</c:v>
                </c:pt>
              </c:numCache>
            </c:numRef>
          </c:val>
          <c:extLst>
            <c:ext xmlns:c16="http://schemas.microsoft.com/office/drawing/2014/chart" uri="{C3380CC4-5D6E-409C-BE32-E72D297353CC}">
              <c16:uniqueId val="{00000002-52FD-41BD-B59F-BAAC1597248E}"/>
            </c:ext>
          </c:extLst>
        </c:ser>
        <c:ser>
          <c:idx val="3"/>
          <c:order val="3"/>
          <c:tx>
            <c:strRef>
              <c:f>Sheet2!$G$10</c:f>
              <c:strCache>
                <c:ptCount val="1"/>
                <c:pt idx="0">
                  <c:v>disagree</c:v>
                </c:pt>
              </c:strCache>
            </c:strRef>
          </c:tx>
          <c:spPr>
            <a:solidFill>
              <a:schemeClr val="accent4"/>
            </a:solidFill>
            <a:ln>
              <a:noFill/>
            </a:ln>
            <a:effectLst/>
          </c:spPr>
          <c:invertIfNegative val="0"/>
          <c:cat>
            <c:strRef>
              <c:f>Sheet2!$C$11:$C$14</c:f>
              <c:strCache>
                <c:ptCount val="4"/>
                <c:pt idx="0">
                  <c:v>Visibly anxious</c:v>
                </c:pt>
                <c:pt idx="1">
                  <c:v>Anxious but not visibly</c:v>
                </c:pt>
                <c:pt idx="2">
                  <c:v>Not measurably anxious</c:v>
                </c:pt>
                <c:pt idx="3">
                  <c:v>All students</c:v>
                </c:pt>
              </c:strCache>
            </c:strRef>
          </c:cat>
          <c:val>
            <c:numRef>
              <c:f>Sheet2!$G$11:$G$14</c:f>
              <c:numCache>
                <c:formatCode>0%</c:formatCode>
                <c:ptCount val="4"/>
                <c:pt idx="0">
                  <c:v>0.3413566739606127</c:v>
                </c:pt>
                <c:pt idx="1">
                  <c:v>0.56643356643356646</c:v>
                </c:pt>
                <c:pt idx="2">
                  <c:v>0.38444444444444442</c:v>
                </c:pt>
                <c:pt idx="3">
                  <c:v>0.39047619047619048</c:v>
                </c:pt>
              </c:numCache>
            </c:numRef>
          </c:val>
          <c:extLst>
            <c:ext xmlns:c16="http://schemas.microsoft.com/office/drawing/2014/chart" uri="{C3380CC4-5D6E-409C-BE32-E72D297353CC}">
              <c16:uniqueId val="{00000003-52FD-41BD-B59F-BAAC1597248E}"/>
            </c:ext>
          </c:extLst>
        </c:ser>
        <c:ser>
          <c:idx val="4"/>
          <c:order val="4"/>
          <c:tx>
            <c:strRef>
              <c:f>Sheet2!$H$10</c:f>
              <c:strCache>
                <c:ptCount val="1"/>
                <c:pt idx="0">
                  <c:v>strongly disagree</c:v>
                </c:pt>
              </c:strCache>
            </c:strRef>
          </c:tx>
          <c:spPr>
            <a:solidFill>
              <a:srgbClr val="92D050"/>
            </a:solidFill>
            <a:ln>
              <a:solidFill>
                <a:srgbClr val="92D050"/>
              </a:solidFill>
            </a:ln>
            <a:effectLst/>
          </c:spPr>
          <c:invertIfNegative val="0"/>
          <c:cat>
            <c:strRef>
              <c:f>Sheet2!$C$11:$C$14</c:f>
              <c:strCache>
                <c:ptCount val="4"/>
                <c:pt idx="0">
                  <c:v>Visibly anxious</c:v>
                </c:pt>
                <c:pt idx="1">
                  <c:v>Anxious but not visibly</c:v>
                </c:pt>
                <c:pt idx="2">
                  <c:v>Not measurably anxious</c:v>
                </c:pt>
                <c:pt idx="3">
                  <c:v>All students</c:v>
                </c:pt>
              </c:strCache>
            </c:strRef>
          </c:cat>
          <c:val>
            <c:numRef>
              <c:f>Sheet2!$H$11:$H$14</c:f>
              <c:numCache>
                <c:formatCode>0%</c:formatCode>
                <c:ptCount val="4"/>
                <c:pt idx="0">
                  <c:v>0.12035010940919037</c:v>
                </c:pt>
                <c:pt idx="1">
                  <c:v>0.20279720279720279</c:v>
                </c:pt>
                <c:pt idx="2">
                  <c:v>0.47555555555555556</c:v>
                </c:pt>
                <c:pt idx="3">
                  <c:v>0.28380952380952379</c:v>
                </c:pt>
              </c:numCache>
            </c:numRef>
          </c:val>
          <c:extLst>
            <c:ext xmlns:c16="http://schemas.microsoft.com/office/drawing/2014/chart" uri="{C3380CC4-5D6E-409C-BE32-E72D297353CC}">
              <c16:uniqueId val="{00000004-52FD-41BD-B59F-BAAC1597248E}"/>
            </c:ext>
          </c:extLst>
        </c:ser>
        <c:dLbls>
          <c:showLegendKey val="0"/>
          <c:showVal val="0"/>
          <c:showCatName val="0"/>
          <c:showSerName val="0"/>
          <c:showPercent val="0"/>
          <c:showBubbleSize val="0"/>
        </c:dLbls>
        <c:gapWidth val="150"/>
        <c:overlap val="100"/>
        <c:axId val="721342736"/>
        <c:axId val="721343720"/>
      </c:barChart>
      <c:catAx>
        <c:axId val="72134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1343720"/>
        <c:crosses val="autoZero"/>
        <c:auto val="1"/>
        <c:lblAlgn val="ctr"/>
        <c:lblOffset val="100"/>
        <c:noMultiLvlLbl val="0"/>
      </c:catAx>
      <c:valAx>
        <c:axId val="7213437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134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0" i="0" u="none" strike="noStrike" baseline="0">
                <a:effectLst/>
              </a:rPr>
              <a:t>I am looking forward to studying mathematics at a distance</a:t>
            </a:r>
            <a:r>
              <a:rPr lang="en-GB" sz="1600" b="0" i="0" u="none" strike="noStrike" baseline="0"/>
              <a:t> (percentage)</a:t>
            </a:r>
            <a:endParaRPr lang="en-GB"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Sheet2!$D$30</c:f>
              <c:strCache>
                <c:ptCount val="1"/>
                <c:pt idx="0">
                  <c:v>strongly disagree</c:v>
                </c:pt>
              </c:strCache>
            </c:strRef>
          </c:tx>
          <c:spPr>
            <a:solidFill>
              <a:schemeClr val="accent1"/>
            </a:solidFill>
            <a:ln>
              <a:noFill/>
            </a:ln>
            <a:effectLst/>
          </c:spPr>
          <c:invertIfNegative val="0"/>
          <c:cat>
            <c:strRef>
              <c:f>Sheet2!$C$31:$C$34</c:f>
              <c:strCache>
                <c:ptCount val="4"/>
                <c:pt idx="0">
                  <c:v>Visibly anxious</c:v>
                </c:pt>
                <c:pt idx="1">
                  <c:v>Anxious but not visibly</c:v>
                </c:pt>
                <c:pt idx="2">
                  <c:v>Not measurably anxious</c:v>
                </c:pt>
                <c:pt idx="3">
                  <c:v>All students</c:v>
                </c:pt>
              </c:strCache>
            </c:strRef>
          </c:cat>
          <c:val>
            <c:numRef>
              <c:f>Sheet2!$D$31:$D$34</c:f>
              <c:numCache>
                <c:formatCode>0%</c:formatCode>
                <c:ptCount val="4"/>
                <c:pt idx="0">
                  <c:v>9.2105263157894732E-2</c:v>
                </c:pt>
                <c:pt idx="1">
                  <c:v>2.8169014084507043E-2</c:v>
                </c:pt>
                <c:pt idx="2">
                  <c:v>1.7817371937639197E-2</c:v>
                </c:pt>
                <c:pt idx="3">
                  <c:v>5.1575931232091692E-2</c:v>
                </c:pt>
              </c:numCache>
            </c:numRef>
          </c:val>
          <c:extLst>
            <c:ext xmlns:c16="http://schemas.microsoft.com/office/drawing/2014/chart" uri="{C3380CC4-5D6E-409C-BE32-E72D297353CC}">
              <c16:uniqueId val="{00000000-0DC3-40A1-9040-9504F5F51EE7}"/>
            </c:ext>
          </c:extLst>
        </c:ser>
        <c:ser>
          <c:idx val="1"/>
          <c:order val="1"/>
          <c:tx>
            <c:strRef>
              <c:f>Sheet2!$E$30</c:f>
              <c:strCache>
                <c:ptCount val="1"/>
                <c:pt idx="0">
                  <c:v>disagree</c:v>
                </c:pt>
              </c:strCache>
            </c:strRef>
          </c:tx>
          <c:spPr>
            <a:solidFill>
              <a:schemeClr val="accent2"/>
            </a:solidFill>
            <a:ln>
              <a:noFill/>
            </a:ln>
            <a:effectLst/>
          </c:spPr>
          <c:invertIfNegative val="0"/>
          <c:cat>
            <c:strRef>
              <c:f>Sheet2!$C$31:$C$34</c:f>
              <c:strCache>
                <c:ptCount val="4"/>
                <c:pt idx="0">
                  <c:v>Visibly anxious</c:v>
                </c:pt>
                <c:pt idx="1">
                  <c:v>Anxious but not visibly</c:v>
                </c:pt>
                <c:pt idx="2">
                  <c:v>Not measurably anxious</c:v>
                </c:pt>
                <c:pt idx="3">
                  <c:v>All students</c:v>
                </c:pt>
              </c:strCache>
            </c:strRef>
          </c:cat>
          <c:val>
            <c:numRef>
              <c:f>Sheet2!$E$31:$E$34</c:f>
              <c:numCache>
                <c:formatCode>0%</c:formatCode>
                <c:ptCount val="4"/>
                <c:pt idx="0">
                  <c:v>0.17982456140350878</c:v>
                </c:pt>
                <c:pt idx="1">
                  <c:v>0.14788732394366197</c:v>
                </c:pt>
                <c:pt idx="2">
                  <c:v>2.8953229398663696E-2</c:v>
                </c:pt>
                <c:pt idx="3">
                  <c:v>0.11079274116523401</c:v>
                </c:pt>
              </c:numCache>
            </c:numRef>
          </c:val>
          <c:extLst>
            <c:ext xmlns:c16="http://schemas.microsoft.com/office/drawing/2014/chart" uri="{C3380CC4-5D6E-409C-BE32-E72D297353CC}">
              <c16:uniqueId val="{00000001-0DC3-40A1-9040-9504F5F51EE7}"/>
            </c:ext>
          </c:extLst>
        </c:ser>
        <c:ser>
          <c:idx val="2"/>
          <c:order val="2"/>
          <c:tx>
            <c:strRef>
              <c:f>Sheet2!$F$30</c:f>
              <c:strCache>
                <c:ptCount val="1"/>
                <c:pt idx="0">
                  <c:v>undecided</c:v>
                </c:pt>
              </c:strCache>
            </c:strRef>
          </c:tx>
          <c:spPr>
            <a:solidFill>
              <a:schemeClr val="accent3"/>
            </a:solidFill>
            <a:ln>
              <a:noFill/>
            </a:ln>
            <a:effectLst/>
          </c:spPr>
          <c:invertIfNegative val="0"/>
          <c:cat>
            <c:strRef>
              <c:f>Sheet2!$C$31:$C$34</c:f>
              <c:strCache>
                <c:ptCount val="4"/>
                <c:pt idx="0">
                  <c:v>Visibly anxious</c:v>
                </c:pt>
                <c:pt idx="1">
                  <c:v>Anxious but not visibly</c:v>
                </c:pt>
                <c:pt idx="2">
                  <c:v>Not measurably anxious</c:v>
                </c:pt>
                <c:pt idx="3">
                  <c:v>All students</c:v>
                </c:pt>
              </c:strCache>
            </c:strRef>
          </c:cat>
          <c:val>
            <c:numRef>
              <c:f>Sheet2!$F$31:$F$34</c:f>
              <c:numCache>
                <c:formatCode>0%</c:formatCode>
                <c:ptCount val="4"/>
                <c:pt idx="0">
                  <c:v>0.33991228070175439</c:v>
                </c:pt>
                <c:pt idx="1">
                  <c:v>0.176056338028169</c:v>
                </c:pt>
                <c:pt idx="2">
                  <c:v>0.13808463251670378</c:v>
                </c:pt>
                <c:pt idx="3">
                  <c:v>0.23113658070678128</c:v>
                </c:pt>
              </c:numCache>
            </c:numRef>
          </c:val>
          <c:extLst>
            <c:ext xmlns:c16="http://schemas.microsoft.com/office/drawing/2014/chart" uri="{C3380CC4-5D6E-409C-BE32-E72D297353CC}">
              <c16:uniqueId val="{00000002-0DC3-40A1-9040-9504F5F51EE7}"/>
            </c:ext>
          </c:extLst>
        </c:ser>
        <c:ser>
          <c:idx val="3"/>
          <c:order val="3"/>
          <c:tx>
            <c:strRef>
              <c:f>Sheet2!$G$30</c:f>
              <c:strCache>
                <c:ptCount val="1"/>
                <c:pt idx="0">
                  <c:v>agree</c:v>
                </c:pt>
              </c:strCache>
            </c:strRef>
          </c:tx>
          <c:spPr>
            <a:solidFill>
              <a:schemeClr val="accent4"/>
            </a:solidFill>
            <a:ln>
              <a:noFill/>
            </a:ln>
            <a:effectLst/>
          </c:spPr>
          <c:invertIfNegative val="0"/>
          <c:cat>
            <c:strRef>
              <c:f>Sheet2!$C$31:$C$34</c:f>
              <c:strCache>
                <c:ptCount val="4"/>
                <c:pt idx="0">
                  <c:v>Visibly anxious</c:v>
                </c:pt>
                <c:pt idx="1">
                  <c:v>Anxious but not visibly</c:v>
                </c:pt>
                <c:pt idx="2">
                  <c:v>Not measurably anxious</c:v>
                </c:pt>
                <c:pt idx="3">
                  <c:v>All students</c:v>
                </c:pt>
              </c:strCache>
            </c:strRef>
          </c:cat>
          <c:val>
            <c:numRef>
              <c:f>Sheet2!$G$31:$G$34</c:f>
              <c:numCache>
                <c:formatCode>0%</c:formatCode>
                <c:ptCount val="4"/>
                <c:pt idx="0">
                  <c:v>0.30701754385964913</c:v>
                </c:pt>
                <c:pt idx="1">
                  <c:v>0.47183098591549294</c:v>
                </c:pt>
                <c:pt idx="2">
                  <c:v>0.37861915367483295</c:v>
                </c:pt>
                <c:pt idx="3">
                  <c:v>0.36007640878701053</c:v>
                </c:pt>
              </c:numCache>
            </c:numRef>
          </c:val>
          <c:extLst>
            <c:ext xmlns:c16="http://schemas.microsoft.com/office/drawing/2014/chart" uri="{C3380CC4-5D6E-409C-BE32-E72D297353CC}">
              <c16:uniqueId val="{00000003-0DC3-40A1-9040-9504F5F51EE7}"/>
            </c:ext>
          </c:extLst>
        </c:ser>
        <c:ser>
          <c:idx val="4"/>
          <c:order val="4"/>
          <c:tx>
            <c:strRef>
              <c:f>Sheet2!$H$30</c:f>
              <c:strCache>
                <c:ptCount val="1"/>
                <c:pt idx="0">
                  <c:v>strngly agree</c:v>
                </c:pt>
              </c:strCache>
            </c:strRef>
          </c:tx>
          <c:spPr>
            <a:solidFill>
              <a:srgbClr val="92D050"/>
            </a:solidFill>
            <a:ln>
              <a:noFill/>
            </a:ln>
            <a:effectLst/>
          </c:spPr>
          <c:invertIfNegative val="0"/>
          <c:cat>
            <c:strRef>
              <c:f>Sheet2!$C$31:$C$34</c:f>
              <c:strCache>
                <c:ptCount val="4"/>
                <c:pt idx="0">
                  <c:v>Visibly anxious</c:v>
                </c:pt>
                <c:pt idx="1">
                  <c:v>Anxious but not visibly</c:v>
                </c:pt>
                <c:pt idx="2">
                  <c:v>Not measurably anxious</c:v>
                </c:pt>
                <c:pt idx="3">
                  <c:v>All students</c:v>
                </c:pt>
              </c:strCache>
            </c:strRef>
          </c:cat>
          <c:val>
            <c:numRef>
              <c:f>Sheet2!$H$31:$H$34</c:f>
              <c:numCache>
                <c:formatCode>0%</c:formatCode>
                <c:ptCount val="4"/>
                <c:pt idx="0">
                  <c:v>8.1140350877192985E-2</c:v>
                </c:pt>
                <c:pt idx="1">
                  <c:v>0.176056338028169</c:v>
                </c:pt>
                <c:pt idx="2">
                  <c:v>0.43652561247216037</c:v>
                </c:pt>
                <c:pt idx="3">
                  <c:v>0.24641833810888253</c:v>
                </c:pt>
              </c:numCache>
            </c:numRef>
          </c:val>
          <c:extLst>
            <c:ext xmlns:c16="http://schemas.microsoft.com/office/drawing/2014/chart" uri="{C3380CC4-5D6E-409C-BE32-E72D297353CC}">
              <c16:uniqueId val="{00000004-0DC3-40A1-9040-9504F5F51EE7}"/>
            </c:ext>
          </c:extLst>
        </c:ser>
        <c:dLbls>
          <c:showLegendKey val="0"/>
          <c:showVal val="0"/>
          <c:showCatName val="0"/>
          <c:showSerName val="0"/>
          <c:showPercent val="0"/>
          <c:showBubbleSize val="0"/>
        </c:dLbls>
        <c:gapWidth val="150"/>
        <c:overlap val="100"/>
        <c:axId val="792584808"/>
        <c:axId val="792586776"/>
      </c:barChart>
      <c:catAx>
        <c:axId val="79258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2586776"/>
        <c:crosses val="autoZero"/>
        <c:auto val="1"/>
        <c:lblAlgn val="ctr"/>
        <c:lblOffset val="100"/>
        <c:noMultiLvlLbl val="0"/>
      </c:catAx>
      <c:valAx>
        <c:axId val="792586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258480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'[charts for esteem.xlsx]Sheet1'!$J$12</c:f>
              <c:strCache>
                <c:ptCount val="1"/>
                <c:pt idx="0">
                  <c:v>Visibly anxious</c:v>
                </c:pt>
              </c:strCache>
            </c:strRef>
          </c:tx>
          <c:spPr>
            <a:solidFill>
              <a:schemeClr val="accent1"/>
            </a:solidFill>
            <a:ln>
              <a:noFill/>
            </a:ln>
            <a:effectLst/>
          </c:spPr>
          <c:invertIfNegative val="0"/>
          <c:cat>
            <c:strRef>
              <c:f>'[charts for esteem.xlsx]Sheet1'!$I$13:$I$14</c:f>
              <c:strCache>
                <c:ptCount val="2"/>
                <c:pt idx="0">
                  <c:v>female</c:v>
                </c:pt>
                <c:pt idx="1">
                  <c:v>male</c:v>
                </c:pt>
              </c:strCache>
            </c:strRef>
          </c:cat>
          <c:val>
            <c:numRef>
              <c:f>'[charts for esteem.xlsx]Sheet1'!$J$13:$J$14</c:f>
              <c:numCache>
                <c:formatCode>0%</c:formatCode>
                <c:ptCount val="2"/>
                <c:pt idx="0">
                  <c:v>0.5146520146520146</c:v>
                </c:pt>
                <c:pt idx="1">
                  <c:v>0.35108481262327418</c:v>
                </c:pt>
              </c:numCache>
            </c:numRef>
          </c:val>
          <c:extLst>
            <c:ext xmlns:c16="http://schemas.microsoft.com/office/drawing/2014/chart" uri="{C3380CC4-5D6E-409C-BE32-E72D297353CC}">
              <c16:uniqueId val="{00000000-8EE7-4C50-9ACB-90B40C8CF9AB}"/>
            </c:ext>
          </c:extLst>
        </c:ser>
        <c:ser>
          <c:idx val="1"/>
          <c:order val="1"/>
          <c:tx>
            <c:strRef>
              <c:f>'[charts for esteem.xlsx]Sheet1'!$K$12</c:f>
              <c:strCache>
                <c:ptCount val="1"/>
                <c:pt idx="0">
                  <c:v>Anxious but not visibly</c:v>
                </c:pt>
              </c:strCache>
            </c:strRef>
          </c:tx>
          <c:spPr>
            <a:solidFill>
              <a:schemeClr val="accent2"/>
            </a:solidFill>
            <a:ln>
              <a:noFill/>
            </a:ln>
            <a:effectLst/>
          </c:spPr>
          <c:invertIfNegative val="0"/>
          <c:cat>
            <c:strRef>
              <c:f>'[charts for esteem.xlsx]Sheet1'!$I$13:$I$14</c:f>
              <c:strCache>
                <c:ptCount val="2"/>
                <c:pt idx="0">
                  <c:v>female</c:v>
                </c:pt>
                <c:pt idx="1">
                  <c:v>male</c:v>
                </c:pt>
              </c:strCache>
            </c:strRef>
          </c:cat>
          <c:val>
            <c:numRef>
              <c:f>'[charts for esteem.xlsx]Sheet1'!$K$13:$K$14</c:f>
              <c:numCache>
                <c:formatCode>0%</c:formatCode>
                <c:ptCount val="2"/>
                <c:pt idx="0">
                  <c:v>0.13003663003663005</c:v>
                </c:pt>
                <c:pt idx="1">
                  <c:v>0.14201183431952663</c:v>
                </c:pt>
              </c:numCache>
            </c:numRef>
          </c:val>
          <c:extLst>
            <c:ext xmlns:c16="http://schemas.microsoft.com/office/drawing/2014/chart" uri="{C3380CC4-5D6E-409C-BE32-E72D297353CC}">
              <c16:uniqueId val="{00000001-8EE7-4C50-9ACB-90B40C8CF9AB}"/>
            </c:ext>
          </c:extLst>
        </c:ser>
        <c:ser>
          <c:idx val="2"/>
          <c:order val="2"/>
          <c:tx>
            <c:strRef>
              <c:f>'[charts for esteem.xlsx]Sheet1'!$L$12</c:f>
              <c:strCache>
                <c:ptCount val="1"/>
                <c:pt idx="0">
                  <c:v>Not measurably anxious</c:v>
                </c:pt>
              </c:strCache>
            </c:strRef>
          </c:tx>
          <c:spPr>
            <a:solidFill>
              <a:schemeClr val="accent3"/>
            </a:solidFill>
            <a:ln>
              <a:noFill/>
            </a:ln>
            <a:effectLst/>
          </c:spPr>
          <c:invertIfNegative val="0"/>
          <c:cat>
            <c:strRef>
              <c:f>'[charts for esteem.xlsx]Sheet1'!$I$13:$I$14</c:f>
              <c:strCache>
                <c:ptCount val="2"/>
                <c:pt idx="0">
                  <c:v>female</c:v>
                </c:pt>
                <c:pt idx="1">
                  <c:v>male</c:v>
                </c:pt>
              </c:strCache>
            </c:strRef>
          </c:cat>
          <c:val>
            <c:numRef>
              <c:f>'[charts for esteem.xlsx]Sheet1'!$L$13:$L$14</c:f>
              <c:numCache>
                <c:formatCode>0%</c:formatCode>
                <c:ptCount val="2"/>
                <c:pt idx="0">
                  <c:v>0.35531135531135533</c:v>
                </c:pt>
                <c:pt idx="1">
                  <c:v>0.50690335305719925</c:v>
                </c:pt>
              </c:numCache>
            </c:numRef>
          </c:val>
          <c:extLst>
            <c:ext xmlns:c16="http://schemas.microsoft.com/office/drawing/2014/chart" uri="{C3380CC4-5D6E-409C-BE32-E72D297353CC}">
              <c16:uniqueId val="{00000002-8EE7-4C50-9ACB-90B40C8CF9AB}"/>
            </c:ext>
          </c:extLst>
        </c:ser>
        <c:dLbls>
          <c:showLegendKey val="0"/>
          <c:showVal val="0"/>
          <c:showCatName val="0"/>
          <c:showSerName val="0"/>
          <c:showPercent val="0"/>
          <c:showBubbleSize val="0"/>
        </c:dLbls>
        <c:gapWidth val="50"/>
        <c:overlap val="100"/>
        <c:axId val="396619792"/>
        <c:axId val="396617496"/>
      </c:barChart>
      <c:catAx>
        <c:axId val="39661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6617496"/>
        <c:crosses val="autoZero"/>
        <c:auto val="1"/>
        <c:lblAlgn val="ctr"/>
        <c:lblOffset val="100"/>
        <c:noMultiLvlLbl val="0"/>
      </c:catAx>
      <c:valAx>
        <c:axId val="396617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61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Disability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'[charts for esteem.xlsx]Sheet1'!$AE$11</c:f>
              <c:strCache>
                <c:ptCount val="1"/>
                <c:pt idx="0">
                  <c:v>Visibly anxious</c:v>
                </c:pt>
              </c:strCache>
            </c:strRef>
          </c:tx>
          <c:spPr>
            <a:solidFill>
              <a:schemeClr val="accent1"/>
            </a:solidFill>
            <a:ln>
              <a:noFill/>
            </a:ln>
            <a:effectLst/>
          </c:spPr>
          <c:invertIfNegative val="0"/>
          <c:cat>
            <c:strRef>
              <c:f>'[charts for esteem.xlsx]Sheet1'!$AD$12:$AD$13</c:f>
              <c:strCache>
                <c:ptCount val="2"/>
                <c:pt idx="0">
                  <c:v>disabled</c:v>
                </c:pt>
                <c:pt idx="1">
                  <c:v>no disability</c:v>
                </c:pt>
              </c:strCache>
            </c:strRef>
          </c:cat>
          <c:val>
            <c:numRef>
              <c:f>'[charts for esteem.xlsx]Sheet1'!$AE$12:$AE$13</c:f>
              <c:numCache>
                <c:formatCode>0%</c:formatCode>
                <c:ptCount val="2"/>
                <c:pt idx="0">
                  <c:v>0.54644808743169404</c:v>
                </c:pt>
                <c:pt idx="1">
                  <c:v>0.41264367816091951</c:v>
                </c:pt>
              </c:numCache>
            </c:numRef>
          </c:val>
          <c:extLst>
            <c:ext xmlns:c16="http://schemas.microsoft.com/office/drawing/2014/chart" uri="{C3380CC4-5D6E-409C-BE32-E72D297353CC}">
              <c16:uniqueId val="{00000000-25F4-40A1-A3C3-5448EDEDF769}"/>
            </c:ext>
          </c:extLst>
        </c:ser>
        <c:ser>
          <c:idx val="1"/>
          <c:order val="1"/>
          <c:tx>
            <c:strRef>
              <c:f>'[charts for esteem.xlsx]Sheet1'!$AF$11</c:f>
              <c:strCache>
                <c:ptCount val="1"/>
                <c:pt idx="0">
                  <c:v>Anxious but not visibly</c:v>
                </c:pt>
              </c:strCache>
            </c:strRef>
          </c:tx>
          <c:spPr>
            <a:solidFill>
              <a:schemeClr val="accent2"/>
            </a:solidFill>
            <a:ln>
              <a:noFill/>
            </a:ln>
            <a:effectLst/>
          </c:spPr>
          <c:invertIfNegative val="0"/>
          <c:cat>
            <c:strRef>
              <c:f>'[charts for esteem.xlsx]Sheet1'!$AD$12:$AD$13</c:f>
              <c:strCache>
                <c:ptCount val="2"/>
                <c:pt idx="0">
                  <c:v>disabled</c:v>
                </c:pt>
                <c:pt idx="1">
                  <c:v>no disability</c:v>
                </c:pt>
              </c:strCache>
            </c:strRef>
          </c:cat>
          <c:val>
            <c:numRef>
              <c:f>'[charts for esteem.xlsx]Sheet1'!$AF$12:$AF$13</c:f>
              <c:numCache>
                <c:formatCode>0%</c:formatCode>
                <c:ptCount val="2"/>
                <c:pt idx="0">
                  <c:v>0.18032786885245902</c:v>
                </c:pt>
                <c:pt idx="1">
                  <c:v>0.12643678160919541</c:v>
                </c:pt>
              </c:numCache>
            </c:numRef>
          </c:val>
          <c:extLst>
            <c:ext xmlns:c16="http://schemas.microsoft.com/office/drawing/2014/chart" uri="{C3380CC4-5D6E-409C-BE32-E72D297353CC}">
              <c16:uniqueId val="{00000001-25F4-40A1-A3C3-5448EDEDF769}"/>
            </c:ext>
          </c:extLst>
        </c:ser>
        <c:ser>
          <c:idx val="2"/>
          <c:order val="2"/>
          <c:tx>
            <c:strRef>
              <c:f>'[charts for esteem.xlsx]Sheet1'!$AG$11</c:f>
              <c:strCache>
                <c:ptCount val="1"/>
                <c:pt idx="0">
                  <c:v>Not measurably anxious</c:v>
                </c:pt>
              </c:strCache>
            </c:strRef>
          </c:tx>
          <c:spPr>
            <a:solidFill>
              <a:schemeClr val="accent3"/>
            </a:solidFill>
            <a:ln>
              <a:noFill/>
            </a:ln>
            <a:effectLst/>
          </c:spPr>
          <c:invertIfNegative val="0"/>
          <c:cat>
            <c:strRef>
              <c:f>'[charts for esteem.xlsx]Sheet1'!$AD$12:$AD$13</c:f>
              <c:strCache>
                <c:ptCount val="2"/>
                <c:pt idx="0">
                  <c:v>disabled</c:v>
                </c:pt>
                <c:pt idx="1">
                  <c:v>no disability</c:v>
                </c:pt>
              </c:strCache>
            </c:strRef>
          </c:cat>
          <c:val>
            <c:numRef>
              <c:f>'[charts for esteem.xlsx]Sheet1'!$AG$12:$AG$13</c:f>
              <c:numCache>
                <c:formatCode>0%</c:formatCode>
                <c:ptCount val="2"/>
                <c:pt idx="0">
                  <c:v>0.27322404371584702</c:v>
                </c:pt>
                <c:pt idx="1">
                  <c:v>0.46091954022988507</c:v>
                </c:pt>
              </c:numCache>
            </c:numRef>
          </c:val>
          <c:extLst>
            <c:ext xmlns:c16="http://schemas.microsoft.com/office/drawing/2014/chart" uri="{C3380CC4-5D6E-409C-BE32-E72D297353CC}">
              <c16:uniqueId val="{00000002-25F4-40A1-A3C3-5448EDEDF769}"/>
            </c:ext>
          </c:extLst>
        </c:ser>
        <c:dLbls>
          <c:showLegendKey val="0"/>
          <c:showVal val="0"/>
          <c:showCatName val="0"/>
          <c:showSerName val="0"/>
          <c:showPercent val="0"/>
          <c:showBubbleSize val="0"/>
        </c:dLbls>
        <c:gapWidth val="50"/>
        <c:overlap val="100"/>
        <c:axId val="468920336"/>
        <c:axId val="468919024"/>
      </c:barChart>
      <c:catAx>
        <c:axId val="46892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8919024"/>
        <c:crosses val="autoZero"/>
        <c:auto val="1"/>
        <c:lblAlgn val="ctr"/>
        <c:lblOffset val="100"/>
        <c:noMultiLvlLbl val="0"/>
      </c:catAx>
      <c:valAx>
        <c:axId val="46891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892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B4640-3A71-4331-AF53-AB91FE0645BB}" type="datetimeFigureOut">
              <a:rPr lang="en-GB" smtClean="0"/>
              <a:t>11/05/2022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A7EEF-BE14-4EAC-B4A3-EA7F13015B8D}" type="slidenum">
              <a:rPr lang="en-GB" smtClean="0"/>
              <a:t>‹#›</a:t>
            </a:fld>
            <a:endParaRPr lang="en-GB"/>
          </a:p>
        </p:txBody>
      </p:sp>
    </p:spTree>
    <p:extLst>
      <p:ext uri="{BB962C8B-B14F-4D97-AF65-F5344CB8AC3E}">
        <p14:creationId xmlns:p14="http://schemas.microsoft.com/office/powerpoint/2010/main" val="125577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AA7EEF-BE14-4EAC-B4A3-EA7F13015B8D}" type="slidenum">
              <a:rPr lang="en-GB" smtClean="0"/>
              <a:t>1</a:t>
            </a:fld>
            <a:endParaRPr lang="en-GB"/>
          </a:p>
        </p:txBody>
      </p:sp>
    </p:spTree>
    <p:extLst>
      <p:ext uri="{BB962C8B-B14F-4D97-AF65-F5344CB8AC3E}">
        <p14:creationId xmlns:p14="http://schemas.microsoft.com/office/powerpoint/2010/main" val="39069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Sally - For the whole cohort</a:t>
            </a:r>
          </a:p>
        </p:txBody>
      </p:sp>
      <p:sp>
        <p:nvSpPr>
          <p:cNvPr id="4" name="Slide Number Placeholder 3"/>
          <p:cNvSpPr>
            <a:spLocks noGrp="1"/>
          </p:cNvSpPr>
          <p:nvPr>
            <p:ph type="sldNum" sz="quarter" idx="5"/>
          </p:nvPr>
        </p:nvSpPr>
        <p:spPr/>
        <p:txBody>
          <a:bodyPr/>
          <a:lstStyle/>
          <a:p>
            <a:fld id="{DBAA7EEF-BE14-4EAC-B4A3-EA7F13015B8D}" type="slidenum">
              <a:rPr lang="en-GB" smtClean="0"/>
              <a:t>10</a:t>
            </a:fld>
            <a:endParaRPr lang="en-GB"/>
          </a:p>
        </p:txBody>
      </p:sp>
    </p:spTree>
    <p:extLst>
      <p:ext uri="{BB962C8B-B14F-4D97-AF65-F5344CB8AC3E}">
        <p14:creationId xmlns:p14="http://schemas.microsoft.com/office/powerpoint/2010/main" val="44922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b="0" i="0" u="none" strike="noStrike">
                <a:solidFill>
                  <a:srgbClr val="000000"/>
                </a:solidFill>
                <a:effectLst/>
                <a:latin typeface="Calibri"/>
                <a:cs typeface="Calibri"/>
              </a:rPr>
              <a:t>Sally </a:t>
            </a:r>
            <a:r>
              <a:rPr lang="en-GB" sz="1800">
                <a:solidFill>
                  <a:srgbClr val="000000"/>
                </a:solidFill>
                <a:latin typeface="Calibri"/>
                <a:cs typeface="Calibri"/>
              </a:rPr>
              <a:t>–</a:t>
            </a:r>
            <a:r>
              <a:rPr lang="en-GB" sz="1800" b="0" i="0" u="none" strike="noStrike">
                <a:solidFill>
                  <a:srgbClr val="000000"/>
                </a:solidFill>
                <a:effectLst/>
                <a:latin typeface="Calibri"/>
                <a:cs typeface="Calibri"/>
              </a:rPr>
              <a:t> </a:t>
            </a:r>
            <a:r>
              <a:rPr lang="en-GB" sz="1800">
                <a:solidFill>
                  <a:srgbClr val="000000"/>
                </a:solidFill>
                <a:latin typeface="Calibri"/>
                <a:cs typeface="Calibri"/>
              </a:rPr>
              <a:t>not looked at this in any detail yet – need to develop a better understanding of its significance</a:t>
            </a:r>
            <a:endParaRPr lang="en-GB" sz="2800">
              <a:latin typeface="Calibri"/>
              <a:cs typeface="Calibri"/>
            </a:endParaRPr>
          </a:p>
        </p:txBody>
      </p:sp>
      <p:sp>
        <p:nvSpPr>
          <p:cNvPr id="4" name="Slide Number Placeholder 3"/>
          <p:cNvSpPr>
            <a:spLocks noGrp="1"/>
          </p:cNvSpPr>
          <p:nvPr>
            <p:ph type="sldNum" sz="quarter" idx="5"/>
          </p:nvPr>
        </p:nvSpPr>
        <p:spPr/>
        <p:txBody>
          <a:bodyPr/>
          <a:lstStyle/>
          <a:p>
            <a:fld id="{DBAA7EEF-BE14-4EAC-B4A3-EA7F13015B8D}" type="slidenum">
              <a:rPr lang="en-GB" smtClean="0"/>
              <a:t>11</a:t>
            </a:fld>
            <a:endParaRPr lang="en-GB"/>
          </a:p>
        </p:txBody>
      </p:sp>
    </p:spTree>
    <p:extLst>
      <p:ext uri="{BB962C8B-B14F-4D97-AF65-F5344CB8AC3E}">
        <p14:creationId xmlns:p14="http://schemas.microsoft.com/office/powerpoint/2010/main" val="379859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b="0" i="0" u="none" strike="noStrike">
                <a:solidFill>
                  <a:srgbClr val="000000"/>
                </a:solidFill>
                <a:effectLst/>
                <a:latin typeface="Calibri"/>
                <a:cs typeface="Calibri"/>
              </a:rPr>
              <a:t>Sally - Most anxious students have lowest resilience for all factors</a:t>
            </a:r>
            <a:r>
              <a:rPr lang="en-GB" sz="1800">
                <a:solidFill>
                  <a:srgbClr val="000000"/>
                </a:solidFill>
                <a:latin typeface="Calibri"/>
                <a:cs typeface="Calibri"/>
              </a:rPr>
              <a:t> </a:t>
            </a:r>
            <a:r>
              <a:rPr lang="en-GB" sz="2800" b="0" i="0" u="none" strike="noStrike">
                <a:solidFill>
                  <a:srgbClr val="000000"/>
                </a:solidFill>
                <a:effectLst/>
                <a:latin typeface="Calibri"/>
                <a:cs typeface="Calibri"/>
              </a:rPr>
              <a:t> </a:t>
            </a:r>
            <a:r>
              <a:rPr lang="en-GB" sz="1800" b="0" i="0" u="none" strike="noStrike">
                <a:solidFill>
                  <a:srgbClr val="000000"/>
                </a:solidFill>
                <a:effectLst/>
                <a:latin typeface="Calibri"/>
                <a:cs typeface="Calibri"/>
              </a:rPr>
              <a:t>Engineering / science students have relatively high resilience:</a:t>
            </a:r>
            <a:r>
              <a:rPr lang="en-GB" sz="2800"/>
              <a:t> </a:t>
            </a:r>
            <a:r>
              <a:rPr lang="en-GB" sz="1800" b="0" i="0" u="none" strike="noStrike">
                <a:solidFill>
                  <a:srgbClr val="000000"/>
                </a:solidFill>
                <a:effectLst/>
                <a:latin typeface="Calibri"/>
                <a:cs typeface="Calibri"/>
              </a:rPr>
              <a:t>Score </a:t>
            </a:r>
            <a:r>
              <a:rPr lang="en-GB" sz="1800">
                <a:solidFill>
                  <a:srgbClr val="000000"/>
                </a:solidFill>
                <a:latin typeface="Calibri"/>
                <a:cs typeface="Calibri"/>
              </a:rPr>
              <a:t>particularly well </a:t>
            </a:r>
            <a:r>
              <a:rPr lang="en-GB" sz="1800" b="0" i="0" u="none" strike="noStrike">
                <a:solidFill>
                  <a:srgbClr val="000000"/>
                </a:solidFill>
                <a:effectLst/>
                <a:latin typeface="Calibri"/>
                <a:cs typeface="Calibri"/>
              </a:rPr>
              <a:t>on value</a:t>
            </a:r>
            <a:r>
              <a:rPr lang="en-GB" sz="2800"/>
              <a:t> </a:t>
            </a:r>
            <a:r>
              <a:rPr lang="en-GB" sz="1800" b="0" i="0" u="none" strike="noStrike">
                <a:solidFill>
                  <a:srgbClr val="000000"/>
                </a:solidFill>
                <a:effectLst/>
                <a:latin typeface="Calibri"/>
                <a:cs typeface="Calibri"/>
              </a:rPr>
              <a:t>But poorly on growth</a:t>
            </a:r>
            <a:r>
              <a:rPr lang="en-GB" sz="2800"/>
              <a:t> </a:t>
            </a:r>
            <a:endParaRPr lang="en-GB"/>
          </a:p>
        </p:txBody>
      </p:sp>
      <p:sp>
        <p:nvSpPr>
          <p:cNvPr id="4" name="Slide Number Placeholder 3"/>
          <p:cNvSpPr>
            <a:spLocks noGrp="1"/>
          </p:cNvSpPr>
          <p:nvPr>
            <p:ph type="sldNum" sz="quarter" idx="5"/>
          </p:nvPr>
        </p:nvSpPr>
        <p:spPr/>
        <p:txBody>
          <a:bodyPr/>
          <a:lstStyle/>
          <a:p>
            <a:fld id="{DBAA7EEF-BE14-4EAC-B4A3-EA7F13015B8D}" type="slidenum">
              <a:rPr lang="en-GB" smtClean="0"/>
              <a:t>12</a:t>
            </a:fld>
            <a:endParaRPr lang="en-GB"/>
          </a:p>
        </p:txBody>
      </p:sp>
    </p:spTree>
    <p:extLst>
      <p:ext uri="{BB962C8B-B14F-4D97-AF65-F5344CB8AC3E}">
        <p14:creationId xmlns:p14="http://schemas.microsoft.com/office/powerpoint/2010/main" val="1925059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Calibri" panose="020F0502020204030204" pitchFamily="34" charset="0"/>
              </a:rPr>
              <a:t>Sue – We’ve conducted a number of semi structured interviews on which we need to do a detailed analysis.  Some responses from most anxious students to the question “did you feel anxious in maths classes”</a:t>
            </a:r>
            <a:endParaRPr lang="en-GB"/>
          </a:p>
        </p:txBody>
      </p:sp>
      <p:sp>
        <p:nvSpPr>
          <p:cNvPr id="4" name="Slide Number Placeholder 3"/>
          <p:cNvSpPr>
            <a:spLocks noGrp="1"/>
          </p:cNvSpPr>
          <p:nvPr>
            <p:ph type="sldNum" sz="quarter" idx="5"/>
          </p:nvPr>
        </p:nvSpPr>
        <p:spPr/>
        <p:txBody>
          <a:bodyPr/>
          <a:lstStyle/>
          <a:p>
            <a:fld id="{DBAA7EEF-BE14-4EAC-B4A3-EA7F13015B8D}" type="slidenum">
              <a:rPr lang="en-GB" smtClean="0"/>
              <a:t>13</a:t>
            </a:fld>
            <a:endParaRPr lang="en-GB"/>
          </a:p>
        </p:txBody>
      </p:sp>
    </p:spTree>
    <p:extLst>
      <p:ext uri="{BB962C8B-B14F-4D97-AF65-F5344CB8AC3E}">
        <p14:creationId xmlns:p14="http://schemas.microsoft.com/office/powerpoint/2010/main" val="424846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A7EEF-BE14-4EAC-B4A3-EA7F13015B8D}" type="slidenum">
              <a:rPr lang="en-GB" smtClean="0"/>
              <a:t>14</a:t>
            </a:fld>
            <a:endParaRPr lang="en-GB"/>
          </a:p>
        </p:txBody>
      </p:sp>
    </p:spTree>
    <p:extLst>
      <p:ext uri="{BB962C8B-B14F-4D97-AF65-F5344CB8AC3E}">
        <p14:creationId xmlns:p14="http://schemas.microsoft.com/office/powerpoint/2010/main" val="19721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AA7EEF-BE14-4EAC-B4A3-EA7F13015B8D}" type="slidenum">
              <a:rPr lang="en-GB" smtClean="0"/>
              <a:t>15</a:t>
            </a:fld>
            <a:endParaRPr lang="en-GB"/>
          </a:p>
        </p:txBody>
      </p:sp>
    </p:spTree>
    <p:extLst>
      <p:ext uri="{BB962C8B-B14F-4D97-AF65-F5344CB8AC3E}">
        <p14:creationId xmlns:p14="http://schemas.microsoft.com/office/powerpoint/2010/main" val="380927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Maths Anxiety is a very emotive issue, with mental and physical symptoms, it can range from mild discomfort “I’m not very good at maths” “please don’t ask me”  to extreme anxiety, where sufferers go to extensive lengths to avoid doing anything to do with numbers and maths and experiencing extreme discomfort and physical signs of anxiety. </a:t>
            </a:r>
          </a:p>
        </p:txBody>
      </p:sp>
      <p:sp>
        <p:nvSpPr>
          <p:cNvPr id="4" name="Slide Number Placeholder 3"/>
          <p:cNvSpPr>
            <a:spLocks noGrp="1"/>
          </p:cNvSpPr>
          <p:nvPr>
            <p:ph type="sldNum" sz="quarter" idx="5"/>
          </p:nvPr>
        </p:nvSpPr>
        <p:spPr/>
        <p:txBody>
          <a:bodyPr/>
          <a:lstStyle/>
          <a:p>
            <a:fld id="{DBAA7EEF-BE14-4EAC-B4A3-EA7F13015B8D}" type="slidenum">
              <a:rPr lang="en-GB" smtClean="0"/>
              <a:t>2</a:t>
            </a:fld>
            <a:endParaRPr lang="en-GB"/>
          </a:p>
        </p:txBody>
      </p:sp>
    </p:spTree>
    <p:extLst>
      <p:ext uri="{BB962C8B-B14F-4D97-AF65-F5344CB8AC3E}">
        <p14:creationId xmlns:p14="http://schemas.microsoft.com/office/powerpoint/2010/main" val="134106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AA7EEF-BE14-4EAC-B4A3-EA7F13015B8D}" type="slidenum">
              <a:rPr lang="en-GB" smtClean="0"/>
              <a:t>3</a:t>
            </a:fld>
            <a:endParaRPr lang="en-GB"/>
          </a:p>
        </p:txBody>
      </p:sp>
    </p:spTree>
    <p:extLst>
      <p:ext uri="{BB962C8B-B14F-4D97-AF65-F5344CB8AC3E}">
        <p14:creationId xmlns:p14="http://schemas.microsoft.com/office/powerpoint/2010/main" val="379478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These results will concentrate on 21J results and mostly on maths anxiety. Also explain about semi-structured interviews, sample taken from students that volunteered in survey concentrating on those with high anxiety  Say something about </a:t>
            </a:r>
            <a:r>
              <a:rPr lang="en-GB" err="1"/>
              <a:t>likert</a:t>
            </a:r>
            <a:r>
              <a:rPr lang="en-GB"/>
              <a:t> scale to give maximum score of 50 and minimum score of 10 to analyse anxiety</a:t>
            </a:r>
          </a:p>
          <a:p>
            <a:endParaRPr lang="en-GB"/>
          </a:p>
          <a:p>
            <a:endParaRPr lang="en-GB"/>
          </a:p>
          <a:p>
            <a:r>
              <a:rPr lang="en-GB"/>
              <a:t>Our sample characteristic breakdowns (</a:t>
            </a:r>
            <a:r>
              <a:rPr lang="en-GB" err="1"/>
              <a:t>eg</a:t>
            </a:r>
            <a:r>
              <a:rPr lang="en-GB"/>
              <a:t> gender) were very similar to the cohort characteristics, however our </a:t>
            </a:r>
            <a:r>
              <a:rPr lang="en-GB" err="1"/>
              <a:t>repondees</a:t>
            </a:r>
            <a:r>
              <a:rPr lang="en-GB"/>
              <a:t> were slightly more female, slightly more white, slightly less disabled and slightly older. But no major discrepancies. </a:t>
            </a:r>
          </a:p>
        </p:txBody>
      </p:sp>
      <p:sp>
        <p:nvSpPr>
          <p:cNvPr id="4" name="Slide Number Placeholder 3"/>
          <p:cNvSpPr>
            <a:spLocks noGrp="1"/>
          </p:cNvSpPr>
          <p:nvPr>
            <p:ph type="sldNum" sz="quarter" idx="5"/>
          </p:nvPr>
        </p:nvSpPr>
        <p:spPr/>
        <p:txBody>
          <a:bodyPr/>
          <a:lstStyle/>
          <a:p>
            <a:fld id="{DBAA7EEF-BE14-4EAC-B4A3-EA7F13015B8D}" type="slidenum">
              <a:rPr lang="en-GB" smtClean="0"/>
              <a:t>4</a:t>
            </a:fld>
            <a:endParaRPr lang="en-GB"/>
          </a:p>
        </p:txBody>
      </p:sp>
    </p:spTree>
    <p:extLst>
      <p:ext uri="{BB962C8B-B14F-4D97-AF65-F5344CB8AC3E}">
        <p14:creationId xmlns:p14="http://schemas.microsoft.com/office/powerpoint/2010/main" val="376708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a:solidFill>
                  <a:srgbClr val="000000"/>
                </a:solidFill>
                <a:latin typeface="Segoe UI"/>
                <a:cs typeface="Segoe UI"/>
              </a:rPr>
              <a:t>Sally - </a:t>
            </a:r>
            <a:r>
              <a:rPr lang="en-GB">
                <a:solidFill>
                  <a:srgbClr val="000000"/>
                </a:solidFill>
                <a:latin typeface="Calibri"/>
                <a:cs typeface="Calibri"/>
              </a:rPr>
              <a:t>L</a:t>
            </a:r>
            <a:r>
              <a:rPr lang="en-GB">
                <a:cs typeface="Calibri"/>
              </a:rPr>
              <a:t> to R roughly maths, science, engineering, computing and IT, design, environment. Numbers in brackets are the number of survey responses.</a:t>
            </a:r>
            <a:endParaRPr lang="en-GB" sz="1800">
              <a:latin typeface="Segoe UI"/>
              <a:cs typeface="Segoe UI"/>
            </a:endParaRPr>
          </a:p>
          <a:p>
            <a:r>
              <a:rPr lang="en-GB"/>
              <a:t>Clear differences. A chi-squared test gives a result of p = 0.000, showing very strong evidence for an association between module studied and level of maths anxiety</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DBAA7EEF-BE14-4EAC-B4A3-EA7F13015B8D}" type="slidenum">
              <a:rPr lang="en-GB" smtClean="0"/>
              <a:t>5</a:t>
            </a:fld>
            <a:endParaRPr lang="en-GB"/>
          </a:p>
        </p:txBody>
      </p:sp>
    </p:spTree>
    <p:extLst>
      <p:ext uri="{BB962C8B-B14F-4D97-AF65-F5344CB8AC3E}">
        <p14:creationId xmlns:p14="http://schemas.microsoft.com/office/powerpoint/2010/main" val="81260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a:solidFill>
                  <a:srgbClr val="000000"/>
                </a:solidFill>
                <a:effectLst/>
                <a:latin typeface="Segoe UI"/>
                <a:cs typeface="Segoe UI"/>
              </a:rPr>
              <a:t>Sally -In future analysis we intend to look at it by </a:t>
            </a:r>
            <a:r>
              <a:rPr lang="en-GB" sz="1800">
                <a:solidFill>
                  <a:srgbClr val="000000"/>
                </a:solidFill>
                <a:latin typeface="Segoe UI"/>
                <a:cs typeface="Segoe UI"/>
              </a:rPr>
              <a:t>subject specialism (qualification intention) </a:t>
            </a:r>
            <a:r>
              <a:rPr lang="en-GB" sz="1800">
                <a:solidFill>
                  <a:srgbClr val="000000"/>
                </a:solidFill>
                <a:effectLst/>
                <a:latin typeface="Segoe UI"/>
                <a:cs typeface="Segoe UI"/>
              </a:rPr>
              <a:t>rather than module</a:t>
            </a:r>
            <a:r>
              <a:rPr lang="en-GB" sz="1800">
                <a:solidFill>
                  <a:srgbClr val="000000"/>
                </a:solidFill>
                <a:latin typeface="Segoe UI"/>
                <a:cs typeface="Segoe UI"/>
              </a:rPr>
              <a:t>. This is just one example of how that might affect the results. Likely to be more significant for the maths modules, since service modules for many different qualifications.</a:t>
            </a:r>
            <a:endParaRPr lang="en-GB" sz="1800">
              <a:effectLst/>
              <a:latin typeface="Segoe UI"/>
              <a:cs typeface="Segoe UI"/>
            </a:endParaRPr>
          </a:p>
          <a:p>
            <a:endParaRPr lang="en-GB"/>
          </a:p>
        </p:txBody>
      </p:sp>
      <p:sp>
        <p:nvSpPr>
          <p:cNvPr id="4" name="Slide Number Placeholder 3"/>
          <p:cNvSpPr>
            <a:spLocks noGrp="1"/>
          </p:cNvSpPr>
          <p:nvPr>
            <p:ph type="sldNum" sz="quarter" idx="5"/>
          </p:nvPr>
        </p:nvSpPr>
        <p:spPr/>
        <p:txBody>
          <a:bodyPr/>
          <a:lstStyle/>
          <a:p>
            <a:fld id="{DBAA7EEF-BE14-4EAC-B4A3-EA7F13015B8D}" type="slidenum">
              <a:rPr lang="en-GB" smtClean="0"/>
              <a:t>6</a:t>
            </a:fld>
            <a:endParaRPr lang="en-GB"/>
          </a:p>
        </p:txBody>
      </p:sp>
    </p:spTree>
    <p:extLst>
      <p:ext uri="{BB962C8B-B14F-4D97-AF65-F5344CB8AC3E}">
        <p14:creationId xmlns:p14="http://schemas.microsoft.com/office/powerpoint/2010/main" val="202748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A7EEF-BE14-4EAC-B4A3-EA7F13015B8D}" type="slidenum">
              <a:rPr lang="en-GB" smtClean="0"/>
              <a:t>7</a:t>
            </a:fld>
            <a:endParaRPr lang="en-GB"/>
          </a:p>
        </p:txBody>
      </p:sp>
    </p:spTree>
    <p:extLst>
      <p:ext uri="{BB962C8B-B14F-4D97-AF65-F5344CB8AC3E}">
        <p14:creationId xmlns:p14="http://schemas.microsoft.com/office/powerpoint/2010/main" val="339850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A7EEF-BE14-4EAC-B4A3-EA7F13015B8D}" type="slidenum">
              <a:rPr lang="en-GB" smtClean="0"/>
              <a:t>8</a:t>
            </a:fld>
            <a:endParaRPr lang="en-GB"/>
          </a:p>
        </p:txBody>
      </p:sp>
    </p:spTree>
    <p:extLst>
      <p:ext uri="{BB962C8B-B14F-4D97-AF65-F5344CB8AC3E}">
        <p14:creationId xmlns:p14="http://schemas.microsoft.com/office/powerpoint/2010/main" val="111655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Sally - For the whole cohort</a:t>
            </a:r>
          </a:p>
        </p:txBody>
      </p:sp>
      <p:sp>
        <p:nvSpPr>
          <p:cNvPr id="4" name="Slide Number Placeholder 3"/>
          <p:cNvSpPr>
            <a:spLocks noGrp="1"/>
          </p:cNvSpPr>
          <p:nvPr>
            <p:ph type="sldNum" sz="quarter" idx="5"/>
          </p:nvPr>
        </p:nvSpPr>
        <p:spPr/>
        <p:txBody>
          <a:bodyPr/>
          <a:lstStyle/>
          <a:p>
            <a:fld id="{DBAA7EEF-BE14-4EAC-B4A3-EA7F13015B8D}" type="slidenum">
              <a:rPr lang="en-GB" smtClean="0"/>
              <a:t>9</a:t>
            </a:fld>
            <a:endParaRPr lang="en-GB"/>
          </a:p>
        </p:txBody>
      </p:sp>
    </p:spTree>
    <p:extLst>
      <p:ext uri="{BB962C8B-B14F-4D97-AF65-F5344CB8AC3E}">
        <p14:creationId xmlns:p14="http://schemas.microsoft.com/office/powerpoint/2010/main" val="276029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8000">
              <a:schemeClr val="accent1">
                <a:lumMod val="5000"/>
                <a:lumOff val="95000"/>
              </a:schemeClr>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8000">
              <a:schemeClr val="accent1">
                <a:lumMod val="5000"/>
                <a:lumOff val="95000"/>
              </a:schemeClr>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8000">
              <a:schemeClr val="accent1">
                <a:lumMod val="5000"/>
                <a:lumOff val="95000"/>
              </a:schemeClr>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611606" y="469842"/>
            <a:ext cx="7920773" cy="997196"/>
          </a:xfrm>
        </p:spPr>
        <p:txBody>
          <a:bodyPr/>
          <a:lstStyle/>
          <a:p>
            <a:pPr algn="ctr"/>
            <a:r>
              <a:rPr lang="en-GB"/>
              <a:t>Exploring the extent of Maths Anxiety within the STEM faculty</a:t>
            </a:r>
          </a:p>
        </p:txBody>
      </p:sp>
      <p:sp>
        <p:nvSpPr>
          <p:cNvPr id="5" name="TextBox 4">
            <a:extLst>
              <a:ext uri="{FF2B5EF4-FFF2-40B4-BE49-F238E27FC236}">
                <a16:creationId xmlns:a16="http://schemas.microsoft.com/office/drawing/2014/main" id="{09CC2F01-C5A8-4A40-A5F8-CCAC28AA3049}"/>
              </a:ext>
            </a:extLst>
          </p:cNvPr>
          <p:cNvSpPr txBox="1"/>
          <p:nvPr/>
        </p:nvSpPr>
        <p:spPr>
          <a:xfrm>
            <a:off x="2935071" y="1557732"/>
            <a:ext cx="3273845" cy="400110"/>
          </a:xfrm>
          <a:prstGeom prst="rect">
            <a:avLst/>
          </a:prstGeom>
          <a:noFill/>
        </p:spPr>
        <p:txBody>
          <a:bodyPr wrap="none" rtlCol="0">
            <a:spAutoFit/>
          </a:bodyPr>
          <a:lstStyle/>
          <a:p>
            <a:r>
              <a:rPr lang="en-GB" sz="2000">
                <a:solidFill>
                  <a:schemeClr val="bg1"/>
                </a:solidFill>
              </a:rPr>
              <a:t>Susan Pawley, Sally Organ</a:t>
            </a:r>
          </a:p>
        </p:txBody>
      </p:sp>
      <p:pic>
        <p:nvPicPr>
          <p:cNvPr id="3" name="Picture 2">
            <a:extLst>
              <a:ext uri="{FF2B5EF4-FFF2-40B4-BE49-F238E27FC236}">
                <a16:creationId xmlns:a16="http://schemas.microsoft.com/office/drawing/2014/main" id="{217EC0B8-C091-4456-BD02-E58FE57740E5}"/>
              </a:ext>
            </a:extLst>
          </p:cNvPr>
          <p:cNvPicPr>
            <a:picLocks noChangeAspect="1"/>
          </p:cNvPicPr>
          <p:nvPr/>
        </p:nvPicPr>
        <p:blipFill>
          <a:blip r:embed="rId3"/>
          <a:stretch>
            <a:fillRect/>
          </a:stretch>
        </p:blipFill>
        <p:spPr>
          <a:xfrm>
            <a:off x="1724325" y="2139230"/>
            <a:ext cx="5695350" cy="3203634"/>
          </a:xfrm>
          <a:prstGeom prst="rect">
            <a:avLst/>
          </a:prstGeom>
        </p:spPr>
      </p:pic>
      <p:sp>
        <p:nvSpPr>
          <p:cNvPr id="4" name="TextBox 3">
            <a:extLst>
              <a:ext uri="{FF2B5EF4-FFF2-40B4-BE49-F238E27FC236}">
                <a16:creationId xmlns:a16="http://schemas.microsoft.com/office/drawing/2014/main" id="{FCC77228-3F71-47C9-A07D-7E8A15461295}"/>
              </a:ext>
            </a:extLst>
          </p:cNvPr>
          <p:cNvSpPr txBox="1"/>
          <p:nvPr/>
        </p:nvSpPr>
        <p:spPr>
          <a:xfrm>
            <a:off x="1214704" y="5895665"/>
            <a:ext cx="5170170" cy="646331"/>
          </a:xfrm>
          <a:prstGeom prst="rect">
            <a:avLst/>
          </a:prstGeom>
          <a:noFill/>
        </p:spPr>
        <p:txBody>
          <a:bodyPr wrap="square" rtlCol="0">
            <a:spAutoFit/>
          </a:bodyPr>
          <a:lstStyle/>
          <a:p>
            <a:r>
              <a:rPr lang="en-GB">
                <a:solidFill>
                  <a:schemeClr val="bg1"/>
                </a:solidFill>
              </a:rPr>
              <a:t>With thanks to Colin Blundell and John Morgan for arranging and conducting student interviews</a:t>
            </a:r>
          </a:p>
        </p:txBody>
      </p:sp>
    </p:spTree>
    <p:extLst>
      <p:ext uri="{BB962C8B-B14F-4D97-AF65-F5344CB8AC3E}">
        <p14:creationId xmlns:p14="http://schemas.microsoft.com/office/powerpoint/2010/main" val="411946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DC3165E-3D43-4502-902A-E3836998AA1B}"/>
              </a:ext>
            </a:extLst>
          </p:cNvPr>
          <p:cNvSpPr txBox="1">
            <a:spLocks/>
          </p:cNvSpPr>
          <p:nvPr/>
        </p:nvSpPr>
        <p:spPr>
          <a:xfrm>
            <a:off x="592248" y="412086"/>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Student characteristics</a:t>
            </a:r>
          </a:p>
        </p:txBody>
      </p:sp>
      <p:graphicFrame>
        <p:nvGraphicFramePr>
          <p:cNvPr id="7" name="Chart 6">
            <a:extLst>
              <a:ext uri="{FF2B5EF4-FFF2-40B4-BE49-F238E27FC236}">
                <a16:creationId xmlns:a16="http://schemas.microsoft.com/office/drawing/2014/main" id="{8E2422AC-E91B-48CB-A2D6-2DC9DF6BD4E3}"/>
              </a:ext>
            </a:extLst>
          </p:cNvPr>
          <p:cNvGraphicFramePr>
            <a:graphicFrameLocks/>
          </p:cNvGraphicFramePr>
          <p:nvPr>
            <p:extLst>
              <p:ext uri="{D42A27DB-BD31-4B8C-83A1-F6EECF244321}">
                <p14:modId xmlns:p14="http://schemas.microsoft.com/office/powerpoint/2010/main" val="843604396"/>
              </p:ext>
            </p:extLst>
          </p:nvPr>
        </p:nvGraphicFramePr>
        <p:xfrm>
          <a:off x="151368" y="1287250"/>
          <a:ext cx="4415181" cy="2932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6064971-8B4C-4104-A5DC-BC1AEBC82A1E}"/>
              </a:ext>
              <a:ext uri="{147F2762-F138-4A5C-976F-8EAC2B608ADB}">
                <a16:predDERef xmlns:a16="http://schemas.microsoft.com/office/drawing/2014/main" pred="{8E2422AC-E91B-48CB-A2D6-2DC9DF6BD4E3}"/>
              </a:ext>
            </a:extLst>
          </p:cNvPr>
          <p:cNvGraphicFramePr>
            <a:graphicFrameLocks/>
          </p:cNvGraphicFramePr>
          <p:nvPr>
            <p:extLst>
              <p:ext uri="{D42A27DB-BD31-4B8C-83A1-F6EECF244321}">
                <p14:modId xmlns:p14="http://schemas.microsoft.com/office/powerpoint/2010/main" val="456871776"/>
              </p:ext>
            </p:extLst>
          </p:nvPr>
        </p:nvGraphicFramePr>
        <p:xfrm>
          <a:off x="4630327" y="3272133"/>
          <a:ext cx="4424509" cy="2934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226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DC3165E-3D43-4502-902A-E3836998AA1B}"/>
              </a:ext>
            </a:extLst>
          </p:cNvPr>
          <p:cNvSpPr txBox="1">
            <a:spLocks/>
          </p:cNvSpPr>
          <p:nvPr/>
        </p:nvSpPr>
        <p:spPr>
          <a:xfrm>
            <a:off x="660053" y="207636"/>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Maths resilience scale</a:t>
            </a:r>
          </a:p>
        </p:txBody>
      </p:sp>
      <p:sp>
        <p:nvSpPr>
          <p:cNvPr id="8" name="TextBox 7">
            <a:extLst>
              <a:ext uri="{FF2B5EF4-FFF2-40B4-BE49-F238E27FC236}">
                <a16:creationId xmlns:a16="http://schemas.microsoft.com/office/drawing/2014/main" id="{F67E0624-66D0-4627-8222-2F14C4AB5AAC}"/>
              </a:ext>
            </a:extLst>
          </p:cNvPr>
          <p:cNvSpPr txBox="1"/>
          <p:nvPr/>
        </p:nvSpPr>
        <p:spPr>
          <a:xfrm>
            <a:off x="546573" y="1375105"/>
            <a:ext cx="7662900" cy="4016484"/>
          </a:xfrm>
          <a:prstGeom prst="rect">
            <a:avLst/>
          </a:prstGeom>
          <a:noFill/>
        </p:spPr>
        <p:txBody>
          <a:bodyPr wrap="square" lIns="91440" tIns="45720" rIns="91440" bIns="45720" anchor="t">
            <a:spAutoFit/>
          </a:bodyPr>
          <a:lstStyle/>
          <a:p>
            <a:r>
              <a:rPr lang="en-GB" sz="2000"/>
              <a:t>The maths resilience scale measures students' attitudes toward studying mathematics, using 3 factors: 	</a:t>
            </a:r>
            <a:endParaRPr lang="en-GB" sz="2000">
              <a:cs typeface="Arial"/>
            </a:endParaRPr>
          </a:p>
          <a:p>
            <a:endParaRPr lang="en-GB" sz="2000">
              <a:cs typeface="Arial"/>
            </a:endParaRPr>
          </a:p>
          <a:p>
            <a:pPr marL="285750" indent="-285750">
              <a:spcAft>
                <a:spcPts val="600"/>
              </a:spcAft>
              <a:buFont typeface="Arial"/>
              <a:buChar char="•"/>
            </a:pPr>
            <a:r>
              <a:rPr lang="en-GB" sz="2000" b="1"/>
              <a:t>Value</a:t>
            </a:r>
            <a:r>
              <a:rPr lang="en-GB" sz="2000"/>
              <a:t>	Refers to the extent to which students find studying mathematics important in attaining their current or future goals.</a:t>
            </a:r>
            <a:endParaRPr lang="en-GB" sz="2000">
              <a:cs typeface="Arial" panose="020B0604020202020204"/>
            </a:endParaRPr>
          </a:p>
          <a:p>
            <a:pPr marL="285750" indent="-285750">
              <a:spcAft>
                <a:spcPts val="600"/>
              </a:spcAft>
              <a:buFont typeface="Arial"/>
              <a:buChar char="•"/>
            </a:pPr>
            <a:r>
              <a:rPr lang="en-GB" sz="2000" b="1"/>
              <a:t>Struggle</a:t>
            </a:r>
            <a:r>
              <a:rPr lang="en-GB" sz="2000"/>
              <a:t>	Refers to a student's belief that they sometimes have to exert a great deal of effort because mathematics can be a challenge to learn, but their difficulty is not interpreted as an indication of personal incompetence.</a:t>
            </a:r>
            <a:endParaRPr lang="en-GB" sz="2000">
              <a:cs typeface="Arial" panose="020B0604020202020204"/>
            </a:endParaRPr>
          </a:p>
          <a:p>
            <a:pPr marL="285750" indent="-285750">
              <a:spcAft>
                <a:spcPts val="600"/>
              </a:spcAft>
              <a:buFont typeface="Arial"/>
              <a:buChar char="•"/>
            </a:pPr>
            <a:r>
              <a:rPr lang="en-GB" sz="2000" b="1"/>
              <a:t>Growth</a:t>
            </a:r>
            <a:r>
              <a:rPr lang="en-GB" sz="2000"/>
              <a:t>	A growth theory of learning mathematics refers to the belief that people can improve their knowledge of mathematics.</a:t>
            </a:r>
            <a:endParaRPr lang="en-GB" sz="2000">
              <a:cs typeface="Arial" panose="020B0604020202020204"/>
            </a:endParaRPr>
          </a:p>
          <a:p>
            <a:endParaRPr lang="en-GB" sz="2000">
              <a:cs typeface="Arial" panose="020B0604020202020204"/>
            </a:endParaRPr>
          </a:p>
        </p:txBody>
      </p:sp>
      <p:sp>
        <p:nvSpPr>
          <p:cNvPr id="2" name="TextBox 1">
            <a:extLst>
              <a:ext uri="{FF2B5EF4-FFF2-40B4-BE49-F238E27FC236}">
                <a16:creationId xmlns:a16="http://schemas.microsoft.com/office/drawing/2014/main" id="{3EBB8B3E-E3BD-F9BD-FF8C-0F3C8728A171}"/>
              </a:ext>
            </a:extLst>
          </p:cNvPr>
          <p:cNvSpPr txBox="1"/>
          <p:nvPr/>
        </p:nvSpPr>
        <p:spPr>
          <a:xfrm>
            <a:off x="547521" y="5382331"/>
            <a:ext cx="76601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Results from the MRS help to gauge the likelihood of student participation and persistence in mathematics. </a:t>
            </a:r>
            <a:r>
              <a:rPr lang="en-US" sz="2000">
                <a:cs typeface="Arial"/>
              </a:rPr>
              <a:t>​</a:t>
            </a:r>
          </a:p>
        </p:txBody>
      </p:sp>
    </p:spTree>
    <p:extLst>
      <p:ext uri="{BB962C8B-B14F-4D97-AF65-F5344CB8AC3E}">
        <p14:creationId xmlns:p14="http://schemas.microsoft.com/office/powerpoint/2010/main" val="126118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DC3165E-3D43-4502-902A-E3836998AA1B}"/>
              </a:ext>
            </a:extLst>
          </p:cNvPr>
          <p:cNvSpPr txBox="1">
            <a:spLocks/>
          </p:cNvSpPr>
          <p:nvPr/>
        </p:nvSpPr>
        <p:spPr>
          <a:xfrm>
            <a:off x="660053" y="207636"/>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Maths resilience survey results</a:t>
            </a:r>
          </a:p>
        </p:txBody>
      </p:sp>
      <p:pic>
        <p:nvPicPr>
          <p:cNvPr id="9" name="Picture 8">
            <a:extLst>
              <a:ext uri="{FF2B5EF4-FFF2-40B4-BE49-F238E27FC236}">
                <a16:creationId xmlns:a16="http://schemas.microsoft.com/office/drawing/2014/main" id="{DF08A7C5-21AD-45EF-9EA3-8BF19EA2E878}"/>
              </a:ext>
            </a:extLst>
          </p:cNvPr>
          <p:cNvPicPr>
            <a:picLocks noChangeAspect="1"/>
          </p:cNvPicPr>
          <p:nvPr/>
        </p:nvPicPr>
        <p:blipFill>
          <a:blip r:embed="rId3"/>
          <a:stretch>
            <a:fillRect/>
          </a:stretch>
        </p:blipFill>
        <p:spPr>
          <a:xfrm>
            <a:off x="663782" y="1184786"/>
            <a:ext cx="7530027" cy="5356912"/>
          </a:xfrm>
          <a:prstGeom prst="rect">
            <a:avLst/>
          </a:prstGeom>
        </p:spPr>
      </p:pic>
    </p:spTree>
    <p:extLst>
      <p:ext uri="{BB962C8B-B14F-4D97-AF65-F5344CB8AC3E}">
        <p14:creationId xmlns:p14="http://schemas.microsoft.com/office/powerpoint/2010/main" val="270310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DC3165E-3D43-4502-902A-E3836998AA1B}"/>
              </a:ext>
            </a:extLst>
          </p:cNvPr>
          <p:cNvSpPr txBox="1">
            <a:spLocks/>
          </p:cNvSpPr>
          <p:nvPr/>
        </p:nvSpPr>
        <p:spPr>
          <a:xfrm>
            <a:off x="660053" y="207636"/>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Semi-structured interviews</a:t>
            </a:r>
          </a:p>
        </p:txBody>
      </p:sp>
      <p:sp>
        <p:nvSpPr>
          <p:cNvPr id="3" name="TextBox 2">
            <a:extLst>
              <a:ext uri="{FF2B5EF4-FFF2-40B4-BE49-F238E27FC236}">
                <a16:creationId xmlns:a16="http://schemas.microsoft.com/office/drawing/2014/main" id="{52069F53-6C40-42C0-97D5-EFE3A1B9EB74}"/>
              </a:ext>
            </a:extLst>
          </p:cNvPr>
          <p:cNvSpPr txBox="1"/>
          <p:nvPr/>
        </p:nvSpPr>
        <p:spPr>
          <a:xfrm>
            <a:off x="660053" y="1260389"/>
            <a:ext cx="8236812" cy="1200329"/>
          </a:xfrm>
          <a:custGeom>
            <a:avLst/>
            <a:gdLst>
              <a:gd name="connsiteX0" fmla="*/ 0 w 8236812"/>
              <a:gd name="connsiteY0" fmla="*/ 0 h 1200329"/>
              <a:gd name="connsiteX1" fmla="*/ 505976 w 8236812"/>
              <a:gd name="connsiteY1" fmla="*/ 0 h 1200329"/>
              <a:gd name="connsiteX2" fmla="*/ 847215 w 8236812"/>
              <a:gd name="connsiteY2" fmla="*/ 0 h 1200329"/>
              <a:gd name="connsiteX3" fmla="*/ 1600295 w 8236812"/>
              <a:gd name="connsiteY3" fmla="*/ 0 h 1200329"/>
              <a:gd name="connsiteX4" fmla="*/ 2106270 w 8236812"/>
              <a:gd name="connsiteY4" fmla="*/ 0 h 1200329"/>
              <a:gd name="connsiteX5" fmla="*/ 2612246 w 8236812"/>
              <a:gd name="connsiteY5" fmla="*/ 0 h 1200329"/>
              <a:gd name="connsiteX6" fmla="*/ 3365326 w 8236812"/>
              <a:gd name="connsiteY6" fmla="*/ 0 h 1200329"/>
              <a:gd name="connsiteX7" fmla="*/ 3788934 w 8236812"/>
              <a:gd name="connsiteY7" fmla="*/ 0 h 1200329"/>
              <a:gd name="connsiteX8" fmla="*/ 4542013 w 8236812"/>
              <a:gd name="connsiteY8" fmla="*/ 0 h 1200329"/>
              <a:gd name="connsiteX9" fmla="*/ 5295093 w 8236812"/>
              <a:gd name="connsiteY9" fmla="*/ 0 h 1200329"/>
              <a:gd name="connsiteX10" fmla="*/ 5883437 w 8236812"/>
              <a:gd name="connsiteY10" fmla="*/ 0 h 1200329"/>
              <a:gd name="connsiteX11" fmla="*/ 6636517 w 8236812"/>
              <a:gd name="connsiteY11" fmla="*/ 0 h 1200329"/>
              <a:gd name="connsiteX12" fmla="*/ 7142493 w 8236812"/>
              <a:gd name="connsiteY12" fmla="*/ 0 h 1200329"/>
              <a:gd name="connsiteX13" fmla="*/ 7648468 w 8236812"/>
              <a:gd name="connsiteY13" fmla="*/ 0 h 1200329"/>
              <a:gd name="connsiteX14" fmla="*/ 8236812 w 8236812"/>
              <a:gd name="connsiteY14" fmla="*/ 0 h 1200329"/>
              <a:gd name="connsiteX15" fmla="*/ 8236812 w 8236812"/>
              <a:gd name="connsiteY15" fmla="*/ 388106 h 1200329"/>
              <a:gd name="connsiteX16" fmla="*/ 8236812 w 8236812"/>
              <a:gd name="connsiteY16" fmla="*/ 788216 h 1200329"/>
              <a:gd name="connsiteX17" fmla="*/ 8236812 w 8236812"/>
              <a:gd name="connsiteY17" fmla="*/ 1200329 h 1200329"/>
              <a:gd name="connsiteX18" fmla="*/ 7566100 w 8236812"/>
              <a:gd name="connsiteY18" fmla="*/ 1200329 h 1200329"/>
              <a:gd name="connsiteX19" fmla="*/ 7224861 w 8236812"/>
              <a:gd name="connsiteY19" fmla="*/ 1200329 h 1200329"/>
              <a:gd name="connsiteX20" fmla="*/ 6801253 w 8236812"/>
              <a:gd name="connsiteY20" fmla="*/ 1200329 h 1200329"/>
              <a:gd name="connsiteX21" fmla="*/ 6048173 w 8236812"/>
              <a:gd name="connsiteY21" fmla="*/ 1200329 h 1200329"/>
              <a:gd name="connsiteX22" fmla="*/ 5459830 w 8236812"/>
              <a:gd name="connsiteY22" fmla="*/ 1200329 h 1200329"/>
              <a:gd name="connsiteX23" fmla="*/ 5036222 w 8236812"/>
              <a:gd name="connsiteY23" fmla="*/ 1200329 h 1200329"/>
              <a:gd name="connsiteX24" fmla="*/ 4447878 w 8236812"/>
              <a:gd name="connsiteY24" fmla="*/ 1200329 h 1200329"/>
              <a:gd name="connsiteX25" fmla="*/ 4106639 w 8236812"/>
              <a:gd name="connsiteY25" fmla="*/ 1200329 h 1200329"/>
              <a:gd name="connsiteX26" fmla="*/ 3765400 w 8236812"/>
              <a:gd name="connsiteY26" fmla="*/ 1200329 h 1200329"/>
              <a:gd name="connsiteX27" fmla="*/ 3177056 w 8236812"/>
              <a:gd name="connsiteY27" fmla="*/ 1200329 h 1200329"/>
              <a:gd name="connsiteX28" fmla="*/ 2753449 w 8236812"/>
              <a:gd name="connsiteY28" fmla="*/ 1200329 h 1200329"/>
              <a:gd name="connsiteX29" fmla="*/ 2082737 w 8236812"/>
              <a:gd name="connsiteY29" fmla="*/ 1200329 h 1200329"/>
              <a:gd name="connsiteX30" fmla="*/ 1659129 w 8236812"/>
              <a:gd name="connsiteY30" fmla="*/ 1200329 h 1200329"/>
              <a:gd name="connsiteX31" fmla="*/ 988417 w 8236812"/>
              <a:gd name="connsiteY31" fmla="*/ 1200329 h 1200329"/>
              <a:gd name="connsiteX32" fmla="*/ 647178 w 8236812"/>
              <a:gd name="connsiteY32" fmla="*/ 1200329 h 1200329"/>
              <a:gd name="connsiteX33" fmla="*/ 0 w 8236812"/>
              <a:gd name="connsiteY33" fmla="*/ 1200329 h 1200329"/>
              <a:gd name="connsiteX34" fmla="*/ 0 w 8236812"/>
              <a:gd name="connsiteY34" fmla="*/ 824226 h 1200329"/>
              <a:gd name="connsiteX35" fmla="*/ 0 w 8236812"/>
              <a:gd name="connsiteY35" fmla="*/ 400110 h 1200329"/>
              <a:gd name="connsiteX36" fmla="*/ 0 w 8236812"/>
              <a:gd name="connsiteY36"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6812" h="1200329" extrusionOk="0">
                <a:moveTo>
                  <a:pt x="0" y="0"/>
                </a:moveTo>
                <a:cubicBezTo>
                  <a:pt x="104804" y="-17705"/>
                  <a:pt x="325298" y="56162"/>
                  <a:pt x="505976" y="0"/>
                </a:cubicBezTo>
                <a:cubicBezTo>
                  <a:pt x="686654" y="-56162"/>
                  <a:pt x="755300" y="19127"/>
                  <a:pt x="847215" y="0"/>
                </a:cubicBezTo>
                <a:cubicBezTo>
                  <a:pt x="939130" y="-19127"/>
                  <a:pt x="1297280" y="45658"/>
                  <a:pt x="1600295" y="0"/>
                </a:cubicBezTo>
                <a:cubicBezTo>
                  <a:pt x="1903310" y="-45658"/>
                  <a:pt x="1873361" y="3621"/>
                  <a:pt x="2106270" y="0"/>
                </a:cubicBezTo>
                <a:cubicBezTo>
                  <a:pt x="2339180" y="-3621"/>
                  <a:pt x="2468092" y="36139"/>
                  <a:pt x="2612246" y="0"/>
                </a:cubicBezTo>
                <a:cubicBezTo>
                  <a:pt x="2756400" y="-36139"/>
                  <a:pt x="3123924" y="31999"/>
                  <a:pt x="3365326" y="0"/>
                </a:cubicBezTo>
                <a:cubicBezTo>
                  <a:pt x="3606728" y="-31999"/>
                  <a:pt x="3641574" y="31563"/>
                  <a:pt x="3788934" y="0"/>
                </a:cubicBezTo>
                <a:cubicBezTo>
                  <a:pt x="3936294" y="-31563"/>
                  <a:pt x="4315681" y="46005"/>
                  <a:pt x="4542013" y="0"/>
                </a:cubicBezTo>
                <a:cubicBezTo>
                  <a:pt x="4768345" y="-46005"/>
                  <a:pt x="5128748" y="51157"/>
                  <a:pt x="5295093" y="0"/>
                </a:cubicBezTo>
                <a:cubicBezTo>
                  <a:pt x="5461438" y="-51157"/>
                  <a:pt x="5721421" y="32976"/>
                  <a:pt x="5883437" y="0"/>
                </a:cubicBezTo>
                <a:cubicBezTo>
                  <a:pt x="6045453" y="-32976"/>
                  <a:pt x="6312380" y="83920"/>
                  <a:pt x="6636517" y="0"/>
                </a:cubicBezTo>
                <a:cubicBezTo>
                  <a:pt x="6960654" y="-83920"/>
                  <a:pt x="6992995" y="43929"/>
                  <a:pt x="7142493" y="0"/>
                </a:cubicBezTo>
                <a:cubicBezTo>
                  <a:pt x="7291991" y="-43929"/>
                  <a:pt x="7438105" y="17151"/>
                  <a:pt x="7648468" y="0"/>
                </a:cubicBezTo>
                <a:cubicBezTo>
                  <a:pt x="7858831" y="-17151"/>
                  <a:pt x="8017838" y="54549"/>
                  <a:pt x="8236812" y="0"/>
                </a:cubicBezTo>
                <a:cubicBezTo>
                  <a:pt x="8240086" y="157899"/>
                  <a:pt x="8208479" y="259263"/>
                  <a:pt x="8236812" y="388106"/>
                </a:cubicBezTo>
                <a:cubicBezTo>
                  <a:pt x="8265145" y="516949"/>
                  <a:pt x="8215141" y="698512"/>
                  <a:pt x="8236812" y="788216"/>
                </a:cubicBezTo>
                <a:cubicBezTo>
                  <a:pt x="8258483" y="877920"/>
                  <a:pt x="8201352" y="1055186"/>
                  <a:pt x="8236812" y="1200329"/>
                </a:cubicBezTo>
                <a:cubicBezTo>
                  <a:pt x="8047308" y="1264339"/>
                  <a:pt x="7813836" y="1189267"/>
                  <a:pt x="7566100" y="1200329"/>
                </a:cubicBezTo>
                <a:cubicBezTo>
                  <a:pt x="7318364" y="1211391"/>
                  <a:pt x="7309647" y="1172486"/>
                  <a:pt x="7224861" y="1200329"/>
                </a:cubicBezTo>
                <a:cubicBezTo>
                  <a:pt x="7140075" y="1228172"/>
                  <a:pt x="6887982" y="1166393"/>
                  <a:pt x="6801253" y="1200329"/>
                </a:cubicBezTo>
                <a:cubicBezTo>
                  <a:pt x="6714524" y="1234265"/>
                  <a:pt x="6276102" y="1185321"/>
                  <a:pt x="6048173" y="1200329"/>
                </a:cubicBezTo>
                <a:cubicBezTo>
                  <a:pt x="5820244" y="1215337"/>
                  <a:pt x="5631332" y="1192074"/>
                  <a:pt x="5459830" y="1200329"/>
                </a:cubicBezTo>
                <a:cubicBezTo>
                  <a:pt x="5288328" y="1208584"/>
                  <a:pt x="5161910" y="1164933"/>
                  <a:pt x="5036222" y="1200329"/>
                </a:cubicBezTo>
                <a:cubicBezTo>
                  <a:pt x="4910534" y="1235725"/>
                  <a:pt x="4713780" y="1190744"/>
                  <a:pt x="4447878" y="1200329"/>
                </a:cubicBezTo>
                <a:cubicBezTo>
                  <a:pt x="4181976" y="1209914"/>
                  <a:pt x="4223830" y="1188141"/>
                  <a:pt x="4106639" y="1200329"/>
                </a:cubicBezTo>
                <a:cubicBezTo>
                  <a:pt x="3989448" y="1212517"/>
                  <a:pt x="3883049" y="1196441"/>
                  <a:pt x="3765400" y="1200329"/>
                </a:cubicBezTo>
                <a:cubicBezTo>
                  <a:pt x="3647751" y="1204217"/>
                  <a:pt x="3426785" y="1165378"/>
                  <a:pt x="3177056" y="1200329"/>
                </a:cubicBezTo>
                <a:cubicBezTo>
                  <a:pt x="2927327" y="1235280"/>
                  <a:pt x="2936632" y="1155159"/>
                  <a:pt x="2753449" y="1200329"/>
                </a:cubicBezTo>
                <a:cubicBezTo>
                  <a:pt x="2570266" y="1245499"/>
                  <a:pt x="2352735" y="1134183"/>
                  <a:pt x="2082737" y="1200329"/>
                </a:cubicBezTo>
                <a:cubicBezTo>
                  <a:pt x="1812739" y="1266475"/>
                  <a:pt x="1787733" y="1166716"/>
                  <a:pt x="1659129" y="1200329"/>
                </a:cubicBezTo>
                <a:cubicBezTo>
                  <a:pt x="1530525" y="1233942"/>
                  <a:pt x="1267811" y="1177576"/>
                  <a:pt x="988417" y="1200329"/>
                </a:cubicBezTo>
                <a:cubicBezTo>
                  <a:pt x="709023" y="1223082"/>
                  <a:pt x="790610" y="1181433"/>
                  <a:pt x="647178" y="1200329"/>
                </a:cubicBezTo>
                <a:cubicBezTo>
                  <a:pt x="503746" y="1219225"/>
                  <a:pt x="252003" y="1159236"/>
                  <a:pt x="0" y="1200329"/>
                </a:cubicBezTo>
                <a:cubicBezTo>
                  <a:pt x="-13174" y="1019052"/>
                  <a:pt x="8700" y="914411"/>
                  <a:pt x="0" y="824226"/>
                </a:cubicBezTo>
                <a:cubicBezTo>
                  <a:pt x="-8700" y="734041"/>
                  <a:pt x="540" y="502475"/>
                  <a:pt x="0" y="400110"/>
                </a:cubicBezTo>
                <a:cubicBezTo>
                  <a:pt x="-540" y="297745"/>
                  <a:pt x="8673" y="139107"/>
                  <a:pt x="0" y="0"/>
                </a:cubicBezTo>
                <a:close/>
              </a:path>
            </a:pathLst>
          </a:custGeom>
          <a:noFill/>
          <a:ln w="22225">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a:t>Feedback from interviewer “</a:t>
            </a:r>
            <a:r>
              <a:rPr lang="en-GB" sz="1800">
                <a:solidFill>
                  <a:srgbClr val="000000"/>
                </a:solidFill>
                <a:effectLst/>
                <a:ea typeface="Calibri" panose="020F0502020204030204" pitchFamily="34" charset="0"/>
              </a:rPr>
              <a:t>The interviews are real eye openers for me and have made me think about my own delivery of tutorials and feedback in assignments for lots of different reasons.”</a:t>
            </a:r>
            <a:endParaRPr lang="en-GB" sz="1800">
              <a:effectLst/>
              <a:ea typeface="Calibri" panose="020F0502020204030204" pitchFamily="34" charset="0"/>
            </a:endParaRPr>
          </a:p>
          <a:p>
            <a:endParaRPr lang="en-GB"/>
          </a:p>
        </p:txBody>
      </p:sp>
      <p:sp>
        <p:nvSpPr>
          <p:cNvPr id="4" name="TextBox 3">
            <a:extLst>
              <a:ext uri="{FF2B5EF4-FFF2-40B4-BE49-F238E27FC236}">
                <a16:creationId xmlns:a16="http://schemas.microsoft.com/office/drawing/2014/main" id="{9609B27D-6499-42E1-A286-036A2DD45135}"/>
              </a:ext>
            </a:extLst>
          </p:cNvPr>
          <p:cNvSpPr txBox="1"/>
          <p:nvPr/>
        </p:nvSpPr>
        <p:spPr>
          <a:xfrm>
            <a:off x="414648" y="2554842"/>
            <a:ext cx="2669060" cy="1477328"/>
          </a:xfrm>
          <a:prstGeom prst="rect">
            <a:avLst/>
          </a:prstGeom>
          <a:noFill/>
        </p:spPr>
        <p:txBody>
          <a:bodyPr wrap="square" rtlCol="0">
            <a:spAutoFit/>
          </a:bodyPr>
          <a:lstStyle/>
          <a:p>
            <a:r>
              <a:rPr lang="en-GB"/>
              <a:t>“</a:t>
            </a:r>
            <a:r>
              <a:rPr lang="en-GB" sz="1800">
                <a:effectLst/>
                <a:latin typeface="Calibri" panose="020F0502020204030204" pitchFamily="34" charset="0"/>
                <a:ea typeface="Calibri" panose="020F0502020204030204" pitchFamily="34" charset="0"/>
                <a:cs typeface="Times New Roman" panose="02020603050405020304" pitchFamily="18" charset="0"/>
              </a:rPr>
              <a:t>Yes, yes, I would avoid it at all costs, even now I’m in a job where I have to use maths and I just get someone else to do it.”</a:t>
            </a:r>
            <a:endParaRPr lang="en-GB"/>
          </a:p>
        </p:txBody>
      </p:sp>
      <p:sp>
        <p:nvSpPr>
          <p:cNvPr id="5" name="TextBox 4">
            <a:extLst>
              <a:ext uri="{FF2B5EF4-FFF2-40B4-BE49-F238E27FC236}">
                <a16:creationId xmlns:a16="http://schemas.microsoft.com/office/drawing/2014/main" id="{40EB4B00-5D37-4EEE-8A10-482D3CE59B81}"/>
              </a:ext>
            </a:extLst>
          </p:cNvPr>
          <p:cNvSpPr txBox="1"/>
          <p:nvPr/>
        </p:nvSpPr>
        <p:spPr>
          <a:xfrm>
            <a:off x="5869460" y="2554842"/>
            <a:ext cx="3027405" cy="1200329"/>
          </a:xfrm>
          <a:prstGeom prst="rect">
            <a:avLst/>
          </a:prstGeom>
          <a:noFill/>
        </p:spPr>
        <p:txBody>
          <a:bodyPr wrap="square" rtlCol="0">
            <a:spAutoFit/>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“I was refusing to go to school because it just, it was just so terrifying and it never, it never got any better, it was awful. “</a:t>
            </a:r>
            <a:endParaRPr lang="en-GB"/>
          </a:p>
        </p:txBody>
      </p:sp>
      <p:sp>
        <p:nvSpPr>
          <p:cNvPr id="6" name="TextBox 5">
            <a:extLst>
              <a:ext uri="{FF2B5EF4-FFF2-40B4-BE49-F238E27FC236}">
                <a16:creationId xmlns:a16="http://schemas.microsoft.com/office/drawing/2014/main" id="{51B83597-145B-4FE6-9115-856F8F2471DD}"/>
              </a:ext>
            </a:extLst>
          </p:cNvPr>
          <p:cNvSpPr txBox="1"/>
          <p:nvPr/>
        </p:nvSpPr>
        <p:spPr>
          <a:xfrm>
            <a:off x="660053" y="4896038"/>
            <a:ext cx="2669060" cy="1754326"/>
          </a:xfrm>
          <a:prstGeom prst="rect">
            <a:avLst/>
          </a:prstGeom>
          <a:noFill/>
        </p:spPr>
        <p:txBody>
          <a:bodyPr wrap="square" rtlCol="0">
            <a:spAutoFit/>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“the mathematics bit always just left me in a cold sweat.  It just didn’t come naturally to me at all, which is just, yes always struggled.”</a:t>
            </a:r>
            <a:endParaRPr lang="en-GB"/>
          </a:p>
        </p:txBody>
      </p:sp>
      <p:sp>
        <p:nvSpPr>
          <p:cNvPr id="7" name="TextBox 6">
            <a:extLst>
              <a:ext uri="{FF2B5EF4-FFF2-40B4-BE49-F238E27FC236}">
                <a16:creationId xmlns:a16="http://schemas.microsoft.com/office/drawing/2014/main" id="{2F82FE1C-2E3B-4374-80E9-43AD4904F622}"/>
              </a:ext>
            </a:extLst>
          </p:cNvPr>
          <p:cNvSpPr txBox="1"/>
          <p:nvPr/>
        </p:nvSpPr>
        <p:spPr>
          <a:xfrm>
            <a:off x="6193137" y="4720448"/>
            <a:ext cx="2380049" cy="1754326"/>
          </a:xfrm>
          <a:prstGeom prst="rect">
            <a:avLst/>
          </a:prstGeom>
          <a:noFill/>
        </p:spPr>
        <p:txBody>
          <a:bodyPr wrap="square" rtlCol="0">
            <a:spAutoFit/>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“Oh terrified, absolutely terrified, you know that somebody was going to tell me that I was stupid”</a:t>
            </a:r>
            <a:endParaRPr lang="en-GB"/>
          </a:p>
        </p:txBody>
      </p:sp>
      <p:sp>
        <p:nvSpPr>
          <p:cNvPr id="13" name="TextBox 12">
            <a:extLst>
              <a:ext uri="{FF2B5EF4-FFF2-40B4-BE49-F238E27FC236}">
                <a16:creationId xmlns:a16="http://schemas.microsoft.com/office/drawing/2014/main" id="{3FBDF7E9-1BE6-4335-800F-3070C011DD69}"/>
              </a:ext>
            </a:extLst>
          </p:cNvPr>
          <p:cNvSpPr txBox="1"/>
          <p:nvPr/>
        </p:nvSpPr>
        <p:spPr>
          <a:xfrm>
            <a:off x="3179460" y="3892421"/>
            <a:ext cx="3163330" cy="1477328"/>
          </a:xfrm>
          <a:prstGeom prst="rect">
            <a:avLst/>
          </a:prstGeom>
          <a:noFill/>
        </p:spPr>
        <p:txBody>
          <a:bodyPr wrap="square">
            <a:spAutoFit/>
          </a:bodyPr>
          <a:lstStyle/>
          <a:p>
            <a:r>
              <a:rPr lang="en-GB" sz="1800">
                <a:effectLst/>
                <a:latin typeface="Calibri" panose="020F0502020204030204" pitchFamily="34" charset="0"/>
                <a:ea typeface="Calibri" panose="020F0502020204030204" pitchFamily="34" charset="0"/>
              </a:rPr>
              <a:t>“Extremely yes, I mean I would have heart palpitations.  I actually developed panic attacks that’s how severe it became”</a:t>
            </a:r>
            <a:endParaRPr lang="en-GB"/>
          </a:p>
        </p:txBody>
      </p:sp>
    </p:spTree>
    <p:extLst>
      <p:ext uri="{BB962C8B-B14F-4D97-AF65-F5344CB8AC3E}">
        <p14:creationId xmlns:p14="http://schemas.microsoft.com/office/powerpoint/2010/main" val="416242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DC3165E-3D43-4502-902A-E3836998AA1B}"/>
              </a:ext>
            </a:extLst>
          </p:cNvPr>
          <p:cNvSpPr txBox="1">
            <a:spLocks/>
          </p:cNvSpPr>
          <p:nvPr/>
        </p:nvSpPr>
        <p:spPr>
          <a:xfrm>
            <a:off x="592248" y="412086"/>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What next?</a:t>
            </a:r>
          </a:p>
        </p:txBody>
      </p:sp>
      <p:pic>
        <p:nvPicPr>
          <p:cNvPr id="4" name="Picture 3" descr="A picture containing food&#10;&#10;Description automatically generated">
            <a:extLst>
              <a:ext uri="{FF2B5EF4-FFF2-40B4-BE49-F238E27FC236}">
                <a16:creationId xmlns:a16="http://schemas.microsoft.com/office/drawing/2014/main" id="{559B9094-9D95-4633-A9A9-7E4FB9607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777" y="2946958"/>
            <a:ext cx="2755766" cy="2893555"/>
          </a:xfrm>
          <a:prstGeom prst="rect">
            <a:avLst/>
          </a:prstGeom>
        </p:spPr>
      </p:pic>
      <p:sp>
        <p:nvSpPr>
          <p:cNvPr id="5" name="TextBox 4">
            <a:extLst>
              <a:ext uri="{FF2B5EF4-FFF2-40B4-BE49-F238E27FC236}">
                <a16:creationId xmlns:a16="http://schemas.microsoft.com/office/drawing/2014/main" id="{3BBBB64B-1957-4F73-A4AC-54BB47C377F4}"/>
              </a:ext>
            </a:extLst>
          </p:cNvPr>
          <p:cNvSpPr txBox="1"/>
          <p:nvPr/>
        </p:nvSpPr>
        <p:spPr>
          <a:xfrm rot="19183954">
            <a:off x="134769" y="2149968"/>
            <a:ext cx="2544212" cy="1169551"/>
          </a:xfrm>
          <a:custGeom>
            <a:avLst/>
            <a:gdLst>
              <a:gd name="connsiteX0" fmla="*/ 0 w 2544212"/>
              <a:gd name="connsiteY0" fmla="*/ 0 h 1169551"/>
              <a:gd name="connsiteX1" fmla="*/ 483400 w 2544212"/>
              <a:gd name="connsiteY1" fmla="*/ 0 h 1169551"/>
              <a:gd name="connsiteX2" fmla="*/ 915916 w 2544212"/>
              <a:gd name="connsiteY2" fmla="*/ 0 h 1169551"/>
              <a:gd name="connsiteX3" fmla="*/ 1475643 w 2544212"/>
              <a:gd name="connsiteY3" fmla="*/ 0 h 1169551"/>
              <a:gd name="connsiteX4" fmla="*/ 1959043 w 2544212"/>
              <a:gd name="connsiteY4" fmla="*/ 0 h 1169551"/>
              <a:gd name="connsiteX5" fmla="*/ 2544212 w 2544212"/>
              <a:gd name="connsiteY5" fmla="*/ 0 h 1169551"/>
              <a:gd name="connsiteX6" fmla="*/ 2544212 w 2544212"/>
              <a:gd name="connsiteY6" fmla="*/ 608167 h 1169551"/>
              <a:gd name="connsiteX7" fmla="*/ 2544212 w 2544212"/>
              <a:gd name="connsiteY7" fmla="*/ 1169551 h 1169551"/>
              <a:gd name="connsiteX8" fmla="*/ 2035370 w 2544212"/>
              <a:gd name="connsiteY8" fmla="*/ 1169551 h 1169551"/>
              <a:gd name="connsiteX9" fmla="*/ 1602854 w 2544212"/>
              <a:gd name="connsiteY9" fmla="*/ 1169551 h 1169551"/>
              <a:gd name="connsiteX10" fmla="*/ 1094011 w 2544212"/>
              <a:gd name="connsiteY10" fmla="*/ 1169551 h 1169551"/>
              <a:gd name="connsiteX11" fmla="*/ 585169 w 2544212"/>
              <a:gd name="connsiteY11" fmla="*/ 1169551 h 1169551"/>
              <a:gd name="connsiteX12" fmla="*/ 0 w 2544212"/>
              <a:gd name="connsiteY12" fmla="*/ 1169551 h 1169551"/>
              <a:gd name="connsiteX13" fmla="*/ 0 w 2544212"/>
              <a:gd name="connsiteY13" fmla="*/ 561384 h 1169551"/>
              <a:gd name="connsiteX14" fmla="*/ 0 w 2544212"/>
              <a:gd name="connsiteY14"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4212" h="1169551" extrusionOk="0">
                <a:moveTo>
                  <a:pt x="0" y="0"/>
                </a:moveTo>
                <a:cubicBezTo>
                  <a:pt x="229662" y="-44773"/>
                  <a:pt x="298373" y="13715"/>
                  <a:pt x="483400" y="0"/>
                </a:cubicBezTo>
                <a:cubicBezTo>
                  <a:pt x="668427" y="-13715"/>
                  <a:pt x="747127" y="24646"/>
                  <a:pt x="915916" y="0"/>
                </a:cubicBezTo>
                <a:cubicBezTo>
                  <a:pt x="1084705" y="-24646"/>
                  <a:pt x="1328583" y="59442"/>
                  <a:pt x="1475643" y="0"/>
                </a:cubicBezTo>
                <a:cubicBezTo>
                  <a:pt x="1622703" y="-59442"/>
                  <a:pt x="1837465" y="16341"/>
                  <a:pt x="1959043" y="0"/>
                </a:cubicBezTo>
                <a:cubicBezTo>
                  <a:pt x="2080621" y="-16341"/>
                  <a:pt x="2269357" y="33406"/>
                  <a:pt x="2544212" y="0"/>
                </a:cubicBezTo>
                <a:cubicBezTo>
                  <a:pt x="2583326" y="204061"/>
                  <a:pt x="2515202" y="372047"/>
                  <a:pt x="2544212" y="608167"/>
                </a:cubicBezTo>
                <a:cubicBezTo>
                  <a:pt x="2573222" y="844287"/>
                  <a:pt x="2529093" y="1028222"/>
                  <a:pt x="2544212" y="1169551"/>
                </a:cubicBezTo>
                <a:cubicBezTo>
                  <a:pt x="2341049" y="1184113"/>
                  <a:pt x="2232443" y="1156819"/>
                  <a:pt x="2035370" y="1169551"/>
                </a:cubicBezTo>
                <a:cubicBezTo>
                  <a:pt x="1838297" y="1182283"/>
                  <a:pt x="1715057" y="1128661"/>
                  <a:pt x="1602854" y="1169551"/>
                </a:cubicBezTo>
                <a:cubicBezTo>
                  <a:pt x="1490651" y="1210441"/>
                  <a:pt x="1252285" y="1136588"/>
                  <a:pt x="1094011" y="1169551"/>
                </a:cubicBezTo>
                <a:cubicBezTo>
                  <a:pt x="935737" y="1202514"/>
                  <a:pt x="755727" y="1115806"/>
                  <a:pt x="585169" y="1169551"/>
                </a:cubicBezTo>
                <a:cubicBezTo>
                  <a:pt x="414611" y="1223296"/>
                  <a:pt x="264472" y="1155768"/>
                  <a:pt x="0" y="1169551"/>
                </a:cubicBezTo>
                <a:cubicBezTo>
                  <a:pt x="-26984" y="979932"/>
                  <a:pt x="23845" y="817146"/>
                  <a:pt x="0" y="561384"/>
                </a:cubicBezTo>
                <a:cubicBezTo>
                  <a:pt x="-23845" y="305622"/>
                  <a:pt x="3087" y="259886"/>
                  <a:pt x="0" y="0"/>
                </a:cubicBezTo>
                <a:close/>
              </a:path>
            </a:pathLst>
          </a:custGeom>
          <a:noFill/>
          <a:ln w="22225">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400" b="1">
                <a:latin typeface="Arial" panose="020B0604020202020204" pitchFamily="34" charset="0"/>
                <a:cs typeface="Arial" panose="020B0604020202020204" pitchFamily="34" charset="0"/>
              </a:rPr>
              <a:t>Student self-help Website where they can establish their own level of maths anxiety and gain knowledge on ways to manage it</a:t>
            </a:r>
            <a:endParaRPr lang="en-GB"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4D7C770-9DDC-4F42-B036-9EA17177D45D}"/>
              </a:ext>
            </a:extLst>
          </p:cNvPr>
          <p:cNvSpPr txBox="1"/>
          <p:nvPr/>
        </p:nvSpPr>
        <p:spPr>
          <a:xfrm rot="1478276">
            <a:off x="6207656" y="2526644"/>
            <a:ext cx="2681087" cy="738664"/>
          </a:xfrm>
          <a:custGeom>
            <a:avLst/>
            <a:gdLst>
              <a:gd name="connsiteX0" fmla="*/ 0 w 2681087"/>
              <a:gd name="connsiteY0" fmla="*/ 0 h 738664"/>
              <a:gd name="connsiteX1" fmla="*/ 509407 w 2681087"/>
              <a:gd name="connsiteY1" fmla="*/ 0 h 738664"/>
              <a:gd name="connsiteX2" fmla="*/ 965191 w 2681087"/>
              <a:gd name="connsiteY2" fmla="*/ 0 h 738664"/>
              <a:gd name="connsiteX3" fmla="*/ 1555030 w 2681087"/>
              <a:gd name="connsiteY3" fmla="*/ 0 h 738664"/>
              <a:gd name="connsiteX4" fmla="*/ 2064437 w 2681087"/>
              <a:gd name="connsiteY4" fmla="*/ 0 h 738664"/>
              <a:gd name="connsiteX5" fmla="*/ 2681087 w 2681087"/>
              <a:gd name="connsiteY5" fmla="*/ 0 h 738664"/>
              <a:gd name="connsiteX6" fmla="*/ 2681087 w 2681087"/>
              <a:gd name="connsiteY6" fmla="*/ 384105 h 738664"/>
              <a:gd name="connsiteX7" fmla="*/ 2681087 w 2681087"/>
              <a:gd name="connsiteY7" fmla="*/ 738664 h 738664"/>
              <a:gd name="connsiteX8" fmla="*/ 2144870 w 2681087"/>
              <a:gd name="connsiteY8" fmla="*/ 738664 h 738664"/>
              <a:gd name="connsiteX9" fmla="*/ 1689085 w 2681087"/>
              <a:gd name="connsiteY9" fmla="*/ 738664 h 738664"/>
              <a:gd name="connsiteX10" fmla="*/ 1152867 w 2681087"/>
              <a:gd name="connsiteY10" fmla="*/ 738664 h 738664"/>
              <a:gd name="connsiteX11" fmla="*/ 616650 w 2681087"/>
              <a:gd name="connsiteY11" fmla="*/ 738664 h 738664"/>
              <a:gd name="connsiteX12" fmla="*/ 0 w 2681087"/>
              <a:gd name="connsiteY12" fmla="*/ 738664 h 738664"/>
              <a:gd name="connsiteX13" fmla="*/ 0 w 2681087"/>
              <a:gd name="connsiteY13" fmla="*/ 354559 h 738664"/>
              <a:gd name="connsiteX14" fmla="*/ 0 w 2681087"/>
              <a:gd name="connsiteY14"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1087" h="738664" extrusionOk="0">
                <a:moveTo>
                  <a:pt x="0" y="0"/>
                </a:moveTo>
                <a:cubicBezTo>
                  <a:pt x="160301" y="-47015"/>
                  <a:pt x="308201" y="23885"/>
                  <a:pt x="509407" y="0"/>
                </a:cubicBezTo>
                <a:cubicBezTo>
                  <a:pt x="688186" y="-72"/>
                  <a:pt x="707632" y="5625"/>
                  <a:pt x="965191" y="0"/>
                </a:cubicBezTo>
                <a:cubicBezTo>
                  <a:pt x="1153247" y="28706"/>
                  <a:pt x="1327800" y="73773"/>
                  <a:pt x="1555030" y="0"/>
                </a:cubicBezTo>
                <a:cubicBezTo>
                  <a:pt x="1751423" y="-49006"/>
                  <a:pt x="1902520" y="67724"/>
                  <a:pt x="2064437" y="0"/>
                </a:cubicBezTo>
                <a:cubicBezTo>
                  <a:pt x="2268350" y="-51970"/>
                  <a:pt x="2411995" y="1934"/>
                  <a:pt x="2681087" y="0"/>
                </a:cubicBezTo>
                <a:cubicBezTo>
                  <a:pt x="2676138" y="168698"/>
                  <a:pt x="2657993" y="242766"/>
                  <a:pt x="2681087" y="384105"/>
                </a:cubicBezTo>
                <a:cubicBezTo>
                  <a:pt x="2694621" y="512736"/>
                  <a:pt x="2650393" y="651023"/>
                  <a:pt x="2681087" y="738664"/>
                </a:cubicBezTo>
                <a:cubicBezTo>
                  <a:pt x="2533474" y="762438"/>
                  <a:pt x="2460709" y="718920"/>
                  <a:pt x="2144870" y="738664"/>
                </a:cubicBezTo>
                <a:cubicBezTo>
                  <a:pt x="1863812" y="768224"/>
                  <a:pt x="1839740" y="751726"/>
                  <a:pt x="1689085" y="738664"/>
                </a:cubicBezTo>
                <a:cubicBezTo>
                  <a:pt x="1589322" y="786693"/>
                  <a:pt x="1368980" y="763685"/>
                  <a:pt x="1152867" y="738664"/>
                </a:cubicBezTo>
                <a:cubicBezTo>
                  <a:pt x="958670" y="795071"/>
                  <a:pt x="897688" y="728797"/>
                  <a:pt x="616650" y="738664"/>
                </a:cubicBezTo>
                <a:cubicBezTo>
                  <a:pt x="397331" y="734549"/>
                  <a:pt x="245737" y="653885"/>
                  <a:pt x="0" y="738664"/>
                </a:cubicBezTo>
                <a:cubicBezTo>
                  <a:pt x="-48804" y="612911"/>
                  <a:pt x="-4850" y="439837"/>
                  <a:pt x="0" y="354559"/>
                </a:cubicBezTo>
                <a:cubicBezTo>
                  <a:pt x="-46362" y="251906"/>
                  <a:pt x="20028" y="136312"/>
                  <a:pt x="0" y="0"/>
                </a:cubicBezTo>
                <a:close/>
              </a:path>
            </a:pathLst>
          </a:custGeom>
          <a:noFill/>
          <a:ln w="22225">
            <a:solidFill>
              <a:srgbClr val="0070C0"/>
            </a:solidFill>
            <a:extLst>
              <a:ext uri="{C807C97D-BFC1-408E-A445-0C87EB9F89A2}">
                <ask:lineSketchStyleProps xmlns:ask="http://schemas.microsoft.com/office/drawing/2018/sketchyshapes" sd="1219033472">
                  <a:custGeom>
                    <a:avLst/>
                    <a:gdLst>
                      <a:gd name="connsiteX0" fmla="*/ 0 w 2681087"/>
                      <a:gd name="connsiteY0" fmla="*/ 0 h 738664"/>
                      <a:gd name="connsiteX1" fmla="*/ 509407 w 2681087"/>
                      <a:gd name="connsiteY1" fmla="*/ 0 h 738664"/>
                      <a:gd name="connsiteX2" fmla="*/ 965191 w 2681087"/>
                      <a:gd name="connsiteY2" fmla="*/ 0 h 738664"/>
                      <a:gd name="connsiteX3" fmla="*/ 1555030 w 2681087"/>
                      <a:gd name="connsiteY3" fmla="*/ 0 h 738664"/>
                      <a:gd name="connsiteX4" fmla="*/ 2064437 w 2681087"/>
                      <a:gd name="connsiteY4" fmla="*/ 0 h 738664"/>
                      <a:gd name="connsiteX5" fmla="*/ 2681087 w 2681087"/>
                      <a:gd name="connsiteY5" fmla="*/ 0 h 738664"/>
                      <a:gd name="connsiteX6" fmla="*/ 2681087 w 2681087"/>
                      <a:gd name="connsiteY6" fmla="*/ 384105 h 738664"/>
                      <a:gd name="connsiteX7" fmla="*/ 2681087 w 2681087"/>
                      <a:gd name="connsiteY7" fmla="*/ 738664 h 738664"/>
                      <a:gd name="connsiteX8" fmla="*/ 2144870 w 2681087"/>
                      <a:gd name="connsiteY8" fmla="*/ 738664 h 738664"/>
                      <a:gd name="connsiteX9" fmla="*/ 1689085 w 2681087"/>
                      <a:gd name="connsiteY9" fmla="*/ 738664 h 738664"/>
                      <a:gd name="connsiteX10" fmla="*/ 1152867 w 2681087"/>
                      <a:gd name="connsiteY10" fmla="*/ 738664 h 738664"/>
                      <a:gd name="connsiteX11" fmla="*/ 616650 w 2681087"/>
                      <a:gd name="connsiteY11" fmla="*/ 738664 h 738664"/>
                      <a:gd name="connsiteX12" fmla="*/ 0 w 2681087"/>
                      <a:gd name="connsiteY12" fmla="*/ 738664 h 738664"/>
                      <a:gd name="connsiteX13" fmla="*/ 0 w 2681087"/>
                      <a:gd name="connsiteY13" fmla="*/ 354559 h 738664"/>
                      <a:gd name="connsiteX14" fmla="*/ 0 w 2681087"/>
                      <a:gd name="connsiteY14"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1087" h="738664" extrusionOk="0">
                        <a:moveTo>
                          <a:pt x="0" y="0"/>
                        </a:moveTo>
                        <a:cubicBezTo>
                          <a:pt x="173880" y="-38639"/>
                          <a:pt x="331832" y="15016"/>
                          <a:pt x="509407" y="0"/>
                        </a:cubicBezTo>
                        <a:cubicBezTo>
                          <a:pt x="675667" y="-2707"/>
                          <a:pt x="718802" y="5270"/>
                          <a:pt x="965191" y="0"/>
                        </a:cubicBezTo>
                        <a:cubicBezTo>
                          <a:pt x="1160424" y="21697"/>
                          <a:pt x="1333701" y="41157"/>
                          <a:pt x="1555030" y="0"/>
                        </a:cubicBezTo>
                        <a:cubicBezTo>
                          <a:pt x="1772597" y="-37421"/>
                          <a:pt x="1889528" y="61516"/>
                          <a:pt x="2064437" y="0"/>
                        </a:cubicBezTo>
                        <a:cubicBezTo>
                          <a:pt x="2264826" y="-52388"/>
                          <a:pt x="2400549" y="25491"/>
                          <a:pt x="2681087" y="0"/>
                        </a:cubicBezTo>
                        <a:cubicBezTo>
                          <a:pt x="2693323" y="171330"/>
                          <a:pt x="2664075" y="237040"/>
                          <a:pt x="2681087" y="384105"/>
                        </a:cubicBezTo>
                        <a:cubicBezTo>
                          <a:pt x="2695821" y="524181"/>
                          <a:pt x="2655504" y="643921"/>
                          <a:pt x="2681087" y="738664"/>
                        </a:cubicBezTo>
                        <a:cubicBezTo>
                          <a:pt x="2521497" y="755733"/>
                          <a:pt x="2436687" y="713144"/>
                          <a:pt x="2144870" y="738664"/>
                        </a:cubicBezTo>
                        <a:cubicBezTo>
                          <a:pt x="1878603" y="770616"/>
                          <a:pt x="1832143" y="745513"/>
                          <a:pt x="1689085" y="738664"/>
                        </a:cubicBezTo>
                        <a:cubicBezTo>
                          <a:pt x="1572049" y="760981"/>
                          <a:pt x="1365050" y="722983"/>
                          <a:pt x="1152867" y="738664"/>
                        </a:cubicBezTo>
                        <a:cubicBezTo>
                          <a:pt x="949607" y="781111"/>
                          <a:pt x="889561" y="718841"/>
                          <a:pt x="616650" y="738664"/>
                        </a:cubicBezTo>
                        <a:cubicBezTo>
                          <a:pt x="374730" y="754337"/>
                          <a:pt x="240810" y="677059"/>
                          <a:pt x="0" y="738664"/>
                        </a:cubicBezTo>
                        <a:cubicBezTo>
                          <a:pt x="-34604" y="610579"/>
                          <a:pt x="8988" y="449385"/>
                          <a:pt x="0" y="354559"/>
                        </a:cubicBezTo>
                        <a:cubicBezTo>
                          <a:pt x="-30830" y="253009"/>
                          <a:pt x="28963" y="154526"/>
                          <a:pt x="0" y="0"/>
                        </a:cubicBezTo>
                        <a:close/>
                      </a:path>
                    </a:pathLst>
                  </a:custGeom>
                  <ask:type>
                    <ask:lineSketchScribble/>
                  </ask:type>
                </ask:lineSketchStyleProps>
              </a:ext>
            </a:extLst>
          </a:ln>
        </p:spPr>
        <p:txBody>
          <a:bodyPr wrap="square" lIns="91440" tIns="45720" rIns="91440" bIns="45720" rtlCol="0" anchor="t">
            <a:spAutoFit/>
          </a:bodyPr>
          <a:lstStyle/>
          <a:p>
            <a:r>
              <a:rPr lang="en-GB" sz="1400" b="1">
                <a:latin typeface="Arial"/>
                <a:cs typeface="Arial"/>
              </a:rPr>
              <a:t>Staff development on how tutors can support students with maths anxiety</a:t>
            </a:r>
            <a:endParaRPr lang="en-GB" sz="1400">
              <a:latin typeface="Arial"/>
              <a:cs typeface="Arial"/>
            </a:endParaRPr>
          </a:p>
        </p:txBody>
      </p:sp>
      <p:sp>
        <p:nvSpPr>
          <p:cNvPr id="8" name="TextBox 7">
            <a:extLst>
              <a:ext uri="{FF2B5EF4-FFF2-40B4-BE49-F238E27FC236}">
                <a16:creationId xmlns:a16="http://schemas.microsoft.com/office/drawing/2014/main" id="{2FAE5ED0-4F84-4879-A9BA-CF2A6519A7AC}"/>
              </a:ext>
            </a:extLst>
          </p:cNvPr>
          <p:cNvSpPr txBox="1"/>
          <p:nvPr/>
        </p:nvSpPr>
        <p:spPr>
          <a:xfrm rot="19183954">
            <a:off x="465147" y="4548817"/>
            <a:ext cx="2038233" cy="1169551"/>
          </a:xfrm>
          <a:custGeom>
            <a:avLst/>
            <a:gdLst>
              <a:gd name="connsiteX0" fmla="*/ 0 w 2038233"/>
              <a:gd name="connsiteY0" fmla="*/ 0 h 1169551"/>
              <a:gd name="connsiteX1" fmla="*/ 489176 w 2038233"/>
              <a:gd name="connsiteY1" fmla="*/ 0 h 1169551"/>
              <a:gd name="connsiteX2" fmla="*/ 937587 w 2038233"/>
              <a:gd name="connsiteY2" fmla="*/ 0 h 1169551"/>
              <a:gd name="connsiteX3" fmla="*/ 1487910 w 2038233"/>
              <a:gd name="connsiteY3" fmla="*/ 0 h 1169551"/>
              <a:gd name="connsiteX4" fmla="*/ 2038233 w 2038233"/>
              <a:gd name="connsiteY4" fmla="*/ 0 h 1169551"/>
              <a:gd name="connsiteX5" fmla="*/ 2038233 w 2038233"/>
              <a:gd name="connsiteY5" fmla="*/ 573080 h 1169551"/>
              <a:gd name="connsiteX6" fmla="*/ 2038233 w 2038233"/>
              <a:gd name="connsiteY6" fmla="*/ 1169551 h 1169551"/>
              <a:gd name="connsiteX7" fmla="*/ 1528675 w 2038233"/>
              <a:gd name="connsiteY7" fmla="*/ 1169551 h 1169551"/>
              <a:gd name="connsiteX8" fmla="*/ 978352 w 2038233"/>
              <a:gd name="connsiteY8" fmla="*/ 1169551 h 1169551"/>
              <a:gd name="connsiteX9" fmla="*/ 529941 w 2038233"/>
              <a:gd name="connsiteY9" fmla="*/ 1169551 h 1169551"/>
              <a:gd name="connsiteX10" fmla="*/ 0 w 2038233"/>
              <a:gd name="connsiteY10" fmla="*/ 1169551 h 1169551"/>
              <a:gd name="connsiteX11" fmla="*/ 0 w 2038233"/>
              <a:gd name="connsiteY11" fmla="*/ 584776 h 1169551"/>
              <a:gd name="connsiteX12" fmla="*/ 0 w 2038233"/>
              <a:gd name="connsiteY12"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233" h="1169551" extrusionOk="0">
                <a:moveTo>
                  <a:pt x="0" y="0"/>
                </a:moveTo>
                <a:cubicBezTo>
                  <a:pt x="145673" y="-46830"/>
                  <a:pt x="336447" y="22924"/>
                  <a:pt x="489176" y="0"/>
                </a:cubicBezTo>
                <a:cubicBezTo>
                  <a:pt x="641905" y="-22924"/>
                  <a:pt x="840255" y="38913"/>
                  <a:pt x="937587" y="0"/>
                </a:cubicBezTo>
                <a:cubicBezTo>
                  <a:pt x="1034919" y="-38913"/>
                  <a:pt x="1305518" y="39847"/>
                  <a:pt x="1487910" y="0"/>
                </a:cubicBezTo>
                <a:cubicBezTo>
                  <a:pt x="1670302" y="-39847"/>
                  <a:pt x="1919832" y="57573"/>
                  <a:pt x="2038233" y="0"/>
                </a:cubicBezTo>
                <a:cubicBezTo>
                  <a:pt x="2064085" y="257636"/>
                  <a:pt x="1972998" y="369357"/>
                  <a:pt x="2038233" y="573080"/>
                </a:cubicBezTo>
                <a:cubicBezTo>
                  <a:pt x="2103468" y="776803"/>
                  <a:pt x="2009346" y="902495"/>
                  <a:pt x="2038233" y="1169551"/>
                </a:cubicBezTo>
                <a:cubicBezTo>
                  <a:pt x="1836867" y="1200166"/>
                  <a:pt x="1652244" y="1108774"/>
                  <a:pt x="1528675" y="1169551"/>
                </a:cubicBezTo>
                <a:cubicBezTo>
                  <a:pt x="1405106" y="1230328"/>
                  <a:pt x="1113430" y="1133502"/>
                  <a:pt x="978352" y="1169551"/>
                </a:cubicBezTo>
                <a:cubicBezTo>
                  <a:pt x="843274" y="1205600"/>
                  <a:pt x="737710" y="1154887"/>
                  <a:pt x="529941" y="1169551"/>
                </a:cubicBezTo>
                <a:cubicBezTo>
                  <a:pt x="322172" y="1184215"/>
                  <a:pt x="117721" y="1157466"/>
                  <a:pt x="0" y="1169551"/>
                </a:cubicBezTo>
                <a:cubicBezTo>
                  <a:pt x="-58189" y="1039478"/>
                  <a:pt x="4446" y="771610"/>
                  <a:pt x="0" y="584776"/>
                </a:cubicBezTo>
                <a:cubicBezTo>
                  <a:pt x="-4446" y="397942"/>
                  <a:pt x="6354" y="140171"/>
                  <a:pt x="0" y="0"/>
                </a:cubicBezTo>
                <a:close/>
              </a:path>
            </a:pathLst>
          </a:custGeom>
          <a:noFill/>
          <a:ln w="22225">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400" b="1">
                <a:latin typeface="Arial" panose="020B0604020202020204" pitchFamily="34" charset="0"/>
                <a:cs typeface="Arial" panose="020B0604020202020204" pitchFamily="34" charset="0"/>
              </a:rPr>
              <a:t>Tutor experts, trained to give advice and help students/ other tutors (similar to PALS)</a:t>
            </a:r>
            <a:endParaRPr lang="en-GB" sz="14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ACC07F-2213-4856-ACF2-92E7853F8687}"/>
              </a:ext>
            </a:extLst>
          </p:cNvPr>
          <p:cNvSpPr txBox="1"/>
          <p:nvPr/>
        </p:nvSpPr>
        <p:spPr>
          <a:xfrm rot="2242833">
            <a:off x="6175551" y="4624368"/>
            <a:ext cx="1953680" cy="307777"/>
          </a:xfrm>
          <a:custGeom>
            <a:avLst/>
            <a:gdLst>
              <a:gd name="connsiteX0" fmla="*/ 0 w 1953680"/>
              <a:gd name="connsiteY0" fmla="*/ 0 h 307777"/>
              <a:gd name="connsiteX1" fmla="*/ 468883 w 1953680"/>
              <a:gd name="connsiteY1" fmla="*/ 0 h 307777"/>
              <a:gd name="connsiteX2" fmla="*/ 898693 w 1953680"/>
              <a:gd name="connsiteY2" fmla="*/ 0 h 307777"/>
              <a:gd name="connsiteX3" fmla="*/ 1426186 w 1953680"/>
              <a:gd name="connsiteY3" fmla="*/ 0 h 307777"/>
              <a:gd name="connsiteX4" fmla="*/ 1953680 w 1953680"/>
              <a:gd name="connsiteY4" fmla="*/ 0 h 307777"/>
              <a:gd name="connsiteX5" fmla="*/ 1953680 w 1953680"/>
              <a:gd name="connsiteY5" fmla="*/ 307777 h 307777"/>
              <a:gd name="connsiteX6" fmla="*/ 1504334 w 1953680"/>
              <a:gd name="connsiteY6" fmla="*/ 307777 h 307777"/>
              <a:gd name="connsiteX7" fmla="*/ 1054987 w 1953680"/>
              <a:gd name="connsiteY7" fmla="*/ 307777 h 307777"/>
              <a:gd name="connsiteX8" fmla="*/ 527494 w 1953680"/>
              <a:gd name="connsiteY8" fmla="*/ 307777 h 307777"/>
              <a:gd name="connsiteX9" fmla="*/ 0 w 1953680"/>
              <a:gd name="connsiteY9" fmla="*/ 307777 h 307777"/>
              <a:gd name="connsiteX10" fmla="*/ 0 w 1953680"/>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3680" h="307777" extrusionOk="0">
                <a:moveTo>
                  <a:pt x="0" y="0"/>
                </a:moveTo>
                <a:cubicBezTo>
                  <a:pt x="135889" y="-25306"/>
                  <a:pt x="359940" y="35801"/>
                  <a:pt x="468883" y="0"/>
                </a:cubicBezTo>
                <a:cubicBezTo>
                  <a:pt x="577826" y="-35801"/>
                  <a:pt x="770419" y="50869"/>
                  <a:pt x="898693" y="0"/>
                </a:cubicBezTo>
                <a:cubicBezTo>
                  <a:pt x="1026967" y="-50869"/>
                  <a:pt x="1294479" y="36573"/>
                  <a:pt x="1426186" y="0"/>
                </a:cubicBezTo>
                <a:cubicBezTo>
                  <a:pt x="1557893" y="-36573"/>
                  <a:pt x="1736192" y="55534"/>
                  <a:pt x="1953680" y="0"/>
                </a:cubicBezTo>
                <a:cubicBezTo>
                  <a:pt x="1955190" y="131595"/>
                  <a:pt x="1920025" y="214584"/>
                  <a:pt x="1953680" y="307777"/>
                </a:cubicBezTo>
                <a:cubicBezTo>
                  <a:pt x="1754874" y="348296"/>
                  <a:pt x="1723735" y="305964"/>
                  <a:pt x="1504334" y="307777"/>
                </a:cubicBezTo>
                <a:cubicBezTo>
                  <a:pt x="1284933" y="309590"/>
                  <a:pt x="1207637" y="284483"/>
                  <a:pt x="1054987" y="307777"/>
                </a:cubicBezTo>
                <a:cubicBezTo>
                  <a:pt x="902337" y="331071"/>
                  <a:pt x="683805" y="259169"/>
                  <a:pt x="527494" y="307777"/>
                </a:cubicBezTo>
                <a:cubicBezTo>
                  <a:pt x="371183" y="356385"/>
                  <a:pt x="161740" y="250604"/>
                  <a:pt x="0" y="307777"/>
                </a:cubicBezTo>
                <a:cubicBezTo>
                  <a:pt x="-10284" y="203020"/>
                  <a:pt x="5845" y="111831"/>
                  <a:pt x="0" y="0"/>
                </a:cubicBezTo>
                <a:close/>
              </a:path>
            </a:pathLst>
          </a:custGeom>
          <a:noFill/>
          <a:ln w="22225">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400" b="1">
                <a:latin typeface="Arial" panose="020B0604020202020204" pitchFamily="34" charset="0"/>
                <a:cs typeface="Arial" panose="020B0604020202020204" pitchFamily="34" charset="0"/>
              </a:rPr>
              <a:t>Advice for SST staff</a:t>
            </a:r>
            <a:endParaRPr lang="en-GB" sz="1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1393F11-1359-4F93-9BA5-2C22DE3A362B}"/>
              </a:ext>
            </a:extLst>
          </p:cNvPr>
          <p:cNvSpPr txBox="1"/>
          <p:nvPr/>
        </p:nvSpPr>
        <p:spPr>
          <a:xfrm>
            <a:off x="3209118" y="1417447"/>
            <a:ext cx="2681087" cy="1169551"/>
          </a:xfrm>
          <a:custGeom>
            <a:avLst/>
            <a:gdLst>
              <a:gd name="connsiteX0" fmla="*/ 0 w 2681087"/>
              <a:gd name="connsiteY0" fmla="*/ 0 h 1169551"/>
              <a:gd name="connsiteX1" fmla="*/ 509407 w 2681087"/>
              <a:gd name="connsiteY1" fmla="*/ 0 h 1169551"/>
              <a:gd name="connsiteX2" fmla="*/ 965191 w 2681087"/>
              <a:gd name="connsiteY2" fmla="*/ 0 h 1169551"/>
              <a:gd name="connsiteX3" fmla="*/ 1555030 w 2681087"/>
              <a:gd name="connsiteY3" fmla="*/ 0 h 1169551"/>
              <a:gd name="connsiteX4" fmla="*/ 2064437 w 2681087"/>
              <a:gd name="connsiteY4" fmla="*/ 0 h 1169551"/>
              <a:gd name="connsiteX5" fmla="*/ 2681087 w 2681087"/>
              <a:gd name="connsiteY5" fmla="*/ 0 h 1169551"/>
              <a:gd name="connsiteX6" fmla="*/ 2681087 w 2681087"/>
              <a:gd name="connsiteY6" fmla="*/ 608167 h 1169551"/>
              <a:gd name="connsiteX7" fmla="*/ 2681087 w 2681087"/>
              <a:gd name="connsiteY7" fmla="*/ 1169551 h 1169551"/>
              <a:gd name="connsiteX8" fmla="*/ 2144870 w 2681087"/>
              <a:gd name="connsiteY8" fmla="*/ 1169551 h 1169551"/>
              <a:gd name="connsiteX9" fmla="*/ 1689085 w 2681087"/>
              <a:gd name="connsiteY9" fmla="*/ 1169551 h 1169551"/>
              <a:gd name="connsiteX10" fmla="*/ 1152867 w 2681087"/>
              <a:gd name="connsiteY10" fmla="*/ 1169551 h 1169551"/>
              <a:gd name="connsiteX11" fmla="*/ 616650 w 2681087"/>
              <a:gd name="connsiteY11" fmla="*/ 1169551 h 1169551"/>
              <a:gd name="connsiteX12" fmla="*/ 0 w 2681087"/>
              <a:gd name="connsiteY12" fmla="*/ 1169551 h 1169551"/>
              <a:gd name="connsiteX13" fmla="*/ 0 w 2681087"/>
              <a:gd name="connsiteY13" fmla="*/ 561384 h 1169551"/>
              <a:gd name="connsiteX14" fmla="*/ 0 w 2681087"/>
              <a:gd name="connsiteY14"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1087" h="1169551" extrusionOk="0">
                <a:moveTo>
                  <a:pt x="0" y="0"/>
                </a:moveTo>
                <a:cubicBezTo>
                  <a:pt x="202738" y="-20839"/>
                  <a:pt x="356910" y="5604"/>
                  <a:pt x="509407" y="0"/>
                </a:cubicBezTo>
                <a:cubicBezTo>
                  <a:pt x="661904" y="-5604"/>
                  <a:pt x="743136" y="4496"/>
                  <a:pt x="965191" y="0"/>
                </a:cubicBezTo>
                <a:cubicBezTo>
                  <a:pt x="1187246" y="-4496"/>
                  <a:pt x="1334655" y="35885"/>
                  <a:pt x="1555030" y="0"/>
                </a:cubicBezTo>
                <a:cubicBezTo>
                  <a:pt x="1775405" y="-35885"/>
                  <a:pt x="1872533" y="53395"/>
                  <a:pt x="2064437" y="0"/>
                </a:cubicBezTo>
                <a:cubicBezTo>
                  <a:pt x="2256341" y="-53395"/>
                  <a:pt x="2387366" y="52621"/>
                  <a:pt x="2681087" y="0"/>
                </a:cubicBezTo>
                <a:cubicBezTo>
                  <a:pt x="2720201" y="204061"/>
                  <a:pt x="2652077" y="372047"/>
                  <a:pt x="2681087" y="608167"/>
                </a:cubicBezTo>
                <a:cubicBezTo>
                  <a:pt x="2710097" y="844287"/>
                  <a:pt x="2665968" y="1028222"/>
                  <a:pt x="2681087" y="1169551"/>
                </a:cubicBezTo>
                <a:cubicBezTo>
                  <a:pt x="2507519" y="1178794"/>
                  <a:pt x="2407465" y="1137005"/>
                  <a:pt x="2144870" y="1169551"/>
                </a:cubicBezTo>
                <a:cubicBezTo>
                  <a:pt x="1882275" y="1202097"/>
                  <a:pt x="1817878" y="1164734"/>
                  <a:pt x="1689085" y="1169551"/>
                </a:cubicBezTo>
                <a:cubicBezTo>
                  <a:pt x="1560293" y="1174368"/>
                  <a:pt x="1363573" y="1138573"/>
                  <a:pt x="1152867" y="1169551"/>
                </a:cubicBezTo>
                <a:cubicBezTo>
                  <a:pt x="942161" y="1200529"/>
                  <a:pt x="878619" y="1136324"/>
                  <a:pt x="616650" y="1169551"/>
                </a:cubicBezTo>
                <a:cubicBezTo>
                  <a:pt x="354681" y="1202778"/>
                  <a:pt x="234671" y="1136823"/>
                  <a:pt x="0" y="1169551"/>
                </a:cubicBezTo>
                <a:cubicBezTo>
                  <a:pt x="-26984" y="979932"/>
                  <a:pt x="23845" y="817146"/>
                  <a:pt x="0" y="561384"/>
                </a:cubicBezTo>
                <a:cubicBezTo>
                  <a:pt x="-23845" y="305622"/>
                  <a:pt x="3087" y="259886"/>
                  <a:pt x="0" y="0"/>
                </a:cubicBezTo>
                <a:close/>
              </a:path>
            </a:pathLst>
          </a:custGeom>
          <a:noFill/>
          <a:ln w="22225">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400" b="1">
                <a:latin typeface="Arial" panose="020B0604020202020204" pitchFamily="34" charset="0"/>
                <a:cs typeface="Arial" panose="020B0604020202020204" pitchFamily="34" charset="0"/>
              </a:rPr>
              <a:t>One-to-one support for students who have been referred by tutor (similar to English for academic purposes) </a:t>
            </a:r>
            <a:endParaRPr lang="en-GB" sz="14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BF80CA2-BA88-4079-B182-566140C6EEDC}"/>
              </a:ext>
            </a:extLst>
          </p:cNvPr>
          <p:cNvSpPr/>
          <p:nvPr/>
        </p:nvSpPr>
        <p:spPr>
          <a:xfrm rot="577557">
            <a:off x="6915809" y="3328869"/>
            <a:ext cx="569387"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a:t>
            </a:r>
          </a:p>
        </p:txBody>
      </p:sp>
      <p:sp>
        <p:nvSpPr>
          <p:cNvPr id="11" name="Rectangle 10">
            <a:extLst>
              <a:ext uri="{FF2B5EF4-FFF2-40B4-BE49-F238E27FC236}">
                <a16:creationId xmlns:a16="http://schemas.microsoft.com/office/drawing/2014/main" id="{4129EDCB-7103-448F-A88D-A90E9925424C}"/>
              </a:ext>
            </a:extLst>
          </p:cNvPr>
          <p:cNvSpPr/>
          <p:nvPr/>
        </p:nvSpPr>
        <p:spPr>
          <a:xfrm rot="19811147">
            <a:off x="1650947" y="3110993"/>
            <a:ext cx="569387"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a:t>
            </a:r>
          </a:p>
        </p:txBody>
      </p:sp>
      <p:sp>
        <p:nvSpPr>
          <p:cNvPr id="13" name="Rectangle 12">
            <a:extLst>
              <a:ext uri="{FF2B5EF4-FFF2-40B4-BE49-F238E27FC236}">
                <a16:creationId xmlns:a16="http://schemas.microsoft.com/office/drawing/2014/main" id="{E0E23397-49EC-4A2D-B797-B4F77EABE2AD}"/>
              </a:ext>
            </a:extLst>
          </p:cNvPr>
          <p:cNvSpPr/>
          <p:nvPr/>
        </p:nvSpPr>
        <p:spPr>
          <a:xfrm rot="1503466">
            <a:off x="8347390" y="2936470"/>
            <a:ext cx="396404" cy="923330"/>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a:t>
            </a:r>
          </a:p>
        </p:txBody>
      </p:sp>
      <p:sp>
        <p:nvSpPr>
          <p:cNvPr id="14" name="Rectangle 13">
            <a:extLst>
              <a:ext uri="{FF2B5EF4-FFF2-40B4-BE49-F238E27FC236}">
                <a16:creationId xmlns:a16="http://schemas.microsoft.com/office/drawing/2014/main" id="{E06A94DE-E7E3-4650-9676-E4C235ABBC90}"/>
              </a:ext>
            </a:extLst>
          </p:cNvPr>
          <p:cNvSpPr/>
          <p:nvPr/>
        </p:nvSpPr>
        <p:spPr>
          <a:xfrm rot="2261671">
            <a:off x="7782168" y="5178186"/>
            <a:ext cx="117089" cy="307777"/>
          </a:xfrm>
          <a:prstGeom prst="rect">
            <a:avLst/>
          </a:prstGeom>
          <a:noFill/>
        </p:spPr>
        <p:txBody>
          <a:bodyPr wrap="square" lIns="91440" tIns="45720" rIns="91440" bIns="45720">
            <a:spAutoFit/>
          </a:bodyPr>
          <a:lstStyle/>
          <a:p>
            <a:pPr algn="ctr"/>
            <a:r>
              <a:rPr lang="en-US" sz="1400" b="0" cap="none" spc="0">
                <a:ln w="0"/>
                <a:solidFill>
                  <a:schemeClr val="accent1"/>
                </a:solidFill>
                <a:effectLst>
                  <a:outerShdw blurRad="38100" dist="25400" dir="5400000" algn="ctr" rotWithShape="0">
                    <a:srgbClr val="6E747A">
                      <a:alpha val="43000"/>
                    </a:srgbClr>
                  </a:outerShdw>
                </a:effectLst>
              </a:rPr>
              <a:t>?</a:t>
            </a:r>
          </a:p>
        </p:txBody>
      </p:sp>
      <p:sp>
        <p:nvSpPr>
          <p:cNvPr id="15" name="Rectangle 14">
            <a:extLst>
              <a:ext uri="{FF2B5EF4-FFF2-40B4-BE49-F238E27FC236}">
                <a16:creationId xmlns:a16="http://schemas.microsoft.com/office/drawing/2014/main" id="{39C8BCA8-A024-4578-90E0-58B6478F1953}"/>
              </a:ext>
            </a:extLst>
          </p:cNvPr>
          <p:cNvSpPr/>
          <p:nvPr/>
        </p:nvSpPr>
        <p:spPr>
          <a:xfrm rot="18934266">
            <a:off x="1918654" y="1518236"/>
            <a:ext cx="527709" cy="830997"/>
          </a:xfrm>
          <a:prstGeom prst="rect">
            <a:avLst/>
          </a:prstGeom>
          <a:noFill/>
        </p:spPr>
        <p:txBody>
          <a:bodyPr wrap="none" lIns="91440" tIns="45720" rIns="91440" bIns="45720">
            <a:spAutoFit/>
          </a:bodyPr>
          <a:lstStyle/>
          <a:p>
            <a:pPr algn="ctr"/>
            <a:r>
              <a:rPr lang="en-US" sz="4800" b="0" cap="none" spc="0">
                <a:ln w="0"/>
                <a:solidFill>
                  <a:schemeClr val="accent1"/>
                </a:solidFill>
                <a:effectLst>
                  <a:outerShdw blurRad="38100" dist="25400" dir="5400000" algn="ctr" rotWithShape="0">
                    <a:srgbClr val="6E747A">
                      <a:alpha val="43000"/>
                    </a:srgbClr>
                  </a:outerShdw>
                </a:effectLst>
              </a:rPr>
              <a:t>?</a:t>
            </a:r>
          </a:p>
        </p:txBody>
      </p:sp>
      <p:sp>
        <p:nvSpPr>
          <p:cNvPr id="16" name="Rectangle 15">
            <a:extLst>
              <a:ext uri="{FF2B5EF4-FFF2-40B4-BE49-F238E27FC236}">
                <a16:creationId xmlns:a16="http://schemas.microsoft.com/office/drawing/2014/main" id="{4C57DDF8-F9D8-4844-B7D1-200806E846C5}"/>
              </a:ext>
            </a:extLst>
          </p:cNvPr>
          <p:cNvSpPr/>
          <p:nvPr/>
        </p:nvSpPr>
        <p:spPr>
          <a:xfrm>
            <a:off x="5388059" y="1350755"/>
            <a:ext cx="569387"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a:t>
            </a:r>
          </a:p>
        </p:txBody>
      </p:sp>
      <p:sp>
        <p:nvSpPr>
          <p:cNvPr id="17" name="Rectangle 16">
            <a:extLst>
              <a:ext uri="{FF2B5EF4-FFF2-40B4-BE49-F238E27FC236}">
                <a16:creationId xmlns:a16="http://schemas.microsoft.com/office/drawing/2014/main" id="{10873B12-4085-4975-A98B-78CE274C82BD}"/>
              </a:ext>
            </a:extLst>
          </p:cNvPr>
          <p:cNvSpPr/>
          <p:nvPr/>
        </p:nvSpPr>
        <p:spPr>
          <a:xfrm rot="19179272">
            <a:off x="1831076" y="4149345"/>
            <a:ext cx="527709" cy="830997"/>
          </a:xfrm>
          <a:prstGeom prst="rect">
            <a:avLst/>
          </a:prstGeom>
          <a:noFill/>
        </p:spPr>
        <p:txBody>
          <a:bodyPr wrap="none" lIns="91440" tIns="45720" rIns="91440" bIns="45720">
            <a:spAutoFit/>
          </a:bodyPr>
          <a:lstStyle/>
          <a:p>
            <a:pPr algn="ctr"/>
            <a:r>
              <a:rPr lang="en-US" sz="4800" b="0" cap="none" spc="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229170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1" y="3179701"/>
            <a:ext cx="7920773" cy="498598"/>
          </a:xfrm>
        </p:spPr>
        <p:txBody>
          <a:bodyPr/>
          <a:lstStyle/>
          <a:p>
            <a:pPr algn="ctr"/>
            <a:r>
              <a:rPr lang="en-GB"/>
              <a:t>THANK YOU</a:t>
            </a:r>
          </a:p>
        </p:txBody>
      </p:sp>
    </p:spTree>
    <p:extLst>
      <p:ext uri="{BB962C8B-B14F-4D97-AF65-F5344CB8AC3E}">
        <p14:creationId xmlns:p14="http://schemas.microsoft.com/office/powerpoint/2010/main" val="112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CA7088-63AD-450B-96D0-4F869EC619D2}"/>
              </a:ext>
            </a:extLst>
          </p:cNvPr>
          <p:cNvSpPr txBox="1"/>
          <p:nvPr/>
        </p:nvSpPr>
        <p:spPr>
          <a:xfrm>
            <a:off x="510012" y="3536285"/>
            <a:ext cx="7328593" cy="2031325"/>
          </a:xfrm>
          <a:custGeom>
            <a:avLst/>
            <a:gdLst>
              <a:gd name="connsiteX0" fmla="*/ 0 w 7328593"/>
              <a:gd name="connsiteY0" fmla="*/ 0 h 2031325"/>
              <a:gd name="connsiteX1" fmla="*/ 490452 w 7328593"/>
              <a:gd name="connsiteY1" fmla="*/ 0 h 2031325"/>
              <a:gd name="connsiteX2" fmla="*/ 834332 w 7328593"/>
              <a:gd name="connsiteY2" fmla="*/ 0 h 2031325"/>
              <a:gd name="connsiteX3" fmla="*/ 1544642 w 7328593"/>
              <a:gd name="connsiteY3" fmla="*/ 0 h 2031325"/>
              <a:gd name="connsiteX4" fmla="*/ 2035094 w 7328593"/>
              <a:gd name="connsiteY4" fmla="*/ 0 h 2031325"/>
              <a:gd name="connsiteX5" fmla="*/ 2525546 w 7328593"/>
              <a:gd name="connsiteY5" fmla="*/ 0 h 2031325"/>
              <a:gd name="connsiteX6" fmla="*/ 3235856 w 7328593"/>
              <a:gd name="connsiteY6" fmla="*/ 0 h 2031325"/>
              <a:gd name="connsiteX7" fmla="*/ 3653022 w 7328593"/>
              <a:gd name="connsiteY7" fmla="*/ 0 h 2031325"/>
              <a:gd name="connsiteX8" fmla="*/ 4363332 w 7328593"/>
              <a:gd name="connsiteY8" fmla="*/ 0 h 2031325"/>
              <a:gd name="connsiteX9" fmla="*/ 5073641 w 7328593"/>
              <a:gd name="connsiteY9" fmla="*/ 0 h 2031325"/>
              <a:gd name="connsiteX10" fmla="*/ 5637379 w 7328593"/>
              <a:gd name="connsiteY10" fmla="*/ 0 h 2031325"/>
              <a:gd name="connsiteX11" fmla="*/ 6347689 w 7328593"/>
              <a:gd name="connsiteY11" fmla="*/ 0 h 2031325"/>
              <a:gd name="connsiteX12" fmla="*/ 6838141 w 7328593"/>
              <a:gd name="connsiteY12" fmla="*/ 0 h 2031325"/>
              <a:gd name="connsiteX13" fmla="*/ 7328593 w 7328593"/>
              <a:gd name="connsiteY13" fmla="*/ 0 h 2031325"/>
              <a:gd name="connsiteX14" fmla="*/ 7328593 w 7328593"/>
              <a:gd name="connsiteY14" fmla="*/ 528145 h 2031325"/>
              <a:gd name="connsiteX15" fmla="*/ 7328593 w 7328593"/>
              <a:gd name="connsiteY15" fmla="*/ 1035976 h 2031325"/>
              <a:gd name="connsiteX16" fmla="*/ 7328593 w 7328593"/>
              <a:gd name="connsiteY16" fmla="*/ 1543807 h 2031325"/>
              <a:gd name="connsiteX17" fmla="*/ 7328593 w 7328593"/>
              <a:gd name="connsiteY17" fmla="*/ 2031325 h 2031325"/>
              <a:gd name="connsiteX18" fmla="*/ 6691569 w 7328593"/>
              <a:gd name="connsiteY18" fmla="*/ 2031325 h 2031325"/>
              <a:gd name="connsiteX19" fmla="*/ 6347689 w 7328593"/>
              <a:gd name="connsiteY19" fmla="*/ 2031325 h 2031325"/>
              <a:gd name="connsiteX20" fmla="*/ 5930523 w 7328593"/>
              <a:gd name="connsiteY20" fmla="*/ 2031325 h 2031325"/>
              <a:gd name="connsiteX21" fmla="*/ 5220213 w 7328593"/>
              <a:gd name="connsiteY21" fmla="*/ 2031325 h 2031325"/>
              <a:gd name="connsiteX22" fmla="*/ 4656475 w 7328593"/>
              <a:gd name="connsiteY22" fmla="*/ 2031325 h 2031325"/>
              <a:gd name="connsiteX23" fmla="*/ 4239309 w 7328593"/>
              <a:gd name="connsiteY23" fmla="*/ 2031325 h 2031325"/>
              <a:gd name="connsiteX24" fmla="*/ 3675571 w 7328593"/>
              <a:gd name="connsiteY24" fmla="*/ 2031325 h 2031325"/>
              <a:gd name="connsiteX25" fmla="*/ 3331691 w 7328593"/>
              <a:gd name="connsiteY25" fmla="*/ 2031325 h 2031325"/>
              <a:gd name="connsiteX26" fmla="*/ 2987811 w 7328593"/>
              <a:gd name="connsiteY26" fmla="*/ 2031325 h 2031325"/>
              <a:gd name="connsiteX27" fmla="*/ 2424073 w 7328593"/>
              <a:gd name="connsiteY27" fmla="*/ 2031325 h 2031325"/>
              <a:gd name="connsiteX28" fmla="*/ 2006907 w 7328593"/>
              <a:gd name="connsiteY28" fmla="*/ 2031325 h 2031325"/>
              <a:gd name="connsiteX29" fmla="*/ 1369883 w 7328593"/>
              <a:gd name="connsiteY29" fmla="*/ 2031325 h 2031325"/>
              <a:gd name="connsiteX30" fmla="*/ 952717 w 7328593"/>
              <a:gd name="connsiteY30" fmla="*/ 2031325 h 2031325"/>
              <a:gd name="connsiteX31" fmla="*/ 0 w 7328593"/>
              <a:gd name="connsiteY31" fmla="*/ 2031325 h 2031325"/>
              <a:gd name="connsiteX32" fmla="*/ 0 w 7328593"/>
              <a:gd name="connsiteY32" fmla="*/ 1584434 h 2031325"/>
              <a:gd name="connsiteX33" fmla="*/ 0 w 7328593"/>
              <a:gd name="connsiteY33" fmla="*/ 1117229 h 2031325"/>
              <a:gd name="connsiteX34" fmla="*/ 0 w 7328593"/>
              <a:gd name="connsiteY34" fmla="*/ 589084 h 2031325"/>
              <a:gd name="connsiteX35" fmla="*/ 0 w 7328593"/>
              <a:gd name="connsiteY35"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28593" h="2031325" extrusionOk="0">
                <a:moveTo>
                  <a:pt x="0" y="0"/>
                </a:moveTo>
                <a:cubicBezTo>
                  <a:pt x="117136" y="-27083"/>
                  <a:pt x="370459" y="16003"/>
                  <a:pt x="490452" y="0"/>
                </a:cubicBezTo>
                <a:cubicBezTo>
                  <a:pt x="608013" y="-9221"/>
                  <a:pt x="711407" y="18248"/>
                  <a:pt x="834332" y="0"/>
                </a:cubicBezTo>
                <a:cubicBezTo>
                  <a:pt x="887099" y="33980"/>
                  <a:pt x="1238314" y="116359"/>
                  <a:pt x="1544642" y="0"/>
                </a:cubicBezTo>
                <a:cubicBezTo>
                  <a:pt x="1816270" y="-60198"/>
                  <a:pt x="1879460" y="45986"/>
                  <a:pt x="2035094" y="0"/>
                </a:cubicBezTo>
                <a:cubicBezTo>
                  <a:pt x="2248275" y="-32552"/>
                  <a:pt x="2389548" y="-3529"/>
                  <a:pt x="2525546" y="0"/>
                </a:cubicBezTo>
                <a:cubicBezTo>
                  <a:pt x="2654108" y="-12754"/>
                  <a:pt x="3072673" y="102135"/>
                  <a:pt x="3235856" y="0"/>
                </a:cubicBezTo>
                <a:cubicBezTo>
                  <a:pt x="3378492" y="-91324"/>
                  <a:pt x="3507996" y="68449"/>
                  <a:pt x="3653022" y="0"/>
                </a:cubicBezTo>
                <a:cubicBezTo>
                  <a:pt x="3836522" y="-19721"/>
                  <a:pt x="4069001" y="41248"/>
                  <a:pt x="4363332" y="0"/>
                </a:cubicBezTo>
                <a:cubicBezTo>
                  <a:pt x="4688184" y="-32491"/>
                  <a:pt x="4846152" y="21051"/>
                  <a:pt x="5073641" y="0"/>
                </a:cubicBezTo>
                <a:cubicBezTo>
                  <a:pt x="5315787" y="-5627"/>
                  <a:pt x="5461825" y="70022"/>
                  <a:pt x="5637379" y="0"/>
                </a:cubicBezTo>
                <a:cubicBezTo>
                  <a:pt x="5844100" y="-12269"/>
                  <a:pt x="6172497" y="45617"/>
                  <a:pt x="6347689" y="0"/>
                </a:cubicBezTo>
                <a:cubicBezTo>
                  <a:pt x="6558259" y="-32382"/>
                  <a:pt x="6610781" y="11795"/>
                  <a:pt x="6838141" y="0"/>
                </a:cubicBezTo>
                <a:cubicBezTo>
                  <a:pt x="7064631" y="-32984"/>
                  <a:pt x="7149893" y="-7988"/>
                  <a:pt x="7328593" y="0"/>
                </a:cubicBezTo>
                <a:cubicBezTo>
                  <a:pt x="7347421" y="182224"/>
                  <a:pt x="7276430" y="250725"/>
                  <a:pt x="7328593" y="528145"/>
                </a:cubicBezTo>
                <a:cubicBezTo>
                  <a:pt x="7370877" y="764289"/>
                  <a:pt x="7321381" y="874698"/>
                  <a:pt x="7328593" y="1035976"/>
                </a:cubicBezTo>
                <a:cubicBezTo>
                  <a:pt x="7330801" y="1203299"/>
                  <a:pt x="7346629" y="1365796"/>
                  <a:pt x="7328593" y="1543807"/>
                </a:cubicBezTo>
                <a:cubicBezTo>
                  <a:pt x="7335370" y="1775997"/>
                  <a:pt x="7323042" y="1877877"/>
                  <a:pt x="7328593" y="2031325"/>
                </a:cubicBezTo>
                <a:cubicBezTo>
                  <a:pt x="7048083" y="2078842"/>
                  <a:pt x="6941657" y="1996825"/>
                  <a:pt x="6691569" y="2031325"/>
                </a:cubicBezTo>
                <a:cubicBezTo>
                  <a:pt x="6446730" y="2087701"/>
                  <a:pt x="6508287" y="2026439"/>
                  <a:pt x="6347689" y="2031325"/>
                </a:cubicBezTo>
                <a:cubicBezTo>
                  <a:pt x="6189123" y="2015654"/>
                  <a:pt x="6025195" y="2016740"/>
                  <a:pt x="5930523" y="2031325"/>
                </a:cubicBezTo>
                <a:cubicBezTo>
                  <a:pt x="5838679" y="2077923"/>
                  <a:pt x="5412196" y="2035694"/>
                  <a:pt x="5220213" y="2031325"/>
                </a:cubicBezTo>
                <a:cubicBezTo>
                  <a:pt x="5003755" y="2089588"/>
                  <a:pt x="4755443" y="1973700"/>
                  <a:pt x="4656475" y="2031325"/>
                </a:cubicBezTo>
                <a:cubicBezTo>
                  <a:pt x="4560062" y="2067038"/>
                  <a:pt x="4386217" y="2008700"/>
                  <a:pt x="4239309" y="2031325"/>
                </a:cubicBezTo>
                <a:cubicBezTo>
                  <a:pt x="4131158" y="2063785"/>
                  <a:pt x="3835881" y="2017018"/>
                  <a:pt x="3675571" y="2031325"/>
                </a:cubicBezTo>
                <a:cubicBezTo>
                  <a:pt x="3496413" y="2052879"/>
                  <a:pt x="3442193" y="2002548"/>
                  <a:pt x="3331691" y="2031325"/>
                </a:cubicBezTo>
                <a:cubicBezTo>
                  <a:pt x="3228822" y="2045610"/>
                  <a:pt x="3099953" y="2008294"/>
                  <a:pt x="2987811" y="2031325"/>
                </a:cubicBezTo>
                <a:cubicBezTo>
                  <a:pt x="2832567" y="2034057"/>
                  <a:pt x="2629584" y="1970695"/>
                  <a:pt x="2424073" y="2031325"/>
                </a:cubicBezTo>
                <a:cubicBezTo>
                  <a:pt x="2201357" y="2099111"/>
                  <a:pt x="2179855" y="2019356"/>
                  <a:pt x="2006907" y="2031325"/>
                </a:cubicBezTo>
                <a:cubicBezTo>
                  <a:pt x="1853453" y="2050133"/>
                  <a:pt x="1533104" y="2035467"/>
                  <a:pt x="1369883" y="2031325"/>
                </a:cubicBezTo>
                <a:cubicBezTo>
                  <a:pt x="1220369" y="2081597"/>
                  <a:pt x="1070762" y="1975134"/>
                  <a:pt x="952717" y="2031325"/>
                </a:cubicBezTo>
                <a:cubicBezTo>
                  <a:pt x="887162" y="2065229"/>
                  <a:pt x="446752" y="1964962"/>
                  <a:pt x="0" y="2031325"/>
                </a:cubicBezTo>
                <a:cubicBezTo>
                  <a:pt x="6874" y="1880841"/>
                  <a:pt x="37241" y="1716813"/>
                  <a:pt x="0" y="1584434"/>
                </a:cubicBezTo>
                <a:cubicBezTo>
                  <a:pt x="-4804" y="1486538"/>
                  <a:pt x="25215" y="1281870"/>
                  <a:pt x="0" y="1117229"/>
                </a:cubicBezTo>
                <a:cubicBezTo>
                  <a:pt x="-64477" y="932054"/>
                  <a:pt x="89523" y="810678"/>
                  <a:pt x="0" y="589084"/>
                </a:cubicBezTo>
                <a:cubicBezTo>
                  <a:pt x="-28606" y="356578"/>
                  <a:pt x="25004" y="95162"/>
                  <a:pt x="0" y="0"/>
                </a:cubicBezTo>
                <a:close/>
              </a:path>
            </a:pathLst>
          </a:custGeom>
          <a:noFill/>
          <a:ln w="57150" cmpd="sng">
            <a:solidFill>
              <a:srgbClr val="0070C0"/>
            </a:solidFill>
            <a:extLst>
              <a:ext uri="{C807C97D-BFC1-408E-A445-0C87EB9F89A2}">
                <ask:lineSketchStyleProps xmlns:ask="http://schemas.microsoft.com/office/drawing/2018/sketchyshapes" sd="1219033472">
                  <a:custGeom>
                    <a:avLst/>
                    <a:gdLst>
                      <a:gd name="connsiteX0" fmla="*/ 0 w 7328593"/>
                      <a:gd name="connsiteY0" fmla="*/ 0 h 2031325"/>
                      <a:gd name="connsiteX1" fmla="*/ 490452 w 7328593"/>
                      <a:gd name="connsiteY1" fmla="*/ 0 h 2031325"/>
                      <a:gd name="connsiteX2" fmla="*/ 834332 w 7328593"/>
                      <a:gd name="connsiteY2" fmla="*/ 0 h 2031325"/>
                      <a:gd name="connsiteX3" fmla="*/ 1544642 w 7328593"/>
                      <a:gd name="connsiteY3" fmla="*/ 0 h 2031325"/>
                      <a:gd name="connsiteX4" fmla="*/ 2035094 w 7328593"/>
                      <a:gd name="connsiteY4" fmla="*/ 0 h 2031325"/>
                      <a:gd name="connsiteX5" fmla="*/ 2525546 w 7328593"/>
                      <a:gd name="connsiteY5" fmla="*/ 0 h 2031325"/>
                      <a:gd name="connsiteX6" fmla="*/ 3235856 w 7328593"/>
                      <a:gd name="connsiteY6" fmla="*/ 0 h 2031325"/>
                      <a:gd name="connsiteX7" fmla="*/ 3653022 w 7328593"/>
                      <a:gd name="connsiteY7" fmla="*/ 0 h 2031325"/>
                      <a:gd name="connsiteX8" fmla="*/ 4363332 w 7328593"/>
                      <a:gd name="connsiteY8" fmla="*/ 0 h 2031325"/>
                      <a:gd name="connsiteX9" fmla="*/ 5073641 w 7328593"/>
                      <a:gd name="connsiteY9" fmla="*/ 0 h 2031325"/>
                      <a:gd name="connsiteX10" fmla="*/ 5637379 w 7328593"/>
                      <a:gd name="connsiteY10" fmla="*/ 0 h 2031325"/>
                      <a:gd name="connsiteX11" fmla="*/ 6347689 w 7328593"/>
                      <a:gd name="connsiteY11" fmla="*/ 0 h 2031325"/>
                      <a:gd name="connsiteX12" fmla="*/ 6838141 w 7328593"/>
                      <a:gd name="connsiteY12" fmla="*/ 0 h 2031325"/>
                      <a:gd name="connsiteX13" fmla="*/ 7328593 w 7328593"/>
                      <a:gd name="connsiteY13" fmla="*/ 0 h 2031325"/>
                      <a:gd name="connsiteX14" fmla="*/ 7328593 w 7328593"/>
                      <a:gd name="connsiteY14" fmla="*/ 528145 h 2031325"/>
                      <a:gd name="connsiteX15" fmla="*/ 7328593 w 7328593"/>
                      <a:gd name="connsiteY15" fmla="*/ 1035976 h 2031325"/>
                      <a:gd name="connsiteX16" fmla="*/ 7328593 w 7328593"/>
                      <a:gd name="connsiteY16" fmla="*/ 1543807 h 2031325"/>
                      <a:gd name="connsiteX17" fmla="*/ 7328593 w 7328593"/>
                      <a:gd name="connsiteY17" fmla="*/ 2031325 h 2031325"/>
                      <a:gd name="connsiteX18" fmla="*/ 6691569 w 7328593"/>
                      <a:gd name="connsiteY18" fmla="*/ 2031325 h 2031325"/>
                      <a:gd name="connsiteX19" fmla="*/ 6347689 w 7328593"/>
                      <a:gd name="connsiteY19" fmla="*/ 2031325 h 2031325"/>
                      <a:gd name="connsiteX20" fmla="*/ 5930523 w 7328593"/>
                      <a:gd name="connsiteY20" fmla="*/ 2031325 h 2031325"/>
                      <a:gd name="connsiteX21" fmla="*/ 5220213 w 7328593"/>
                      <a:gd name="connsiteY21" fmla="*/ 2031325 h 2031325"/>
                      <a:gd name="connsiteX22" fmla="*/ 4656475 w 7328593"/>
                      <a:gd name="connsiteY22" fmla="*/ 2031325 h 2031325"/>
                      <a:gd name="connsiteX23" fmla="*/ 4239309 w 7328593"/>
                      <a:gd name="connsiteY23" fmla="*/ 2031325 h 2031325"/>
                      <a:gd name="connsiteX24" fmla="*/ 3675571 w 7328593"/>
                      <a:gd name="connsiteY24" fmla="*/ 2031325 h 2031325"/>
                      <a:gd name="connsiteX25" fmla="*/ 3331691 w 7328593"/>
                      <a:gd name="connsiteY25" fmla="*/ 2031325 h 2031325"/>
                      <a:gd name="connsiteX26" fmla="*/ 2987811 w 7328593"/>
                      <a:gd name="connsiteY26" fmla="*/ 2031325 h 2031325"/>
                      <a:gd name="connsiteX27" fmla="*/ 2424073 w 7328593"/>
                      <a:gd name="connsiteY27" fmla="*/ 2031325 h 2031325"/>
                      <a:gd name="connsiteX28" fmla="*/ 2006907 w 7328593"/>
                      <a:gd name="connsiteY28" fmla="*/ 2031325 h 2031325"/>
                      <a:gd name="connsiteX29" fmla="*/ 1369883 w 7328593"/>
                      <a:gd name="connsiteY29" fmla="*/ 2031325 h 2031325"/>
                      <a:gd name="connsiteX30" fmla="*/ 952717 w 7328593"/>
                      <a:gd name="connsiteY30" fmla="*/ 2031325 h 2031325"/>
                      <a:gd name="connsiteX31" fmla="*/ 0 w 7328593"/>
                      <a:gd name="connsiteY31" fmla="*/ 2031325 h 2031325"/>
                      <a:gd name="connsiteX32" fmla="*/ 0 w 7328593"/>
                      <a:gd name="connsiteY32" fmla="*/ 1584434 h 2031325"/>
                      <a:gd name="connsiteX33" fmla="*/ 0 w 7328593"/>
                      <a:gd name="connsiteY33" fmla="*/ 1117229 h 2031325"/>
                      <a:gd name="connsiteX34" fmla="*/ 0 w 7328593"/>
                      <a:gd name="connsiteY34" fmla="*/ 589084 h 2031325"/>
                      <a:gd name="connsiteX35" fmla="*/ 0 w 7328593"/>
                      <a:gd name="connsiteY35"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28593" h="2031325" extrusionOk="0">
                        <a:moveTo>
                          <a:pt x="0" y="0"/>
                        </a:moveTo>
                        <a:cubicBezTo>
                          <a:pt x="128367" y="-20156"/>
                          <a:pt x="382911" y="11330"/>
                          <a:pt x="490452" y="0"/>
                        </a:cubicBezTo>
                        <a:cubicBezTo>
                          <a:pt x="597993" y="-11330"/>
                          <a:pt x="728645" y="17700"/>
                          <a:pt x="834332" y="0"/>
                        </a:cubicBezTo>
                        <a:cubicBezTo>
                          <a:pt x="940019" y="-17700"/>
                          <a:pt x="1250685" y="47982"/>
                          <a:pt x="1544642" y="0"/>
                        </a:cubicBezTo>
                        <a:cubicBezTo>
                          <a:pt x="1838599" y="-47982"/>
                          <a:pt x="1861063" y="37196"/>
                          <a:pt x="2035094" y="0"/>
                        </a:cubicBezTo>
                        <a:cubicBezTo>
                          <a:pt x="2209125" y="-37196"/>
                          <a:pt x="2382699" y="10566"/>
                          <a:pt x="2525546" y="0"/>
                        </a:cubicBezTo>
                        <a:cubicBezTo>
                          <a:pt x="2668393" y="-10566"/>
                          <a:pt x="3092405" y="83557"/>
                          <a:pt x="3235856" y="0"/>
                        </a:cubicBezTo>
                        <a:cubicBezTo>
                          <a:pt x="3379307" y="-83557"/>
                          <a:pt x="3521942" y="49068"/>
                          <a:pt x="3653022" y="0"/>
                        </a:cubicBezTo>
                        <a:cubicBezTo>
                          <a:pt x="3784102" y="-49068"/>
                          <a:pt x="4020452" y="29575"/>
                          <a:pt x="4363332" y="0"/>
                        </a:cubicBezTo>
                        <a:cubicBezTo>
                          <a:pt x="4706212" y="-29575"/>
                          <a:pt x="4836621" y="13257"/>
                          <a:pt x="5073641" y="0"/>
                        </a:cubicBezTo>
                        <a:cubicBezTo>
                          <a:pt x="5310661" y="-13257"/>
                          <a:pt x="5460720" y="58575"/>
                          <a:pt x="5637379" y="0"/>
                        </a:cubicBezTo>
                        <a:cubicBezTo>
                          <a:pt x="5814038" y="-58575"/>
                          <a:pt x="6151449" y="19835"/>
                          <a:pt x="6347689" y="0"/>
                        </a:cubicBezTo>
                        <a:cubicBezTo>
                          <a:pt x="6543929" y="-19835"/>
                          <a:pt x="6606082" y="33898"/>
                          <a:pt x="6838141" y="0"/>
                        </a:cubicBezTo>
                        <a:cubicBezTo>
                          <a:pt x="7070200" y="-33898"/>
                          <a:pt x="7163641" y="1498"/>
                          <a:pt x="7328593" y="0"/>
                        </a:cubicBezTo>
                        <a:cubicBezTo>
                          <a:pt x="7370957" y="183895"/>
                          <a:pt x="7287667" y="273632"/>
                          <a:pt x="7328593" y="528145"/>
                        </a:cubicBezTo>
                        <a:cubicBezTo>
                          <a:pt x="7369519" y="782659"/>
                          <a:pt x="7323792" y="873290"/>
                          <a:pt x="7328593" y="1035976"/>
                        </a:cubicBezTo>
                        <a:cubicBezTo>
                          <a:pt x="7333394" y="1198662"/>
                          <a:pt x="7320358" y="1346275"/>
                          <a:pt x="7328593" y="1543807"/>
                        </a:cubicBezTo>
                        <a:cubicBezTo>
                          <a:pt x="7336828" y="1741339"/>
                          <a:pt x="7305671" y="1888181"/>
                          <a:pt x="7328593" y="2031325"/>
                        </a:cubicBezTo>
                        <a:cubicBezTo>
                          <a:pt x="7061383" y="2057727"/>
                          <a:pt x="6947304" y="1996524"/>
                          <a:pt x="6691569" y="2031325"/>
                        </a:cubicBezTo>
                        <a:cubicBezTo>
                          <a:pt x="6435834" y="2066126"/>
                          <a:pt x="6510008" y="2025532"/>
                          <a:pt x="6347689" y="2031325"/>
                        </a:cubicBezTo>
                        <a:cubicBezTo>
                          <a:pt x="6185370" y="2037118"/>
                          <a:pt x="6061968" y="2018821"/>
                          <a:pt x="5930523" y="2031325"/>
                        </a:cubicBezTo>
                        <a:cubicBezTo>
                          <a:pt x="5799078" y="2043829"/>
                          <a:pt x="5425532" y="1995424"/>
                          <a:pt x="5220213" y="2031325"/>
                        </a:cubicBezTo>
                        <a:cubicBezTo>
                          <a:pt x="5014894" y="2067226"/>
                          <a:pt x="4777853" y="2003434"/>
                          <a:pt x="4656475" y="2031325"/>
                        </a:cubicBezTo>
                        <a:cubicBezTo>
                          <a:pt x="4535097" y="2059216"/>
                          <a:pt x="4386942" y="2023739"/>
                          <a:pt x="4239309" y="2031325"/>
                        </a:cubicBezTo>
                        <a:cubicBezTo>
                          <a:pt x="4091676" y="2038911"/>
                          <a:pt x="3853656" y="2013117"/>
                          <a:pt x="3675571" y="2031325"/>
                        </a:cubicBezTo>
                        <a:cubicBezTo>
                          <a:pt x="3497486" y="2049533"/>
                          <a:pt x="3444439" y="2009619"/>
                          <a:pt x="3331691" y="2031325"/>
                        </a:cubicBezTo>
                        <a:cubicBezTo>
                          <a:pt x="3218943" y="2053031"/>
                          <a:pt x="3098172" y="2011387"/>
                          <a:pt x="2987811" y="2031325"/>
                        </a:cubicBezTo>
                        <a:cubicBezTo>
                          <a:pt x="2877450" y="2051263"/>
                          <a:pt x="2623690" y="1976491"/>
                          <a:pt x="2424073" y="2031325"/>
                        </a:cubicBezTo>
                        <a:cubicBezTo>
                          <a:pt x="2224456" y="2086159"/>
                          <a:pt x="2176173" y="2009379"/>
                          <a:pt x="2006907" y="2031325"/>
                        </a:cubicBezTo>
                        <a:cubicBezTo>
                          <a:pt x="1837641" y="2053271"/>
                          <a:pt x="1545634" y="1988578"/>
                          <a:pt x="1369883" y="2031325"/>
                        </a:cubicBezTo>
                        <a:cubicBezTo>
                          <a:pt x="1194132" y="2074072"/>
                          <a:pt x="1078182" y="1999325"/>
                          <a:pt x="952717" y="2031325"/>
                        </a:cubicBezTo>
                        <a:cubicBezTo>
                          <a:pt x="827252" y="2063325"/>
                          <a:pt x="438580" y="1956494"/>
                          <a:pt x="0" y="2031325"/>
                        </a:cubicBezTo>
                        <a:cubicBezTo>
                          <a:pt x="-8672" y="1865954"/>
                          <a:pt x="35595" y="1712790"/>
                          <a:pt x="0" y="1584434"/>
                        </a:cubicBezTo>
                        <a:cubicBezTo>
                          <a:pt x="-35595" y="1456078"/>
                          <a:pt x="50756" y="1316026"/>
                          <a:pt x="0" y="1117229"/>
                        </a:cubicBezTo>
                        <a:cubicBezTo>
                          <a:pt x="-50756" y="918433"/>
                          <a:pt x="47629" y="801275"/>
                          <a:pt x="0" y="589084"/>
                        </a:cubicBezTo>
                        <a:cubicBezTo>
                          <a:pt x="-47629" y="376893"/>
                          <a:pt x="38884" y="119955"/>
                          <a:pt x="0" y="0"/>
                        </a:cubicBezTo>
                        <a:close/>
                      </a:path>
                    </a:pathLst>
                  </a:custGeom>
                  <ask:type>
                    <ask:lineSketchScribble/>
                  </ask:type>
                </ask:lineSketchStyleProps>
              </a:ext>
            </a:extLst>
          </a:ln>
          <a:effectLst>
            <a:softEdge rad="12700"/>
          </a:effectLst>
        </p:spPr>
        <p:txBody>
          <a:bodyPr wrap="square" lIns="91440" tIns="45720" rIns="91440" bIns="45720" anchor="t">
            <a:spAutoFit/>
          </a:bodyPr>
          <a:lstStyle/>
          <a:p>
            <a:r>
              <a:rPr lang="en-GB"/>
              <a:t> "Math anxiety is an inability by an otherwise intelligent person to cope with quantification, and more generally, mathematics. Frequently the outward symptoms of math anxiety are physiological rather than psychological. When confronted with a math problem, the sufferer has sweaty palms, is nauseous, has heart palpitations, and experiences paralysis of thought ... this quick description does not begin to describe the torment ..." (Krantz, 1999)</a:t>
            </a:r>
            <a:endParaRPr lang="en-US"/>
          </a:p>
        </p:txBody>
      </p:sp>
      <p:sp>
        <p:nvSpPr>
          <p:cNvPr id="7" name="Title 2">
            <a:extLst>
              <a:ext uri="{FF2B5EF4-FFF2-40B4-BE49-F238E27FC236}">
                <a16:creationId xmlns:a16="http://schemas.microsoft.com/office/drawing/2014/main" id="{E73B0FAE-D20C-45DD-8B5F-E46E5A10DCBC}"/>
              </a:ext>
            </a:extLst>
          </p:cNvPr>
          <p:cNvSpPr>
            <a:spLocks noGrp="1"/>
          </p:cNvSpPr>
          <p:nvPr>
            <p:ph type="ctrTitle"/>
          </p:nvPr>
        </p:nvSpPr>
        <p:spPr>
          <a:xfrm>
            <a:off x="592249" y="441262"/>
            <a:ext cx="3615894" cy="459293"/>
          </a:xfrm>
        </p:spPr>
        <p:txBody>
          <a:bodyPr/>
          <a:lstStyle/>
          <a:p>
            <a:r>
              <a:rPr lang="en-GB" sz="2800"/>
              <a:t>Background</a:t>
            </a:r>
          </a:p>
        </p:txBody>
      </p:sp>
      <p:sp>
        <p:nvSpPr>
          <p:cNvPr id="8" name="TextBox 7">
            <a:extLst>
              <a:ext uri="{FF2B5EF4-FFF2-40B4-BE49-F238E27FC236}">
                <a16:creationId xmlns:a16="http://schemas.microsoft.com/office/drawing/2014/main" id="{47A78B18-03F9-4DE5-AC93-25698068793E}"/>
              </a:ext>
            </a:extLst>
          </p:cNvPr>
          <p:cNvSpPr txBox="1"/>
          <p:nvPr/>
        </p:nvSpPr>
        <p:spPr>
          <a:xfrm>
            <a:off x="1688770" y="2420726"/>
            <a:ext cx="7328593" cy="646331"/>
          </a:xfrm>
          <a:custGeom>
            <a:avLst/>
            <a:gdLst>
              <a:gd name="connsiteX0" fmla="*/ 0 w 7328593"/>
              <a:gd name="connsiteY0" fmla="*/ 0 h 646331"/>
              <a:gd name="connsiteX1" fmla="*/ 490452 w 7328593"/>
              <a:gd name="connsiteY1" fmla="*/ 0 h 646331"/>
              <a:gd name="connsiteX2" fmla="*/ 834332 w 7328593"/>
              <a:gd name="connsiteY2" fmla="*/ 0 h 646331"/>
              <a:gd name="connsiteX3" fmla="*/ 1544642 w 7328593"/>
              <a:gd name="connsiteY3" fmla="*/ 0 h 646331"/>
              <a:gd name="connsiteX4" fmla="*/ 2035094 w 7328593"/>
              <a:gd name="connsiteY4" fmla="*/ 0 h 646331"/>
              <a:gd name="connsiteX5" fmla="*/ 2525546 w 7328593"/>
              <a:gd name="connsiteY5" fmla="*/ 0 h 646331"/>
              <a:gd name="connsiteX6" fmla="*/ 3235856 w 7328593"/>
              <a:gd name="connsiteY6" fmla="*/ 0 h 646331"/>
              <a:gd name="connsiteX7" fmla="*/ 3653022 w 7328593"/>
              <a:gd name="connsiteY7" fmla="*/ 0 h 646331"/>
              <a:gd name="connsiteX8" fmla="*/ 4363332 w 7328593"/>
              <a:gd name="connsiteY8" fmla="*/ 0 h 646331"/>
              <a:gd name="connsiteX9" fmla="*/ 5073641 w 7328593"/>
              <a:gd name="connsiteY9" fmla="*/ 0 h 646331"/>
              <a:gd name="connsiteX10" fmla="*/ 5637379 w 7328593"/>
              <a:gd name="connsiteY10" fmla="*/ 0 h 646331"/>
              <a:gd name="connsiteX11" fmla="*/ 6347689 w 7328593"/>
              <a:gd name="connsiteY11" fmla="*/ 0 h 646331"/>
              <a:gd name="connsiteX12" fmla="*/ 6838141 w 7328593"/>
              <a:gd name="connsiteY12" fmla="*/ 0 h 646331"/>
              <a:gd name="connsiteX13" fmla="*/ 7328593 w 7328593"/>
              <a:gd name="connsiteY13" fmla="*/ 0 h 646331"/>
              <a:gd name="connsiteX14" fmla="*/ 7328593 w 7328593"/>
              <a:gd name="connsiteY14" fmla="*/ 329629 h 646331"/>
              <a:gd name="connsiteX15" fmla="*/ 7328593 w 7328593"/>
              <a:gd name="connsiteY15" fmla="*/ 646331 h 646331"/>
              <a:gd name="connsiteX16" fmla="*/ 6764855 w 7328593"/>
              <a:gd name="connsiteY16" fmla="*/ 646331 h 646331"/>
              <a:gd name="connsiteX17" fmla="*/ 6054545 w 7328593"/>
              <a:gd name="connsiteY17" fmla="*/ 646331 h 646331"/>
              <a:gd name="connsiteX18" fmla="*/ 5490807 w 7328593"/>
              <a:gd name="connsiteY18" fmla="*/ 646331 h 646331"/>
              <a:gd name="connsiteX19" fmla="*/ 5146927 w 7328593"/>
              <a:gd name="connsiteY19" fmla="*/ 646331 h 646331"/>
              <a:gd name="connsiteX20" fmla="*/ 4729761 w 7328593"/>
              <a:gd name="connsiteY20" fmla="*/ 646331 h 646331"/>
              <a:gd name="connsiteX21" fmla="*/ 4019451 w 7328593"/>
              <a:gd name="connsiteY21" fmla="*/ 646331 h 646331"/>
              <a:gd name="connsiteX22" fmla="*/ 3455713 w 7328593"/>
              <a:gd name="connsiteY22" fmla="*/ 646331 h 646331"/>
              <a:gd name="connsiteX23" fmla="*/ 3038547 w 7328593"/>
              <a:gd name="connsiteY23" fmla="*/ 646331 h 646331"/>
              <a:gd name="connsiteX24" fmla="*/ 2474809 w 7328593"/>
              <a:gd name="connsiteY24" fmla="*/ 646331 h 646331"/>
              <a:gd name="connsiteX25" fmla="*/ 2130929 w 7328593"/>
              <a:gd name="connsiteY25" fmla="*/ 646331 h 646331"/>
              <a:gd name="connsiteX26" fmla="*/ 1787049 w 7328593"/>
              <a:gd name="connsiteY26" fmla="*/ 646331 h 646331"/>
              <a:gd name="connsiteX27" fmla="*/ 1223311 w 7328593"/>
              <a:gd name="connsiteY27" fmla="*/ 646331 h 646331"/>
              <a:gd name="connsiteX28" fmla="*/ 806145 w 7328593"/>
              <a:gd name="connsiteY28" fmla="*/ 646331 h 646331"/>
              <a:gd name="connsiteX29" fmla="*/ 0 w 7328593"/>
              <a:gd name="connsiteY29" fmla="*/ 646331 h 646331"/>
              <a:gd name="connsiteX30" fmla="*/ 0 w 7328593"/>
              <a:gd name="connsiteY30" fmla="*/ 336092 h 646331"/>
              <a:gd name="connsiteX31" fmla="*/ 0 w 7328593"/>
              <a:gd name="connsiteY3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28593" h="646331" extrusionOk="0">
                <a:moveTo>
                  <a:pt x="0" y="0"/>
                </a:moveTo>
                <a:cubicBezTo>
                  <a:pt x="128367" y="-20156"/>
                  <a:pt x="382911" y="11330"/>
                  <a:pt x="490452" y="0"/>
                </a:cubicBezTo>
                <a:cubicBezTo>
                  <a:pt x="597993" y="-11330"/>
                  <a:pt x="728645" y="17700"/>
                  <a:pt x="834332" y="0"/>
                </a:cubicBezTo>
                <a:cubicBezTo>
                  <a:pt x="940019" y="-17700"/>
                  <a:pt x="1250685" y="47982"/>
                  <a:pt x="1544642" y="0"/>
                </a:cubicBezTo>
                <a:cubicBezTo>
                  <a:pt x="1838599" y="-47982"/>
                  <a:pt x="1861063" y="37196"/>
                  <a:pt x="2035094" y="0"/>
                </a:cubicBezTo>
                <a:cubicBezTo>
                  <a:pt x="2209125" y="-37196"/>
                  <a:pt x="2382699" y="10566"/>
                  <a:pt x="2525546" y="0"/>
                </a:cubicBezTo>
                <a:cubicBezTo>
                  <a:pt x="2668393" y="-10566"/>
                  <a:pt x="3092405" y="83557"/>
                  <a:pt x="3235856" y="0"/>
                </a:cubicBezTo>
                <a:cubicBezTo>
                  <a:pt x="3379307" y="-83557"/>
                  <a:pt x="3521942" y="49068"/>
                  <a:pt x="3653022" y="0"/>
                </a:cubicBezTo>
                <a:cubicBezTo>
                  <a:pt x="3784102" y="-49068"/>
                  <a:pt x="4020452" y="29575"/>
                  <a:pt x="4363332" y="0"/>
                </a:cubicBezTo>
                <a:cubicBezTo>
                  <a:pt x="4706212" y="-29575"/>
                  <a:pt x="4836621" y="13257"/>
                  <a:pt x="5073641" y="0"/>
                </a:cubicBezTo>
                <a:cubicBezTo>
                  <a:pt x="5310661" y="-13257"/>
                  <a:pt x="5460720" y="58575"/>
                  <a:pt x="5637379" y="0"/>
                </a:cubicBezTo>
                <a:cubicBezTo>
                  <a:pt x="5814038" y="-58575"/>
                  <a:pt x="6151449" y="19835"/>
                  <a:pt x="6347689" y="0"/>
                </a:cubicBezTo>
                <a:cubicBezTo>
                  <a:pt x="6543929" y="-19835"/>
                  <a:pt x="6606082" y="33898"/>
                  <a:pt x="6838141" y="0"/>
                </a:cubicBezTo>
                <a:cubicBezTo>
                  <a:pt x="7070200" y="-33898"/>
                  <a:pt x="7163641" y="1498"/>
                  <a:pt x="7328593" y="0"/>
                </a:cubicBezTo>
                <a:cubicBezTo>
                  <a:pt x="7364279" y="108034"/>
                  <a:pt x="7328301" y="192585"/>
                  <a:pt x="7328593" y="329629"/>
                </a:cubicBezTo>
                <a:cubicBezTo>
                  <a:pt x="7328885" y="466673"/>
                  <a:pt x="7305033" y="511318"/>
                  <a:pt x="7328593" y="646331"/>
                </a:cubicBezTo>
                <a:cubicBezTo>
                  <a:pt x="7197628" y="705307"/>
                  <a:pt x="7010981" y="592667"/>
                  <a:pt x="6764855" y="646331"/>
                </a:cubicBezTo>
                <a:cubicBezTo>
                  <a:pt x="6518729" y="699995"/>
                  <a:pt x="6200164" y="638848"/>
                  <a:pt x="6054545" y="646331"/>
                </a:cubicBezTo>
                <a:cubicBezTo>
                  <a:pt x="5908926" y="653814"/>
                  <a:pt x="5753722" y="643222"/>
                  <a:pt x="5490807" y="646331"/>
                </a:cubicBezTo>
                <a:cubicBezTo>
                  <a:pt x="5227892" y="649440"/>
                  <a:pt x="5309246" y="640538"/>
                  <a:pt x="5146927" y="646331"/>
                </a:cubicBezTo>
                <a:cubicBezTo>
                  <a:pt x="4984608" y="652124"/>
                  <a:pt x="4861206" y="633827"/>
                  <a:pt x="4729761" y="646331"/>
                </a:cubicBezTo>
                <a:cubicBezTo>
                  <a:pt x="4598316" y="658835"/>
                  <a:pt x="4224770" y="610430"/>
                  <a:pt x="4019451" y="646331"/>
                </a:cubicBezTo>
                <a:cubicBezTo>
                  <a:pt x="3814132" y="682232"/>
                  <a:pt x="3577091" y="618440"/>
                  <a:pt x="3455713" y="646331"/>
                </a:cubicBezTo>
                <a:cubicBezTo>
                  <a:pt x="3334335" y="674222"/>
                  <a:pt x="3186180" y="638745"/>
                  <a:pt x="3038547" y="646331"/>
                </a:cubicBezTo>
                <a:cubicBezTo>
                  <a:pt x="2890914" y="653917"/>
                  <a:pt x="2652894" y="628123"/>
                  <a:pt x="2474809" y="646331"/>
                </a:cubicBezTo>
                <a:cubicBezTo>
                  <a:pt x="2296724" y="664539"/>
                  <a:pt x="2243677" y="624625"/>
                  <a:pt x="2130929" y="646331"/>
                </a:cubicBezTo>
                <a:cubicBezTo>
                  <a:pt x="2018181" y="668037"/>
                  <a:pt x="1897410" y="626393"/>
                  <a:pt x="1787049" y="646331"/>
                </a:cubicBezTo>
                <a:cubicBezTo>
                  <a:pt x="1676688" y="666269"/>
                  <a:pt x="1422928" y="591497"/>
                  <a:pt x="1223311" y="646331"/>
                </a:cubicBezTo>
                <a:cubicBezTo>
                  <a:pt x="1023694" y="701165"/>
                  <a:pt x="975411" y="624385"/>
                  <a:pt x="806145" y="646331"/>
                </a:cubicBezTo>
                <a:cubicBezTo>
                  <a:pt x="636879" y="668277"/>
                  <a:pt x="360991" y="582368"/>
                  <a:pt x="0" y="646331"/>
                </a:cubicBezTo>
                <a:cubicBezTo>
                  <a:pt x="-376" y="572386"/>
                  <a:pt x="4181" y="403731"/>
                  <a:pt x="0" y="336092"/>
                </a:cubicBezTo>
                <a:cubicBezTo>
                  <a:pt x="-4181" y="268453"/>
                  <a:pt x="26279" y="84773"/>
                  <a:pt x="0" y="0"/>
                </a:cubicBezTo>
                <a:close/>
              </a:path>
            </a:pathLst>
          </a:custGeom>
          <a:noFill/>
          <a:ln w="57150" cmpd="sng">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softEdge rad="12700"/>
          </a:effectLst>
        </p:spPr>
        <p:txBody>
          <a:bodyPr wrap="square">
            <a:spAutoFit/>
          </a:bodyPr>
          <a:lstStyle/>
          <a:p>
            <a:r>
              <a:rPr lang="en-GB" sz="1800"/>
              <a:t>“an emotion that blocks a person’s reasoning ability when confronted with a mathematical situation” [Spicer 2004]</a:t>
            </a:r>
            <a:endParaRPr lang="en-GB"/>
          </a:p>
        </p:txBody>
      </p:sp>
      <p:sp>
        <p:nvSpPr>
          <p:cNvPr id="10" name="TextBox 9">
            <a:extLst>
              <a:ext uri="{FF2B5EF4-FFF2-40B4-BE49-F238E27FC236}">
                <a16:creationId xmlns:a16="http://schemas.microsoft.com/office/drawing/2014/main" id="{05F12476-43EE-485E-8FFB-C6A165C5BF6F}"/>
              </a:ext>
            </a:extLst>
          </p:cNvPr>
          <p:cNvSpPr txBox="1"/>
          <p:nvPr/>
        </p:nvSpPr>
        <p:spPr>
          <a:xfrm>
            <a:off x="506241" y="944639"/>
            <a:ext cx="8637759" cy="1200329"/>
          </a:xfrm>
          <a:prstGeom prst="rect">
            <a:avLst/>
          </a:prstGeom>
          <a:noFill/>
        </p:spPr>
        <p:txBody>
          <a:bodyPr wrap="square">
            <a:spAutoFit/>
          </a:bodyPr>
          <a:lstStyle/>
          <a:p>
            <a:r>
              <a:rPr lang="en-GB" sz="1800"/>
              <a:t>Whilst maths anxiety has been recognised by academics for over half a century, little work has been done within the Open University to establish its extent within our population, how it is affected by distance learning and what techniques can be used to mitigate its effects.</a:t>
            </a:r>
          </a:p>
        </p:txBody>
      </p:sp>
      <p:sp>
        <p:nvSpPr>
          <p:cNvPr id="12" name="TextBox 11">
            <a:extLst>
              <a:ext uri="{FF2B5EF4-FFF2-40B4-BE49-F238E27FC236}">
                <a16:creationId xmlns:a16="http://schemas.microsoft.com/office/drawing/2014/main" id="{05DE58D8-F465-4C24-8F8E-3EC6BB19AD16}"/>
              </a:ext>
            </a:extLst>
          </p:cNvPr>
          <p:cNvSpPr txBox="1"/>
          <p:nvPr/>
        </p:nvSpPr>
        <p:spPr>
          <a:xfrm>
            <a:off x="0" y="6245101"/>
            <a:ext cx="8566666" cy="55297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References: Krantz, S.G. (1999). How To Teach Mathematics. </a:t>
            </a:r>
            <a:r>
              <a:rPr kumimoji="0" lang="en-GB"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Providence: American Mathematical Society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Spicer, J. (2004). Resources to combat math anxiety. </a:t>
            </a:r>
            <a:r>
              <a:rPr kumimoji="0" lang="en-GB"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Eisenhower National Clearinghouse Focus 12(12)</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402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9F91D1-DFED-4355-A437-5E760D6F4DC4}"/>
              </a:ext>
            </a:extLst>
          </p:cNvPr>
          <p:cNvSpPr>
            <a:spLocks noGrp="1"/>
          </p:cNvSpPr>
          <p:nvPr>
            <p:ph type="ctrTitle"/>
          </p:nvPr>
        </p:nvSpPr>
        <p:spPr>
          <a:xfrm>
            <a:off x="431998" y="544317"/>
            <a:ext cx="5897549" cy="459293"/>
          </a:xfrm>
        </p:spPr>
        <p:txBody>
          <a:bodyPr/>
          <a:lstStyle/>
          <a:p>
            <a:r>
              <a:rPr lang="en-GB" sz="2800"/>
              <a:t>Aims, Objectives and Project Plan</a:t>
            </a:r>
          </a:p>
        </p:txBody>
      </p:sp>
      <p:sp>
        <p:nvSpPr>
          <p:cNvPr id="4" name="Content Placeholder 3">
            <a:extLst>
              <a:ext uri="{FF2B5EF4-FFF2-40B4-BE49-F238E27FC236}">
                <a16:creationId xmlns:a16="http://schemas.microsoft.com/office/drawing/2014/main" id="{9C925622-ACE8-41CD-8934-92186181BCC2}"/>
              </a:ext>
            </a:extLst>
          </p:cNvPr>
          <p:cNvSpPr>
            <a:spLocks noGrp="1"/>
          </p:cNvSpPr>
          <p:nvPr>
            <p:ph idx="1"/>
          </p:nvPr>
        </p:nvSpPr>
        <p:spPr/>
        <p:txBody>
          <a:bodyPr/>
          <a:lstStyle/>
          <a:p>
            <a:r>
              <a:rPr lang="en-GB" sz="1800">
                <a:latin typeface="Arial" panose="020B0604020202020204" pitchFamily="34" charset="0"/>
                <a:cs typeface="Arial" panose="020B0604020202020204" pitchFamily="34" charset="0"/>
              </a:rPr>
              <a:t>This project is intended to be the first of several, which will culminate with a STEM-wide program for supporting students with Maths Anxiety.  It will identify the extent of maths anxiety within the community of STEM students and aim to identify some underlying reasons for the issues</a:t>
            </a:r>
            <a:r>
              <a:rPr lang="en-GB">
                <a:latin typeface="Arial" panose="020B0604020202020204" pitchFamily="34" charset="0"/>
                <a:cs typeface="Arial" panose="020B0604020202020204" pitchFamily="34" charset="0"/>
              </a:rPr>
              <a:t>.</a:t>
            </a:r>
            <a:endParaRPr lang="en-GB"/>
          </a:p>
        </p:txBody>
      </p:sp>
      <p:sp>
        <p:nvSpPr>
          <p:cNvPr id="5" name="TextBox 4">
            <a:extLst>
              <a:ext uri="{FF2B5EF4-FFF2-40B4-BE49-F238E27FC236}">
                <a16:creationId xmlns:a16="http://schemas.microsoft.com/office/drawing/2014/main" id="{7D1FF24B-1D0C-4E80-9F5F-8BACF5242CF8}"/>
              </a:ext>
            </a:extLst>
          </p:cNvPr>
          <p:cNvSpPr txBox="1"/>
          <p:nvPr/>
        </p:nvSpPr>
        <p:spPr>
          <a:xfrm>
            <a:off x="3533532" y="2603630"/>
            <a:ext cx="2467041" cy="2308324"/>
          </a:xfrm>
          <a:custGeom>
            <a:avLst/>
            <a:gdLst>
              <a:gd name="connsiteX0" fmla="*/ 0 w 2467041"/>
              <a:gd name="connsiteY0" fmla="*/ 0 h 2308324"/>
              <a:gd name="connsiteX1" fmla="*/ 518079 w 2467041"/>
              <a:gd name="connsiteY1" fmla="*/ 0 h 2308324"/>
              <a:gd name="connsiteX2" fmla="*/ 986816 w 2467041"/>
              <a:gd name="connsiteY2" fmla="*/ 0 h 2308324"/>
              <a:gd name="connsiteX3" fmla="*/ 1529565 w 2467041"/>
              <a:gd name="connsiteY3" fmla="*/ 0 h 2308324"/>
              <a:gd name="connsiteX4" fmla="*/ 1948962 w 2467041"/>
              <a:gd name="connsiteY4" fmla="*/ 0 h 2308324"/>
              <a:gd name="connsiteX5" fmla="*/ 2467041 w 2467041"/>
              <a:gd name="connsiteY5" fmla="*/ 0 h 2308324"/>
              <a:gd name="connsiteX6" fmla="*/ 2467041 w 2467041"/>
              <a:gd name="connsiteY6" fmla="*/ 623247 h 2308324"/>
              <a:gd name="connsiteX7" fmla="*/ 2467041 w 2467041"/>
              <a:gd name="connsiteY7" fmla="*/ 1177245 h 2308324"/>
              <a:gd name="connsiteX8" fmla="*/ 2467041 w 2467041"/>
              <a:gd name="connsiteY8" fmla="*/ 1777409 h 2308324"/>
              <a:gd name="connsiteX9" fmla="*/ 2467041 w 2467041"/>
              <a:gd name="connsiteY9" fmla="*/ 2308324 h 2308324"/>
              <a:gd name="connsiteX10" fmla="*/ 2022974 w 2467041"/>
              <a:gd name="connsiteY10" fmla="*/ 2308324 h 2308324"/>
              <a:gd name="connsiteX11" fmla="*/ 1578906 w 2467041"/>
              <a:gd name="connsiteY11" fmla="*/ 2308324 h 2308324"/>
              <a:gd name="connsiteX12" fmla="*/ 1085498 w 2467041"/>
              <a:gd name="connsiteY12" fmla="*/ 2308324 h 2308324"/>
              <a:gd name="connsiteX13" fmla="*/ 592090 w 2467041"/>
              <a:gd name="connsiteY13" fmla="*/ 2308324 h 2308324"/>
              <a:gd name="connsiteX14" fmla="*/ 0 w 2467041"/>
              <a:gd name="connsiteY14" fmla="*/ 2308324 h 2308324"/>
              <a:gd name="connsiteX15" fmla="*/ 0 w 2467041"/>
              <a:gd name="connsiteY15" fmla="*/ 1754326 h 2308324"/>
              <a:gd name="connsiteX16" fmla="*/ 0 w 2467041"/>
              <a:gd name="connsiteY16" fmla="*/ 1200328 h 2308324"/>
              <a:gd name="connsiteX17" fmla="*/ 0 w 2467041"/>
              <a:gd name="connsiteY17" fmla="*/ 646331 h 2308324"/>
              <a:gd name="connsiteX18" fmla="*/ 0 w 2467041"/>
              <a:gd name="connsiteY1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041" h="2308324" extrusionOk="0">
                <a:moveTo>
                  <a:pt x="0" y="0"/>
                </a:moveTo>
                <a:cubicBezTo>
                  <a:pt x="130278" y="-21673"/>
                  <a:pt x="323582" y="10054"/>
                  <a:pt x="518079" y="0"/>
                </a:cubicBezTo>
                <a:cubicBezTo>
                  <a:pt x="712576" y="-10054"/>
                  <a:pt x="809982" y="13977"/>
                  <a:pt x="986816" y="0"/>
                </a:cubicBezTo>
                <a:cubicBezTo>
                  <a:pt x="1163650" y="-13977"/>
                  <a:pt x="1279367" y="2997"/>
                  <a:pt x="1529565" y="0"/>
                </a:cubicBezTo>
                <a:cubicBezTo>
                  <a:pt x="1779763" y="-2997"/>
                  <a:pt x="1847154" y="46123"/>
                  <a:pt x="1948962" y="0"/>
                </a:cubicBezTo>
                <a:cubicBezTo>
                  <a:pt x="2050770" y="-46123"/>
                  <a:pt x="2282902" y="1645"/>
                  <a:pt x="2467041" y="0"/>
                </a:cubicBezTo>
                <a:cubicBezTo>
                  <a:pt x="2506663" y="255064"/>
                  <a:pt x="2421147" y="443419"/>
                  <a:pt x="2467041" y="623247"/>
                </a:cubicBezTo>
                <a:cubicBezTo>
                  <a:pt x="2512935" y="803075"/>
                  <a:pt x="2426201" y="1003881"/>
                  <a:pt x="2467041" y="1177245"/>
                </a:cubicBezTo>
                <a:cubicBezTo>
                  <a:pt x="2507881" y="1350609"/>
                  <a:pt x="2400678" y="1521675"/>
                  <a:pt x="2467041" y="1777409"/>
                </a:cubicBezTo>
                <a:cubicBezTo>
                  <a:pt x="2533404" y="2033143"/>
                  <a:pt x="2408877" y="2138351"/>
                  <a:pt x="2467041" y="2308324"/>
                </a:cubicBezTo>
                <a:cubicBezTo>
                  <a:pt x="2281152" y="2330654"/>
                  <a:pt x="2137426" y="2290183"/>
                  <a:pt x="2022974" y="2308324"/>
                </a:cubicBezTo>
                <a:cubicBezTo>
                  <a:pt x="1908522" y="2326465"/>
                  <a:pt x="1682984" y="2257281"/>
                  <a:pt x="1578906" y="2308324"/>
                </a:cubicBezTo>
                <a:cubicBezTo>
                  <a:pt x="1474828" y="2359367"/>
                  <a:pt x="1226280" y="2300027"/>
                  <a:pt x="1085498" y="2308324"/>
                </a:cubicBezTo>
                <a:cubicBezTo>
                  <a:pt x="944716" y="2316621"/>
                  <a:pt x="788588" y="2306749"/>
                  <a:pt x="592090" y="2308324"/>
                </a:cubicBezTo>
                <a:cubicBezTo>
                  <a:pt x="395592" y="2309899"/>
                  <a:pt x="282107" y="2253693"/>
                  <a:pt x="0" y="2308324"/>
                </a:cubicBezTo>
                <a:cubicBezTo>
                  <a:pt x="-21259" y="2054267"/>
                  <a:pt x="15189" y="1949422"/>
                  <a:pt x="0" y="1754326"/>
                </a:cubicBezTo>
                <a:cubicBezTo>
                  <a:pt x="-15189" y="1559230"/>
                  <a:pt x="51744" y="1466954"/>
                  <a:pt x="0" y="1200328"/>
                </a:cubicBezTo>
                <a:cubicBezTo>
                  <a:pt x="-51744" y="933702"/>
                  <a:pt x="34519" y="811332"/>
                  <a:pt x="0" y="646331"/>
                </a:cubicBezTo>
                <a:cubicBezTo>
                  <a:pt x="-34519" y="481330"/>
                  <a:pt x="67270" y="157231"/>
                  <a:pt x="0" y="0"/>
                </a:cubicBezTo>
                <a:close/>
              </a:path>
            </a:pathLst>
          </a:custGeom>
          <a:noFill/>
          <a:ln w="22225">
            <a:solidFill>
              <a:srgbClr val="0070C0"/>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GB" b="1">
                <a:latin typeface="Arial" panose="020B0604020202020204" pitchFamily="34" charset="0"/>
                <a:cs typeface="Arial" panose="020B0604020202020204" pitchFamily="34" charset="0"/>
              </a:rPr>
              <a:t>Stage two: </a:t>
            </a:r>
            <a:r>
              <a:rPr lang="en-GB">
                <a:latin typeface="Arial" panose="020B0604020202020204" pitchFamily="34" charset="0"/>
                <a:cs typeface="Arial" panose="020B0604020202020204" pitchFamily="34" charset="0"/>
              </a:rPr>
              <a:t>In-depth semi-structured interviews to further investigate specific issues and explore how these might be addressed and supported.</a:t>
            </a:r>
          </a:p>
        </p:txBody>
      </p:sp>
      <p:sp>
        <p:nvSpPr>
          <p:cNvPr id="7" name="TextBox 6">
            <a:extLst>
              <a:ext uri="{FF2B5EF4-FFF2-40B4-BE49-F238E27FC236}">
                <a16:creationId xmlns:a16="http://schemas.microsoft.com/office/drawing/2014/main" id="{CA4A8AB7-E1EF-48D1-95CA-27AC34377E52}"/>
              </a:ext>
            </a:extLst>
          </p:cNvPr>
          <p:cNvSpPr txBox="1"/>
          <p:nvPr/>
        </p:nvSpPr>
        <p:spPr>
          <a:xfrm>
            <a:off x="431998" y="2372496"/>
            <a:ext cx="2783991" cy="1754326"/>
          </a:xfrm>
          <a:custGeom>
            <a:avLst/>
            <a:gdLst>
              <a:gd name="connsiteX0" fmla="*/ 0 w 2783991"/>
              <a:gd name="connsiteY0" fmla="*/ 0 h 1754326"/>
              <a:gd name="connsiteX1" fmla="*/ 528958 w 2783991"/>
              <a:gd name="connsiteY1" fmla="*/ 0 h 1754326"/>
              <a:gd name="connsiteX2" fmla="*/ 1002237 w 2783991"/>
              <a:gd name="connsiteY2" fmla="*/ 0 h 1754326"/>
              <a:gd name="connsiteX3" fmla="*/ 1614715 w 2783991"/>
              <a:gd name="connsiteY3" fmla="*/ 0 h 1754326"/>
              <a:gd name="connsiteX4" fmla="*/ 2143673 w 2783991"/>
              <a:gd name="connsiteY4" fmla="*/ 0 h 1754326"/>
              <a:gd name="connsiteX5" fmla="*/ 2783991 w 2783991"/>
              <a:gd name="connsiteY5" fmla="*/ 0 h 1754326"/>
              <a:gd name="connsiteX6" fmla="*/ 2783991 w 2783991"/>
              <a:gd name="connsiteY6" fmla="*/ 619862 h 1754326"/>
              <a:gd name="connsiteX7" fmla="*/ 2783991 w 2783991"/>
              <a:gd name="connsiteY7" fmla="*/ 1204637 h 1754326"/>
              <a:gd name="connsiteX8" fmla="*/ 2783991 w 2783991"/>
              <a:gd name="connsiteY8" fmla="*/ 1754326 h 1754326"/>
              <a:gd name="connsiteX9" fmla="*/ 2282873 w 2783991"/>
              <a:gd name="connsiteY9" fmla="*/ 1754326 h 1754326"/>
              <a:gd name="connsiteX10" fmla="*/ 1726074 w 2783991"/>
              <a:gd name="connsiteY10" fmla="*/ 1754326 h 1754326"/>
              <a:gd name="connsiteX11" fmla="*/ 1169276 w 2783991"/>
              <a:gd name="connsiteY11" fmla="*/ 1754326 h 1754326"/>
              <a:gd name="connsiteX12" fmla="*/ 640318 w 2783991"/>
              <a:gd name="connsiteY12" fmla="*/ 1754326 h 1754326"/>
              <a:gd name="connsiteX13" fmla="*/ 0 w 2783991"/>
              <a:gd name="connsiteY13" fmla="*/ 1754326 h 1754326"/>
              <a:gd name="connsiteX14" fmla="*/ 0 w 2783991"/>
              <a:gd name="connsiteY14" fmla="*/ 1134464 h 1754326"/>
              <a:gd name="connsiteX15" fmla="*/ 0 w 2783991"/>
              <a:gd name="connsiteY15" fmla="*/ 514602 h 1754326"/>
              <a:gd name="connsiteX16" fmla="*/ 0 w 2783991"/>
              <a:gd name="connsiteY1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83991" h="1754326" extrusionOk="0">
                <a:moveTo>
                  <a:pt x="0" y="0"/>
                </a:moveTo>
                <a:cubicBezTo>
                  <a:pt x="246236" y="-33906"/>
                  <a:pt x="306188" y="36538"/>
                  <a:pt x="528958" y="0"/>
                </a:cubicBezTo>
                <a:cubicBezTo>
                  <a:pt x="751728" y="-36538"/>
                  <a:pt x="868048" y="56264"/>
                  <a:pt x="1002237" y="0"/>
                </a:cubicBezTo>
                <a:cubicBezTo>
                  <a:pt x="1136426" y="-56264"/>
                  <a:pt x="1433024" y="43865"/>
                  <a:pt x="1614715" y="0"/>
                </a:cubicBezTo>
                <a:cubicBezTo>
                  <a:pt x="1796406" y="-43865"/>
                  <a:pt x="1908240" y="26020"/>
                  <a:pt x="2143673" y="0"/>
                </a:cubicBezTo>
                <a:cubicBezTo>
                  <a:pt x="2379106" y="-26020"/>
                  <a:pt x="2464793" y="68855"/>
                  <a:pt x="2783991" y="0"/>
                </a:cubicBezTo>
                <a:cubicBezTo>
                  <a:pt x="2812232" y="139342"/>
                  <a:pt x="2743826" y="331214"/>
                  <a:pt x="2783991" y="619862"/>
                </a:cubicBezTo>
                <a:cubicBezTo>
                  <a:pt x="2824156" y="908510"/>
                  <a:pt x="2766065" y="961089"/>
                  <a:pt x="2783991" y="1204637"/>
                </a:cubicBezTo>
                <a:cubicBezTo>
                  <a:pt x="2801917" y="1448185"/>
                  <a:pt x="2732173" y="1532052"/>
                  <a:pt x="2783991" y="1754326"/>
                </a:cubicBezTo>
                <a:cubicBezTo>
                  <a:pt x="2586542" y="1778486"/>
                  <a:pt x="2518694" y="1738915"/>
                  <a:pt x="2282873" y="1754326"/>
                </a:cubicBezTo>
                <a:cubicBezTo>
                  <a:pt x="2047052" y="1769737"/>
                  <a:pt x="1860959" y="1711366"/>
                  <a:pt x="1726074" y="1754326"/>
                </a:cubicBezTo>
                <a:cubicBezTo>
                  <a:pt x="1591189" y="1797286"/>
                  <a:pt x="1361031" y="1730610"/>
                  <a:pt x="1169276" y="1754326"/>
                </a:cubicBezTo>
                <a:cubicBezTo>
                  <a:pt x="977521" y="1778042"/>
                  <a:pt x="856357" y="1726964"/>
                  <a:pt x="640318" y="1754326"/>
                </a:cubicBezTo>
                <a:cubicBezTo>
                  <a:pt x="424279" y="1781688"/>
                  <a:pt x="265954" y="1729265"/>
                  <a:pt x="0" y="1754326"/>
                </a:cubicBezTo>
                <a:cubicBezTo>
                  <a:pt x="-34794" y="1592729"/>
                  <a:pt x="50717" y="1290806"/>
                  <a:pt x="0" y="1134464"/>
                </a:cubicBezTo>
                <a:cubicBezTo>
                  <a:pt x="-50717" y="978122"/>
                  <a:pt x="35397" y="814701"/>
                  <a:pt x="0" y="514602"/>
                </a:cubicBezTo>
                <a:cubicBezTo>
                  <a:pt x="-35397" y="214503"/>
                  <a:pt x="28259" y="114658"/>
                  <a:pt x="0" y="0"/>
                </a:cubicBezTo>
                <a:close/>
              </a:path>
            </a:pathLst>
          </a:custGeom>
          <a:noFill/>
          <a:ln w="22225">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b="1">
                <a:latin typeface="Arial" panose="020B0604020202020204" pitchFamily="34" charset="0"/>
                <a:cs typeface="Arial" panose="020B0604020202020204" pitchFamily="34" charset="0"/>
              </a:rPr>
              <a:t>Stage one: </a:t>
            </a:r>
            <a:r>
              <a:rPr lang="en-GB">
                <a:latin typeface="Arial" panose="020B0604020202020204" pitchFamily="34" charset="0"/>
                <a:cs typeface="Arial" panose="020B0604020202020204" pitchFamily="34" charset="0"/>
              </a:rPr>
              <a:t>Student survey across the level 1 STEM curriculum to establish the extent of maths anxiety within the OU.</a:t>
            </a:r>
          </a:p>
        </p:txBody>
      </p:sp>
      <p:sp>
        <p:nvSpPr>
          <p:cNvPr id="8" name="TextBox 7">
            <a:extLst>
              <a:ext uri="{FF2B5EF4-FFF2-40B4-BE49-F238E27FC236}">
                <a16:creationId xmlns:a16="http://schemas.microsoft.com/office/drawing/2014/main" id="{079D5C9A-1AD0-43E0-AD95-893A00D7D8F5}"/>
              </a:ext>
            </a:extLst>
          </p:cNvPr>
          <p:cNvSpPr txBox="1"/>
          <p:nvPr/>
        </p:nvSpPr>
        <p:spPr>
          <a:xfrm>
            <a:off x="6303750" y="3386225"/>
            <a:ext cx="2467041" cy="1754326"/>
          </a:xfrm>
          <a:custGeom>
            <a:avLst/>
            <a:gdLst>
              <a:gd name="connsiteX0" fmla="*/ 0 w 2467041"/>
              <a:gd name="connsiteY0" fmla="*/ 0 h 1754326"/>
              <a:gd name="connsiteX1" fmla="*/ 542749 w 2467041"/>
              <a:gd name="connsiteY1" fmla="*/ 0 h 1754326"/>
              <a:gd name="connsiteX2" fmla="*/ 986816 w 2467041"/>
              <a:gd name="connsiteY2" fmla="*/ 0 h 1754326"/>
              <a:gd name="connsiteX3" fmla="*/ 1406213 w 2467041"/>
              <a:gd name="connsiteY3" fmla="*/ 0 h 1754326"/>
              <a:gd name="connsiteX4" fmla="*/ 1874951 w 2467041"/>
              <a:gd name="connsiteY4" fmla="*/ 0 h 1754326"/>
              <a:gd name="connsiteX5" fmla="*/ 2467041 w 2467041"/>
              <a:gd name="connsiteY5" fmla="*/ 0 h 1754326"/>
              <a:gd name="connsiteX6" fmla="*/ 2467041 w 2467041"/>
              <a:gd name="connsiteY6" fmla="*/ 567232 h 1754326"/>
              <a:gd name="connsiteX7" fmla="*/ 2467041 w 2467041"/>
              <a:gd name="connsiteY7" fmla="*/ 1116921 h 1754326"/>
              <a:gd name="connsiteX8" fmla="*/ 2467041 w 2467041"/>
              <a:gd name="connsiteY8" fmla="*/ 1754326 h 1754326"/>
              <a:gd name="connsiteX9" fmla="*/ 2047644 w 2467041"/>
              <a:gd name="connsiteY9" fmla="*/ 1754326 h 1754326"/>
              <a:gd name="connsiteX10" fmla="*/ 1529565 w 2467041"/>
              <a:gd name="connsiteY10" fmla="*/ 1754326 h 1754326"/>
              <a:gd name="connsiteX11" fmla="*/ 1060828 w 2467041"/>
              <a:gd name="connsiteY11" fmla="*/ 1754326 h 1754326"/>
              <a:gd name="connsiteX12" fmla="*/ 592090 w 2467041"/>
              <a:gd name="connsiteY12" fmla="*/ 1754326 h 1754326"/>
              <a:gd name="connsiteX13" fmla="*/ 0 w 2467041"/>
              <a:gd name="connsiteY13" fmla="*/ 1754326 h 1754326"/>
              <a:gd name="connsiteX14" fmla="*/ 0 w 2467041"/>
              <a:gd name="connsiteY14" fmla="*/ 1187094 h 1754326"/>
              <a:gd name="connsiteX15" fmla="*/ 0 w 2467041"/>
              <a:gd name="connsiteY15" fmla="*/ 654948 h 1754326"/>
              <a:gd name="connsiteX16" fmla="*/ 0 w 2467041"/>
              <a:gd name="connsiteY1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7041" h="1754326" extrusionOk="0">
                <a:moveTo>
                  <a:pt x="0" y="0"/>
                </a:moveTo>
                <a:cubicBezTo>
                  <a:pt x="163238" y="-26623"/>
                  <a:pt x="385432" y="47646"/>
                  <a:pt x="542749" y="0"/>
                </a:cubicBezTo>
                <a:cubicBezTo>
                  <a:pt x="700066" y="-47646"/>
                  <a:pt x="881520" y="27082"/>
                  <a:pt x="986816" y="0"/>
                </a:cubicBezTo>
                <a:cubicBezTo>
                  <a:pt x="1092112" y="-27082"/>
                  <a:pt x="1272592" y="41239"/>
                  <a:pt x="1406213" y="0"/>
                </a:cubicBezTo>
                <a:cubicBezTo>
                  <a:pt x="1539834" y="-41239"/>
                  <a:pt x="1663843" y="22595"/>
                  <a:pt x="1874951" y="0"/>
                </a:cubicBezTo>
                <a:cubicBezTo>
                  <a:pt x="2086059" y="-22595"/>
                  <a:pt x="2258610" y="38149"/>
                  <a:pt x="2467041" y="0"/>
                </a:cubicBezTo>
                <a:cubicBezTo>
                  <a:pt x="2483130" y="277458"/>
                  <a:pt x="2409237" y="397605"/>
                  <a:pt x="2467041" y="567232"/>
                </a:cubicBezTo>
                <a:cubicBezTo>
                  <a:pt x="2524845" y="736859"/>
                  <a:pt x="2422273" y="941987"/>
                  <a:pt x="2467041" y="1116921"/>
                </a:cubicBezTo>
                <a:cubicBezTo>
                  <a:pt x="2511809" y="1291855"/>
                  <a:pt x="2405881" y="1562527"/>
                  <a:pt x="2467041" y="1754326"/>
                </a:cubicBezTo>
                <a:cubicBezTo>
                  <a:pt x="2300855" y="1787957"/>
                  <a:pt x="2194534" y="1724002"/>
                  <a:pt x="2047644" y="1754326"/>
                </a:cubicBezTo>
                <a:cubicBezTo>
                  <a:pt x="1900754" y="1784650"/>
                  <a:pt x="1662838" y="1745384"/>
                  <a:pt x="1529565" y="1754326"/>
                </a:cubicBezTo>
                <a:cubicBezTo>
                  <a:pt x="1396292" y="1763268"/>
                  <a:pt x="1275139" y="1750542"/>
                  <a:pt x="1060828" y="1754326"/>
                </a:cubicBezTo>
                <a:cubicBezTo>
                  <a:pt x="846517" y="1758110"/>
                  <a:pt x="744440" y="1708319"/>
                  <a:pt x="592090" y="1754326"/>
                </a:cubicBezTo>
                <a:cubicBezTo>
                  <a:pt x="439740" y="1800333"/>
                  <a:pt x="131429" y="1745075"/>
                  <a:pt x="0" y="1754326"/>
                </a:cubicBezTo>
                <a:cubicBezTo>
                  <a:pt x="-5867" y="1535899"/>
                  <a:pt x="25600" y="1373506"/>
                  <a:pt x="0" y="1187094"/>
                </a:cubicBezTo>
                <a:cubicBezTo>
                  <a:pt x="-25600" y="1000682"/>
                  <a:pt x="35944" y="808822"/>
                  <a:pt x="0" y="654948"/>
                </a:cubicBezTo>
                <a:cubicBezTo>
                  <a:pt x="-35944" y="501074"/>
                  <a:pt x="73807" y="260738"/>
                  <a:pt x="0" y="0"/>
                </a:cubicBezTo>
                <a:close/>
              </a:path>
            </a:pathLst>
          </a:custGeom>
          <a:noFill/>
          <a:ln w="22225">
            <a:solidFill>
              <a:srgbClr val="0070C0"/>
            </a:solidFill>
            <a:extLst>
              <a:ext uri="{C807C97D-BFC1-408E-A445-0C87EB9F89A2}">
                <ask:lineSketchStyleProps xmlns:ask="http://schemas.microsoft.com/office/drawing/2018/sketchyshapes" sd="4251891231">
                  <a:prstGeom prst="rect">
                    <a:avLst/>
                  </a:prstGeom>
                  <ask:type>
                    <ask:lineSketchScribble/>
                  </ask:type>
                </ask:lineSketchStyleProps>
              </a:ext>
            </a:extLst>
          </a:ln>
        </p:spPr>
        <p:txBody>
          <a:bodyPr wrap="square" rtlCol="0">
            <a:spAutoFit/>
          </a:bodyPr>
          <a:lstStyle/>
          <a:p>
            <a:r>
              <a:rPr lang="en-GB" b="1">
                <a:latin typeface="Arial" panose="020B0604020202020204" pitchFamily="34" charset="0"/>
                <a:cs typeface="Arial" panose="020B0604020202020204" pitchFamily="34" charset="0"/>
              </a:rPr>
              <a:t>Outcomes: </a:t>
            </a:r>
            <a:r>
              <a:rPr lang="en-GB">
                <a:latin typeface="Arial" panose="020B0604020202020204" pitchFamily="34" charset="0"/>
                <a:cs typeface="Arial" panose="020B0604020202020204" pitchFamily="34" charset="0"/>
              </a:rPr>
              <a:t>highlight the extent of maths anxiety for distance learning students at the start of their studies in STEM.</a:t>
            </a:r>
          </a:p>
        </p:txBody>
      </p:sp>
      <p:sp>
        <p:nvSpPr>
          <p:cNvPr id="9" name="TextBox 8">
            <a:extLst>
              <a:ext uri="{FF2B5EF4-FFF2-40B4-BE49-F238E27FC236}">
                <a16:creationId xmlns:a16="http://schemas.microsoft.com/office/drawing/2014/main" id="{0A4B0B90-0310-43F9-A1D8-B66AB55FC427}"/>
              </a:ext>
            </a:extLst>
          </p:cNvPr>
          <p:cNvSpPr txBox="1"/>
          <p:nvPr/>
        </p:nvSpPr>
        <p:spPr>
          <a:xfrm>
            <a:off x="287639" y="5344714"/>
            <a:ext cx="6744682" cy="1200329"/>
          </a:xfrm>
          <a:custGeom>
            <a:avLst/>
            <a:gdLst>
              <a:gd name="connsiteX0" fmla="*/ 0 w 6744682"/>
              <a:gd name="connsiteY0" fmla="*/ 0 h 1200329"/>
              <a:gd name="connsiteX1" fmla="*/ 696950 w 6744682"/>
              <a:gd name="connsiteY1" fmla="*/ 0 h 1200329"/>
              <a:gd name="connsiteX2" fmla="*/ 1326454 w 6744682"/>
              <a:gd name="connsiteY2" fmla="*/ 0 h 1200329"/>
              <a:gd name="connsiteX3" fmla="*/ 2023405 w 6744682"/>
              <a:gd name="connsiteY3" fmla="*/ 0 h 1200329"/>
              <a:gd name="connsiteX4" fmla="*/ 2518015 w 6744682"/>
              <a:gd name="connsiteY4" fmla="*/ 0 h 1200329"/>
              <a:gd name="connsiteX5" fmla="*/ 3012625 w 6744682"/>
              <a:gd name="connsiteY5" fmla="*/ 0 h 1200329"/>
              <a:gd name="connsiteX6" fmla="*/ 3642128 w 6744682"/>
              <a:gd name="connsiteY6" fmla="*/ 0 h 1200329"/>
              <a:gd name="connsiteX7" fmla="*/ 4001845 w 6744682"/>
              <a:gd name="connsiteY7" fmla="*/ 0 h 1200329"/>
              <a:gd name="connsiteX8" fmla="*/ 4496455 w 6744682"/>
              <a:gd name="connsiteY8" fmla="*/ 0 h 1200329"/>
              <a:gd name="connsiteX9" fmla="*/ 5058512 w 6744682"/>
              <a:gd name="connsiteY9" fmla="*/ 0 h 1200329"/>
              <a:gd name="connsiteX10" fmla="*/ 5485675 w 6744682"/>
              <a:gd name="connsiteY10" fmla="*/ 0 h 1200329"/>
              <a:gd name="connsiteX11" fmla="*/ 6182625 w 6744682"/>
              <a:gd name="connsiteY11" fmla="*/ 0 h 1200329"/>
              <a:gd name="connsiteX12" fmla="*/ 6744682 w 6744682"/>
              <a:gd name="connsiteY12" fmla="*/ 0 h 1200329"/>
              <a:gd name="connsiteX13" fmla="*/ 6744682 w 6744682"/>
              <a:gd name="connsiteY13" fmla="*/ 388106 h 1200329"/>
              <a:gd name="connsiteX14" fmla="*/ 6744682 w 6744682"/>
              <a:gd name="connsiteY14" fmla="*/ 776213 h 1200329"/>
              <a:gd name="connsiteX15" fmla="*/ 6744682 w 6744682"/>
              <a:gd name="connsiteY15" fmla="*/ 1200329 h 1200329"/>
              <a:gd name="connsiteX16" fmla="*/ 6115178 w 6744682"/>
              <a:gd name="connsiteY16" fmla="*/ 1200329 h 1200329"/>
              <a:gd name="connsiteX17" fmla="*/ 5620568 w 6744682"/>
              <a:gd name="connsiteY17" fmla="*/ 1200329 h 1200329"/>
              <a:gd name="connsiteX18" fmla="*/ 5260852 w 6744682"/>
              <a:gd name="connsiteY18" fmla="*/ 1200329 h 1200329"/>
              <a:gd name="connsiteX19" fmla="*/ 4698795 w 6744682"/>
              <a:gd name="connsiteY19" fmla="*/ 1200329 h 1200329"/>
              <a:gd name="connsiteX20" fmla="*/ 4204185 w 6744682"/>
              <a:gd name="connsiteY20" fmla="*/ 1200329 h 1200329"/>
              <a:gd name="connsiteX21" fmla="*/ 3844469 w 6744682"/>
              <a:gd name="connsiteY21" fmla="*/ 1200329 h 1200329"/>
              <a:gd name="connsiteX22" fmla="*/ 3214965 w 6744682"/>
              <a:gd name="connsiteY22" fmla="*/ 1200329 h 1200329"/>
              <a:gd name="connsiteX23" fmla="*/ 2720355 w 6744682"/>
              <a:gd name="connsiteY23" fmla="*/ 1200329 h 1200329"/>
              <a:gd name="connsiteX24" fmla="*/ 2225745 w 6744682"/>
              <a:gd name="connsiteY24" fmla="*/ 1200329 h 1200329"/>
              <a:gd name="connsiteX25" fmla="*/ 1596241 w 6744682"/>
              <a:gd name="connsiteY25" fmla="*/ 1200329 h 1200329"/>
              <a:gd name="connsiteX26" fmla="*/ 1236525 w 6744682"/>
              <a:gd name="connsiteY26" fmla="*/ 1200329 h 1200329"/>
              <a:gd name="connsiteX27" fmla="*/ 539575 w 6744682"/>
              <a:gd name="connsiteY27" fmla="*/ 1200329 h 1200329"/>
              <a:gd name="connsiteX28" fmla="*/ 0 w 6744682"/>
              <a:gd name="connsiteY28" fmla="*/ 1200329 h 1200329"/>
              <a:gd name="connsiteX29" fmla="*/ 0 w 6744682"/>
              <a:gd name="connsiteY29" fmla="*/ 824226 h 1200329"/>
              <a:gd name="connsiteX30" fmla="*/ 0 w 6744682"/>
              <a:gd name="connsiteY30" fmla="*/ 436120 h 1200329"/>
              <a:gd name="connsiteX31" fmla="*/ 0 w 6744682"/>
              <a:gd name="connsiteY31"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44682" h="1200329" extrusionOk="0">
                <a:moveTo>
                  <a:pt x="0" y="0"/>
                </a:moveTo>
                <a:cubicBezTo>
                  <a:pt x="231772" y="-45234"/>
                  <a:pt x="447874" y="80402"/>
                  <a:pt x="696950" y="0"/>
                </a:cubicBezTo>
                <a:cubicBezTo>
                  <a:pt x="946026" y="-80402"/>
                  <a:pt x="1043325" y="22686"/>
                  <a:pt x="1326454" y="0"/>
                </a:cubicBezTo>
                <a:cubicBezTo>
                  <a:pt x="1609583" y="-22686"/>
                  <a:pt x="1829244" y="23479"/>
                  <a:pt x="2023405" y="0"/>
                </a:cubicBezTo>
                <a:cubicBezTo>
                  <a:pt x="2217566" y="-23479"/>
                  <a:pt x="2298542" y="5327"/>
                  <a:pt x="2518015" y="0"/>
                </a:cubicBezTo>
                <a:cubicBezTo>
                  <a:pt x="2737488" y="-5327"/>
                  <a:pt x="2781839" y="22779"/>
                  <a:pt x="3012625" y="0"/>
                </a:cubicBezTo>
                <a:cubicBezTo>
                  <a:pt x="3243411" y="-22779"/>
                  <a:pt x="3384698" y="71430"/>
                  <a:pt x="3642128" y="0"/>
                </a:cubicBezTo>
                <a:cubicBezTo>
                  <a:pt x="3899558" y="-71430"/>
                  <a:pt x="3875386" y="24392"/>
                  <a:pt x="4001845" y="0"/>
                </a:cubicBezTo>
                <a:cubicBezTo>
                  <a:pt x="4128304" y="-24392"/>
                  <a:pt x="4362873" y="43501"/>
                  <a:pt x="4496455" y="0"/>
                </a:cubicBezTo>
                <a:cubicBezTo>
                  <a:pt x="4630037" y="-43501"/>
                  <a:pt x="4927877" y="44497"/>
                  <a:pt x="5058512" y="0"/>
                </a:cubicBezTo>
                <a:cubicBezTo>
                  <a:pt x="5189147" y="-44497"/>
                  <a:pt x="5327719" y="15304"/>
                  <a:pt x="5485675" y="0"/>
                </a:cubicBezTo>
                <a:cubicBezTo>
                  <a:pt x="5643631" y="-15304"/>
                  <a:pt x="6007227" y="8384"/>
                  <a:pt x="6182625" y="0"/>
                </a:cubicBezTo>
                <a:cubicBezTo>
                  <a:pt x="6358023" y="-8384"/>
                  <a:pt x="6491415" y="45089"/>
                  <a:pt x="6744682" y="0"/>
                </a:cubicBezTo>
                <a:cubicBezTo>
                  <a:pt x="6756538" y="103069"/>
                  <a:pt x="6728845" y="280585"/>
                  <a:pt x="6744682" y="388106"/>
                </a:cubicBezTo>
                <a:cubicBezTo>
                  <a:pt x="6760519" y="495627"/>
                  <a:pt x="6709494" y="586449"/>
                  <a:pt x="6744682" y="776213"/>
                </a:cubicBezTo>
                <a:cubicBezTo>
                  <a:pt x="6779870" y="965977"/>
                  <a:pt x="6710007" y="1069888"/>
                  <a:pt x="6744682" y="1200329"/>
                </a:cubicBezTo>
                <a:cubicBezTo>
                  <a:pt x="6450398" y="1238195"/>
                  <a:pt x="6355378" y="1164631"/>
                  <a:pt x="6115178" y="1200329"/>
                </a:cubicBezTo>
                <a:cubicBezTo>
                  <a:pt x="5874978" y="1236027"/>
                  <a:pt x="5751435" y="1190316"/>
                  <a:pt x="5620568" y="1200329"/>
                </a:cubicBezTo>
                <a:cubicBezTo>
                  <a:pt x="5489701" y="1210342"/>
                  <a:pt x="5345976" y="1178455"/>
                  <a:pt x="5260852" y="1200329"/>
                </a:cubicBezTo>
                <a:cubicBezTo>
                  <a:pt x="5175728" y="1222203"/>
                  <a:pt x="4968930" y="1170932"/>
                  <a:pt x="4698795" y="1200329"/>
                </a:cubicBezTo>
                <a:cubicBezTo>
                  <a:pt x="4428660" y="1229726"/>
                  <a:pt x="4341025" y="1157475"/>
                  <a:pt x="4204185" y="1200329"/>
                </a:cubicBezTo>
                <a:cubicBezTo>
                  <a:pt x="4067345" y="1243183"/>
                  <a:pt x="3949885" y="1194355"/>
                  <a:pt x="3844469" y="1200329"/>
                </a:cubicBezTo>
                <a:cubicBezTo>
                  <a:pt x="3739053" y="1206303"/>
                  <a:pt x="3409211" y="1164047"/>
                  <a:pt x="3214965" y="1200329"/>
                </a:cubicBezTo>
                <a:cubicBezTo>
                  <a:pt x="3020719" y="1236611"/>
                  <a:pt x="2873140" y="1174150"/>
                  <a:pt x="2720355" y="1200329"/>
                </a:cubicBezTo>
                <a:cubicBezTo>
                  <a:pt x="2567570" y="1226508"/>
                  <a:pt x="2408564" y="1161372"/>
                  <a:pt x="2225745" y="1200329"/>
                </a:cubicBezTo>
                <a:cubicBezTo>
                  <a:pt x="2042926" y="1239286"/>
                  <a:pt x="1846562" y="1196289"/>
                  <a:pt x="1596241" y="1200329"/>
                </a:cubicBezTo>
                <a:cubicBezTo>
                  <a:pt x="1345920" y="1204369"/>
                  <a:pt x="1343744" y="1171654"/>
                  <a:pt x="1236525" y="1200329"/>
                </a:cubicBezTo>
                <a:cubicBezTo>
                  <a:pt x="1129306" y="1229004"/>
                  <a:pt x="783678" y="1174288"/>
                  <a:pt x="539575" y="1200329"/>
                </a:cubicBezTo>
                <a:cubicBezTo>
                  <a:pt x="295472" y="1226370"/>
                  <a:pt x="210392" y="1179929"/>
                  <a:pt x="0" y="1200329"/>
                </a:cubicBezTo>
                <a:cubicBezTo>
                  <a:pt x="-6801" y="1109341"/>
                  <a:pt x="21346" y="1003558"/>
                  <a:pt x="0" y="824226"/>
                </a:cubicBezTo>
                <a:cubicBezTo>
                  <a:pt x="-21346" y="644894"/>
                  <a:pt x="7678" y="524400"/>
                  <a:pt x="0" y="436120"/>
                </a:cubicBezTo>
                <a:cubicBezTo>
                  <a:pt x="-7678" y="347840"/>
                  <a:pt x="43259" y="167742"/>
                  <a:pt x="0" y="0"/>
                </a:cubicBezTo>
                <a:close/>
              </a:path>
            </a:pathLst>
          </a:custGeom>
          <a:noFill/>
          <a:ln w="22225">
            <a:solidFill>
              <a:srgbClr val="0070C0"/>
            </a:solidFill>
            <a:extLst>
              <a:ext uri="{C807C97D-BFC1-408E-A445-0C87EB9F89A2}">
                <ask:lineSketchStyleProps xmlns:ask="http://schemas.microsoft.com/office/drawing/2018/sketchyshapes" sd="2643777948">
                  <a:prstGeom prst="rect">
                    <a:avLst/>
                  </a:prstGeom>
                  <ask:type>
                    <ask:lineSketchScribble/>
                  </ask:type>
                </ask:lineSketchStyleProps>
              </a:ext>
            </a:extLst>
          </a:ln>
        </p:spPr>
        <p:txBody>
          <a:bodyPr wrap="square" rtlCol="0">
            <a:spAutoFit/>
          </a:bodyPr>
          <a:lstStyle/>
          <a:p>
            <a:r>
              <a:rPr lang="en-GB" b="1">
                <a:latin typeface="Arial" panose="020B0604020202020204" pitchFamily="34" charset="0"/>
                <a:cs typeface="Arial" panose="020B0604020202020204" pitchFamily="34" charset="0"/>
              </a:rPr>
              <a:t>Future projects: </a:t>
            </a:r>
            <a:r>
              <a:rPr lang="en-GB">
                <a:latin typeface="Arial" panose="020B0604020202020204" pitchFamily="34" charset="0"/>
                <a:cs typeface="Arial" panose="020B0604020202020204" pitchFamily="34" charset="0"/>
              </a:rPr>
              <a:t>create practical methods for addressing maths anxiety with a faculty wide program for supporting students and staff, which will feed into additional projects on mental health issues in general.</a:t>
            </a:r>
          </a:p>
        </p:txBody>
      </p:sp>
    </p:spTree>
    <p:extLst>
      <p:ext uri="{BB962C8B-B14F-4D97-AF65-F5344CB8AC3E}">
        <p14:creationId xmlns:p14="http://schemas.microsoft.com/office/powerpoint/2010/main" val="158494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73B0FAE-D20C-45DD-8B5F-E46E5A10DCBC}"/>
              </a:ext>
            </a:extLst>
          </p:cNvPr>
          <p:cNvSpPr>
            <a:spLocks noGrp="1"/>
          </p:cNvSpPr>
          <p:nvPr>
            <p:ph type="ctrTitle"/>
          </p:nvPr>
        </p:nvSpPr>
        <p:spPr>
          <a:xfrm>
            <a:off x="592248" y="441262"/>
            <a:ext cx="6401675" cy="794414"/>
          </a:xfrm>
        </p:spPr>
        <p:txBody>
          <a:bodyPr/>
          <a:lstStyle/>
          <a:p>
            <a:r>
              <a:rPr lang="en-GB" sz="2800"/>
              <a:t>Module Surveys</a:t>
            </a:r>
          </a:p>
        </p:txBody>
      </p:sp>
      <p:sp>
        <p:nvSpPr>
          <p:cNvPr id="3" name="TextBox 2">
            <a:extLst>
              <a:ext uri="{FF2B5EF4-FFF2-40B4-BE49-F238E27FC236}">
                <a16:creationId xmlns:a16="http://schemas.microsoft.com/office/drawing/2014/main" id="{DB7DC622-5723-410D-894E-964CDC8FC8E0}"/>
              </a:ext>
            </a:extLst>
          </p:cNvPr>
          <p:cNvSpPr txBox="1"/>
          <p:nvPr/>
        </p:nvSpPr>
        <p:spPr>
          <a:xfrm>
            <a:off x="393093" y="1351507"/>
            <a:ext cx="7515231" cy="1200329"/>
          </a:xfrm>
          <a:custGeom>
            <a:avLst/>
            <a:gdLst>
              <a:gd name="connsiteX0" fmla="*/ 0 w 7515231"/>
              <a:gd name="connsiteY0" fmla="*/ 0 h 1200329"/>
              <a:gd name="connsiteX1" fmla="*/ 502942 w 7515231"/>
              <a:gd name="connsiteY1" fmla="*/ 0 h 1200329"/>
              <a:gd name="connsiteX2" fmla="*/ 855580 w 7515231"/>
              <a:gd name="connsiteY2" fmla="*/ 0 h 1200329"/>
              <a:gd name="connsiteX3" fmla="*/ 1583979 w 7515231"/>
              <a:gd name="connsiteY3" fmla="*/ 0 h 1200329"/>
              <a:gd name="connsiteX4" fmla="*/ 2086922 w 7515231"/>
              <a:gd name="connsiteY4" fmla="*/ 0 h 1200329"/>
              <a:gd name="connsiteX5" fmla="*/ 2589864 w 7515231"/>
              <a:gd name="connsiteY5" fmla="*/ 0 h 1200329"/>
              <a:gd name="connsiteX6" fmla="*/ 3318264 w 7515231"/>
              <a:gd name="connsiteY6" fmla="*/ 0 h 1200329"/>
              <a:gd name="connsiteX7" fmla="*/ 3746054 w 7515231"/>
              <a:gd name="connsiteY7" fmla="*/ 0 h 1200329"/>
              <a:gd name="connsiteX8" fmla="*/ 4474453 w 7515231"/>
              <a:gd name="connsiteY8" fmla="*/ 0 h 1200329"/>
              <a:gd name="connsiteX9" fmla="*/ 5202852 w 7515231"/>
              <a:gd name="connsiteY9" fmla="*/ 0 h 1200329"/>
              <a:gd name="connsiteX10" fmla="*/ 5780947 w 7515231"/>
              <a:gd name="connsiteY10" fmla="*/ 0 h 1200329"/>
              <a:gd name="connsiteX11" fmla="*/ 6509346 w 7515231"/>
              <a:gd name="connsiteY11" fmla="*/ 0 h 1200329"/>
              <a:gd name="connsiteX12" fmla="*/ 7012289 w 7515231"/>
              <a:gd name="connsiteY12" fmla="*/ 0 h 1200329"/>
              <a:gd name="connsiteX13" fmla="*/ 7515231 w 7515231"/>
              <a:gd name="connsiteY13" fmla="*/ 0 h 1200329"/>
              <a:gd name="connsiteX14" fmla="*/ 7515231 w 7515231"/>
              <a:gd name="connsiteY14" fmla="*/ 412113 h 1200329"/>
              <a:gd name="connsiteX15" fmla="*/ 7515231 w 7515231"/>
              <a:gd name="connsiteY15" fmla="*/ 812223 h 1200329"/>
              <a:gd name="connsiteX16" fmla="*/ 7515231 w 7515231"/>
              <a:gd name="connsiteY16" fmla="*/ 1200329 h 1200329"/>
              <a:gd name="connsiteX17" fmla="*/ 6861984 w 7515231"/>
              <a:gd name="connsiteY17" fmla="*/ 1200329 h 1200329"/>
              <a:gd name="connsiteX18" fmla="*/ 6283889 w 7515231"/>
              <a:gd name="connsiteY18" fmla="*/ 1200329 h 1200329"/>
              <a:gd name="connsiteX19" fmla="*/ 5931252 w 7515231"/>
              <a:gd name="connsiteY19" fmla="*/ 1200329 h 1200329"/>
              <a:gd name="connsiteX20" fmla="*/ 5503461 w 7515231"/>
              <a:gd name="connsiteY20" fmla="*/ 1200329 h 1200329"/>
              <a:gd name="connsiteX21" fmla="*/ 4775062 w 7515231"/>
              <a:gd name="connsiteY21" fmla="*/ 1200329 h 1200329"/>
              <a:gd name="connsiteX22" fmla="*/ 4196967 w 7515231"/>
              <a:gd name="connsiteY22" fmla="*/ 1200329 h 1200329"/>
              <a:gd name="connsiteX23" fmla="*/ 3769177 w 7515231"/>
              <a:gd name="connsiteY23" fmla="*/ 1200329 h 1200329"/>
              <a:gd name="connsiteX24" fmla="*/ 3191083 w 7515231"/>
              <a:gd name="connsiteY24" fmla="*/ 1200329 h 1200329"/>
              <a:gd name="connsiteX25" fmla="*/ 2838445 w 7515231"/>
              <a:gd name="connsiteY25" fmla="*/ 1200329 h 1200329"/>
              <a:gd name="connsiteX26" fmla="*/ 2485807 w 7515231"/>
              <a:gd name="connsiteY26" fmla="*/ 1200329 h 1200329"/>
              <a:gd name="connsiteX27" fmla="*/ 1907712 w 7515231"/>
              <a:gd name="connsiteY27" fmla="*/ 1200329 h 1200329"/>
              <a:gd name="connsiteX28" fmla="*/ 1479922 w 7515231"/>
              <a:gd name="connsiteY28" fmla="*/ 1200329 h 1200329"/>
              <a:gd name="connsiteX29" fmla="*/ 826675 w 7515231"/>
              <a:gd name="connsiteY29" fmla="*/ 1200329 h 1200329"/>
              <a:gd name="connsiteX30" fmla="*/ 0 w 7515231"/>
              <a:gd name="connsiteY30" fmla="*/ 1200329 h 1200329"/>
              <a:gd name="connsiteX31" fmla="*/ 0 w 7515231"/>
              <a:gd name="connsiteY31" fmla="*/ 788216 h 1200329"/>
              <a:gd name="connsiteX32" fmla="*/ 0 w 7515231"/>
              <a:gd name="connsiteY32" fmla="*/ 376103 h 1200329"/>
              <a:gd name="connsiteX33" fmla="*/ 0 w 7515231"/>
              <a:gd name="connsiteY33"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15231" h="1200329" extrusionOk="0">
                <a:moveTo>
                  <a:pt x="0" y="0"/>
                </a:moveTo>
                <a:cubicBezTo>
                  <a:pt x="192745" y="-21705"/>
                  <a:pt x="370873" y="53729"/>
                  <a:pt x="502942" y="0"/>
                </a:cubicBezTo>
                <a:cubicBezTo>
                  <a:pt x="635011" y="-53729"/>
                  <a:pt x="687950" y="17608"/>
                  <a:pt x="855580" y="0"/>
                </a:cubicBezTo>
                <a:cubicBezTo>
                  <a:pt x="1023210" y="-17608"/>
                  <a:pt x="1416197" y="38362"/>
                  <a:pt x="1583979" y="0"/>
                </a:cubicBezTo>
                <a:cubicBezTo>
                  <a:pt x="1751761" y="-38362"/>
                  <a:pt x="1858143" y="7304"/>
                  <a:pt x="2086922" y="0"/>
                </a:cubicBezTo>
                <a:cubicBezTo>
                  <a:pt x="2315701" y="-7304"/>
                  <a:pt x="2384825" y="54654"/>
                  <a:pt x="2589864" y="0"/>
                </a:cubicBezTo>
                <a:cubicBezTo>
                  <a:pt x="2794903" y="-54654"/>
                  <a:pt x="2982481" y="86455"/>
                  <a:pt x="3318264" y="0"/>
                </a:cubicBezTo>
                <a:cubicBezTo>
                  <a:pt x="3654047" y="-86455"/>
                  <a:pt x="3565066" y="44176"/>
                  <a:pt x="3746054" y="0"/>
                </a:cubicBezTo>
                <a:cubicBezTo>
                  <a:pt x="3927042" y="-44176"/>
                  <a:pt x="4272344" y="42474"/>
                  <a:pt x="4474453" y="0"/>
                </a:cubicBezTo>
                <a:cubicBezTo>
                  <a:pt x="4676562" y="-42474"/>
                  <a:pt x="4889584" y="23391"/>
                  <a:pt x="5202852" y="0"/>
                </a:cubicBezTo>
                <a:cubicBezTo>
                  <a:pt x="5516120" y="-23391"/>
                  <a:pt x="5583636" y="13940"/>
                  <a:pt x="5780947" y="0"/>
                </a:cubicBezTo>
                <a:cubicBezTo>
                  <a:pt x="5978258" y="-13940"/>
                  <a:pt x="6239162" y="64297"/>
                  <a:pt x="6509346" y="0"/>
                </a:cubicBezTo>
                <a:cubicBezTo>
                  <a:pt x="6779530" y="-64297"/>
                  <a:pt x="6819827" y="42793"/>
                  <a:pt x="7012289" y="0"/>
                </a:cubicBezTo>
                <a:cubicBezTo>
                  <a:pt x="7204751" y="-42793"/>
                  <a:pt x="7413120" y="11450"/>
                  <a:pt x="7515231" y="0"/>
                </a:cubicBezTo>
                <a:cubicBezTo>
                  <a:pt x="7528236" y="115104"/>
                  <a:pt x="7472958" y="231881"/>
                  <a:pt x="7515231" y="412113"/>
                </a:cubicBezTo>
                <a:cubicBezTo>
                  <a:pt x="7557504" y="592345"/>
                  <a:pt x="7503375" y="632069"/>
                  <a:pt x="7515231" y="812223"/>
                </a:cubicBezTo>
                <a:cubicBezTo>
                  <a:pt x="7527087" y="992377"/>
                  <a:pt x="7499131" y="1116045"/>
                  <a:pt x="7515231" y="1200329"/>
                </a:cubicBezTo>
                <a:cubicBezTo>
                  <a:pt x="7334891" y="1260438"/>
                  <a:pt x="7036003" y="1135366"/>
                  <a:pt x="6861984" y="1200329"/>
                </a:cubicBezTo>
                <a:cubicBezTo>
                  <a:pt x="6687965" y="1265292"/>
                  <a:pt x="6481085" y="1182481"/>
                  <a:pt x="6283889" y="1200329"/>
                </a:cubicBezTo>
                <a:cubicBezTo>
                  <a:pt x="6086693" y="1218177"/>
                  <a:pt x="6004971" y="1165055"/>
                  <a:pt x="5931252" y="1200329"/>
                </a:cubicBezTo>
                <a:cubicBezTo>
                  <a:pt x="5857533" y="1235603"/>
                  <a:pt x="5670671" y="1164597"/>
                  <a:pt x="5503461" y="1200329"/>
                </a:cubicBezTo>
                <a:cubicBezTo>
                  <a:pt x="5336251" y="1236061"/>
                  <a:pt x="5113767" y="1188250"/>
                  <a:pt x="4775062" y="1200329"/>
                </a:cubicBezTo>
                <a:cubicBezTo>
                  <a:pt x="4436357" y="1212408"/>
                  <a:pt x="4424404" y="1185548"/>
                  <a:pt x="4196967" y="1200329"/>
                </a:cubicBezTo>
                <a:cubicBezTo>
                  <a:pt x="3969531" y="1215110"/>
                  <a:pt x="3928879" y="1157497"/>
                  <a:pt x="3769177" y="1200329"/>
                </a:cubicBezTo>
                <a:cubicBezTo>
                  <a:pt x="3609475" y="1243161"/>
                  <a:pt x="3350938" y="1138646"/>
                  <a:pt x="3191083" y="1200329"/>
                </a:cubicBezTo>
                <a:cubicBezTo>
                  <a:pt x="3031228" y="1262012"/>
                  <a:pt x="2954223" y="1168405"/>
                  <a:pt x="2838445" y="1200329"/>
                </a:cubicBezTo>
                <a:cubicBezTo>
                  <a:pt x="2722667" y="1232253"/>
                  <a:pt x="2655952" y="1163393"/>
                  <a:pt x="2485807" y="1200329"/>
                </a:cubicBezTo>
                <a:cubicBezTo>
                  <a:pt x="2315662" y="1237265"/>
                  <a:pt x="2101771" y="1175083"/>
                  <a:pt x="1907712" y="1200329"/>
                </a:cubicBezTo>
                <a:cubicBezTo>
                  <a:pt x="1713654" y="1225575"/>
                  <a:pt x="1649791" y="1151860"/>
                  <a:pt x="1479922" y="1200329"/>
                </a:cubicBezTo>
                <a:cubicBezTo>
                  <a:pt x="1310053" y="1248798"/>
                  <a:pt x="1005266" y="1199787"/>
                  <a:pt x="826675" y="1200329"/>
                </a:cubicBezTo>
                <a:cubicBezTo>
                  <a:pt x="648084" y="1200871"/>
                  <a:pt x="222992" y="1198044"/>
                  <a:pt x="0" y="1200329"/>
                </a:cubicBezTo>
                <a:cubicBezTo>
                  <a:pt x="-24998" y="1061153"/>
                  <a:pt x="147" y="930965"/>
                  <a:pt x="0" y="788216"/>
                </a:cubicBezTo>
                <a:cubicBezTo>
                  <a:pt x="-147" y="645467"/>
                  <a:pt x="12884" y="537369"/>
                  <a:pt x="0" y="376103"/>
                </a:cubicBezTo>
                <a:cubicBezTo>
                  <a:pt x="-12884" y="214837"/>
                  <a:pt x="23624" y="121927"/>
                  <a:pt x="0" y="0"/>
                </a:cubicBezTo>
                <a:close/>
              </a:path>
            </a:pathLst>
          </a:custGeom>
          <a:noFill/>
          <a:ln w="22225">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800" kern="1200">
                <a:solidFill>
                  <a:srgbClr val="000000"/>
                </a:solidFill>
                <a:effectLst/>
                <a:latin typeface="+mj-lt"/>
                <a:ea typeface="Times New Roman" panose="02020603050405020304" pitchFamily="18" charset="0"/>
                <a:cs typeface="Times New Roman" panose="02020603050405020304" pitchFamily="18" charset="0"/>
              </a:rPr>
              <a:t>Modules included in survey:</a:t>
            </a:r>
            <a:endParaRPr lang="en-GB" sz="1800">
              <a:effectLst/>
              <a:latin typeface="+mj-lt"/>
              <a:ea typeface="Times New Roman" panose="02020603050405020304" pitchFamily="18" charset="0"/>
            </a:endParaRPr>
          </a:p>
          <a:p>
            <a:pPr lvl="1"/>
            <a:r>
              <a:rPr lang="en-GB" kern="1200">
                <a:solidFill>
                  <a:srgbClr val="000000"/>
                </a:solidFill>
                <a:effectLst/>
                <a:latin typeface="+mj-lt"/>
                <a:ea typeface="Times New Roman" panose="02020603050405020304" pitchFamily="18" charset="0"/>
                <a:cs typeface="Times New Roman" panose="02020603050405020304" pitchFamily="18" charset="0"/>
              </a:rPr>
              <a:t>21J: MU123, MST124, S111, SDK100, T192, TM111, U101, U116</a:t>
            </a:r>
            <a:endParaRPr lang="en-GB">
              <a:effectLst/>
              <a:latin typeface="+mj-lt"/>
              <a:ea typeface="Times New Roman" panose="02020603050405020304" pitchFamily="18" charset="0"/>
            </a:endParaRPr>
          </a:p>
          <a:p>
            <a:pPr lvl="1"/>
            <a:r>
              <a:rPr lang="en-GB" kern="1200">
                <a:solidFill>
                  <a:srgbClr val="000000"/>
                </a:solidFill>
                <a:effectLst/>
                <a:latin typeface="+mj-lt"/>
                <a:ea typeface="Times New Roman" panose="02020603050405020304" pitchFamily="18" charset="0"/>
                <a:cs typeface="Times New Roman" panose="02020603050405020304" pitchFamily="18" charset="0"/>
              </a:rPr>
              <a:t>22B: MU123, MST124, U101, U116, S111, SDK100</a:t>
            </a:r>
            <a:endParaRPr lang="en-GB">
              <a:effectLst/>
              <a:latin typeface="+mj-lt"/>
              <a:ea typeface="Times New Roman" panose="02020603050405020304" pitchFamily="18" charset="0"/>
            </a:endParaRPr>
          </a:p>
          <a:p>
            <a:pPr lvl="1"/>
            <a:r>
              <a:rPr lang="en-GB" kern="1200">
                <a:solidFill>
                  <a:srgbClr val="000000"/>
                </a:solidFill>
                <a:effectLst/>
                <a:latin typeface="+mj-lt"/>
                <a:ea typeface="Times New Roman" panose="02020603050405020304" pitchFamily="18" charset="0"/>
                <a:cs typeface="Times New Roman" panose="02020603050405020304" pitchFamily="18" charset="0"/>
              </a:rPr>
              <a:t>22D: T192, TM111</a:t>
            </a:r>
            <a:endParaRPr lang="en-GB">
              <a:effectLst/>
              <a:latin typeface="+mj-lt"/>
              <a:ea typeface="Times New Roman" panose="02020603050405020304" pitchFamily="18" charset="0"/>
            </a:endParaRPr>
          </a:p>
        </p:txBody>
      </p:sp>
      <p:sp>
        <p:nvSpPr>
          <p:cNvPr id="2" name="TextBox 1">
            <a:extLst>
              <a:ext uri="{FF2B5EF4-FFF2-40B4-BE49-F238E27FC236}">
                <a16:creationId xmlns:a16="http://schemas.microsoft.com/office/drawing/2014/main" id="{857C2F10-077E-4584-94A3-F546E6EE1355}"/>
              </a:ext>
            </a:extLst>
          </p:cNvPr>
          <p:cNvSpPr txBox="1"/>
          <p:nvPr/>
        </p:nvSpPr>
        <p:spPr>
          <a:xfrm>
            <a:off x="393093" y="2551836"/>
            <a:ext cx="8256637" cy="1846659"/>
          </a:xfrm>
          <a:prstGeom prst="rect">
            <a:avLst/>
          </a:prstGeom>
          <a:noFill/>
        </p:spPr>
        <p:txBody>
          <a:bodyPr wrap="square" rtlCol="0">
            <a:spAutoFit/>
          </a:bodyPr>
          <a:lstStyle/>
          <a:p>
            <a:r>
              <a:rPr lang="en-GB"/>
              <a:t>Surveys used:</a:t>
            </a:r>
          </a:p>
          <a:p>
            <a:pPr lvl="1"/>
            <a:r>
              <a:rPr lang="en-GB" b="1"/>
              <a:t>Maths anxiety</a:t>
            </a:r>
            <a:r>
              <a:rPr lang="en-GB"/>
              <a:t>: </a:t>
            </a:r>
            <a:r>
              <a:rPr lang="en-GB">
                <a:effectLst/>
                <a:latin typeface="Arial" panose="020B0604020202020204" pitchFamily="34" charset="0"/>
                <a:ea typeface="Arial" panose="020B0604020202020204" pitchFamily="34" charset="0"/>
              </a:rPr>
              <a:t>The Maths Anxiety Scale (MAS) (Betz)</a:t>
            </a:r>
            <a:r>
              <a:rPr lang="en-GB" baseline="30000">
                <a:effectLst/>
                <a:latin typeface="Arial" panose="020B0604020202020204" pitchFamily="34" charset="0"/>
                <a:ea typeface="Arial" panose="020B0604020202020204" pitchFamily="34" charset="0"/>
              </a:rPr>
              <a:t>1 </a:t>
            </a:r>
            <a:r>
              <a:rPr lang="en-GB">
                <a:effectLst/>
                <a:latin typeface="Arial" panose="020B0604020202020204" pitchFamily="34" charset="0"/>
                <a:ea typeface="Arial" panose="020B0604020202020204" pitchFamily="34" charset="0"/>
              </a:rPr>
              <a:t>plus</a:t>
            </a:r>
            <a:r>
              <a:rPr lang="en-GB" baseline="30000">
                <a:effectLst/>
                <a:latin typeface="Arial" panose="020B0604020202020204" pitchFamily="34" charset="0"/>
                <a:ea typeface="Arial" panose="020B0604020202020204" pitchFamily="34" charset="0"/>
              </a:rPr>
              <a:t> </a:t>
            </a:r>
            <a:r>
              <a:rPr lang="en-GB">
                <a:effectLst/>
                <a:latin typeface="Arial" panose="020B0604020202020204" pitchFamily="34" charset="0"/>
                <a:ea typeface="Arial" panose="020B0604020202020204" pitchFamily="34" charset="0"/>
              </a:rPr>
              <a:t>t</a:t>
            </a:r>
            <a:r>
              <a:rPr lang="en-GB">
                <a:latin typeface="Arial" panose="020B0604020202020204" pitchFamily="34" charset="0"/>
              </a:rPr>
              <a:t>wo further questions on studying maths at a distance</a:t>
            </a:r>
            <a:endParaRPr lang="en-GB"/>
          </a:p>
          <a:p>
            <a:pPr lvl="1"/>
            <a:endParaRPr lang="en-GB" baseline="30000"/>
          </a:p>
          <a:p>
            <a:pPr lvl="1"/>
            <a:r>
              <a:rPr lang="en-GB" b="1"/>
              <a:t>Maths resilience</a:t>
            </a:r>
            <a:r>
              <a:rPr lang="en-GB"/>
              <a:t>:  </a:t>
            </a:r>
            <a:r>
              <a:rPr lang="en-GB">
                <a:effectLst/>
                <a:latin typeface="Arial" panose="020B0604020202020204" pitchFamily="34" charset="0"/>
                <a:ea typeface="Arial" panose="020B0604020202020204" pitchFamily="34" charset="0"/>
              </a:rPr>
              <a:t>The Mathematical Resilience Scale (MRS) (</a:t>
            </a:r>
            <a:r>
              <a:rPr lang="en-GB" err="1">
                <a:effectLst/>
                <a:latin typeface="Arial" panose="020B0604020202020204" pitchFamily="34" charset="0"/>
                <a:ea typeface="Arial" panose="020B0604020202020204" pitchFamily="34" charset="0"/>
              </a:rPr>
              <a:t>Kooken</a:t>
            </a:r>
            <a:r>
              <a:rPr lang="en-GB">
                <a:effectLst/>
                <a:latin typeface="Arial" panose="020B0604020202020204" pitchFamily="34" charset="0"/>
                <a:ea typeface="Arial" panose="020B0604020202020204" pitchFamily="34" charset="0"/>
              </a:rPr>
              <a:t> et al 2013)</a:t>
            </a:r>
            <a:r>
              <a:rPr lang="en-GB" baseline="30000">
                <a:effectLst/>
                <a:latin typeface="Arial" panose="020B0604020202020204" pitchFamily="34" charset="0"/>
                <a:ea typeface="Arial" panose="020B0604020202020204" pitchFamily="34" charset="0"/>
              </a:rPr>
              <a:t>2</a:t>
            </a:r>
          </a:p>
          <a:p>
            <a:endParaRPr lang="en-GB" baseline="30000">
              <a:latin typeface="Arial" panose="020B0604020202020204" pitchFamily="34" charset="0"/>
            </a:endParaRPr>
          </a:p>
        </p:txBody>
      </p:sp>
      <p:sp>
        <p:nvSpPr>
          <p:cNvPr id="6" name="TextBox 5">
            <a:extLst>
              <a:ext uri="{FF2B5EF4-FFF2-40B4-BE49-F238E27FC236}">
                <a16:creationId xmlns:a16="http://schemas.microsoft.com/office/drawing/2014/main" id="{46D9C492-75F8-4C6C-A0B1-ACA52516C9E3}"/>
              </a:ext>
            </a:extLst>
          </p:cNvPr>
          <p:cNvSpPr txBox="1"/>
          <p:nvPr/>
        </p:nvSpPr>
        <p:spPr>
          <a:xfrm>
            <a:off x="217657" y="5345323"/>
            <a:ext cx="8143103" cy="1489318"/>
          </a:xfrm>
          <a:prstGeom prst="rect">
            <a:avLst/>
          </a:prstGeom>
          <a:noFill/>
        </p:spPr>
        <p:txBody>
          <a:bodyPr wrap="square">
            <a:spAutoFit/>
          </a:bodyPr>
          <a:lstStyle/>
          <a:p>
            <a:pPr>
              <a:lnSpc>
                <a:spcPct val="150000"/>
              </a:lnSpc>
            </a:pPr>
            <a:r>
              <a:rPr lang="en-GB" sz="1200">
                <a:effectLst/>
                <a:latin typeface="Arial" panose="020B0604020202020204" pitchFamily="34" charset="0"/>
                <a:ea typeface="Arial" panose="020B0604020202020204" pitchFamily="34" charset="0"/>
              </a:rPr>
              <a:t>Sources: </a:t>
            </a:r>
            <a:r>
              <a:rPr lang="en-GB" sz="1200" baseline="30000">
                <a:effectLst/>
                <a:latin typeface="Arial" panose="020B0604020202020204" pitchFamily="34" charset="0"/>
                <a:ea typeface="Arial" panose="020B0604020202020204" pitchFamily="34" charset="0"/>
              </a:rPr>
              <a:t>1</a:t>
            </a:r>
            <a:r>
              <a:rPr lang="en-GB" sz="1200">
                <a:effectLst/>
                <a:latin typeface="Arial" panose="020B0604020202020204" pitchFamily="34" charset="0"/>
                <a:ea typeface="Arial" panose="020B0604020202020204" pitchFamily="34" charset="0"/>
              </a:rPr>
              <a:t>Betz, Nancy E. (1978). Prevalence, distribution, and correlates of math anxiety in college students. Journal of Counselling Psychology, Vol 25(5), 441-448. </a:t>
            </a:r>
            <a:r>
              <a:rPr lang="en-GB" sz="1200" err="1">
                <a:effectLst/>
                <a:latin typeface="Arial" panose="020B0604020202020204" pitchFamily="34" charset="0"/>
                <a:ea typeface="Arial" panose="020B0604020202020204" pitchFamily="34" charset="0"/>
              </a:rPr>
              <a:t>doi</a:t>
            </a:r>
            <a:r>
              <a:rPr lang="en-GB" sz="1200">
                <a:effectLst/>
                <a:latin typeface="Arial" panose="020B0604020202020204" pitchFamily="34" charset="0"/>
                <a:ea typeface="Arial" panose="020B0604020202020204" pitchFamily="34" charset="0"/>
              </a:rPr>
              <a:t>: 10.1037/0022-0167.25.5.441 </a:t>
            </a:r>
            <a:br>
              <a:rPr lang="en-GB" sz="1200">
                <a:latin typeface="Arial" panose="020B0604020202020204" pitchFamily="34" charset="0"/>
                <a:ea typeface="Arial" panose="020B0604020202020204" pitchFamily="34" charset="0"/>
              </a:rPr>
            </a:br>
            <a:r>
              <a:rPr lang="en-GB" sz="1200" baseline="30000">
                <a:latin typeface="Arial" panose="020B0604020202020204" pitchFamily="34" charset="0"/>
                <a:ea typeface="Arial" panose="020B0604020202020204" pitchFamily="34" charset="0"/>
              </a:rPr>
              <a:t>2</a:t>
            </a:r>
            <a:r>
              <a:rPr lang="en-GB" sz="1200">
                <a:latin typeface="Arial" panose="020B0604020202020204" pitchFamily="34" charset="0"/>
                <a:ea typeface="Arial" panose="020B0604020202020204" pitchFamily="34" charset="0"/>
              </a:rPr>
              <a:t> </a:t>
            </a:r>
            <a:r>
              <a:rPr lang="en-GB" sz="1200" err="1">
                <a:effectLst/>
                <a:latin typeface="Arial" panose="020B0604020202020204" pitchFamily="34" charset="0"/>
                <a:ea typeface="Arial" panose="020B0604020202020204" pitchFamily="34" charset="0"/>
              </a:rPr>
              <a:t>Kooken</a:t>
            </a:r>
            <a:r>
              <a:rPr lang="en-GB" sz="1200">
                <a:effectLst/>
                <a:latin typeface="Arial" panose="020B0604020202020204" pitchFamily="34" charset="0"/>
                <a:ea typeface="Arial" panose="020B0604020202020204" pitchFamily="34" charset="0"/>
              </a:rPr>
              <a:t>, J., Welsh, M., </a:t>
            </a:r>
            <a:r>
              <a:rPr lang="en-GB" sz="1200" err="1">
                <a:effectLst/>
                <a:latin typeface="Arial" panose="020B0604020202020204" pitchFamily="34" charset="0"/>
                <a:ea typeface="Arial" panose="020B0604020202020204" pitchFamily="34" charset="0"/>
              </a:rPr>
              <a:t>McCoach</a:t>
            </a:r>
            <a:r>
              <a:rPr lang="en-GB" sz="1200">
                <a:effectLst/>
                <a:latin typeface="Arial" panose="020B0604020202020204" pitchFamily="34" charset="0"/>
                <a:ea typeface="Arial" panose="020B0604020202020204" pitchFamily="34" charset="0"/>
              </a:rPr>
              <a:t>, D., Johnston-Wilder, S., Lee, C. (2013). Measuring Mathematical Resilience: An application of the construct of resilience to the study of mathematics . Paper presented at national conference of the American Educational Research Association, San Francisco, CA.</a:t>
            </a:r>
            <a:endParaRPr lang="en-GB" sz="160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6E73AE89-AFED-41F8-83C8-6FD216DFB7ED}"/>
              </a:ext>
            </a:extLst>
          </p:cNvPr>
          <p:cNvSpPr txBox="1"/>
          <p:nvPr/>
        </p:nvSpPr>
        <p:spPr>
          <a:xfrm>
            <a:off x="431577" y="4388966"/>
            <a:ext cx="8256637" cy="1384995"/>
          </a:xfrm>
          <a:prstGeom prst="rect">
            <a:avLst/>
          </a:prstGeom>
          <a:noFill/>
        </p:spPr>
        <p:txBody>
          <a:bodyPr wrap="square" rtlCol="0">
            <a:spAutoFit/>
          </a:bodyPr>
          <a:lstStyle/>
          <a:p>
            <a:r>
              <a:rPr lang="en-GB"/>
              <a:t>Response rate:</a:t>
            </a:r>
          </a:p>
          <a:p>
            <a:pPr lvl="1"/>
            <a:r>
              <a:rPr lang="en-GB"/>
              <a:t>For the 21J survey we were able to contact 7275 students (62.4% of current cohort), of those contacted we gained a response rate of 14.5%.</a:t>
            </a:r>
          </a:p>
          <a:p>
            <a:pPr lvl="1"/>
            <a:endParaRPr lang="en-GB"/>
          </a:p>
          <a:p>
            <a:endParaRPr lang="en-GB" baseline="30000">
              <a:latin typeface="Arial" panose="020B0604020202020204" pitchFamily="34" charset="0"/>
            </a:endParaRPr>
          </a:p>
        </p:txBody>
      </p:sp>
    </p:spTree>
    <p:extLst>
      <p:ext uri="{BB962C8B-B14F-4D97-AF65-F5344CB8AC3E}">
        <p14:creationId xmlns:p14="http://schemas.microsoft.com/office/powerpoint/2010/main" val="358340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DC3165E-3D43-4502-902A-E3836998AA1B}"/>
              </a:ext>
            </a:extLst>
          </p:cNvPr>
          <p:cNvSpPr txBox="1">
            <a:spLocks/>
          </p:cNvSpPr>
          <p:nvPr/>
        </p:nvSpPr>
        <p:spPr>
          <a:xfrm>
            <a:off x="592248" y="459483"/>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Maths anxiety survey results</a:t>
            </a:r>
          </a:p>
        </p:txBody>
      </p:sp>
      <p:sp>
        <p:nvSpPr>
          <p:cNvPr id="2" name="TextBox 1">
            <a:extLst>
              <a:ext uri="{FF2B5EF4-FFF2-40B4-BE49-F238E27FC236}">
                <a16:creationId xmlns:a16="http://schemas.microsoft.com/office/drawing/2014/main" id="{281AE8C5-E70F-4555-96CB-81797839D2F9}"/>
              </a:ext>
            </a:extLst>
          </p:cNvPr>
          <p:cNvSpPr txBox="1"/>
          <p:nvPr/>
        </p:nvSpPr>
        <p:spPr>
          <a:xfrm>
            <a:off x="767337" y="6308439"/>
            <a:ext cx="184731" cy="276999"/>
          </a:xfrm>
          <a:prstGeom prst="rect">
            <a:avLst/>
          </a:prstGeom>
          <a:noFill/>
        </p:spPr>
        <p:txBody>
          <a:bodyPr wrap="none" lIns="91440" tIns="45720" rIns="91440" bIns="45720" rtlCol="0" anchor="t">
            <a:spAutoFit/>
          </a:bodyPr>
          <a:lstStyle/>
          <a:p>
            <a:endParaRPr lang="en-GB" sz="1200">
              <a:cs typeface="Arial"/>
            </a:endParaRPr>
          </a:p>
        </p:txBody>
      </p:sp>
      <p:graphicFrame>
        <p:nvGraphicFramePr>
          <p:cNvPr id="6" name="Chart 5">
            <a:extLst>
              <a:ext uri="{FF2B5EF4-FFF2-40B4-BE49-F238E27FC236}">
                <a16:creationId xmlns:a16="http://schemas.microsoft.com/office/drawing/2014/main" id="{9316E22E-4242-4D6C-BE27-D9F819F85308}"/>
              </a:ext>
            </a:extLst>
          </p:cNvPr>
          <p:cNvGraphicFramePr>
            <a:graphicFrameLocks/>
          </p:cNvGraphicFramePr>
          <p:nvPr>
            <p:extLst>
              <p:ext uri="{D42A27DB-BD31-4B8C-83A1-F6EECF244321}">
                <p14:modId xmlns:p14="http://schemas.microsoft.com/office/powerpoint/2010/main" val="963807249"/>
              </p:ext>
            </p:extLst>
          </p:nvPr>
        </p:nvGraphicFramePr>
        <p:xfrm>
          <a:off x="557330" y="1500188"/>
          <a:ext cx="7604892" cy="4802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589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DC3165E-3D43-4502-902A-E3836998AA1B}"/>
              </a:ext>
            </a:extLst>
          </p:cNvPr>
          <p:cNvSpPr txBox="1">
            <a:spLocks/>
          </p:cNvSpPr>
          <p:nvPr/>
        </p:nvSpPr>
        <p:spPr>
          <a:xfrm>
            <a:off x="592248" y="459483"/>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Module Versus Qualifications</a:t>
            </a:r>
          </a:p>
        </p:txBody>
      </p:sp>
      <p:sp>
        <p:nvSpPr>
          <p:cNvPr id="7" name="TextBox 6">
            <a:extLst>
              <a:ext uri="{FF2B5EF4-FFF2-40B4-BE49-F238E27FC236}">
                <a16:creationId xmlns:a16="http://schemas.microsoft.com/office/drawing/2014/main" id="{6371BC4C-B803-4329-9FDA-A4DDE8E9A818}"/>
              </a:ext>
            </a:extLst>
          </p:cNvPr>
          <p:cNvSpPr txBox="1"/>
          <p:nvPr/>
        </p:nvSpPr>
        <p:spPr>
          <a:xfrm>
            <a:off x="693697" y="1358626"/>
            <a:ext cx="6098943" cy="1477328"/>
          </a:xfrm>
          <a:prstGeom prst="rect">
            <a:avLst/>
          </a:prstGeom>
          <a:noFill/>
        </p:spPr>
        <p:txBody>
          <a:bodyPr wrap="square">
            <a:spAutoFit/>
          </a:bodyPr>
          <a:lstStyle/>
          <a:p>
            <a:r>
              <a:rPr lang="en-GB"/>
              <a:t>From 75 T192 respondents:		</a:t>
            </a:r>
          </a:p>
          <a:p>
            <a:r>
              <a:rPr lang="en-GB"/>
              <a:t>	59 are studying towards an engineering qualification	7 are studying for a design qualification	</a:t>
            </a:r>
          </a:p>
          <a:p>
            <a:r>
              <a:rPr lang="en-GB"/>
              <a:t>	4 are studying for other qualifications	</a:t>
            </a:r>
          </a:p>
          <a:p>
            <a:r>
              <a:rPr lang="en-GB"/>
              <a:t>	6 have no qualification code recorded	</a:t>
            </a:r>
          </a:p>
        </p:txBody>
      </p:sp>
      <p:graphicFrame>
        <p:nvGraphicFramePr>
          <p:cNvPr id="8" name="Chart 7">
            <a:extLst>
              <a:ext uri="{FF2B5EF4-FFF2-40B4-BE49-F238E27FC236}">
                <a16:creationId xmlns:a16="http://schemas.microsoft.com/office/drawing/2014/main" id="{1C014272-8792-43DE-9116-123F1602D05C}"/>
              </a:ext>
            </a:extLst>
          </p:cNvPr>
          <p:cNvGraphicFramePr>
            <a:graphicFrameLocks/>
          </p:cNvGraphicFramePr>
          <p:nvPr>
            <p:extLst>
              <p:ext uri="{D42A27DB-BD31-4B8C-83A1-F6EECF244321}">
                <p14:modId xmlns:p14="http://schemas.microsoft.com/office/powerpoint/2010/main" val="3367419869"/>
              </p:ext>
            </p:extLst>
          </p:nvPr>
        </p:nvGraphicFramePr>
        <p:xfrm>
          <a:off x="1074598" y="2936596"/>
          <a:ext cx="6858440" cy="3686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119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86D3DC4-A14C-47F7-AAF6-4D0DB32E8079}"/>
              </a:ext>
            </a:extLst>
          </p:cNvPr>
          <p:cNvGraphicFramePr>
            <a:graphicFrameLocks/>
          </p:cNvGraphicFramePr>
          <p:nvPr>
            <p:extLst>
              <p:ext uri="{D42A27DB-BD31-4B8C-83A1-F6EECF244321}">
                <p14:modId xmlns:p14="http://schemas.microsoft.com/office/powerpoint/2010/main" val="2926054927"/>
              </p:ext>
            </p:extLst>
          </p:nvPr>
        </p:nvGraphicFramePr>
        <p:xfrm>
          <a:off x="592247" y="1739900"/>
          <a:ext cx="792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2">
            <a:extLst>
              <a:ext uri="{FF2B5EF4-FFF2-40B4-BE49-F238E27FC236}">
                <a16:creationId xmlns:a16="http://schemas.microsoft.com/office/drawing/2014/main" id="{4DC3165E-3D43-4502-902A-E3836998AA1B}"/>
              </a:ext>
            </a:extLst>
          </p:cNvPr>
          <p:cNvSpPr txBox="1">
            <a:spLocks/>
          </p:cNvSpPr>
          <p:nvPr/>
        </p:nvSpPr>
        <p:spPr>
          <a:xfrm>
            <a:off x="592248" y="412086"/>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Studying maths at a distance</a:t>
            </a:r>
          </a:p>
        </p:txBody>
      </p:sp>
    </p:spTree>
    <p:extLst>
      <p:ext uri="{BB962C8B-B14F-4D97-AF65-F5344CB8AC3E}">
        <p14:creationId xmlns:p14="http://schemas.microsoft.com/office/powerpoint/2010/main" val="168128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DC3165E-3D43-4502-902A-E3836998AA1B}"/>
              </a:ext>
            </a:extLst>
          </p:cNvPr>
          <p:cNvSpPr txBox="1">
            <a:spLocks/>
          </p:cNvSpPr>
          <p:nvPr/>
        </p:nvSpPr>
        <p:spPr>
          <a:xfrm>
            <a:off x="592248" y="412086"/>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Studying maths at a distance</a:t>
            </a:r>
          </a:p>
        </p:txBody>
      </p:sp>
      <p:graphicFrame>
        <p:nvGraphicFramePr>
          <p:cNvPr id="6" name="Chart 5">
            <a:extLst>
              <a:ext uri="{FF2B5EF4-FFF2-40B4-BE49-F238E27FC236}">
                <a16:creationId xmlns:a16="http://schemas.microsoft.com/office/drawing/2014/main" id="{B3604C75-195C-45EE-B1CD-CB0FE5EE4701}"/>
              </a:ext>
            </a:extLst>
          </p:cNvPr>
          <p:cNvGraphicFramePr>
            <a:graphicFrameLocks/>
          </p:cNvGraphicFramePr>
          <p:nvPr>
            <p:extLst>
              <p:ext uri="{D42A27DB-BD31-4B8C-83A1-F6EECF244321}">
                <p14:modId xmlns:p14="http://schemas.microsoft.com/office/powerpoint/2010/main" val="643665373"/>
              </p:ext>
            </p:extLst>
          </p:nvPr>
        </p:nvGraphicFramePr>
        <p:xfrm>
          <a:off x="592248" y="1690493"/>
          <a:ext cx="792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500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DC3165E-3D43-4502-902A-E3836998AA1B}"/>
              </a:ext>
            </a:extLst>
          </p:cNvPr>
          <p:cNvSpPr txBox="1">
            <a:spLocks/>
          </p:cNvSpPr>
          <p:nvPr/>
        </p:nvSpPr>
        <p:spPr>
          <a:xfrm>
            <a:off x="592248" y="412086"/>
            <a:ext cx="6401675" cy="794414"/>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800"/>
              <a:t>Student characteristics</a:t>
            </a:r>
          </a:p>
        </p:txBody>
      </p:sp>
      <p:sp>
        <p:nvSpPr>
          <p:cNvPr id="5" name="TextBox 4">
            <a:extLst>
              <a:ext uri="{FF2B5EF4-FFF2-40B4-BE49-F238E27FC236}">
                <a16:creationId xmlns:a16="http://schemas.microsoft.com/office/drawing/2014/main" id="{6CE21825-2E09-4A78-B2B7-2CA3D9AA6421}"/>
              </a:ext>
            </a:extLst>
          </p:cNvPr>
          <p:cNvSpPr txBox="1"/>
          <p:nvPr/>
        </p:nvSpPr>
        <p:spPr>
          <a:xfrm>
            <a:off x="754851" y="1425110"/>
            <a:ext cx="4319891" cy="4955203"/>
          </a:xfrm>
          <a:prstGeom prst="rect">
            <a:avLst/>
          </a:prstGeom>
          <a:noFill/>
        </p:spPr>
        <p:txBody>
          <a:bodyPr wrap="square" lIns="91440" tIns="45720" rIns="91440" bIns="45720" anchor="t">
            <a:spAutoFit/>
          </a:bodyPr>
          <a:lstStyle/>
          <a:p>
            <a:r>
              <a:rPr lang="en-GB" sz="2000" b="1"/>
              <a:t>Gender		</a:t>
            </a:r>
            <a:r>
              <a:rPr lang="en-GB" sz="2000"/>
              <a:t>Mean anxiety level</a:t>
            </a:r>
            <a:endParaRPr lang="en-GB" sz="2000">
              <a:cs typeface="Arial"/>
            </a:endParaRPr>
          </a:p>
          <a:p>
            <a:pPr marL="742950" lvl="1" indent="-285750">
              <a:buFont typeface="Wingdings"/>
              <a:buChar char="Ø"/>
            </a:pPr>
            <a:r>
              <a:rPr lang="en-GB" sz="2000"/>
              <a:t>female (546)	30.9</a:t>
            </a:r>
            <a:endParaRPr lang="en-GB" sz="2000">
              <a:cs typeface="Arial" panose="020B0604020202020204"/>
            </a:endParaRPr>
          </a:p>
          <a:p>
            <a:pPr marL="742950" lvl="1" indent="-285750">
              <a:buFont typeface="Wingdings"/>
              <a:buChar char="Ø"/>
            </a:pPr>
            <a:r>
              <a:rPr lang="en-GB" sz="2000"/>
              <a:t>male (509)	27.0</a:t>
            </a:r>
            <a:endParaRPr lang="en-GB" sz="2000">
              <a:cs typeface="Arial" panose="020B0604020202020204"/>
            </a:endParaRPr>
          </a:p>
          <a:p>
            <a:r>
              <a:rPr lang="en-GB" sz="2000"/>
              <a:t>p = 0.000 </a:t>
            </a:r>
            <a:endParaRPr lang="en-GB" sz="2000">
              <a:cs typeface="Arial"/>
            </a:endParaRPr>
          </a:p>
          <a:p>
            <a:endParaRPr lang="en-GB" sz="2000" b="1">
              <a:cs typeface="Arial"/>
            </a:endParaRPr>
          </a:p>
          <a:p>
            <a:r>
              <a:rPr lang="en-GB" sz="2000" b="1"/>
              <a:t>Ethnicity</a:t>
            </a:r>
            <a:r>
              <a:rPr lang="en-GB" sz="2000"/>
              <a:t>	Mean anxiety level</a:t>
            </a:r>
            <a:endParaRPr lang="en-GB" sz="2000">
              <a:cs typeface="Arial"/>
            </a:endParaRPr>
          </a:p>
          <a:p>
            <a:pPr marL="742950" lvl="1" indent="-285750">
              <a:buFont typeface="Wingdings"/>
              <a:buChar char="Ø"/>
            </a:pPr>
            <a:r>
              <a:rPr lang="en-GB" sz="2000"/>
              <a:t>White (966)	29.0</a:t>
            </a:r>
            <a:endParaRPr lang="en-GB" sz="2000">
              <a:cs typeface="Arial" panose="020B0604020202020204"/>
            </a:endParaRPr>
          </a:p>
          <a:p>
            <a:pPr marL="742950" lvl="1" indent="-285750">
              <a:buFont typeface="Wingdings"/>
              <a:buChar char="Ø"/>
            </a:pPr>
            <a:r>
              <a:rPr lang="en-GB" sz="2000"/>
              <a:t>BAME (69)	29.0</a:t>
            </a:r>
            <a:endParaRPr lang="en-GB" sz="2000">
              <a:cs typeface="Arial" panose="020B0604020202020204"/>
            </a:endParaRPr>
          </a:p>
          <a:p>
            <a:r>
              <a:rPr lang="en-GB" sz="2000"/>
              <a:t>p = 0.962		</a:t>
            </a:r>
            <a:endParaRPr lang="en-GB" sz="2000">
              <a:cs typeface="Arial" panose="020B0604020202020204"/>
            </a:endParaRPr>
          </a:p>
          <a:p>
            <a:endParaRPr lang="en-GB" sz="2000" b="1">
              <a:cs typeface="Arial"/>
            </a:endParaRPr>
          </a:p>
          <a:p>
            <a:r>
              <a:rPr lang="en-GB" sz="2000" b="1"/>
              <a:t>Disability</a:t>
            </a:r>
            <a:r>
              <a:rPr lang="en-GB" sz="2000"/>
              <a:t>	Mean anxiety level</a:t>
            </a:r>
            <a:endParaRPr lang="en-GB" sz="2000">
              <a:cs typeface="Arial"/>
            </a:endParaRPr>
          </a:p>
          <a:p>
            <a:pPr marL="742950" lvl="1" indent="-285750">
              <a:buFont typeface="Wingdings"/>
              <a:buChar char="Ø"/>
            </a:pPr>
            <a:r>
              <a:rPr lang="en-GB" sz="2000"/>
              <a:t>disabled (183)	32.7</a:t>
            </a:r>
            <a:endParaRPr lang="en-GB" sz="2000">
              <a:cs typeface="Arial" panose="020B0604020202020204"/>
            </a:endParaRPr>
          </a:p>
          <a:p>
            <a:pPr marL="742950" lvl="1" indent="-285750">
              <a:buFont typeface="Wingdings"/>
              <a:buChar char="Ø"/>
            </a:pPr>
            <a:r>
              <a:rPr lang="en-GB" sz="2000"/>
              <a:t>no disability (870)	28.3</a:t>
            </a:r>
            <a:endParaRPr lang="en-GB" sz="2000">
              <a:cs typeface="Arial" panose="020B0604020202020204"/>
            </a:endParaRPr>
          </a:p>
          <a:p>
            <a:r>
              <a:rPr lang="en-GB" sz="2000"/>
              <a:t>p = 0.000</a:t>
            </a:r>
            <a:r>
              <a:rPr lang="en-GB"/>
              <a:t> 	</a:t>
            </a:r>
            <a:endParaRPr lang="en-GB">
              <a:cs typeface="Arial"/>
            </a:endParaRPr>
          </a:p>
          <a:p>
            <a:endParaRPr lang="en-GB">
              <a:ea typeface="+mn-lt"/>
              <a:cs typeface="+mn-lt"/>
            </a:endParaRPr>
          </a:p>
          <a:p>
            <a:r>
              <a:rPr lang="en-GB" i="1">
                <a:ea typeface="+mn-lt"/>
                <a:cs typeface="+mn-lt"/>
              </a:rPr>
              <a:t>(p-</a:t>
            </a:r>
            <a:r>
              <a:rPr lang="en-GB">
                <a:ea typeface="+mn-lt"/>
                <a:cs typeface="+mn-lt"/>
              </a:rPr>
              <a:t>values from two-sided </a:t>
            </a:r>
            <a:r>
              <a:rPr lang="en-GB" i="1">
                <a:ea typeface="+mn-lt"/>
                <a:cs typeface="+mn-lt"/>
              </a:rPr>
              <a:t>t</a:t>
            </a:r>
            <a:r>
              <a:rPr lang="en-GB">
                <a:ea typeface="+mn-lt"/>
                <a:cs typeface="+mn-lt"/>
              </a:rPr>
              <a:t>-tests)</a:t>
            </a:r>
            <a:endParaRPr lang="en-GB"/>
          </a:p>
        </p:txBody>
      </p:sp>
      <p:sp>
        <p:nvSpPr>
          <p:cNvPr id="2" name="TextBox 1">
            <a:extLst>
              <a:ext uri="{FF2B5EF4-FFF2-40B4-BE49-F238E27FC236}">
                <a16:creationId xmlns:a16="http://schemas.microsoft.com/office/drawing/2014/main" id="{F7461346-678F-1609-CBBC-1ADCB41DB3EF}"/>
              </a:ext>
            </a:extLst>
          </p:cNvPr>
          <p:cNvSpPr txBox="1"/>
          <p:nvPr/>
        </p:nvSpPr>
        <p:spPr>
          <a:xfrm>
            <a:off x="5069457" y="1431986"/>
            <a:ext cx="3490822"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i="1">
                <a:cs typeface="Segoe UI"/>
              </a:rPr>
              <a:t>Very strong evidence that mean anxiety level in females is higher than in males ​</a:t>
            </a:r>
          </a:p>
          <a:p>
            <a:r>
              <a:rPr lang="en-US">
                <a:cs typeface="Segoe UI"/>
              </a:rPr>
              <a:t>​</a:t>
            </a:r>
          </a:p>
        </p:txBody>
      </p:sp>
      <p:sp>
        <p:nvSpPr>
          <p:cNvPr id="3" name="TextBox 2">
            <a:extLst>
              <a:ext uri="{FF2B5EF4-FFF2-40B4-BE49-F238E27FC236}">
                <a16:creationId xmlns:a16="http://schemas.microsoft.com/office/drawing/2014/main" id="{D2F00495-2354-7D82-257C-704547899D45}"/>
              </a:ext>
            </a:extLst>
          </p:cNvPr>
          <p:cNvSpPr txBox="1"/>
          <p:nvPr/>
        </p:nvSpPr>
        <p:spPr>
          <a:xfrm>
            <a:off x="5069457" y="2927231"/>
            <a:ext cx="3490822" cy="1352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i="1"/>
              <a:t>Little evidence that mean anxiety differs  between white and BAME students </a:t>
            </a:r>
            <a:r>
              <a:rPr lang="en-US" sz="2000" i="1">
                <a:cs typeface="Arial"/>
              </a:rPr>
              <a:t>​</a:t>
            </a:r>
          </a:p>
        </p:txBody>
      </p:sp>
      <p:sp>
        <p:nvSpPr>
          <p:cNvPr id="4" name="TextBox 3">
            <a:extLst>
              <a:ext uri="{FF2B5EF4-FFF2-40B4-BE49-F238E27FC236}">
                <a16:creationId xmlns:a16="http://schemas.microsoft.com/office/drawing/2014/main" id="{BC775D7E-E287-41F5-4E19-1BCC453E4ACD}"/>
              </a:ext>
            </a:extLst>
          </p:cNvPr>
          <p:cNvSpPr txBox="1"/>
          <p:nvPr/>
        </p:nvSpPr>
        <p:spPr>
          <a:xfrm>
            <a:off x="5011948" y="4494362"/>
            <a:ext cx="349082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i="1"/>
              <a:t>Very strong evidence that mean anxiety level in disabled students is higher than in those who have not declared a disability</a:t>
            </a:r>
            <a:endParaRPr lang="en-US" sz="2000" i="1">
              <a:cs typeface="Arial"/>
            </a:endParaRPr>
          </a:p>
        </p:txBody>
      </p:sp>
    </p:spTree>
    <p:extLst>
      <p:ext uri="{BB962C8B-B14F-4D97-AF65-F5344CB8AC3E}">
        <p14:creationId xmlns:p14="http://schemas.microsoft.com/office/powerpoint/2010/main" val="886766328"/>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OU_STANDARD</Template>
  <TotalTime>0</TotalTime>
  <Words>1575</Words>
  <Application>Microsoft Office PowerPoint</Application>
  <PresentationFormat>On-screen Show (4:3)</PresentationFormat>
  <Paragraphs>122</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Segoe UI</vt:lpstr>
      <vt:lpstr>Wingdings</vt:lpstr>
      <vt:lpstr>OU Title</vt:lpstr>
      <vt:lpstr>OU Section</vt:lpstr>
      <vt:lpstr>OU Layouts</vt:lpstr>
      <vt:lpstr>Exploring the extent of Maths Anxiety within the STEM faculty</vt:lpstr>
      <vt:lpstr>Background</vt:lpstr>
      <vt:lpstr>Aims, Objectives and Project Plan</vt:lpstr>
      <vt:lpstr>Module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extent of Maths Anxiety within the STEM faculty</dc:title>
  <dc:creator>Susan.Pawley</dc:creator>
  <cp:lastModifiedBy>Diane.Ford</cp:lastModifiedBy>
  <cp:revision>2</cp:revision>
  <dcterms:created xsi:type="dcterms:W3CDTF">2022-05-04T21:03:26Z</dcterms:created>
  <dcterms:modified xsi:type="dcterms:W3CDTF">2022-05-11T17:07:22Z</dcterms:modified>
</cp:coreProperties>
</file>