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2" r:id="rId5"/>
    <p:sldMasterId id="2147483667" r:id="rId6"/>
  </p:sldMasterIdLst>
  <p:sldIdLst>
    <p:sldId id="272" r:id="rId7"/>
    <p:sldId id="273" r:id="rId8"/>
    <p:sldId id="276" r:id="rId9"/>
    <p:sldId id="275" r:id="rId10"/>
    <p:sldId id="296" r:id="rId11"/>
    <p:sldId id="286" r:id="rId12"/>
    <p:sldId id="287" r:id="rId13"/>
    <p:sldId id="294" r:id="rId14"/>
    <p:sldId id="298" r:id="rId15"/>
    <p:sldId id="299" r:id="rId16"/>
    <p:sldId id="300" r:id="rId17"/>
    <p:sldId id="297" r:id="rId18"/>
    <p:sldId id="293" r:id="rId19"/>
    <p:sldId id="289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481153B-A00B-AABE-5068-1CDF8BE0E830}" name="Nicole.Lotz" initials="N" userId="S::ns4678@open.ac.uk::e489ad29-ccda-4cec-9e9e-cfc025fca4e9" providerId="AD"/>
  <p188:author id="{3D4F6E8F-BAB7-0C21-D0B9-298DDD9FBB5C}" name="Muriel Sippel" initials="MS" userId="2838392ae3c5432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9C75E-E8F5-C34A-998A-7EFF8DEFCE9F}" v="25" dt="2022-05-09T15:43:52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6208"/>
  </p:normalViewPr>
  <p:slideViewPr>
    <p:cSldViewPr snapToGrid="0">
      <p:cViewPr varScale="1">
        <p:scale>
          <a:sx n="124" d="100"/>
          <a:sy n="124" d="100"/>
        </p:scale>
        <p:origin x="1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.Lotz" userId="e489ad29-ccda-4cec-9e9e-cfc025fca4e9" providerId="ADAL" clId="{A6E9C75E-E8F5-C34A-998A-7EFF8DEFCE9F}"/>
    <pc:docChg chg="undo custSel modSld">
      <pc:chgData name="Nicole.Lotz" userId="e489ad29-ccda-4cec-9e9e-cfc025fca4e9" providerId="ADAL" clId="{A6E9C75E-E8F5-C34A-998A-7EFF8DEFCE9F}" dt="2022-05-09T15:43:52.445" v="26"/>
      <pc:docMkLst>
        <pc:docMk/>
      </pc:docMkLst>
      <pc:sldChg chg="addSp modSp">
        <pc:chgData name="Nicole.Lotz" userId="e489ad29-ccda-4cec-9e9e-cfc025fca4e9" providerId="ADAL" clId="{A6E9C75E-E8F5-C34A-998A-7EFF8DEFCE9F}" dt="2022-05-09T15:40:50.470" v="2" actId="1076"/>
        <pc:sldMkLst>
          <pc:docMk/>
          <pc:sldMk cId="462878039" sldId="273"/>
        </pc:sldMkLst>
        <pc:picChg chg="add mod">
          <ac:chgData name="Nicole.Lotz" userId="e489ad29-ccda-4cec-9e9e-cfc025fca4e9" providerId="ADAL" clId="{A6E9C75E-E8F5-C34A-998A-7EFF8DEFCE9F}" dt="2022-05-09T15:40:50.470" v="2" actId="1076"/>
          <ac:picMkLst>
            <pc:docMk/>
            <pc:sldMk cId="462878039" sldId="273"/>
            <ac:picMk id="1026" creationId="{FB94136F-4DB4-5E44-99B6-BA48DD281E04}"/>
          </ac:picMkLst>
        </pc:picChg>
      </pc:sldChg>
      <pc:sldChg chg="addSp modSp">
        <pc:chgData name="Nicole.Lotz" userId="e489ad29-ccda-4cec-9e9e-cfc025fca4e9" providerId="ADAL" clId="{A6E9C75E-E8F5-C34A-998A-7EFF8DEFCE9F}" dt="2022-05-09T15:40:55.445" v="4"/>
        <pc:sldMkLst>
          <pc:docMk/>
          <pc:sldMk cId="884439021" sldId="275"/>
        </pc:sldMkLst>
        <pc:picChg chg="add mod">
          <ac:chgData name="Nicole.Lotz" userId="e489ad29-ccda-4cec-9e9e-cfc025fca4e9" providerId="ADAL" clId="{A6E9C75E-E8F5-C34A-998A-7EFF8DEFCE9F}" dt="2022-05-09T15:40:55.445" v="4"/>
          <ac:picMkLst>
            <pc:docMk/>
            <pc:sldMk cId="884439021" sldId="275"/>
            <ac:picMk id="5" creationId="{6864706E-FB15-EA44-95B1-200B6C694DEC}"/>
          </ac:picMkLst>
        </pc:picChg>
      </pc:sldChg>
      <pc:sldChg chg="addSp modSp">
        <pc:chgData name="Nicole.Lotz" userId="e489ad29-ccda-4cec-9e9e-cfc025fca4e9" providerId="ADAL" clId="{A6E9C75E-E8F5-C34A-998A-7EFF8DEFCE9F}" dt="2022-05-09T15:40:53.995" v="3"/>
        <pc:sldMkLst>
          <pc:docMk/>
          <pc:sldMk cId="2019573301" sldId="276"/>
        </pc:sldMkLst>
        <pc:picChg chg="add mod">
          <ac:chgData name="Nicole.Lotz" userId="e489ad29-ccda-4cec-9e9e-cfc025fca4e9" providerId="ADAL" clId="{A6E9C75E-E8F5-C34A-998A-7EFF8DEFCE9F}" dt="2022-05-09T15:40:53.995" v="3"/>
          <ac:picMkLst>
            <pc:docMk/>
            <pc:sldMk cId="2019573301" sldId="276"/>
            <ac:picMk id="4" creationId="{BABC977F-C2C0-FC40-9689-8FE44DA7329E}"/>
          </ac:picMkLst>
        </pc:picChg>
      </pc:sldChg>
      <pc:sldChg chg="addSp delSp modSp">
        <pc:chgData name="Nicole.Lotz" userId="e489ad29-ccda-4cec-9e9e-cfc025fca4e9" providerId="ADAL" clId="{A6E9C75E-E8F5-C34A-998A-7EFF8DEFCE9F}" dt="2022-05-09T15:43:34.653" v="21" actId="1076"/>
        <pc:sldMkLst>
          <pc:docMk/>
          <pc:sldMk cId="439770784" sldId="282"/>
        </pc:sldMkLst>
        <pc:picChg chg="add del mod">
          <ac:chgData name="Nicole.Lotz" userId="e489ad29-ccda-4cec-9e9e-cfc025fca4e9" providerId="ADAL" clId="{A6E9C75E-E8F5-C34A-998A-7EFF8DEFCE9F}" dt="2022-05-09T15:41:48.068" v="12" actId="478"/>
          <ac:picMkLst>
            <pc:docMk/>
            <pc:sldMk cId="439770784" sldId="282"/>
            <ac:picMk id="4" creationId="{93334CE4-258B-354B-86E2-38CCD9B615B4}"/>
          </ac:picMkLst>
        </pc:picChg>
        <pc:picChg chg="add mod">
          <ac:chgData name="Nicole.Lotz" userId="e489ad29-ccda-4cec-9e9e-cfc025fca4e9" providerId="ADAL" clId="{A6E9C75E-E8F5-C34A-998A-7EFF8DEFCE9F}" dt="2022-05-09T15:43:34.653" v="21" actId="1076"/>
          <ac:picMkLst>
            <pc:docMk/>
            <pc:sldMk cId="439770784" sldId="282"/>
            <ac:picMk id="7170" creationId="{03C8433C-FCBD-9149-9D38-3570CCACD702}"/>
          </ac:picMkLst>
        </pc:picChg>
      </pc:sldChg>
      <pc:sldChg chg="addSp modSp">
        <pc:chgData name="Nicole.Lotz" userId="e489ad29-ccda-4cec-9e9e-cfc025fca4e9" providerId="ADAL" clId="{A6E9C75E-E8F5-C34A-998A-7EFF8DEFCE9F}" dt="2022-05-09T15:43:45.510" v="24" actId="1076"/>
        <pc:sldMkLst>
          <pc:docMk/>
          <pc:sldMk cId="1281364410" sldId="289"/>
        </pc:sldMkLst>
        <pc:picChg chg="add mod">
          <ac:chgData name="Nicole.Lotz" userId="e489ad29-ccda-4cec-9e9e-cfc025fca4e9" providerId="ADAL" clId="{A6E9C75E-E8F5-C34A-998A-7EFF8DEFCE9F}" dt="2022-05-09T15:43:45.510" v="24" actId="1076"/>
          <ac:picMkLst>
            <pc:docMk/>
            <pc:sldMk cId="1281364410" sldId="289"/>
            <ac:picMk id="5" creationId="{010883F0-B1CC-F542-843D-4727CEB74197}"/>
          </ac:picMkLst>
        </pc:picChg>
      </pc:sldChg>
      <pc:sldChg chg="addSp delSp modSp">
        <pc:chgData name="Nicole.Lotz" userId="e489ad29-ccda-4cec-9e9e-cfc025fca4e9" providerId="ADAL" clId="{A6E9C75E-E8F5-C34A-998A-7EFF8DEFCE9F}" dt="2022-05-09T15:43:52.445" v="26"/>
        <pc:sldMkLst>
          <pc:docMk/>
          <pc:sldMk cId="3595946204" sldId="293"/>
        </pc:sldMkLst>
        <pc:picChg chg="add del mod">
          <ac:chgData name="Nicole.Lotz" userId="e489ad29-ccda-4cec-9e9e-cfc025fca4e9" providerId="ADAL" clId="{A6E9C75E-E8F5-C34A-998A-7EFF8DEFCE9F}" dt="2022-05-09T15:41:39.860" v="10" actId="478"/>
          <ac:picMkLst>
            <pc:docMk/>
            <pc:sldMk cId="3595946204" sldId="293"/>
            <ac:picMk id="5" creationId="{FC304792-06F5-E14B-A610-A2696E68F325}"/>
          </ac:picMkLst>
        </pc:picChg>
        <pc:picChg chg="add del mod">
          <ac:chgData name="Nicole.Lotz" userId="e489ad29-ccda-4cec-9e9e-cfc025fca4e9" providerId="ADAL" clId="{A6E9C75E-E8F5-C34A-998A-7EFF8DEFCE9F}" dt="2022-05-09T15:43:52.036" v="25" actId="478"/>
          <ac:picMkLst>
            <pc:docMk/>
            <pc:sldMk cId="3595946204" sldId="293"/>
            <ac:picMk id="6" creationId="{048EB3D3-870B-5544-8150-8E0CEE8A10E0}"/>
          </ac:picMkLst>
        </pc:picChg>
        <pc:picChg chg="add mod">
          <ac:chgData name="Nicole.Lotz" userId="e489ad29-ccda-4cec-9e9e-cfc025fca4e9" providerId="ADAL" clId="{A6E9C75E-E8F5-C34A-998A-7EFF8DEFCE9F}" dt="2022-05-09T15:43:52.445" v="26"/>
          <ac:picMkLst>
            <pc:docMk/>
            <pc:sldMk cId="3595946204" sldId="293"/>
            <ac:picMk id="7" creationId="{7918D83E-7445-CF43-BCB7-AAAB476A9B94}"/>
          </ac:picMkLst>
        </pc:picChg>
      </pc:sldChg>
      <pc:sldChg chg="addSp modSp">
        <pc:chgData name="Nicole.Lotz" userId="e489ad29-ccda-4cec-9e9e-cfc025fca4e9" providerId="ADAL" clId="{A6E9C75E-E8F5-C34A-998A-7EFF8DEFCE9F}" dt="2022-05-09T15:40:57.087" v="5"/>
        <pc:sldMkLst>
          <pc:docMk/>
          <pc:sldMk cId="3086443985" sldId="296"/>
        </pc:sldMkLst>
        <pc:picChg chg="add mod">
          <ac:chgData name="Nicole.Lotz" userId="e489ad29-ccda-4cec-9e9e-cfc025fca4e9" providerId="ADAL" clId="{A6E9C75E-E8F5-C34A-998A-7EFF8DEFCE9F}" dt="2022-05-09T15:40:57.087" v="5"/>
          <ac:picMkLst>
            <pc:docMk/>
            <pc:sldMk cId="3086443985" sldId="296"/>
            <ac:picMk id="5" creationId="{4393E5B0-FA42-A946-9BAC-BFDF80FC809C}"/>
          </ac:picMkLst>
        </pc:picChg>
      </pc:sldChg>
      <pc:sldChg chg="addSp delSp modSp mod modClrScheme chgLayout">
        <pc:chgData name="Nicole.Lotz" userId="e489ad29-ccda-4cec-9e9e-cfc025fca4e9" providerId="ADAL" clId="{A6E9C75E-E8F5-C34A-998A-7EFF8DEFCE9F}" dt="2022-05-09T15:42:16.291" v="18" actId="700"/>
        <pc:sldMkLst>
          <pc:docMk/>
          <pc:sldMk cId="1219919511" sldId="300"/>
        </pc:sldMkLst>
        <pc:spChg chg="mod ord">
          <ac:chgData name="Nicole.Lotz" userId="e489ad29-ccda-4cec-9e9e-cfc025fca4e9" providerId="ADAL" clId="{A6E9C75E-E8F5-C34A-998A-7EFF8DEFCE9F}" dt="2022-05-09T15:42:16.291" v="18" actId="700"/>
          <ac:spMkLst>
            <pc:docMk/>
            <pc:sldMk cId="1219919511" sldId="300"/>
            <ac:spMk id="3" creationId="{A4D319F0-50B7-4C13-8C9C-6F4818BD31AD}"/>
          </ac:spMkLst>
        </pc:spChg>
        <pc:spChg chg="mod ord">
          <ac:chgData name="Nicole.Lotz" userId="e489ad29-ccda-4cec-9e9e-cfc025fca4e9" providerId="ADAL" clId="{A6E9C75E-E8F5-C34A-998A-7EFF8DEFCE9F}" dt="2022-05-09T15:42:16.291" v="18" actId="700"/>
          <ac:spMkLst>
            <pc:docMk/>
            <pc:sldMk cId="1219919511" sldId="300"/>
            <ac:spMk id="5" creationId="{A048D636-494B-4C07-B429-C668670EF7F2}"/>
          </ac:spMkLst>
        </pc:spChg>
        <pc:spChg chg="mod ord">
          <ac:chgData name="Nicole.Lotz" userId="e489ad29-ccda-4cec-9e9e-cfc025fca4e9" providerId="ADAL" clId="{A6E9C75E-E8F5-C34A-998A-7EFF8DEFCE9F}" dt="2022-05-09T15:42:16.291" v="18" actId="700"/>
          <ac:spMkLst>
            <pc:docMk/>
            <pc:sldMk cId="1219919511" sldId="300"/>
            <ac:spMk id="6" creationId="{D47B8D39-FE8D-4133-B783-1615C786D694}"/>
          </ac:spMkLst>
        </pc:spChg>
        <pc:picChg chg="add del mod">
          <ac:chgData name="Nicole.Lotz" userId="e489ad29-ccda-4cec-9e9e-cfc025fca4e9" providerId="ADAL" clId="{A6E9C75E-E8F5-C34A-998A-7EFF8DEFCE9F}" dt="2022-05-09T15:42:02.852" v="16" actId="478"/>
          <ac:picMkLst>
            <pc:docMk/>
            <pc:sldMk cId="1219919511" sldId="300"/>
            <ac:picMk id="10" creationId="{8701695E-1F3E-AA4A-8BB0-097D9D20499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5702896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7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1796546"/>
            <a:ext cx="7920773" cy="1495794"/>
          </a:xfrm>
        </p:spPr>
        <p:txBody>
          <a:bodyPr/>
          <a:lstStyle/>
          <a:p>
            <a:r>
              <a:rPr lang="en-GB" dirty="0"/>
              <a:t>Embracing the voices of the marginalised learners with a declared mental health disability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B8FE1A-EF6E-664D-84D7-EB48DF6EBC5F}"/>
              </a:ext>
            </a:extLst>
          </p:cNvPr>
          <p:cNvSpPr txBox="1"/>
          <p:nvPr/>
        </p:nvSpPr>
        <p:spPr>
          <a:xfrm>
            <a:off x="515861" y="5437632"/>
            <a:ext cx="5399876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Nicole Lotz and Muriel Sippel, The Open University</a:t>
            </a:r>
          </a:p>
          <a:p>
            <a:r>
              <a:rPr lang="en-GB" dirty="0">
                <a:solidFill>
                  <a:schemeClr val="bg1"/>
                </a:solidFill>
              </a:rPr>
              <a:t>12 May 2022</a:t>
            </a:r>
            <a:endParaRPr lang="en-GB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319F0-50B7-4C13-8C9C-6F4818BD31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980515"/>
            <a:ext cx="3244415" cy="1734783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/>
          <a:p>
            <a:r>
              <a:rPr lang="en-GB" sz="1600" b="1" dirty="0">
                <a:cs typeface="Arial"/>
              </a:rPr>
              <a:t>Peer support</a:t>
            </a:r>
          </a:p>
          <a:p>
            <a:r>
              <a:rPr lang="en-GB" sz="1600" dirty="0">
                <a:cs typeface="Arial"/>
              </a:rPr>
              <a:t>Uncomfortable sharing progress on OpenStudio</a:t>
            </a:r>
          </a:p>
          <a:p>
            <a:r>
              <a:rPr lang="en-GB" sz="1600" dirty="0">
                <a:cs typeface="Arial"/>
              </a:rPr>
              <a:t>Social anxiety</a:t>
            </a:r>
          </a:p>
          <a:p>
            <a:r>
              <a:rPr lang="en-GB" sz="1600" dirty="0">
                <a:cs typeface="Arial"/>
              </a:rPr>
              <a:t>Lurking sometimes helpful</a:t>
            </a:r>
          </a:p>
          <a:p>
            <a:endParaRPr lang="en-GB" sz="1600" dirty="0">
              <a:cs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48D636-494B-4C07-B429-C668670EF7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40351" y="980512"/>
            <a:ext cx="4414847" cy="1734784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/>
          <a:p>
            <a:pPr marL="0" indent="0">
              <a:buNone/>
            </a:pPr>
            <a:r>
              <a:rPr lang="en-GB" sz="1600" b="1" dirty="0">
                <a:cs typeface="Arial"/>
              </a:rPr>
              <a:t>Friends and family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Study buddies, collaborators, friendly critiques.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They offer a safe</a:t>
            </a:r>
            <a:r>
              <a:rPr lang="en-GB" sz="1600">
                <a:cs typeface="Arial"/>
              </a:rPr>
              <a:t>, secure </a:t>
            </a:r>
            <a:r>
              <a:rPr lang="en-GB" sz="1600" dirty="0">
                <a:cs typeface="Arial"/>
              </a:rPr>
              <a:t>space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Using technical terms to describe designs disengages them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47B8D39-FE8D-4133-B783-1615C786D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41377"/>
            <a:ext cx="2969568" cy="415016"/>
          </a:xfrm>
          <a:solidFill>
            <a:schemeClr val="accent2"/>
          </a:solidFill>
        </p:spPr>
        <p:txBody>
          <a:bodyPr/>
          <a:lstStyle/>
          <a:p>
            <a:r>
              <a:rPr lang="en-GB" sz="2000" dirty="0"/>
              <a:t>Practical design work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F74F0BF-0DC8-F843-BB91-44015F0BFBB6}"/>
              </a:ext>
            </a:extLst>
          </p:cNvPr>
          <p:cNvCxnSpPr/>
          <p:nvPr/>
        </p:nvCxnSpPr>
        <p:spPr>
          <a:xfrm>
            <a:off x="3633216" y="1572768"/>
            <a:ext cx="707136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02878AC-CA00-2B43-962E-C55FC6AA5F0A}"/>
              </a:ext>
            </a:extLst>
          </p:cNvPr>
          <p:cNvSpPr txBox="1">
            <a:spLocks/>
          </p:cNvSpPr>
          <p:nvPr/>
        </p:nvSpPr>
        <p:spPr>
          <a:xfrm>
            <a:off x="742369" y="3108954"/>
            <a:ext cx="2659199" cy="23652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cs typeface="Arial"/>
              </a:rPr>
              <a:t>MH counsellor</a:t>
            </a:r>
          </a:p>
          <a:p>
            <a:r>
              <a:rPr lang="en-GB" sz="1600" dirty="0">
                <a:cs typeface="Arial"/>
              </a:rPr>
              <a:t>Regular meetings developing good habits over the long run</a:t>
            </a:r>
          </a:p>
          <a:p>
            <a:r>
              <a:rPr lang="en-GB" sz="1600" dirty="0">
                <a:cs typeface="Arial"/>
              </a:rPr>
              <a:t>Ineffective to give support in the moment, they do not problem solve projects / subject specific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5FC909A2-057A-324E-AB98-BBBF89E6F905}"/>
              </a:ext>
            </a:extLst>
          </p:cNvPr>
          <p:cNvSpPr txBox="1">
            <a:spLocks/>
          </p:cNvSpPr>
          <p:nvPr/>
        </p:nvSpPr>
        <p:spPr>
          <a:xfrm>
            <a:off x="4114799" y="3108953"/>
            <a:ext cx="4530671" cy="35504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cs typeface="Arial"/>
              </a:rPr>
              <a:t>Resolution </a:t>
            </a:r>
          </a:p>
          <a:p>
            <a:r>
              <a:rPr lang="en-GB" sz="1600" dirty="0">
                <a:cs typeface="Arial"/>
              </a:rPr>
              <a:t>Use lay terms to speak to friends and family(develop communication skills in module)</a:t>
            </a:r>
          </a:p>
          <a:p>
            <a:r>
              <a:rPr lang="en-GB" sz="1600" dirty="0">
                <a:cs typeface="Arial"/>
              </a:rPr>
              <a:t>Use specific skill or knowledge from friends and family, not design-related as such</a:t>
            </a:r>
          </a:p>
          <a:p>
            <a:r>
              <a:rPr lang="en-GB" sz="1600" dirty="0">
                <a:cs typeface="Arial"/>
              </a:rPr>
              <a:t>Create safe online spaces to engage with peers in your discipline </a:t>
            </a:r>
          </a:p>
          <a:p>
            <a:r>
              <a:rPr lang="en-GB" sz="1600" dirty="0">
                <a:cs typeface="Arial"/>
              </a:rPr>
              <a:t>More regular conversations with tutor</a:t>
            </a:r>
          </a:p>
          <a:p>
            <a:r>
              <a:rPr lang="en-GB" sz="1600" dirty="0">
                <a:cs typeface="Arial"/>
              </a:rPr>
              <a:t>Thematic design spaces / clusters / discussion (around MH, disability, marginalisation) to attract students with lived experiences</a:t>
            </a:r>
          </a:p>
          <a:p>
            <a:r>
              <a:rPr lang="en-GB" sz="1600" dirty="0">
                <a:cs typeface="Arial"/>
              </a:rPr>
              <a:t>Design topics using lived experiences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EA4C175-041C-8749-BCC6-878515973A79}"/>
              </a:ext>
            </a:extLst>
          </p:cNvPr>
          <p:cNvCxnSpPr>
            <a:cxnSpLocks/>
          </p:cNvCxnSpPr>
          <p:nvPr/>
        </p:nvCxnSpPr>
        <p:spPr>
          <a:xfrm>
            <a:off x="2926080" y="2715296"/>
            <a:ext cx="0" cy="39365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7BD22F8-9B7C-0743-9179-5D8011D81877}"/>
              </a:ext>
            </a:extLst>
          </p:cNvPr>
          <p:cNvCxnSpPr>
            <a:cxnSpLocks/>
          </p:cNvCxnSpPr>
          <p:nvPr/>
        </p:nvCxnSpPr>
        <p:spPr>
          <a:xfrm flipH="1">
            <a:off x="3401568" y="2715296"/>
            <a:ext cx="938784" cy="39365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>
            <a:extLst>
              <a:ext uri="{FF2B5EF4-FFF2-40B4-BE49-F238E27FC236}">
                <a16:creationId xmlns:a16="http://schemas.microsoft.com/office/drawing/2014/main" id="{4BF4BA94-7782-DD4D-A2FC-37AE98FF0399}"/>
              </a:ext>
            </a:extLst>
          </p:cNvPr>
          <p:cNvCxnSpPr>
            <a:cxnSpLocks/>
          </p:cNvCxnSpPr>
          <p:nvPr/>
        </p:nvCxnSpPr>
        <p:spPr>
          <a:xfrm>
            <a:off x="3401568" y="3399807"/>
            <a:ext cx="713231" cy="647937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322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319F0-50B7-4C13-8C9C-6F4818BD31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980516"/>
            <a:ext cx="3244415" cy="1510658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/>
          <a:p>
            <a:r>
              <a:rPr lang="en-GB" sz="1600" b="1" dirty="0">
                <a:cs typeface="Arial"/>
              </a:rPr>
              <a:t>Self-study</a:t>
            </a:r>
          </a:p>
          <a:p>
            <a:r>
              <a:rPr lang="en-GB" sz="1600" dirty="0">
                <a:cs typeface="Arial"/>
              </a:rPr>
              <a:t>Love of control and independence</a:t>
            </a:r>
          </a:p>
          <a:p>
            <a:r>
              <a:rPr lang="en-GB" sz="1600" dirty="0">
                <a:cs typeface="Arial"/>
              </a:rPr>
              <a:t>Better retention of learning</a:t>
            </a:r>
          </a:p>
          <a:p>
            <a:r>
              <a:rPr lang="en-GB" sz="1600" dirty="0">
                <a:cs typeface="Arial"/>
              </a:rPr>
              <a:t>Few external pace makers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48D636-494B-4C07-B429-C668670EF7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40351" y="980511"/>
            <a:ext cx="4414847" cy="2238175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/>
          <a:p>
            <a:pPr marL="0" indent="0">
              <a:buNone/>
            </a:pPr>
            <a:r>
              <a:rPr lang="en-GB" sz="1600" b="1" dirty="0">
                <a:cs typeface="Arial"/>
              </a:rPr>
              <a:t>Scheduling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Making your own schedule 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Working ahead to pre-empt impact of dip in mental health wellbeing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Overthrown by hidden workload or new or unexpectedly difficult topics / materials / activities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47B8D39-FE8D-4133-B783-1615C786D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41377"/>
            <a:ext cx="2969568" cy="415016"/>
          </a:xfrm>
          <a:solidFill>
            <a:schemeClr val="accent2"/>
          </a:solidFill>
        </p:spPr>
        <p:txBody>
          <a:bodyPr/>
          <a:lstStyle/>
          <a:p>
            <a:r>
              <a:rPr lang="en-GB" sz="2000" dirty="0"/>
              <a:t>Time management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F74F0BF-0DC8-F843-BB91-44015F0BFBB6}"/>
              </a:ext>
            </a:extLst>
          </p:cNvPr>
          <p:cNvCxnSpPr/>
          <p:nvPr/>
        </p:nvCxnSpPr>
        <p:spPr>
          <a:xfrm>
            <a:off x="3633216" y="1572768"/>
            <a:ext cx="707136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5FC909A2-057A-324E-AB98-BBBF89E6F905}"/>
              </a:ext>
            </a:extLst>
          </p:cNvPr>
          <p:cNvSpPr txBox="1">
            <a:spLocks/>
          </p:cNvSpPr>
          <p:nvPr/>
        </p:nvSpPr>
        <p:spPr>
          <a:xfrm>
            <a:off x="1450848" y="3651495"/>
            <a:ext cx="5535168" cy="28128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cs typeface="Arial"/>
              </a:rPr>
              <a:t>Resolution </a:t>
            </a:r>
          </a:p>
          <a:p>
            <a:r>
              <a:rPr lang="en-GB" sz="1600" dirty="0">
                <a:cs typeface="Arial"/>
              </a:rPr>
              <a:t>Separate theory and reading from social and active learning to allow for better planning and emergency measures</a:t>
            </a:r>
          </a:p>
          <a:p>
            <a:r>
              <a:rPr lang="en-GB" sz="1600" dirty="0">
                <a:cs typeface="Arial"/>
              </a:rPr>
              <a:t>Study planner shows categories: independent, social, active, sub-categorised in essential, optional.</a:t>
            </a:r>
          </a:p>
          <a:p>
            <a:r>
              <a:rPr lang="en-GB" sz="1600" dirty="0">
                <a:cs typeface="Arial"/>
              </a:rPr>
              <a:t>Share assessment deadlines and module schedule with family and friends as external motivator</a:t>
            </a:r>
          </a:p>
          <a:p>
            <a:r>
              <a:rPr lang="en-GB" sz="1600" dirty="0">
                <a:cs typeface="Arial"/>
              </a:rPr>
              <a:t>Give students an allocation of study break days/weeks that can be used flexibly and purposefully</a:t>
            </a: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D8C36B7C-1077-AE48-BD17-029CA7414B15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01569" y="2852927"/>
            <a:ext cx="938783" cy="798567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91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72794-121D-F046-BA98-B5EC714F8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868" y="2314069"/>
            <a:ext cx="5795916" cy="2999732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GB" dirty="0"/>
              <a:t>Recommendations that could inform the learning design of modules in production and presentation</a:t>
            </a:r>
          </a:p>
        </p:txBody>
      </p:sp>
    </p:spTree>
    <p:extLst>
      <p:ext uri="{BB962C8B-B14F-4D97-AF65-F5344CB8AC3E}">
        <p14:creationId xmlns:p14="http://schemas.microsoft.com/office/powerpoint/2010/main" val="360650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9627C3-FD18-4A71-BF49-D44CD9DBD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544317"/>
            <a:ext cx="6078528" cy="612807"/>
          </a:xfrm>
        </p:spPr>
        <p:txBody>
          <a:bodyPr/>
          <a:lstStyle/>
          <a:p>
            <a:r>
              <a:rPr lang="en-GB" sz="2000" dirty="0">
                <a:cs typeface="Arial"/>
              </a:rPr>
              <a:t>Recommendations: Curriculum / Learning Design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541B2-848E-42F4-A73F-FAC4E8328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1" y="1358052"/>
            <a:ext cx="8263493" cy="4494850"/>
          </a:xfrm>
        </p:spPr>
        <p:txBody>
          <a:bodyPr lIns="36000" tIns="36000" rIns="36000" bIns="36000" anchor="t"/>
          <a:lstStyle/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Process</a:t>
            </a:r>
          </a:p>
          <a:p>
            <a:pPr marL="628639" lvl="1" indent="-171450">
              <a:buChar char="•"/>
            </a:pPr>
            <a:r>
              <a:rPr lang="en-GB" sz="1600" dirty="0">
                <a:cs typeface="Arial" panose="020B0604020202020204"/>
              </a:rPr>
              <a:t>Share cases in Personas to build empathy of marginalised students’ experiences with learning design team</a:t>
            </a:r>
          </a:p>
          <a:p>
            <a:pPr marL="628639" lvl="1" indent="-171450">
              <a:buChar char="•"/>
            </a:pPr>
            <a:r>
              <a:rPr lang="en-GB" sz="1600" dirty="0">
                <a:cs typeface="Arial" panose="020B0604020202020204"/>
              </a:rPr>
              <a:t>Prototype learning design ideas from interviewees to evaluate applicability for a wider audience </a:t>
            </a:r>
          </a:p>
          <a:p>
            <a:pPr marL="628639" lvl="1" indent="-171450">
              <a:buChar char="•"/>
            </a:pPr>
            <a:r>
              <a:rPr lang="en-GB" sz="1600" dirty="0">
                <a:cs typeface="Arial" panose="020B0604020202020204"/>
              </a:rPr>
              <a:t>Invite learners to co-design sessions (inclusive curriculum, community building)</a:t>
            </a:r>
          </a:p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Content</a:t>
            </a:r>
          </a:p>
          <a:p>
            <a:pPr marL="628639" lvl="1" indent="-171450">
              <a:buChar char="•"/>
            </a:pPr>
            <a:r>
              <a:rPr lang="en-GB" sz="1600" dirty="0">
                <a:cs typeface="Arial" panose="020B0604020202020204"/>
              </a:rPr>
              <a:t>Offer and facilitate a disability or marginalisation themed design project (but not the one the student is facing)</a:t>
            </a:r>
          </a:p>
          <a:p>
            <a:pPr marL="628639" lvl="1" indent="-171450">
              <a:buChar char="•"/>
            </a:pPr>
            <a:r>
              <a:rPr lang="en-GB" sz="1600" dirty="0">
                <a:cs typeface="Arial" panose="020B0604020202020204"/>
              </a:rPr>
              <a:t>Integrate mental health and wellbeing in curriculum content and tuition</a:t>
            </a:r>
          </a:p>
          <a:p>
            <a:pPr marL="628639" lvl="1" indent="-171450">
              <a:buChar char="•"/>
            </a:pPr>
            <a:r>
              <a:rPr lang="en-GB" sz="1600" dirty="0">
                <a:cs typeface="Arial" panose="020B0604020202020204"/>
              </a:rPr>
              <a:t>Ask learners to involve partners or family in learning tasks</a:t>
            </a:r>
          </a:p>
          <a:p>
            <a:pPr marL="628639" lvl="1" indent="-171450">
              <a:buChar char="•"/>
            </a:pPr>
            <a:r>
              <a:rPr lang="en-GB" sz="1600" dirty="0">
                <a:cs typeface="Arial" panose="020B0604020202020204"/>
              </a:rPr>
              <a:t>Break projects up into chunks</a:t>
            </a:r>
          </a:p>
          <a:p>
            <a:pPr marL="628639" lvl="1" indent="-171450">
              <a:buFont typeface="Arial" panose="020B0604020202020204" pitchFamily="34" charset="0"/>
              <a:buChar char="•"/>
            </a:pPr>
            <a:r>
              <a:rPr lang="en-GB" sz="1600" dirty="0">
                <a:cs typeface="Arial" panose="020B0604020202020204"/>
              </a:rPr>
              <a:t>Soft deadlines and no high stakes assessments, more flexible assessment banking (closing Awarding gap during Pandemic – increased assessment flexibility and additional MHW support)</a:t>
            </a:r>
          </a:p>
          <a:p>
            <a:pPr marL="628639" lvl="1" indent="-171450">
              <a:buChar char="•"/>
            </a:pPr>
            <a:r>
              <a:rPr lang="en-GB" sz="1600" dirty="0">
                <a:cs typeface="Arial" panose="020B0604020202020204"/>
              </a:rPr>
              <a:t>With more accessible learning, more disabled designers are coming through into the profession, a change in profession’s values and focus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918D83E-7445-CF43-BCB7-AAAB476A9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722" y="228931"/>
            <a:ext cx="1370299" cy="41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94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9627C3-FD18-4A71-BF49-D44CD9DBD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544317"/>
            <a:ext cx="5944416" cy="612807"/>
          </a:xfrm>
        </p:spPr>
        <p:txBody>
          <a:bodyPr/>
          <a:lstStyle/>
          <a:p>
            <a:r>
              <a:rPr lang="en-GB" sz="2000" dirty="0">
                <a:cs typeface="Arial"/>
              </a:rPr>
              <a:t>Recommendations: Tuition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541B2-848E-42F4-A73F-FAC4E8328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801" y="1358052"/>
            <a:ext cx="8263493" cy="4494850"/>
          </a:xfrm>
        </p:spPr>
        <p:txBody>
          <a:bodyPr lIns="36000" tIns="36000" rIns="36000" bIns="36000" anchor="t"/>
          <a:lstStyle/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Understanding that it is important to respond to emails as soon as you can</a:t>
            </a:r>
          </a:p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Encourage D-flag students to contact you to reassure them that it is okay to ask for help</a:t>
            </a:r>
          </a:p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Referring a student is not always the right approach, students do value specialist support from their module tutor</a:t>
            </a:r>
          </a:p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Appreciating that D flag students often prefer email or text for communicating with staff, some are reluctant to use the phone or forums</a:t>
            </a:r>
          </a:p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Technical language and module jargon can be difficult to interpret even for level 3 students, it does help to explain things clearly and in steps – can take several emails.</a:t>
            </a:r>
          </a:p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D-flag students do worry and can over think things so an email to say your assignment is looking good, especially if there are delays in returning marks, can make a difference – reduce anxiety, stop sleepless nights</a:t>
            </a:r>
          </a:p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Supporting D-flag students does take more time and empathy, but I have found that it is time that is worth giving, for the benefit of the student's well-being and for my own personal well-being.</a:t>
            </a:r>
          </a:p>
          <a:p>
            <a:pPr marL="171450" indent="-171450">
              <a:buChar char="•"/>
            </a:pPr>
            <a:r>
              <a:rPr lang="en-GB" sz="1600" dirty="0">
                <a:cs typeface="Arial" panose="020B0604020202020204"/>
              </a:rPr>
              <a:t>Tutor appraisals and module time allowances need to reflect the additional student time needed in a tutor group, to support a tutor's wellbeing.</a:t>
            </a:r>
          </a:p>
          <a:p>
            <a:pPr marL="171450" indent="-171450">
              <a:buChar char="•"/>
            </a:pPr>
            <a:endParaRPr lang="en-GB" sz="1600" dirty="0">
              <a:cs typeface="Arial" panose="020B0604020202020204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0883F0-B1CC-F542-843D-4727CEB74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722" y="228931"/>
            <a:ext cx="1370299" cy="41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364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3179701"/>
            <a:ext cx="7920773" cy="498598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4C831B-225A-F04E-AD2C-93ED3DF2F8EC}"/>
              </a:ext>
            </a:extLst>
          </p:cNvPr>
          <p:cNvSpPr txBox="1"/>
          <p:nvPr/>
        </p:nvSpPr>
        <p:spPr>
          <a:xfrm>
            <a:off x="385377" y="5571744"/>
            <a:ext cx="38940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Muriel.Sippel@open.ac.uk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Nicole.Lotz@open.ac.uk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http://</a:t>
            </a:r>
            <a:r>
              <a:rPr lang="en-GB" dirty="0" err="1">
                <a:solidFill>
                  <a:schemeClr val="bg1"/>
                </a:solidFill>
              </a:rPr>
              <a:t>www.open.ac.uk</a:t>
            </a:r>
            <a:r>
              <a:rPr lang="en-GB" dirty="0">
                <a:solidFill>
                  <a:schemeClr val="bg1"/>
                </a:solidFill>
              </a:rPr>
              <a:t>/blogs/design</a:t>
            </a:r>
            <a:endParaRPr lang="en-GB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03C8433C-FCBD-9149-9D38-3570CCACD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582" y="5571744"/>
            <a:ext cx="2969231" cy="903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77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2E9224F-37A4-B442-9D62-6CB98C685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544317"/>
            <a:ext cx="4713024" cy="357891"/>
          </a:xfrm>
        </p:spPr>
        <p:txBody>
          <a:bodyPr/>
          <a:lstStyle/>
          <a:p>
            <a:r>
              <a:rPr lang="en-GB" sz="2000" dirty="0"/>
              <a:t>Background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763084-B99B-274B-9B41-07DEEDFFA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Consistently low and variable pass rates and large awarding gaps for students with a </a:t>
            </a:r>
            <a:r>
              <a:rPr lang="en-GB" sz="1800" i="1" dirty="0"/>
              <a:t>declared mental health disability </a:t>
            </a:r>
            <a:r>
              <a:rPr lang="en-GB" sz="1800" dirty="0"/>
              <a:t>across the  Design Qualification</a:t>
            </a:r>
          </a:p>
          <a:p>
            <a:pPr>
              <a:lnSpc>
                <a:spcPct val="110000"/>
              </a:lnSpc>
            </a:pPr>
            <a:r>
              <a:rPr lang="en-GB" sz="1800" dirty="0"/>
              <a:t>Aims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en-GB" sz="1800" dirty="0"/>
              <a:t>Gain a deeper understanding of the specific issues experienced by Design students with mental health disabilities throughout their study. </a:t>
            </a:r>
          </a:p>
          <a:p>
            <a:pPr marL="342900" lvl="0" indent="-342900">
              <a:lnSpc>
                <a:spcPct val="110000"/>
              </a:lnSpc>
              <a:buFont typeface="+mj-lt"/>
              <a:buAutoNum type="arabicPeriod"/>
            </a:pPr>
            <a:r>
              <a:rPr lang="en-GB" sz="1800" b="1" dirty="0"/>
              <a:t>Develop recommendations that could inform the learning design of modules in production and positive interventions in presentation to reduce the awarding gap and facilitate progression.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Focus on intersecting factors: </a:t>
            </a:r>
          </a:p>
          <a:p>
            <a:pPr marL="628639" lvl="1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Discipline (knowledge and skills, coursework, assessment), </a:t>
            </a:r>
          </a:p>
          <a:p>
            <a:pPr marL="628639" lvl="1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Personal circumstances (work and family, caring commitments, life events),</a:t>
            </a:r>
          </a:p>
          <a:p>
            <a:pPr marL="628639" lvl="1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Support received during their studies from OU and elsewhere 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94136F-4DB4-5E44-99B6-BA48DD281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495" y="196711"/>
            <a:ext cx="1818526" cy="55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87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2E9224F-37A4-B442-9D62-6CB98C685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544317"/>
            <a:ext cx="4713024" cy="357891"/>
          </a:xfrm>
        </p:spPr>
        <p:txBody>
          <a:bodyPr/>
          <a:lstStyle/>
          <a:p>
            <a:r>
              <a:rPr lang="en-GB" sz="2000" dirty="0"/>
              <a:t>Approach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763084-B99B-274B-9B41-07DEEDFFA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Experiential, phenomenological, qualitative, and longitudinal over 4-5 months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4 passionate interviewers, working each with 2 students from one module (levels 1-3)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Aim to build a conversational, trusting relationship, but not as a tutor, more like a friend with a good listening ear!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Student selection: aim for diversity</a:t>
            </a:r>
          </a:p>
          <a:p>
            <a:pPr marL="800089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Prev. high and low achieving</a:t>
            </a:r>
          </a:p>
          <a:p>
            <a:pPr marL="800089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Mix of gender and background (e.g. age, ethnicity)</a:t>
            </a:r>
          </a:p>
          <a:p>
            <a:pPr marL="800089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Low sample size at higher levels challenging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ABC977F-C2C0-FC40-9689-8FE44DA73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495" y="196711"/>
            <a:ext cx="1818526" cy="55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573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hart, sunburst chart of enablers and barriers to wellbing in distance learning by Kate Lister">
            <a:extLst>
              <a:ext uri="{FF2B5EF4-FFF2-40B4-BE49-F238E27FC236}">
                <a16:creationId xmlns:a16="http://schemas.microsoft.com/office/drawing/2014/main" id="{600925B9-E180-4347-A51C-36D4BF2DF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952" y="799572"/>
            <a:ext cx="5162801" cy="5599455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E2E9224F-37A4-B442-9D62-6CB98C685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544317"/>
            <a:ext cx="2993952" cy="357891"/>
          </a:xfrm>
        </p:spPr>
        <p:txBody>
          <a:bodyPr/>
          <a:lstStyle/>
          <a:p>
            <a:r>
              <a:rPr lang="en-GB" sz="2000" dirty="0"/>
              <a:t>Empirical research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23FF974C-F922-0641-907D-ABCBF5B30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90" y="1040644"/>
            <a:ext cx="2634815" cy="52143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1600" b="1" dirty="0"/>
              <a:t>Interviews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Beginning and end</a:t>
            </a:r>
          </a:p>
          <a:p>
            <a:pPr>
              <a:lnSpc>
                <a:spcPct val="100000"/>
              </a:lnSpc>
            </a:pPr>
            <a:r>
              <a:rPr lang="en-GB" sz="1600" b="1" dirty="0"/>
              <a:t>Experience sample 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Scheduled prompts to mobile phone 3 times a day 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Two in the moment experiences (doing, feeling, thinking) and one reflective end of day recording on barriers enablers</a:t>
            </a:r>
            <a:endParaRPr lang="en-GB" sz="1600" b="1" dirty="0"/>
          </a:p>
          <a:p>
            <a:pPr>
              <a:lnSpc>
                <a:spcPct val="100000"/>
              </a:lnSpc>
            </a:pPr>
            <a:r>
              <a:rPr lang="en-GB" sz="1600" b="1" dirty="0"/>
              <a:t>Diary 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One message thread a day 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Aim at collecting 7 entries over 10 days, describing how they have progressed their assessed project work. </a:t>
            </a:r>
          </a:p>
          <a:p>
            <a:pPr>
              <a:lnSpc>
                <a:spcPct val="100000"/>
              </a:lnSpc>
            </a:pPr>
            <a:r>
              <a:rPr lang="en-GB" sz="1600" b="1" dirty="0"/>
              <a:t>Debriefings</a:t>
            </a:r>
          </a:p>
          <a:p>
            <a:pPr>
              <a:lnSpc>
                <a:spcPct val="110000"/>
              </a:lnSpc>
            </a:pPr>
            <a:endParaRPr lang="en-GB" sz="16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864706E-FB15-EA44-95B1-200B6C694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495" y="196711"/>
            <a:ext cx="1818526" cy="55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43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hart, sunburst chart of enablers and barriers to wellbing in distance learning by Kate Lister">
            <a:extLst>
              <a:ext uri="{FF2B5EF4-FFF2-40B4-BE49-F238E27FC236}">
                <a16:creationId xmlns:a16="http://schemas.microsoft.com/office/drawing/2014/main" id="{600925B9-E180-4347-A51C-36D4BF2DF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952" y="799572"/>
            <a:ext cx="5162801" cy="5599455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E2E9224F-37A4-B442-9D62-6CB98C685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544317"/>
            <a:ext cx="2993952" cy="357891"/>
          </a:xfrm>
        </p:spPr>
        <p:txBody>
          <a:bodyPr/>
          <a:lstStyle/>
          <a:p>
            <a:r>
              <a:rPr lang="en-GB" sz="2000" dirty="0"/>
              <a:t>Analysis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23FF974C-F922-0641-907D-ABCBF5B30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90" y="1040644"/>
            <a:ext cx="2634815" cy="52143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1600" b="1" dirty="0"/>
              <a:t>Cases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Individual student stories can be used as Personas</a:t>
            </a:r>
          </a:p>
          <a:p>
            <a:pPr>
              <a:lnSpc>
                <a:spcPct val="100000"/>
              </a:lnSpc>
            </a:pPr>
            <a:r>
              <a:rPr lang="en-GB" sz="1600" b="1" dirty="0"/>
              <a:t>Thematic analysis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In vivo if possible, aiming for diversity and overlaps (difference and similarity) in themes across cases – Themes comparison to Lister’s taxonomy -&gt;</a:t>
            </a:r>
            <a:endParaRPr lang="en-GB" sz="1600" b="1" dirty="0"/>
          </a:p>
          <a:p>
            <a:pPr>
              <a:lnSpc>
                <a:spcPct val="100000"/>
              </a:lnSpc>
            </a:pPr>
            <a:r>
              <a:rPr lang="en-GB" sz="1600" b="1" dirty="0"/>
              <a:t>Tensions, contradictions and resolutions</a:t>
            </a:r>
          </a:p>
          <a:p>
            <a:pPr>
              <a:lnSpc>
                <a:spcPct val="110000"/>
              </a:lnSpc>
            </a:pPr>
            <a:r>
              <a:rPr lang="en-GB" sz="1600" dirty="0"/>
              <a:t>Enablers and barriers in the same themes – tensions need to be resolved to move a barrier to being an enabler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393E5B0-FA42-A946-9BAC-BFDF80FC8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495" y="196711"/>
            <a:ext cx="1818526" cy="55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443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Case 1 'Anna'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3F8EB64-282C-704B-86BA-06835EE46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316" y="4186692"/>
            <a:ext cx="5930028" cy="1246495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GB" dirty="0"/>
              <a:t>Level 3 student, female, 30s.</a:t>
            </a:r>
          </a:p>
          <a:p>
            <a:r>
              <a:rPr lang="en-GB" dirty="0">
                <a:cs typeface="Arial" panose="020B0604020202020204"/>
              </a:rPr>
              <a:t>LGBTQ learner, full time carer for partner, voluntary work</a:t>
            </a:r>
          </a:p>
          <a:p>
            <a:r>
              <a:rPr lang="en-GB" dirty="0">
                <a:cs typeface="Arial" panose="020B0604020202020204"/>
              </a:rPr>
              <a:t>Bipolar</a:t>
            </a:r>
            <a:endParaRPr lang="en-GB" dirty="0"/>
          </a:p>
          <a:p>
            <a:r>
              <a:rPr lang="en-GB" dirty="0">
                <a:ea typeface="+mn-lt"/>
                <a:cs typeface="+mn-lt"/>
              </a:rPr>
              <a:t>Postural tachycardia syndrome (</a:t>
            </a:r>
            <a:r>
              <a:rPr lang="en-GB" dirty="0" err="1">
                <a:ea typeface="+mn-lt"/>
                <a:cs typeface="+mn-lt"/>
              </a:rPr>
              <a:t>PoTS</a:t>
            </a:r>
            <a:r>
              <a:rPr lang="en-GB" dirty="0">
                <a:ea typeface="+mn-lt"/>
                <a:cs typeface="+mn-lt"/>
              </a:rPr>
              <a:t>)</a:t>
            </a:r>
          </a:p>
          <a:p>
            <a:r>
              <a:rPr lang="en-GB" dirty="0">
                <a:cs typeface="Arial"/>
              </a:rPr>
              <a:t>Anxiety</a:t>
            </a:r>
          </a:p>
        </p:txBody>
      </p:sp>
    </p:spTree>
    <p:extLst>
      <p:ext uri="{BB962C8B-B14F-4D97-AF65-F5344CB8AC3E}">
        <p14:creationId xmlns:p14="http://schemas.microsoft.com/office/powerpoint/2010/main" val="3067548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319F0-50B7-4C13-8C9C-6F4818BD31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980514"/>
            <a:ext cx="2552519" cy="5360069"/>
          </a:xfrm>
        </p:spPr>
        <p:txBody>
          <a:bodyPr lIns="36000" tIns="36000" rIns="36000" bIns="36000" anchor="t"/>
          <a:lstStyle/>
          <a:p>
            <a:r>
              <a:rPr lang="en-GB" sz="1600" b="1" dirty="0">
                <a:cs typeface="Arial"/>
              </a:rPr>
              <a:t>Background</a:t>
            </a:r>
          </a:p>
          <a:p>
            <a:r>
              <a:rPr lang="en-GB" sz="1600" dirty="0">
                <a:cs typeface="Arial"/>
              </a:rPr>
              <a:t>LGBTQ learner</a:t>
            </a:r>
          </a:p>
          <a:p>
            <a:r>
              <a:rPr lang="en-GB" sz="1600" dirty="0">
                <a:cs typeface="Arial"/>
              </a:rPr>
              <a:t>Long term disabilities</a:t>
            </a:r>
          </a:p>
          <a:p>
            <a:r>
              <a:rPr lang="en-GB" sz="1600" dirty="0">
                <a:cs typeface="Arial"/>
              </a:rPr>
              <a:t>Bipolar - anxious, doesn’t like noise, likes to know where she is, who she is with, struggles with meeting new people.</a:t>
            </a:r>
          </a:p>
          <a:p>
            <a:r>
              <a:rPr lang="en-GB" sz="1600" dirty="0">
                <a:cs typeface="Arial"/>
              </a:rPr>
              <a:t>Postural</a:t>
            </a:r>
            <a:r>
              <a:rPr lang="en-GB" sz="1600" dirty="0">
                <a:ea typeface="+mn-lt"/>
                <a:cs typeface="+mn-lt"/>
              </a:rPr>
              <a:t> tachycardia syndrome (</a:t>
            </a:r>
            <a:r>
              <a:rPr lang="en-GB" sz="1600" dirty="0" err="1">
                <a:ea typeface="+mn-lt"/>
                <a:cs typeface="+mn-lt"/>
              </a:rPr>
              <a:t>PoTS</a:t>
            </a:r>
            <a:r>
              <a:rPr lang="en-GB" sz="1600" dirty="0">
                <a:ea typeface="+mn-lt"/>
                <a:cs typeface="+mn-lt"/>
              </a:rPr>
              <a:t>) </a:t>
            </a:r>
            <a:endParaRPr lang="en-GB" sz="1600" dirty="0">
              <a:cs typeface="Arial"/>
            </a:endParaRPr>
          </a:p>
          <a:p>
            <a:r>
              <a:rPr lang="en-GB" sz="1600" dirty="0">
                <a:cs typeface="Arial"/>
              </a:rPr>
              <a:t>  Parents separated, lost best friend to cancer, struggled with college timetable.</a:t>
            </a:r>
          </a:p>
          <a:p>
            <a:r>
              <a:rPr lang="en-GB" sz="1600" dirty="0">
                <a:cs typeface="Arial"/>
              </a:rPr>
              <a:t>OU degree gives Anna "an opportunity"  which helps with her health, anxiety and role as full time carer for partner.</a:t>
            </a:r>
            <a:endParaRPr lang="en-GB"/>
          </a:p>
          <a:p>
            <a:endParaRPr lang="en-GB" sz="1600" dirty="0"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1C08E-D306-419C-A266-5B11EE43E1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86030" y="980513"/>
            <a:ext cx="2552519" cy="5496682"/>
          </a:xfrm>
        </p:spPr>
        <p:txBody>
          <a:bodyPr lIns="36000" tIns="36000" rIns="36000" bIns="36000" anchor="t"/>
          <a:lstStyle/>
          <a:p>
            <a:r>
              <a:rPr lang="en-GB" sz="1600" b="1" dirty="0">
                <a:cs typeface="Arial"/>
              </a:rPr>
              <a:t>OU study enablers</a:t>
            </a:r>
          </a:p>
          <a:p>
            <a:r>
              <a:rPr lang="en-GB" sz="1600" dirty="0">
                <a:cs typeface="Arial"/>
              </a:rPr>
              <a:t>With Bipolar, some days are not good for studying, so stop, rest, wait for a better day.</a:t>
            </a:r>
          </a:p>
          <a:p>
            <a:r>
              <a:rPr lang="en-GB" sz="1600" dirty="0">
                <a:cs typeface="Arial"/>
              </a:rPr>
              <a:t>Set up an advocate for times that not able to cope.</a:t>
            </a:r>
          </a:p>
          <a:p>
            <a:r>
              <a:rPr lang="en-GB" sz="1600" dirty="0">
                <a:cs typeface="Arial"/>
              </a:rPr>
              <a:t>Disability mentor supportive with studies, but not a subject specialist.</a:t>
            </a:r>
          </a:p>
          <a:p>
            <a:r>
              <a:rPr lang="en-GB" sz="1600" dirty="0">
                <a:cs typeface="Arial"/>
              </a:rPr>
              <a:t>Have a study space, you know it is your study time, do take a break from it.</a:t>
            </a:r>
          </a:p>
          <a:p>
            <a:r>
              <a:rPr lang="en-GB" sz="1600" dirty="0">
                <a:cs typeface="Arial"/>
              </a:rPr>
              <a:t>Family support welcome as familiar with health needs.</a:t>
            </a:r>
          </a:p>
          <a:p>
            <a:r>
              <a:rPr lang="en-GB" sz="1600" dirty="0">
                <a:cs typeface="Arial"/>
              </a:rPr>
              <a:t>Creative thinking "quietens your mind".</a:t>
            </a:r>
          </a:p>
          <a:p>
            <a:r>
              <a:rPr lang="en-GB" sz="1600" dirty="0">
                <a:cs typeface="Arial"/>
              </a:rPr>
              <a:t>Design modules are more social – as asking for feedback from family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48D636-494B-4C07-B429-C668670EF7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28796" y="980510"/>
            <a:ext cx="2823498" cy="5360069"/>
          </a:xfrm>
        </p:spPr>
        <p:txBody>
          <a:bodyPr lIns="36000" tIns="36000" rIns="36000" bIns="36000" anchor="t"/>
          <a:lstStyle/>
          <a:p>
            <a:pPr marL="0" indent="0">
              <a:buNone/>
            </a:pPr>
            <a:r>
              <a:rPr lang="en-GB" sz="1600" b="1" dirty="0">
                <a:cs typeface="Arial"/>
              </a:rPr>
              <a:t>OU study barriers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Overthinking, not getting quick reply to question - more anxious.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Anxious when meeting others in unfamiliar space like forums, Open Design Studio.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Wish to remain anonymous - "my work isn't good enough",  as worried not achieving. </a:t>
            </a:r>
            <a:endParaRPr lang="en-GB" dirty="0"/>
          </a:p>
          <a:p>
            <a:pPr marL="0" indent="0">
              <a:buNone/>
            </a:pPr>
            <a:r>
              <a:rPr lang="en-GB" sz="1600" dirty="0">
                <a:cs typeface="Arial"/>
              </a:rPr>
              <a:t>Distance learning works well but unable to read body language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 Student support services are less helpful with specialist information.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Not always confident to ask for extensions from tutor. 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Module resources need a consistent approach with use of terms. 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47B8D39-FE8D-4133-B783-1615C786D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41377"/>
            <a:ext cx="2509320" cy="415016"/>
          </a:xfrm>
          <a:solidFill>
            <a:schemeClr val="accent4"/>
          </a:solidFill>
        </p:spPr>
        <p:txBody>
          <a:bodyPr/>
          <a:lstStyle/>
          <a:p>
            <a:r>
              <a:rPr lang="en-GB" sz="2000" dirty="0">
                <a:cs typeface="Arial"/>
              </a:rPr>
              <a:t>Anna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79673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72794-121D-F046-BA98-B5EC714F8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316" y="3179701"/>
            <a:ext cx="5400000" cy="1171539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GB" dirty="0"/>
              <a:t>Example tensions and their resolutions</a:t>
            </a:r>
          </a:p>
        </p:txBody>
      </p:sp>
    </p:spTree>
    <p:extLst>
      <p:ext uri="{BB962C8B-B14F-4D97-AF65-F5344CB8AC3E}">
        <p14:creationId xmlns:p14="http://schemas.microsoft.com/office/powerpoint/2010/main" val="360313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319F0-50B7-4C13-8C9C-6F4818BD31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801" y="980515"/>
            <a:ext cx="3244415" cy="1177469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/>
          <a:p>
            <a:r>
              <a:rPr lang="en-GB" sz="1600" b="1" dirty="0">
                <a:cs typeface="Arial"/>
              </a:rPr>
              <a:t>Openness of assignment brief</a:t>
            </a:r>
          </a:p>
          <a:p>
            <a:r>
              <a:rPr lang="en-GB" sz="1600" dirty="0">
                <a:cs typeface="Arial"/>
              </a:rPr>
              <a:t>Flexibility on topic and focus</a:t>
            </a:r>
          </a:p>
          <a:p>
            <a:r>
              <a:rPr lang="en-GB" sz="1600" dirty="0">
                <a:cs typeface="Arial"/>
              </a:rPr>
              <a:t>Agency, passion and belonging</a:t>
            </a:r>
            <a:endParaRPr lang="en-GB" dirty="0"/>
          </a:p>
          <a:p>
            <a:endParaRPr lang="en-GB" sz="1600" dirty="0">
              <a:cs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48D636-494B-4C07-B429-C668670EF7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40351" y="980511"/>
            <a:ext cx="4414847" cy="3164766"/>
          </a:xfr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/>
          <a:p>
            <a:pPr marL="0" indent="0">
              <a:buNone/>
            </a:pPr>
            <a:r>
              <a:rPr lang="en-GB" sz="1600" b="1" dirty="0">
                <a:cs typeface="Arial"/>
              </a:rPr>
              <a:t>Fear of misinterpretation of assignment text 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Brief cannot possibly be so simple 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Overanalyse written project brief requirements and tutors’ or peers’ feedback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Self-critique / being your worst enemy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A prior good mark cannot possibly be justified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Self-doubt leading to anxiety or depression and inertia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Not knowing when to stop designing in causes anxiety or compulsive behaviour</a:t>
            </a:r>
          </a:p>
          <a:p>
            <a:pPr marL="0" indent="0">
              <a:buNone/>
            </a:pPr>
            <a:r>
              <a:rPr lang="en-GB" sz="1600" dirty="0">
                <a:cs typeface="Arial"/>
              </a:rPr>
              <a:t>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47B8D39-FE8D-4133-B783-1615C786D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341377"/>
            <a:ext cx="2509320" cy="415016"/>
          </a:xfrm>
          <a:solidFill>
            <a:schemeClr val="accent2"/>
          </a:solidFill>
        </p:spPr>
        <p:txBody>
          <a:bodyPr/>
          <a:lstStyle/>
          <a:p>
            <a:r>
              <a:rPr lang="en-GB" sz="2000" dirty="0"/>
              <a:t>Assessment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F74F0BF-0DC8-F843-BB91-44015F0BFBB6}"/>
              </a:ext>
            </a:extLst>
          </p:cNvPr>
          <p:cNvCxnSpPr/>
          <p:nvPr/>
        </p:nvCxnSpPr>
        <p:spPr>
          <a:xfrm>
            <a:off x="3633216" y="1572768"/>
            <a:ext cx="707136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>
            <a:extLst>
              <a:ext uri="{FF2B5EF4-FFF2-40B4-BE49-F238E27FC236}">
                <a16:creationId xmlns:a16="http://schemas.microsoft.com/office/drawing/2014/main" id="{77CBBD5B-4929-784A-BC96-DBA325EA10EC}"/>
              </a:ext>
            </a:extLst>
          </p:cNvPr>
          <p:cNvCxnSpPr>
            <a:cxnSpLocks/>
            <a:stCxn id="5" idx="1"/>
          </p:cNvCxnSpPr>
          <p:nvPr/>
        </p:nvCxnSpPr>
        <p:spPr>
          <a:xfrm rot="10800000" flipV="1">
            <a:off x="3986795" y="2562894"/>
            <a:ext cx="353556" cy="624368"/>
          </a:xfrm>
          <a:prstGeom prst="curvedConnector2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5FC909A2-057A-324E-AB98-BBBF89E6F905}"/>
              </a:ext>
            </a:extLst>
          </p:cNvPr>
          <p:cNvSpPr txBox="1">
            <a:spLocks/>
          </p:cNvSpPr>
          <p:nvPr/>
        </p:nvSpPr>
        <p:spPr>
          <a:xfrm>
            <a:off x="432000" y="3187263"/>
            <a:ext cx="3554795" cy="33293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36000" tIns="36000" rIns="36000" bIns="36000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cs typeface="Arial"/>
              </a:rPr>
              <a:t>Resolution </a:t>
            </a:r>
          </a:p>
          <a:p>
            <a:r>
              <a:rPr lang="en-GB" sz="1600" dirty="0">
                <a:cs typeface="Arial"/>
              </a:rPr>
              <a:t>Project exemplar</a:t>
            </a:r>
          </a:p>
          <a:p>
            <a:r>
              <a:rPr lang="en-GB" sz="1600" dirty="0">
                <a:cs typeface="Arial"/>
              </a:rPr>
              <a:t>Simplified wording</a:t>
            </a:r>
          </a:p>
          <a:p>
            <a:r>
              <a:rPr lang="en-GB" sz="1600" dirty="0">
                <a:cs typeface="Arial"/>
              </a:rPr>
              <a:t>Audio TMA instruction and feedback (Using tone of voice to highlight the important bits)</a:t>
            </a:r>
          </a:p>
          <a:p>
            <a:r>
              <a:rPr lang="en-GB" sz="1600" dirty="0">
                <a:cs typeface="Arial"/>
              </a:rPr>
              <a:t>Formative feedback:</a:t>
            </a:r>
          </a:p>
          <a:p>
            <a:r>
              <a:rPr lang="en-GB" sz="1600" dirty="0"/>
              <a:t>Frequent check-ins, one-to-one, one-to-few with tutor</a:t>
            </a:r>
          </a:p>
          <a:p>
            <a:r>
              <a:rPr lang="en-GB" sz="1600" dirty="0"/>
              <a:t>WhatsApp with peers</a:t>
            </a:r>
            <a:endParaRPr lang="en-GB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9120678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EDCE88B-ED4B-524B-B2D8-5DA3A7FF1925}" vid="{AF1F1E7C-FBAF-6843-8E7B-BB7F136D6601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EDCE88B-ED4B-524B-B2D8-5DA3A7FF1925}" vid="{81A69C0D-30DF-3541-8ED8-18D7DAFB991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EDCE88B-ED4B-524B-B2D8-5DA3A7FF1925}" vid="{AFC0AC47-1BA2-174F-AC90-EC1CB208E45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3972236C412447B04FDDB86DB1058F" ma:contentTypeVersion="6" ma:contentTypeDescription="Create a new document." ma:contentTypeScope="" ma:versionID="fec7eb1a76eb5273fa763e2b5f6cdb76">
  <xsd:schema xmlns:xsd="http://www.w3.org/2001/XMLSchema" xmlns:xs="http://www.w3.org/2001/XMLSchema" xmlns:p="http://schemas.microsoft.com/office/2006/metadata/properties" xmlns:ns2="b5f83e4c-f4e1-454d-a873-0c84b3cafaec" xmlns:ns3="c3007679-7162-4c2a-b8a8-83839c33806f" targetNamespace="http://schemas.microsoft.com/office/2006/metadata/properties" ma:root="true" ma:fieldsID="48d39b8a7035d3862736a40a4a6f3148" ns2:_="" ns3:_="">
    <xsd:import namespace="b5f83e4c-f4e1-454d-a873-0c84b3cafaec"/>
    <xsd:import namespace="c3007679-7162-4c2a-b8a8-83839c3380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83e4c-f4e1-454d-a873-0c84b3caf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07679-7162-4c2a-b8a8-83839c3380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A43C93-3D04-4426-ADAD-530717C09D46}">
  <ds:schemaRefs>
    <ds:schemaRef ds:uri="http://purl.org/dc/terms/"/>
    <ds:schemaRef ds:uri="http://schemas.openxmlformats.org/package/2006/metadata/core-properties"/>
    <ds:schemaRef ds:uri="b5f83e4c-f4e1-454d-a873-0c84b3cafaec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c3007679-7162-4c2a-b8a8-83839c33806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E642AA-3D61-4E25-BC79-67585054BF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B8D20F-3D5C-4C11-BC35-2467164748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f83e4c-f4e1-454d-a873-0c84b3cafaec"/>
    <ds:schemaRef ds:uri="c3007679-7162-4c2a-b8a8-83839c3380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 Title</Template>
  <TotalTime>2295</TotalTime>
  <Words>1408</Words>
  <Application>Microsoft Macintosh PowerPoint</Application>
  <PresentationFormat>On-screen Show (4:3)</PresentationFormat>
  <Paragraphs>146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OU Title</vt:lpstr>
      <vt:lpstr>OU Section</vt:lpstr>
      <vt:lpstr>OU Layouts</vt:lpstr>
      <vt:lpstr>Embracing the voices of the marginalised learners with a declared mental health disability</vt:lpstr>
      <vt:lpstr>Background</vt:lpstr>
      <vt:lpstr>Approach</vt:lpstr>
      <vt:lpstr>Empirical research</vt:lpstr>
      <vt:lpstr>Analysis</vt:lpstr>
      <vt:lpstr>Case 1 'Anna'</vt:lpstr>
      <vt:lpstr>Anna</vt:lpstr>
      <vt:lpstr>Example tensions and their resolutions</vt:lpstr>
      <vt:lpstr>Assessment</vt:lpstr>
      <vt:lpstr>Practical design work</vt:lpstr>
      <vt:lpstr>Time management</vt:lpstr>
      <vt:lpstr>Recommendations that could inform the learning design of modules in production and presentation</vt:lpstr>
      <vt:lpstr>Recommendations: Curriculum / Learning Design</vt:lpstr>
      <vt:lpstr>Recommendations: Tuition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Nicole.Lotz</dc:creator>
  <cp:lastModifiedBy>Nicole.Lotz</cp:lastModifiedBy>
  <cp:revision>996</cp:revision>
  <dcterms:created xsi:type="dcterms:W3CDTF">2021-02-25T15:14:56Z</dcterms:created>
  <dcterms:modified xsi:type="dcterms:W3CDTF">2022-05-09T15:43:56Z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0x0101009A3972236C412447B04FDDB86DB1058F</vt:lpwstr>
  </property>
</Properties>
</file>