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7" r:id="rId6"/>
  </p:sldMasterIdLst>
  <p:notesMasterIdLst>
    <p:notesMasterId r:id="rId34"/>
  </p:notesMasterIdLst>
  <p:sldIdLst>
    <p:sldId id="272" r:id="rId7"/>
    <p:sldId id="260" r:id="rId8"/>
    <p:sldId id="273" r:id="rId9"/>
    <p:sldId id="282" r:id="rId10"/>
    <p:sldId id="283" r:id="rId11"/>
    <p:sldId id="284" r:id="rId12"/>
    <p:sldId id="274" r:id="rId13"/>
    <p:sldId id="276" r:id="rId14"/>
    <p:sldId id="288" r:id="rId15"/>
    <p:sldId id="290" r:id="rId16"/>
    <p:sldId id="285" r:id="rId17"/>
    <p:sldId id="286" r:id="rId18"/>
    <p:sldId id="291" r:id="rId19"/>
    <p:sldId id="292" r:id="rId20"/>
    <p:sldId id="294" r:id="rId21"/>
    <p:sldId id="296" r:id="rId22"/>
    <p:sldId id="305" r:id="rId23"/>
    <p:sldId id="306" r:id="rId24"/>
    <p:sldId id="300" r:id="rId25"/>
    <p:sldId id="302" r:id="rId26"/>
    <p:sldId id="304" r:id="rId27"/>
    <p:sldId id="263" r:id="rId28"/>
    <p:sldId id="293" r:id="rId29"/>
    <p:sldId id="279" r:id="rId30"/>
    <p:sldId id="278" r:id="rId31"/>
    <p:sldId id="303" r:id="rId32"/>
    <p:sldId id="27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578" autoAdjust="0"/>
  </p:normalViewPr>
  <p:slideViewPr>
    <p:cSldViewPr snapToGrid="0">
      <p:cViewPr varScale="1">
        <p:scale>
          <a:sx n="67" d="100"/>
          <a:sy n="67" d="100"/>
        </p:scale>
        <p:origin x="14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F6F3A-8BC3-4A5F-81B9-37FC27625D20}" type="datetimeFigureOut">
              <a:rPr lang="en-GB" smtClean="0"/>
              <a:t>11/05/2022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85A6A-A8C8-4AF2-A2FC-653A61AA9CC0}" type="slidenum">
              <a:rPr lang="en-GB" smtClean="0"/>
              <a:t>‹#›</a:t>
            </a:fld>
            <a:endParaRPr lang="en-GB"/>
          </a:p>
        </p:txBody>
      </p:sp>
    </p:spTree>
    <p:extLst>
      <p:ext uri="{BB962C8B-B14F-4D97-AF65-F5344CB8AC3E}">
        <p14:creationId xmlns:p14="http://schemas.microsoft.com/office/powerpoint/2010/main" val="237101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Lisa</a:t>
            </a:r>
          </a:p>
        </p:txBody>
      </p:sp>
      <p:sp>
        <p:nvSpPr>
          <p:cNvPr id="4" name="Slide Number Placeholder 3"/>
          <p:cNvSpPr>
            <a:spLocks noGrp="1"/>
          </p:cNvSpPr>
          <p:nvPr>
            <p:ph type="sldNum" sz="quarter" idx="5"/>
          </p:nvPr>
        </p:nvSpPr>
        <p:spPr/>
        <p:txBody>
          <a:bodyPr/>
          <a:lstStyle/>
          <a:p>
            <a:fld id="{C6485A6A-A8C8-4AF2-A2FC-653A61AA9CC0}" type="slidenum">
              <a:rPr lang="en-GB" smtClean="0"/>
              <a:t>1</a:t>
            </a:fld>
            <a:endParaRPr lang="en-GB"/>
          </a:p>
        </p:txBody>
      </p:sp>
    </p:spTree>
    <p:extLst>
      <p:ext uri="{BB962C8B-B14F-4D97-AF65-F5344CB8AC3E}">
        <p14:creationId xmlns:p14="http://schemas.microsoft.com/office/powerpoint/2010/main" val="11963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a:t>
            </a:r>
          </a:p>
        </p:txBody>
      </p:sp>
      <p:sp>
        <p:nvSpPr>
          <p:cNvPr id="4" name="Slide Number Placeholder 3"/>
          <p:cNvSpPr>
            <a:spLocks noGrp="1"/>
          </p:cNvSpPr>
          <p:nvPr>
            <p:ph type="sldNum" sz="quarter" idx="5"/>
          </p:nvPr>
        </p:nvSpPr>
        <p:spPr/>
        <p:txBody>
          <a:bodyPr/>
          <a:lstStyle/>
          <a:p>
            <a:fld id="{C6485A6A-A8C8-4AF2-A2FC-653A61AA9CC0}" type="slidenum">
              <a:rPr lang="en-GB" smtClean="0"/>
              <a:t>10</a:t>
            </a:fld>
            <a:endParaRPr lang="en-GB"/>
          </a:p>
        </p:txBody>
      </p:sp>
    </p:spTree>
    <p:extLst>
      <p:ext uri="{BB962C8B-B14F-4D97-AF65-F5344CB8AC3E}">
        <p14:creationId xmlns:p14="http://schemas.microsoft.com/office/powerpoint/2010/main" val="278964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a:t>
            </a:r>
          </a:p>
        </p:txBody>
      </p:sp>
      <p:sp>
        <p:nvSpPr>
          <p:cNvPr id="4" name="Slide Number Placeholder 3"/>
          <p:cNvSpPr>
            <a:spLocks noGrp="1"/>
          </p:cNvSpPr>
          <p:nvPr>
            <p:ph type="sldNum" sz="quarter" idx="5"/>
          </p:nvPr>
        </p:nvSpPr>
        <p:spPr/>
        <p:txBody>
          <a:bodyPr/>
          <a:lstStyle/>
          <a:p>
            <a:fld id="{C6485A6A-A8C8-4AF2-A2FC-653A61AA9CC0}" type="slidenum">
              <a:rPr lang="en-GB" smtClean="0"/>
              <a:t>11</a:t>
            </a:fld>
            <a:endParaRPr lang="en-GB"/>
          </a:p>
        </p:txBody>
      </p:sp>
    </p:spTree>
    <p:extLst>
      <p:ext uri="{BB962C8B-B14F-4D97-AF65-F5344CB8AC3E}">
        <p14:creationId xmlns:p14="http://schemas.microsoft.com/office/powerpoint/2010/main" val="4205195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a:t>
            </a:r>
          </a:p>
        </p:txBody>
      </p:sp>
      <p:sp>
        <p:nvSpPr>
          <p:cNvPr id="4" name="Slide Number Placeholder 3"/>
          <p:cNvSpPr>
            <a:spLocks noGrp="1"/>
          </p:cNvSpPr>
          <p:nvPr>
            <p:ph type="sldNum" sz="quarter" idx="5"/>
          </p:nvPr>
        </p:nvSpPr>
        <p:spPr/>
        <p:txBody>
          <a:bodyPr/>
          <a:lstStyle/>
          <a:p>
            <a:fld id="{C6485A6A-A8C8-4AF2-A2FC-653A61AA9CC0}" type="slidenum">
              <a:rPr lang="en-GB" smtClean="0"/>
              <a:t>12</a:t>
            </a:fld>
            <a:endParaRPr lang="en-GB"/>
          </a:p>
        </p:txBody>
      </p:sp>
    </p:spTree>
    <p:extLst>
      <p:ext uri="{BB962C8B-B14F-4D97-AF65-F5344CB8AC3E}">
        <p14:creationId xmlns:p14="http://schemas.microsoft.com/office/powerpoint/2010/main" val="4294281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Elouise</a:t>
            </a:r>
          </a:p>
        </p:txBody>
      </p:sp>
      <p:sp>
        <p:nvSpPr>
          <p:cNvPr id="4" name="Slide Number Placeholder 3"/>
          <p:cNvSpPr>
            <a:spLocks noGrp="1"/>
          </p:cNvSpPr>
          <p:nvPr>
            <p:ph type="sldNum" sz="quarter" idx="5"/>
          </p:nvPr>
        </p:nvSpPr>
        <p:spPr/>
        <p:txBody>
          <a:bodyPr/>
          <a:lstStyle/>
          <a:p>
            <a:fld id="{C6485A6A-A8C8-4AF2-A2FC-653A61AA9CC0}" type="slidenum">
              <a:rPr lang="en-GB" smtClean="0"/>
              <a:t>13</a:t>
            </a:fld>
            <a:endParaRPr lang="en-GB"/>
          </a:p>
        </p:txBody>
      </p:sp>
    </p:spTree>
    <p:extLst>
      <p:ext uri="{BB962C8B-B14F-4D97-AF65-F5344CB8AC3E}">
        <p14:creationId xmlns:p14="http://schemas.microsoft.com/office/powerpoint/2010/main" val="117472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Elouise</a:t>
            </a:r>
          </a:p>
        </p:txBody>
      </p:sp>
      <p:sp>
        <p:nvSpPr>
          <p:cNvPr id="4" name="Slide Number Placeholder 3"/>
          <p:cNvSpPr>
            <a:spLocks noGrp="1"/>
          </p:cNvSpPr>
          <p:nvPr>
            <p:ph type="sldNum" sz="quarter" idx="5"/>
          </p:nvPr>
        </p:nvSpPr>
        <p:spPr/>
        <p:txBody>
          <a:bodyPr/>
          <a:lstStyle/>
          <a:p>
            <a:fld id="{C6485A6A-A8C8-4AF2-A2FC-653A61AA9CC0}" type="slidenum">
              <a:rPr lang="en-GB" smtClean="0"/>
              <a:t>14</a:t>
            </a:fld>
            <a:endParaRPr lang="en-GB"/>
          </a:p>
        </p:txBody>
      </p:sp>
    </p:spTree>
    <p:extLst>
      <p:ext uri="{BB962C8B-B14F-4D97-AF65-F5344CB8AC3E}">
        <p14:creationId xmlns:p14="http://schemas.microsoft.com/office/powerpoint/2010/main" val="1261974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Elouise - Shaped next steps moving forward to make it more relevant.</a:t>
            </a:r>
          </a:p>
        </p:txBody>
      </p:sp>
      <p:sp>
        <p:nvSpPr>
          <p:cNvPr id="4" name="Slide Number Placeholder 3"/>
          <p:cNvSpPr>
            <a:spLocks noGrp="1"/>
          </p:cNvSpPr>
          <p:nvPr>
            <p:ph type="sldNum" sz="quarter" idx="5"/>
          </p:nvPr>
        </p:nvSpPr>
        <p:spPr/>
        <p:txBody>
          <a:bodyPr/>
          <a:lstStyle/>
          <a:p>
            <a:fld id="{C6485A6A-A8C8-4AF2-A2FC-653A61AA9CC0}" type="slidenum">
              <a:rPr lang="en-GB" smtClean="0"/>
              <a:t>15</a:t>
            </a:fld>
            <a:endParaRPr lang="en-GB"/>
          </a:p>
        </p:txBody>
      </p:sp>
    </p:spTree>
    <p:extLst>
      <p:ext uri="{BB962C8B-B14F-4D97-AF65-F5344CB8AC3E}">
        <p14:creationId xmlns:p14="http://schemas.microsoft.com/office/powerpoint/2010/main" val="88582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a:t>
            </a:r>
          </a:p>
        </p:txBody>
      </p:sp>
      <p:sp>
        <p:nvSpPr>
          <p:cNvPr id="4" name="Slide Number Placeholder 3"/>
          <p:cNvSpPr>
            <a:spLocks noGrp="1"/>
          </p:cNvSpPr>
          <p:nvPr>
            <p:ph type="sldNum" sz="quarter" idx="5"/>
          </p:nvPr>
        </p:nvSpPr>
        <p:spPr/>
        <p:txBody>
          <a:bodyPr/>
          <a:lstStyle/>
          <a:p>
            <a:fld id="{C6485A6A-A8C8-4AF2-A2FC-653A61AA9CC0}" type="slidenum">
              <a:rPr lang="en-GB" smtClean="0"/>
              <a:t>16</a:t>
            </a:fld>
            <a:endParaRPr lang="en-GB"/>
          </a:p>
        </p:txBody>
      </p:sp>
    </p:spTree>
    <p:extLst>
      <p:ext uri="{BB962C8B-B14F-4D97-AF65-F5344CB8AC3E}">
        <p14:creationId xmlns:p14="http://schemas.microsoft.com/office/powerpoint/2010/main" val="192648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a:t>
            </a:r>
          </a:p>
        </p:txBody>
      </p:sp>
      <p:sp>
        <p:nvSpPr>
          <p:cNvPr id="4" name="Slide Number Placeholder 3"/>
          <p:cNvSpPr>
            <a:spLocks noGrp="1"/>
          </p:cNvSpPr>
          <p:nvPr>
            <p:ph type="sldNum" sz="quarter" idx="5"/>
          </p:nvPr>
        </p:nvSpPr>
        <p:spPr/>
        <p:txBody>
          <a:bodyPr/>
          <a:lstStyle/>
          <a:p>
            <a:fld id="{C6485A6A-A8C8-4AF2-A2FC-653A61AA9CC0}" type="slidenum">
              <a:rPr lang="en-GB" smtClean="0"/>
              <a:t>17</a:t>
            </a:fld>
            <a:endParaRPr lang="en-GB"/>
          </a:p>
        </p:txBody>
      </p:sp>
    </p:spTree>
    <p:extLst>
      <p:ext uri="{BB962C8B-B14F-4D97-AF65-F5344CB8AC3E}">
        <p14:creationId xmlns:p14="http://schemas.microsoft.com/office/powerpoint/2010/main" val="183726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a:t>
            </a:r>
          </a:p>
        </p:txBody>
      </p:sp>
      <p:sp>
        <p:nvSpPr>
          <p:cNvPr id="4" name="Slide Number Placeholder 3"/>
          <p:cNvSpPr>
            <a:spLocks noGrp="1"/>
          </p:cNvSpPr>
          <p:nvPr>
            <p:ph type="sldNum" sz="quarter" idx="5"/>
          </p:nvPr>
        </p:nvSpPr>
        <p:spPr/>
        <p:txBody>
          <a:bodyPr/>
          <a:lstStyle/>
          <a:p>
            <a:fld id="{C6485A6A-A8C8-4AF2-A2FC-653A61AA9CC0}" type="slidenum">
              <a:rPr lang="en-GB" smtClean="0"/>
              <a:t>18</a:t>
            </a:fld>
            <a:endParaRPr lang="en-GB"/>
          </a:p>
        </p:txBody>
      </p:sp>
    </p:spTree>
    <p:extLst>
      <p:ext uri="{BB962C8B-B14F-4D97-AF65-F5344CB8AC3E}">
        <p14:creationId xmlns:p14="http://schemas.microsoft.com/office/powerpoint/2010/main" val="1667054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Elouise</a:t>
            </a:r>
          </a:p>
        </p:txBody>
      </p:sp>
      <p:sp>
        <p:nvSpPr>
          <p:cNvPr id="4" name="Slide Number Placeholder 3"/>
          <p:cNvSpPr>
            <a:spLocks noGrp="1"/>
          </p:cNvSpPr>
          <p:nvPr>
            <p:ph type="sldNum" sz="quarter" idx="5"/>
          </p:nvPr>
        </p:nvSpPr>
        <p:spPr/>
        <p:txBody>
          <a:bodyPr/>
          <a:lstStyle/>
          <a:p>
            <a:fld id="{C6485A6A-A8C8-4AF2-A2FC-653A61AA9CC0}" type="slidenum">
              <a:rPr lang="en-GB" smtClean="0"/>
              <a:t>19</a:t>
            </a:fld>
            <a:endParaRPr lang="en-GB"/>
          </a:p>
        </p:txBody>
      </p:sp>
    </p:spTree>
    <p:extLst>
      <p:ext uri="{BB962C8B-B14F-4D97-AF65-F5344CB8AC3E}">
        <p14:creationId xmlns:p14="http://schemas.microsoft.com/office/powerpoint/2010/main" val="53245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Lisa</a:t>
            </a:r>
          </a:p>
        </p:txBody>
      </p:sp>
      <p:sp>
        <p:nvSpPr>
          <p:cNvPr id="4" name="Slide Number Placeholder 3"/>
          <p:cNvSpPr>
            <a:spLocks noGrp="1"/>
          </p:cNvSpPr>
          <p:nvPr>
            <p:ph type="sldNum" sz="quarter" idx="5"/>
          </p:nvPr>
        </p:nvSpPr>
        <p:spPr/>
        <p:txBody>
          <a:bodyPr/>
          <a:lstStyle/>
          <a:p>
            <a:fld id="{C6485A6A-A8C8-4AF2-A2FC-653A61AA9CC0}" type="slidenum">
              <a:rPr lang="en-GB" smtClean="0"/>
              <a:t>2</a:t>
            </a:fld>
            <a:endParaRPr lang="en-GB"/>
          </a:p>
        </p:txBody>
      </p:sp>
    </p:spTree>
    <p:extLst>
      <p:ext uri="{BB962C8B-B14F-4D97-AF65-F5344CB8AC3E}">
        <p14:creationId xmlns:p14="http://schemas.microsoft.com/office/powerpoint/2010/main" val="16671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Elouise</a:t>
            </a:r>
          </a:p>
        </p:txBody>
      </p:sp>
      <p:sp>
        <p:nvSpPr>
          <p:cNvPr id="4" name="Slide Number Placeholder 3"/>
          <p:cNvSpPr>
            <a:spLocks noGrp="1"/>
          </p:cNvSpPr>
          <p:nvPr>
            <p:ph type="sldNum" sz="quarter" idx="5"/>
          </p:nvPr>
        </p:nvSpPr>
        <p:spPr/>
        <p:txBody>
          <a:bodyPr/>
          <a:lstStyle/>
          <a:p>
            <a:fld id="{C6485A6A-A8C8-4AF2-A2FC-653A61AA9CC0}" type="slidenum">
              <a:rPr lang="en-GB" smtClean="0"/>
              <a:t>20</a:t>
            </a:fld>
            <a:endParaRPr lang="en-GB"/>
          </a:p>
        </p:txBody>
      </p:sp>
    </p:spTree>
    <p:extLst>
      <p:ext uri="{BB962C8B-B14F-4D97-AF65-F5344CB8AC3E}">
        <p14:creationId xmlns:p14="http://schemas.microsoft.com/office/powerpoint/2010/main" val="2959970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Elouise</a:t>
            </a:r>
          </a:p>
        </p:txBody>
      </p:sp>
      <p:sp>
        <p:nvSpPr>
          <p:cNvPr id="4" name="Slide Number Placeholder 3"/>
          <p:cNvSpPr>
            <a:spLocks noGrp="1"/>
          </p:cNvSpPr>
          <p:nvPr>
            <p:ph type="sldNum" sz="quarter" idx="5"/>
          </p:nvPr>
        </p:nvSpPr>
        <p:spPr/>
        <p:txBody>
          <a:bodyPr/>
          <a:lstStyle/>
          <a:p>
            <a:fld id="{C6485A6A-A8C8-4AF2-A2FC-653A61AA9CC0}" type="slidenum">
              <a:rPr lang="en-GB" smtClean="0"/>
              <a:t>21</a:t>
            </a:fld>
            <a:endParaRPr lang="en-GB"/>
          </a:p>
        </p:txBody>
      </p:sp>
    </p:spTree>
    <p:extLst>
      <p:ext uri="{BB962C8B-B14F-4D97-AF65-F5344CB8AC3E}">
        <p14:creationId xmlns:p14="http://schemas.microsoft.com/office/powerpoint/2010/main" val="45420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Lisa</a:t>
            </a:r>
          </a:p>
        </p:txBody>
      </p:sp>
      <p:sp>
        <p:nvSpPr>
          <p:cNvPr id="4" name="Slide Number Placeholder 3"/>
          <p:cNvSpPr>
            <a:spLocks noGrp="1"/>
          </p:cNvSpPr>
          <p:nvPr>
            <p:ph type="sldNum" sz="quarter" idx="5"/>
          </p:nvPr>
        </p:nvSpPr>
        <p:spPr/>
        <p:txBody>
          <a:bodyPr/>
          <a:lstStyle/>
          <a:p>
            <a:fld id="{C6485A6A-A8C8-4AF2-A2FC-653A61AA9CC0}" type="slidenum">
              <a:rPr lang="en-GB" smtClean="0"/>
              <a:t>22</a:t>
            </a:fld>
            <a:endParaRPr lang="en-GB"/>
          </a:p>
        </p:txBody>
      </p:sp>
    </p:spTree>
    <p:extLst>
      <p:ext uri="{BB962C8B-B14F-4D97-AF65-F5344CB8AC3E}">
        <p14:creationId xmlns:p14="http://schemas.microsoft.com/office/powerpoint/2010/main" val="358638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Lisa</a:t>
            </a:r>
          </a:p>
        </p:txBody>
      </p:sp>
      <p:sp>
        <p:nvSpPr>
          <p:cNvPr id="4" name="Slide Number Placeholder 3"/>
          <p:cNvSpPr>
            <a:spLocks noGrp="1"/>
          </p:cNvSpPr>
          <p:nvPr>
            <p:ph type="sldNum" sz="quarter" idx="5"/>
          </p:nvPr>
        </p:nvSpPr>
        <p:spPr/>
        <p:txBody>
          <a:bodyPr/>
          <a:lstStyle/>
          <a:p>
            <a:fld id="{C6485A6A-A8C8-4AF2-A2FC-653A61AA9CC0}" type="slidenum">
              <a:rPr lang="en-GB" smtClean="0"/>
              <a:t>23</a:t>
            </a:fld>
            <a:endParaRPr lang="en-GB"/>
          </a:p>
        </p:txBody>
      </p:sp>
    </p:spTree>
    <p:extLst>
      <p:ext uri="{BB962C8B-B14F-4D97-AF65-F5344CB8AC3E}">
        <p14:creationId xmlns:p14="http://schemas.microsoft.com/office/powerpoint/2010/main" val="2020540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Lisa</a:t>
            </a:r>
          </a:p>
        </p:txBody>
      </p:sp>
      <p:sp>
        <p:nvSpPr>
          <p:cNvPr id="4" name="Slide Number Placeholder 3"/>
          <p:cNvSpPr>
            <a:spLocks noGrp="1"/>
          </p:cNvSpPr>
          <p:nvPr>
            <p:ph type="sldNum" sz="quarter" idx="5"/>
          </p:nvPr>
        </p:nvSpPr>
        <p:spPr/>
        <p:txBody>
          <a:bodyPr/>
          <a:lstStyle/>
          <a:p>
            <a:fld id="{C6485A6A-A8C8-4AF2-A2FC-653A61AA9CC0}" type="slidenum">
              <a:rPr lang="en-GB" smtClean="0"/>
              <a:t>24</a:t>
            </a:fld>
            <a:endParaRPr lang="en-GB"/>
          </a:p>
        </p:txBody>
      </p:sp>
    </p:spTree>
    <p:extLst>
      <p:ext uri="{BB962C8B-B14F-4D97-AF65-F5344CB8AC3E}">
        <p14:creationId xmlns:p14="http://schemas.microsoft.com/office/powerpoint/2010/main" val="24386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Lisa</a:t>
            </a:r>
          </a:p>
        </p:txBody>
      </p:sp>
      <p:sp>
        <p:nvSpPr>
          <p:cNvPr id="4" name="Slide Number Placeholder 3"/>
          <p:cNvSpPr>
            <a:spLocks noGrp="1"/>
          </p:cNvSpPr>
          <p:nvPr>
            <p:ph type="sldNum" sz="quarter" idx="5"/>
          </p:nvPr>
        </p:nvSpPr>
        <p:spPr/>
        <p:txBody>
          <a:bodyPr/>
          <a:lstStyle/>
          <a:p>
            <a:fld id="{C6485A6A-A8C8-4AF2-A2FC-653A61AA9CC0}" type="slidenum">
              <a:rPr lang="en-GB" smtClean="0"/>
              <a:t>3</a:t>
            </a:fld>
            <a:endParaRPr lang="en-GB"/>
          </a:p>
        </p:txBody>
      </p:sp>
    </p:spTree>
    <p:extLst>
      <p:ext uri="{BB962C8B-B14F-4D97-AF65-F5344CB8AC3E}">
        <p14:creationId xmlns:p14="http://schemas.microsoft.com/office/powerpoint/2010/main" val="290732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Lisa</a:t>
            </a:r>
          </a:p>
        </p:txBody>
      </p:sp>
      <p:sp>
        <p:nvSpPr>
          <p:cNvPr id="4" name="Slide Number Placeholder 3"/>
          <p:cNvSpPr>
            <a:spLocks noGrp="1"/>
          </p:cNvSpPr>
          <p:nvPr>
            <p:ph type="sldNum" sz="quarter" idx="5"/>
          </p:nvPr>
        </p:nvSpPr>
        <p:spPr/>
        <p:txBody>
          <a:bodyPr/>
          <a:lstStyle/>
          <a:p>
            <a:fld id="{C6485A6A-A8C8-4AF2-A2FC-653A61AA9CC0}" type="slidenum">
              <a:rPr lang="en-GB" smtClean="0"/>
              <a:t>4</a:t>
            </a:fld>
            <a:endParaRPr lang="en-GB"/>
          </a:p>
        </p:txBody>
      </p:sp>
    </p:spTree>
    <p:extLst>
      <p:ext uri="{BB962C8B-B14F-4D97-AF65-F5344CB8AC3E}">
        <p14:creationId xmlns:p14="http://schemas.microsoft.com/office/powerpoint/2010/main" val="171953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Lisa</a:t>
            </a:r>
          </a:p>
        </p:txBody>
      </p:sp>
      <p:sp>
        <p:nvSpPr>
          <p:cNvPr id="4" name="Slide Number Placeholder 3"/>
          <p:cNvSpPr>
            <a:spLocks noGrp="1"/>
          </p:cNvSpPr>
          <p:nvPr>
            <p:ph type="sldNum" sz="quarter" idx="5"/>
          </p:nvPr>
        </p:nvSpPr>
        <p:spPr/>
        <p:txBody>
          <a:bodyPr/>
          <a:lstStyle/>
          <a:p>
            <a:fld id="{C6485A6A-A8C8-4AF2-A2FC-653A61AA9CC0}" type="slidenum">
              <a:rPr lang="en-GB" smtClean="0"/>
              <a:t>5</a:t>
            </a:fld>
            <a:endParaRPr lang="en-GB"/>
          </a:p>
        </p:txBody>
      </p:sp>
    </p:spTree>
    <p:extLst>
      <p:ext uri="{BB962C8B-B14F-4D97-AF65-F5344CB8AC3E}">
        <p14:creationId xmlns:p14="http://schemas.microsoft.com/office/powerpoint/2010/main" val="64694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Mental health being more </a:t>
            </a:r>
            <a:r>
              <a:rPr lang="en-GB" dirty="0" err="1"/>
              <a:t>inconcistent</a:t>
            </a:r>
            <a:r>
              <a:rPr lang="en-GB" dirty="0"/>
              <a:t> than disability – but students in the intersection may not feature in the standard sets of data or may be left out completely.</a:t>
            </a:r>
          </a:p>
        </p:txBody>
      </p:sp>
      <p:sp>
        <p:nvSpPr>
          <p:cNvPr id="4" name="Slide Number Placeholder 3"/>
          <p:cNvSpPr>
            <a:spLocks noGrp="1"/>
          </p:cNvSpPr>
          <p:nvPr>
            <p:ph type="sldNum" sz="quarter" idx="5"/>
          </p:nvPr>
        </p:nvSpPr>
        <p:spPr/>
        <p:txBody>
          <a:bodyPr/>
          <a:lstStyle/>
          <a:p>
            <a:fld id="{C6485A6A-A8C8-4AF2-A2FC-653A61AA9CC0}" type="slidenum">
              <a:rPr lang="en-GB" smtClean="0"/>
              <a:t>6</a:t>
            </a:fld>
            <a:endParaRPr lang="en-GB"/>
          </a:p>
        </p:txBody>
      </p:sp>
    </p:spTree>
    <p:extLst>
      <p:ext uri="{BB962C8B-B14F-4D97-AF65-F5344CB8AC3E}">
        <p14:creationId xmlns:p14="http://schemas.microsoft.com/office/powerpoint/2010/main" val="58591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small group of champs who already owned a good deal of expertise and knowledge about ability needs, </a:t>
            </a:r>
          </a:p>
        </p:txBody>
      </p:sp>
      <p:sp>
        <p:nvSpPr>
          <p:cNvPr id="4" name="Slide Number Placeholder 3"/>
          <p:cNvSpPr>
            <a:spLocks noGrp="1"/>
          </p:cNvSpPr>
          <p:nvPr>
            <p:ph type="sldNum" sz="quarter" idx="5"/>
          </p:nvPr>
        </p:nvSpPr>
        <p:spPr/>
        <p:txBody>
          <a:bodyPr/>
          <a:lstStyle/>
          <a:p>
            <a:fld id="{C6485A6A-A8C8-4AF2-A2FC-653A61AA9CC0}" type="slidenum">
              <a:rPr lang="en-GB" smtClean="0"/>
              <a:t>7</a:t>
            </a:fld>
            <a:endParaRPr lang="en-GB"/>
          </a:p>
        </p:txBody>
      </p:sp>
    </p:spTree>
    <p:extLst>
      <p:ext uri="{BB962C8B-B14F-4D97-AF65-F5344CB8AC3E}">
        <p14:creationId xmlns:p14="http://schemas.microsoft.com/office/powerpoint/2010/main" val="25172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a:t>
            </a:r>
          </a:p>
        </p:txBody>
      </p:sp>
      <p:sp>
        <p:nvSpPr>
          <p:cNvPr id="4" name="Slide Number Placeholder 3"/>
          <p:cNvSpPr>
            <a:spLocks noGrp="1"/>
          </p:cNvSpPr>
          <p:nvPr>
            <p:ph type="sldNum" sz="quarter" idx="5"/>
          </p:nvPr>
        </p:nvSpPr>
        <p:spPr/>
        <p:txBody>
          <a:bodyPr/>
          <a:lstStyle/>
          <a:p>
            <a:fld id="{C6485A6A-A8C8-4AF2-A2FC-653A61AA9CC0}" type="slidenum">
              <a:rPr lang="en-GB" smtClean="0"/>
              <a:t>8</a:t>
            </a:fld>
            <a:endParaRPr lang="en-GB"/>
          </a:p>
        </p:txBody>
      </p:sp>
    </p:spTree>
    <p:extLst>
      <p:ext uri="{BB962C8B-B14F-4D97-AF65-F5344CB8AC3E}">
        <p14:creationId xmlns:p14="http://schemas.microsoft.com/office/powerpoint/2010/main" val="1811127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a:t>
            </a:r>
          </a:p>
        </p:txBody>
      </p:sp>
      <p:sp>
        <p:nvSpPr>
          <p:cNvPr id="4" name="Slide Number Placeholder 3"/>
          <p:cNvSpPr>
            <a:spLocks noGrp="1"/>
          </p:cNvSpPr>
          <p:nvPr>
            <p:ph type="sldNum" sz="quarter" idx="5"/>
          </p:nvPr>
        </p:nvSpPr>
        <p:spPr/>
        <p:txBody>
          <a:bodyPr/>
          <a:lstStyle/>
          <a:p>
            <a:fld id="{C6485A6A-A8C8-4AF2-A2FC-653A61AA9CC0}" type="slidenum">
              <a:rPr lang="en-GB" smtClean="0"/>
              <a:t>9</a:t>
            </a:fld>
            <a:endParaRPr lang="en-GB"/>
          </a:p>
        </p:txBody>
      </p:sp>
    </p:spTree>
    <p:extLst>
      <p:ext uri="{BB962C8B-B14F-4D97-AF65-F5344CB8AC3E}">
        <p14:creationId xmlns:p14="http://schemas.microsoft.com/office/powerpoint/2010/main" val="4263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www.kaleidoscopeplus.org.uk/self-help-tool.php?" TargetMode="External"/><Relationship Id="rId3" Type="http://schemas.openxmlformats.org/officeDocument/2006/relationships/hyperlink" Target="http://www2.open.ac.uk/tutors/understanding-student-specific-requirements" TargetMode="External"/><Relationship Id="rId7" Type="http://schemas.openxmlformats.org/officeDocument/2006/relationships/hyperlink" Target="https://togetherall.com/en-gb/" TargetMode="External"/><Relationship Id="rId2" Type="http://schemas.openxmlformats.org/officeDocument/2006/relationships/hyperlink" Target="http://www2.open.ac.uk/tutors/disabled-students/tutor-resources" TargetMode="External"/><Relationship Id="rId1" Type="http://schemas.openxmlformats.org/officeDocument/2006/relationships/slideLayout" Target="../slideLayouts/slideLayout5.xml"/><Relationship Id="rId6" Type="http://schemas.openxmlformats.org/officeDocument/2006/relationships/hyperlink" Target="https://www.open.edu/openlearn/health-sports-psychology/mental-health/free-mental-health-tips-and-resources" TargetMode="External"/><Relationship Id="rId5" Type="http://schemas.openxmlformats.org/officeDocument/2006/relationships/hyperlink" Target="https://learn2.open.ac.uk/course/view.php?id=211065" TargetMode="External"/><Relationship Id="rId4" Type="http://schemas.openxmlformats.org/officeDocument/2006/relationships/hyperlink" Target="https://learn3.open.ac.uk/course/view.php?id=301274" TargetMode="External"/><Relationship Id="rId9" Type="http://schemas.openxmlformats.org/officeDocument/2006/relationships/hyperlink" Target="https://www.nhs.uk/oneyou/every-mind-matters/?utm_source=newsletter&amp;utm_medium=email&amp;utm_campaign=update_from_stem_executive_15_march&amp;utm_term=2021-03-15utm_source=newsletter&amp;utm_medium=email&amp;utm_campaign=update_from_stem_executive_15_march&amp;utm_term=2021-03-1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1" y="2671610"/>
            <a:ext cx="7920773" cy="997196"/>
          </a:xfrm>
        </p:spPr>
        <p:txBody>
          <a:bodyPr/>
          <a:lstStyle/>
          <a:p>
            <a:r>
              <a:rPr lang="en-GB"/>
              <a:t>AL Disability Champions project (U101)</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1" y="3800159"/>
            <a:ext cx="7920774" cy="2892074"/>
          </a:xfrm>
        </p:spPr>
        <p:txBody>
          <a:bodyPr wrap="square" lIns="0" tIns="0" rIns="0" bIns="0" anchor="t">
            <a:spAutoFit/>
          </a:bodyPr>
          <a:lstStyle/>
          <a:p>
            <a:r>
              <a:rPr lang="en-GB" b="1" dirty="0">
                <a:solidFill>
                  <a:schemeClr val="accent1"/>
                </a:solidFill>
              </a:rPr>
              <a:t>2021-2022</a:t>
            </a:r>
            <a:endParaRPr lang="en-GB" b="1" dirty="0">
              <a:solidFill>
                <a:schemeClr val="accent1"/>
              </a:solidFill>
              <a:cs typeface="Arial"/>
            </a:endParaRPr>
          </a:p>
          <a:p>
            <a:endParaRPr lang="en-GB" dirty="0">
              <a:solidFill>
                <a:schemeClr val="accent1"/>
              </a:solidFill>
            </a:endParaRPr>
          </a:p>
          <a:p>
            <a:endParaRPr lang="en-GB" dirty="0">
              <a:solidFill>
                <a:schemeClr val="accent1"/>
              </a:solidFill>
            </a:endParaRPr>
          </a:p>
          <a:p>
            <a:endParaRPr lang="en-GB" dirty="0">
              <a:solidFill>
                <a:schemeClr val="accent1"/>
              </a:solidFill>
              <a:cs typeface="Arial"/>
            </a:endParaRPr>
          </a:p>
          <a:p>
            <a:endParaRPr lang="en-GB" dirty="0">
              <a:solidFill>
                <a:schemeClr val="accent1"/>
              </a:solidFill>
              <a:cs typeface="Arial"/>
            </a:endParaRPr>
          </a:p>
          <a:p>
            <a:endParaRPr lang="en-GB" dirty="0">
              <a:solidFill>
                <a:srgbClr val="1E4B9B"/>
              </a:solidFill>
            </a:endParaRPr>
          </a:p>
          <a:p>
            <a:r>
              <a:rPr lang="en-GB" dirty="0"/>
              <a:t>Project leaders</a:t>
            </a:r>
            <a:endParaRPr lang="en-GB" dirty="0">
              <a:cs typeface="Arial"/>
            </a:endParaRPr>
          </a:p>
          <a:p>
            <a:r>
              <a:rPr lang="en-GB" dirty="0"/>
              <a:t>Lisa Bowers, Elouise Huxor, Theo </a:t>
            </a:r>
            <a:r>
              <a:rPr lang="en-GB" dirty="0" err="1"/>
              <a:t>Philcox</a:t>
            </a:r>
            <a:endParaRPr lang="en-GB" dirty="0">
              <a:cs typeface="Arial"/>
            </a:endParaRP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3AC25B-1CD5-8C4F-9A60-D084D46570D5}"/>
              </a:ext>
            </a:extLst>
          </p:cNvPr>
          <p:cNvPicPr>
            <a:picLocks noChangeAspect="1"/>
          </p:cNvPicPr>
          <p:nvPr/>
        </p:nvPicPr>
        <p:blipFill>
          <a:blip r:embed="rId3"/>
          <a:stretch>
            <a:fillRect/>
          </a:stretch>
        </p:blipFill>
        <p:spPr>
          <a:xfrm>
            <a:off x="1888488" y="81000"/>
            <a:ext cx="5367023" cy="6696000"/>
          </a:xfrm>
          <a:prstGeom prst="rect">
            <a:avLst/>
          </a:prstGeom>
        </p:spPr>
      </p:pic>
    </p:spTree>
    <p:extLst>
      <p:ext uri="{BB962C8B-B14F-4D97-AF65-F5344CB8AC3E}">
        <p14:creationId xmlns:p14="http://schemas.microsoft.com/office/powerpoint/2010/main" val="394509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7AF9-CE67-4569-B1D4-14AE56AEB50A}"/>
              </a:ext>
            </a:extLst>
          </p:cNvPr>
          <p:cNvSpPr>
            <a:spLocks noGrp="1"/>
          </p:cNvSpPr>
          <p:nvPr>
            <p:ph type="ctrTitle"/>
          </p:nvPr>
        </p:nvSpPr>
        <p:spPr>
          <a:xfrm>
            <a:off x="953079" y="1038270"/>
            <a:ext cx="5400000" cy="498598"/>
          </a:xfrm>
        </p:spPr>
        <p:txBody>
          <a:bodyPr/>
          <a:lstStyle/>
          <a:p>
            <a:r>
              <a:rPr lang="en-GB">
                <a:cs typeface="Arial"/>
              </a:rPr>
              <a:t>Findings so far: </a:t>
            </a:r>
            <a:endParaRPr lang="en-GB"/>
          </a:p>
        </p:txBody>
      </p:sp>
      <p:sp>
        <p:nvSpPr>
          <p:cNvPr id="3" name="Subtitle 2">
            <a:extLst>
              <a:ext uri="{FF2B5EF4-FFF2-40B4-BE49-F238E27FC236}">
                <a16:creationId xmlns:a16="http://schemas.microsoft.com/office/drawing/2014/main" id="{37A75815-E707-44C1-B99A-818937F6B934}"/>
              </a:ext>
            </a:extLst>
          </p:cNvPr>
          <p:cNvSpPr>
            <a:spLocks noGrp="1"/>
          </p:cNvSpPr>
          <p:nvPr>
            <p:ph type="subTitle" idx="1"/>
          </p:nvPr>
        </p:nvSpPr>
        <p:spPr>
          <a:xfrm>
            <a:off x="953080" y="2009119"/>
            <a:ext cx="5400000" cy="3739485"/>
          </a:xfrm>
        </p:spPr>
        <p:txBody>
          <a:bodyPr wrap="square" lIns="0" tIns="0" rIns="0" bIns="0" anchor="t">
            <a:spAutoFit/>
          </a:bodyPr>
          <a:lstStyle/>
          <a:p>
            <a:r>
              <a:rPr lang="en-GB">
                <a:cs typeface="Arial"/>
              </a:rPr>
              <a:t>That other schools and faculties have found similar problems to us!</a:t>
            </a:r>
          </a:p>
          <a:p>
            <a:endParaRPr lang="en-GB">
              <a:cs typeface="Arial"/>
            </a:endParaRPr>
          </a:p>
          <a:p>
            <a:r>
              <a:rPr lang="en-GB">
                <a:cs typeface="Arial"/>
              </a:rPr>
              <a:t>That there has been a lot of work going on concurrently in this field across the OU which confirms the need for easily accessible information and guidance. </a:t>
            </a:r>
          </a:p>
          <a:p>
            <a:endParaRPr lang="en-GB">
              <a:cs typeface="Arial"/>
            </a:endParaRPr>
          </a:p>
          <a:p>
            <a:r>
              <a:rPr lang="en-GB">
                <a:cs typeface="Arial"/>
              </a:rPr>
              <a:t>We will be able to apply some of the recent research to our own project and build on this to support its particular focus which deals with practical skills and, in being a creative module, frequently subjective solutions. </a:t>
            </a:r>
          </a:p>
          <a:p>
            <a:endParaRPr lang="en-GB">
              <a:cs typeface="Arial"/>
            </a:endParaRPr>
          </a:p>
          <a:p>
            <a:endParaRPr lang="en-GB">
              <a:cs typeface="Arial"/>
            </a:endParaRPr>
          </a:p>
        </p:txBody>
      </p:sp>
    </p:spTree>
    <p:extLst>
      <p:ext uri="{BB962C8B-B14F-4D97-AF65-F5344CB8AC3E}">
        <p14:creationId xmlns:p14="http://schemas.microsoft.com/office/powerpoint/2010/main" val="296404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E6C9-D594-4162-9119-9378911E541C}"/>
              </a:ext>
            </a:extLst>
          </p:cNvPr>
          <p:cNvSpPr>
            <a:spLocks noGrp="1"/>
          </p:cNvSpPr>
          <p:nvPr>
            <p:ph type="ctrTitle"/>
          </p:nvPr>
        </p:nvSpPr>
        <p:spPr>
          <a:xfrm>
            <a:off x="801281" y="973214"/>
            <a:ext cx="6831234" cy="997196"/>
          </a:xfrm>
        </p:spPr>
        <p:txBody>
          <a:bodyPr/>
          <a:lstStyle/>
          <a:p>
            <a:r>
              <a:rPr lang="en-GB" b="0">
                <a:ea typeface="+mj-lt"/>
                <a:cs typeface="+mj-lt"/>
              </a:rPr>
              <a:t>Findings from rolling out the Disability Champions project....</a:t>
            </a:r>
            <a:endParaRPr lang="en-US"/>
          </a:p>
        </p:txBody>
      </p:sp>
      <p:sp>
        <p:nvSpPr>
          <p:cNvPr id="3" name="Subtitle 2">
            <a:extLst>
              <a:ext uri="{FF2B5EF4-FFF2-40B4-BE49-F238E27FC236}">
                <a16:creationId xmlns:a16="http://schemas.microsoft.com/office/drawing/2014/main" id="{1196E250-0A1D-4123-97CF-A84E4B9F722A}"/>
              </a:ext>
            </a:extLst>
          </p:cNvPr>
          <p:cNvSpPr>
            <a:spLocks noGrp="1"/>
          </p:cNvSpPr>
          <p:nvPr>
            <p:ph type="subTitle" idx="1"/>
          </p:nvPr>
        </p:nvSpPr>
        <p:spPr>
          <a:xfrm>
            <a:off x="870856" y="2397649"/>
            <a:ext cx="6900808" cy="2492990"/>
          </a:xfrm>
        </p:spPr>
        <p:txBody>
          <a:bodyPr wrap="square" lIns="0" tIns="0" rIns="0" bIns="0" anchor="t">
            <a:spAutoFit/>
          </a:bodyPr>
          <a:lstStyle/>
          <a:p>
            <a:pPr marL="285750" indent="-285750">
              <a:buChar char="•"/>
            </a:pPr>
            <a:r>
              <a:rPr lang="en-GB">
                <a:cs typeface="Arial"/>
              </a:rPr>
              <a:t>ALs have been reluctant to post on the forum:</a:t>
            </a:r>
            <a:endParaRPr lang="en-US">
              <a:cs typeface="Arial"/>
            </a:endParaRPr>
          </a:p>
          <a:p>
            <a:r>
              <a:rPr lang="en-GB">
                <a:cs typeface="Arial"/>
              </a:rPr>
              <a:t>         Due to concerns about appearing less confident</a:t>
            </a:r>
            <a:endParaRPr lang="en-US">
              <a:cs typeface="Arial"/>
            </a:endParaRPr>
          </a:p>
          <a:p>
            <a:r>
              <a:rPr lang="en-GB">
                <a:cs typeface="Arial"/>
              </a:rPr>
              <a:t>         Possibly also due to this adding more to their workload</a:t>
            </a:r>
          </a:p>
          <a:p>
            <a:endParaRPr lang="en-GB">
              <a:cs typeface="Arial"/>
            </a:endParaRPr>
          </a:p>
          <a:p>
            <a:pPr marL="285750" indent="-285750">
              <a:buChar char="•"/>
            </a:pPr>
            <a:r>
              <a:rPr lang="en-GB">
                <a:cs typeface="Arial"/>
              </a:rPr>
              <a:t>They want information that's snappy, relevant, and easy to apply in practice</a:t>
            </a:r>
          </a:p>
          <a:p>
            <a:endParaRPr lang="en-GB">
              <a:cs typeface="Arial"/>
            </a:endParaRPr>
          </a:p>
          <a:p>
            <a:pPr marL="285750" indent="-285750">
              <a:buChar char="•"/>
            </a:pPr>
            <a:r>
              <a:rPr lang="en-GB">
                <a:cs typeface="Arial"/>
              </a:rPr>
              <a:t>Case studies with strategies to apply to specific needs</a:t>
            </a:r>
          </a:p>
          <a:p>
            <a:endParaRPr lang="en-GB">
              <a:cs typeface="Arial"/>
            </a:endParaRPr>
          </a:p>
          <a:p>
            <a:endParaRPr lang="en-GB">
              <a:cs typeface="Arial"/>
            </a:endParaRPr>
          </a:p>
        </p:txBody>
      </p:sp>
    </p:spTree>
    <p:extLst>
      <p:ext uri="{BB962C8B-B14F-4D97-AF65-F5344CB8AC3E}">
        <p14:creationId xmlns:p14="http://schemas.microsoft.com/office/powerpoint/2010/main" val="4213474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E6C9-D594-4162-9119-9378911E541C}"/>
              </a:ext>
            </a:extLst>
          </p:cNvPr>
          <p:cNvSpPr>
            <a:spLocks noGrp="1"/>
          </p:cNvSpPr>
          <p:nvPr>
            <p:ph type="ctrTitle"/>
          </p:nvPr>
        </p:nvSpPr>
        <p:spPr>
          <a:xfrm>
            <a:off x="801280" y="973214"/>
            <a:ext cx="7417433" cy="830997"/>
          </a:xfrm>
        </p:spPr>
        <p:txBody>
          <a:bodyPr/>
          <a:lstStyle/>
          <a:p>
            <a:r>
              <a:rPr lang="en-GB" sz="3200" b="0">
                <a:ea typeface="+mj-lt"/>
                <a:cs typeface="+mj-lt"/>
              </a:rPr>
              <a:t>Disability Teaching &amp; Learning Helpdesk</a:t>
            </a:r>
            <a:br>
              <a:rPr lang="en-GB" b="0">
                <a:ea typeface="+mj-lt"/>
                <a:cs typeface="+mj-lt"/>
              </a:rPr>
            </a:br>
            <a:r>
              <a:rPr lang="en-GB" sz="2800" b="0">
                <a:ea typeface="+mj-lt"/>
                <a:cs typeface="+mj-lt"/>
              </a:rPr>
              <a:t>U101 tutor comments</a:t>
            </a:r>
            <a:endParaRPr lang="en-US"/>
          </a:p>
        </p:txBody>
      </p:sp>
      <p:sp>
        <p:nvSpPr>
          <p:cNvPr id="3" name="Subtitle 2">
            <a:extLst>
              <a:ext uri="{FF2B5EF4-FFF2-40B4-BE49-F238E27FC236}">
                <a16:creationId xmlns:a16="http://schemas.microsoft.com/office/drawing/2014/main" id="{1196E250-0A1D-4123-97CF-A84E4B9F722A}"/>
              </a:ext>
            </a:extLst>
          </p:cNvPr>
          <p:cNvSpPr>
            <a:spLocks noGrp="1"/>
          </p:cNvSpPr>
          <p:nvPr>
            <p:ph type="subTitle" idx="1"/>
          </p:nvPr>
        </p:nvSpPr>
        <p:spPr>
          <a:xfrm>
            <a:off x="457199" y="2321449"/>
            <a:ext cx="4114801" cy="997196"/>
          </a:xfrm>
        </p:spPr>
        <p:txBody>
          <a:bodyPr wrap="square" lIns="0" tIns="0" rIns="0" bIns="0" anchor="t">
            <a:spAutoFit/>
          </a:bodyPr>
          <a:lstStyle/>
          <a:p>
            <a:r>
              <a:rPr lang="en-GB" i="1"/>
              <a:t>‘There's lots of supportive and relevant content that I have read and learnt from resulting in not needing to’</a:t>
            </a:r>
            <a:endParaRPr lang="en-GB" i="1">
              <a:cs typeface="Arial"/>
            </a:endParaRPr>
          </a:p>
          <a:p>
            <a:endParaRPr lang="en-GB">
              <a:cs typeface="Arial"/>
            </a:endParaRPr>
          </a:p>
        </p:txBody>
      </p:sp>
      <p:sp>
        <p:nvSpPr>
          <p:cNvPr id="5" name="TextBox 4">
            <a:extLst>
              <a:ext uri="{FF2B5EF4-FFF2-40B4-BE49-F238E27FC236}">
                <a16:creationId xmlns:a16="http://schemas.microsoft.com/office/drawing/2014/main" id="{812170F8-4381-7346-BEDF-B850E4D30193}"/>
              </a:ext>
            </a:extLst>
          </p:cNvPr>
          <p:cNvSpPr txBox="1"/>
          <p:nvPr/>
        </p:nvSpPr>
        <p:spPr>
          <a:xfrm>
            <a:off x="4988348" y="3797400"/>
            <a:ext cx="3712029" cy="1477328"/>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GB" i="1">
                <a:solidFill>
                  <a:schemeClr val="bg1"/>
                </a:solidFill>
              </a:rPr>
              <a:t>‘I haven't felt that I have a contribution that hadn't already been covered. I must get there sooner and then perhaps I can say something of note’</a:t>
            </a:r>
            <a:endParaRPr lang="en-US" i="1">
              <a:solidFill>
                <a:schemeClr val="bg1"/>
              </a:solidFill>
            </a:endParaRPr>
          </a:p>
        </p:txBody>
      </p:sp>
      <p:sp>
        <p:nvSpPr>
          <p:cNvPr id="6" name="TextBox 5">
            <a:extLst>
              <a:ext uri="{FF2B5EF4-FFF2-40B4-BE49-F238E27FC236}">
                <a16:creationId xmlns:a16="http://schemas.microsoft.com/office/drawing/2014/main" id="{FA1FFC1A-B7C8-2446-9059-8A7E9C5DCEB4}"/>
              </a:ext>
            </a:extLst>
          </p:cNvPr>
          <p:cNvSpPr txBox="1"/>
          <p:nvPr/>
        </p:nvSpPr>
        <p:spPr>
          <a:xfrm>
            <a:off x="6091929" y="2635381"/>
            <a:ext cx="2779928" cy="369332"/>
          </a:xfrm>
          <a:prstGeom prst="rect">
            <a:avLst/>
          </a:prstGeom>
          <a:solidFill>
            <a:schemeClr val="accent1">
              <a:lumMod val="60000"/>
              <a:lumOff val="40000"/>
            </a:schemeClr>
          </a:solidFill>
        </p:spPr>
        <p:txBody>
          <a:bodyPr wrap="none" rtlCol="0">
            <a:spAutoFit/>
          </a:bodyPr>
          <a:lstStyle/>
          <a:p>
            <a:r>
              <a:rPr lang="en-GB" i="1">
                <a:solidFill>
                  <a:schemeClr val="bg1"/>
                </a:solidFill>
              </a:rPr>
              <a:t>‘No specific need just yet</a:t>
            </a:r>
            <a:r>
              <a:rPr lang="en-GB">
                <a:solidFill>
                  <a:schemeClr val="bg1"/>
                </a:solidFill>
              </a:rPr>
              <a:t>’</a:t>
            </a:r>
            <a:endParaRPr lang="en-US">
              <a:solidFill>
                <a:schemeClr val="bg1"/>
              </a:solidFill>
            </a:endParaRPr>
          </a:p>
        </p:txBody>
      </p:sp>
      <p:sp>
        <p:nvSpPr>
          <p:cNvPr id="7" name="TextBox 6">
            <a:extLst>
              <a:ext uri="{FF2B5EF4-FFF2-40B4-BE49-F238E27FC236}">
                <a16:creationId xmlns:a16="http://schemas.microsoft.com/office/drawing/2014/main" id="{A21D9201-5C71-CA44-8801-434C13B48963}"/>
              </a:ext>
            </a:extLst>
          </p:cNvPr>
          <p:cNvSpPr txBox="1"/>
          <p:nvPr/>
        </p:nvSpPr>
        <p:spPr>
          <a:xfrm>
            <a:off x="2075100" y="5705866"/>
            <a:ext cx="2779928" cy="646331"/>
          </a:xfrm>
          <a:prstGeom prst="rect">
            <a:avLst/>
          </a:prstGeom>
          <a:noFill/>
        </p:spPr>
        <p:txBody>
          <a:bodyPr wrap="square" rtlCol="0">
            <a:spAutoFit/>
          </a:bodyPr>
          <a:lstStyle/>
          <a:p>
            <a:r>
              <a:rPr lang="en-GB" i="1">
                <a:solidFill>
                  <a:schemeClr val="bg1"/>
                </a:solidFill>
              </a:rPr>
              <a:t>‘Not had any reason to so far’</a:t>
            </a:r>
            <a:endParaRPr lang="en-US" i="1">
              <a:solidFill>
                <a:schemeClr val="bg1"/>
              </a:solidFill>
            </a:endParaRPr>
          </a:p>
        </p:txBody>
      </p:sp>
      <p:sp>
        <p:nvSpPr>
          <p:cNvPr id="8" name="TextBox 7">
            <a:extLst>
              <a:ext uri="{FF2B5EF4-FFF2-40B4-BE49-F238E27FC236}">
                <a16:creationId xmlns:a16="http://schemas.microsoft.com/office/drawing/2014/main" id="{0C628601-1B92-8246-9196-F42100FEB73D}"/>
              </a:ext>
            </a:extLst>
          </p:cNvPr>
          <p:cNvSpPr txBox="1"/>
          <p:nvPr/>
        </p:nvSpPr>
        <p:spPr>
          <a:xfrm>
            <a:off x="685135" y="3889733"/>
            <a:ext cx="2779929" cy="646331"/>
          </a:xfrm>
          <a:prstGeom prst="rect">
            <a:avLst/>
          </a:prstGeom>
          <a:noFill/>
        </p:spPr>
        <p:txBody>
          <a:bodyPr wrap="square" rtlCol="0">
            <a:spAutoFit/>
          </a:bodyPr>
          <a:lstStyle/>
          <a:p>
            <a:r>
              <a:rPr lang="en-GB" i="1">
                <a:solidFill>
                  <a:schemeClr val="bg1"/>
                </a:solidFill>
              </a:rPr>
              <a:t>‘I haven't had a situation I've felt I need advice on’</a:t>
            </a:r>
            <a:endParaRPr lang="en-US" i="1">
              <a:solidFill>
                <a:schemeClr val="bg1"/>
              </a:solidFill>
            </a:endParaRPr>
          </a:p>
        </p:txBody>
      </p:sp>
    </p:spTree>
    <p:extLst>
      <p:ext uri="{BB962C8B-B14F-4D97-AF65-F5344CB8AC3E}">
        <p14:creationId xmlns:p14="http://schemas.microsoft.com/office/powerpoint/2010/main" val="32466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E6C9-D594-4162-9119-9378911E541C}"/>
              </a:ext>
            </a:extLst>
          </p:cNvPr>
          <p:cNvSpPr>
            <a:spLocks noGrp="1"/>
          </p:cNvSpPr>
          <p:nvPr>
            <p:ph type="ctrTitle"/>
          </p:nvPr>
        </p:nvSpPr>
        <p:spPr>
          <a:xfrm>
            <a:off x="801281" y="843818"/>
            <a:ext cx="6831234" cy="775597"/>
          </a:xfrm>
        </p:spPr>
        <p:txBody>
          <a:bodyPr/>
          <a:lstStyle/>
          <a:p>
            <a:r>
              <a:rPr lang="en-GB" b="0" dirty="0">
                <a:ea typeface="+mj-lt"/>
                <a:cs typeface="+mj-lt"/>
              </a:rPr>
              <a:t>Toolkit</a:t>
            </a:r>
            <a:br>
              <a:rPr lang="en-GB" b="0" dirty="0">
                <a:ea typeface="+mj-lt"/>
                <a:cs typeface="+mj-lt"/>
              </a:rPr>
            </a:br>
            <a:r>
              <a:rPr lang="en-GB" sz="2000" b="0" dirty="0">
                <a:ea typeface="+mj-lt"/>
                <a:cs typeface="+mj-lt"/>
              </a:rPr>
              <a:t>U101 tutor comments</a:t>
            </a:r>
            <a:endParaRPr lang="en-US" sz="2000" dirty="0"/>
          </a:p>
        </p:txBody>
      </p:sp>
      <p:sp>
        <p:nvSpPr>
          <p:cNvPr id="3" name="Subtitle 2">
            <a:extLst>
              <a:ext uri="{FF2B5EF4-FFF2-40B4-BE49-F238E27FC236}">
                <a16:creationId xmlns:a16="http://schemas.microsoft.com/office/drawing/2014/main" id="{1196E250-0A1D-4123-97CF-A84E4B9F722A}"/>
              </a:ext>
            </a:extLst>
          </p:cNvPr>
          <p:cNvSpPr>
            <a:spLocks noGrp="1"/>
          </p:cNvSpPr>
          <p:nvPr>
            <p:ph type="subTitle" idx="1"/>
          </p:nvPr>
        </p:nvSpPr>
        <p:spPr>
          <a:xfrm>
            <a:off x="413657" y="2197056"/>
            <a:ext cx="4082143" cy="2044662"/>
          </a:xfrm>
          <a:noFill/>
        </p:spPr>
        <p:txBody>
          <a:bodyPr wrap="square" lIns="0" tIns="0" rIns="0" bIns="0" anchor="t">
            <a:spAutoFit/>
          </a:bodyPr>
          <a:lstStyle/>
          <a:p>
            <a:pPr lvl="1"/>
            <a:endParaRPr lang="en-GB" sz="1300" i="1" dirty="0">
              <a:solidFill>
                <a:schemeClr val="bg1"/>
              </a:solidFill>
            </a:endParaRPr>
          </a:p>
          <a:p>
            <a:pPr lvl="1" algn="l"/>
            <a:r>
              <a:rPr lang="en-GB" sz="1600" i="1" dirty="0">
                <a:solidFill>
                  <a:schemeClr val="bg1"/>
                </a:solidFill>
              </a:rPr>
              <a:t>‘It is varied through helpful links to wider support alongside shared strategies from tutors that work and helps me understand what we are all experiencing. It is good to see I already do some of these and how I can develop further supportive strategies.’</a:t>
            </a:r>
            <a:endParaRPr lang="en-GB" sz="1600" i="1" dirty="0">
              <a:solidFill>
                <a:schemeClr val="bg1"/>
              </a:solidFill>
              <a:cs typeface="Arial"/>
            </a:endParaRPr>
          </a:p>
          <a:p>
            <a:endParaRPr lang="en-GB" dirty="0">
              <a:cs typeface="Arial"/>
            </a:endParaRPr>
          </a:p>
        </p:txBody>
      </p:sp>
      <p:sp>
        <p:nvSpPr>
          <p:cNvPr id="6" name="TextBox 5">
            <a:extLst>
              <a:ext uri="{FF2B5EF4-FFF2-40B4-BE49-F238E27FC236}">
                <a16:creationId xmlns:a16="http://schemas.microsoft.com/office/drawing/2014/main" id="{FA1FFC1A-B7C8-2446-9059-8A7E9C5DCEB4}"/>
              </a:ext>
            </a:extLst>
          </p:cNvPr>
          <p:cNvSpPr txBox="1"/>
          <p:nvPr/>
        </p:nvSpPr>
        <p:spPr>
          <a:xfrm>
            <a:off x="5830551" y="2135953"/>
            <a:ext cx="2769042" cy="1200329"/>
          </a:xfrm>
          <a:prstGeom prst="rect">
            <a:avLst/>
          </a:prstGeom>
          <a:noFill/>
        </p:spPr>
        <p:txBody>
          <a:bodyPr wrap="square" rtlCol="0">
            <a:spAutoFit/>
          </a:bodyPr>
          <a:lstStyle/>
          <a:p>
            <a:r>
              <a:rPr lang="en-GB" i="1">
                <a:solidFill>
                  <a:schemeClr val="bg1"/>
                </a:solidFill>
              </a:rPr>
              <a:t>‘When I last looked, I thought it was great, and good to know about for when I need it.’</a:t>
            </a:r>
            <a:endParaRPr lang="en-US" i="1">
              <a:solidFill>
                <a:schemeClr val="bg1"/>
              </a:solidFill>
            </a:endParaRPr>
          </a:p>
        </p:txBody>
      </p:sp>
      <p:sp>
        <p:nvSpPr>
          <p:cNvPr id="4" name="TextBox 3">
            <a:extLst>
              <a:ext uri="{FF2B5EF4-FFF2-40B4-BE49-F238E27FC236}">
                <a16:creationId xmlns:a16="http://schemas.microsoft.com/office/drawing/2014/main" id="{1F0E8B75-83F9-714C-A8CA-9CC9953C2F9E}"/>
              </a:ext>
            </a:extLst>
          </p:cNvPr>
          <p:cNvSpPr txBox="1"/>
          <p:nvPr/>
        </p:nvSpPr>
        <p:spPr>
          <a:xfrm>
            <a:off x="2950030" y="5323114"/>
            <a:ext cx="4953000" cy="830997"/>
          </a:xfrm>
          <a:prstGeom prst="rect">
            <a:avLst/>
          </a:prstGeom>
          <a:noFill/>
        </p:spPr>
        <p:txBody>
          <a:bodyPr wrap="square" rtlCol="0">
            <a:spAutoFit/>
          </a:bodyPr>
          <a:lstStyle/>
          <a:p>
            <a:r>
              <a:rPr lang="en-GB" sz="1600" i="1">
                <a:solidFill>
                  <a:schemeClr val="bg1"/>
                </a:solidFill>
              </a:rPr>
              <a:t>‘Looks helpful, some templates to help where to direct students which can help us with the right level tone with students would be useful too’</a:t>
            </a:r>
            <a:endParaRPr lang="en-US" sz="1600" i="1">
              <a:solidFill>
                <a:schemeClr val="bg1"/>
              </a:solidFill>
            </a:endParaRPr>
          </a:p>
        </p:txBody>
      </p:sp>
      <p:sp>
        <p:nvSpPr>
          <p:cNvPr id="7" name="TextBox 6">
            <a:extLst>
              <a:ext uri="{FF2B5EF4-FFF2-40B4-BE49-F238E27FC236}">
                <a16:creationId xmlns:a16="http://schemas.microsoft.com/office/drawing/2014/main" id="{F37345A8-1DC9-E54A-9037-096D0ABFF2A0}"/>
              </a:ext>
            </a:extLst>
          </p:cNvPr>
          <p:cNvSpPr txBox="1"/>
          <p:nvPr/>
        </p:nvSpPr>
        <p:spPr>
          <a:xfrm>
            <a:off x="1077685" y="4459250"/>
            <a:ext cx="3331029" cy="584775"/>
          </a:xfrm>
          <a:prstGeom prst="rect">
            <a:avLst/>
          </a:prstGeom>
          <a:noFill/>
        </p:spPr>
        <p:txBody>
          <a:bodyPr wrap="square" rtlCol="0">
            <a:spAutoFit/>
          </a:bodyPr>
          <a:lstStyle/>
          <a:p>
            <a:r>
              <a:rPr lang="en-GB" sz="1600" i="1">
                <a:solidFill>
                  <a:schemeClr val="bg1"/>
                </a:solidFill>
              </a:rPr>
              <a:t>‘Seems like a good mix of useful ideas and help’</a:t>
            </a:r>
            <a:endParaRPr lang="en-US" sz="1600" i="1">
              <a:solidFill>
                <a:schemeClr val="bg1"/>
              </a:solidFill>
            </a:endParaRPr>
          </a:p>
        </p:txBody>
      </p:sp>
    </p:spTree>
    <p:extLst>
      <p:ext uri="{BB962C8B-B14F-4D97-AF65-F5344CB8AC3E}">
        <p14:creationId xmlns:p14="http://schemas.microsoft.com/office/powerpoint/2010/main" val="69119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2565C10-9702-5A46-A7D8-DAF25CBA93C2}"/>
              </a:ext>
            </a:extLst>
          </p:cNvPr>
          <p:cNvSpPr txBox="1">
            <a:spLocks/>
          </p:cNvSpPr>
          <p:nvPr/>
        </p:nvSpPr>
        <p:spPr>
          <a:xfrm>
            <a:off x="801280" y="973214"/>
            <a:ext cx="7417433" cy="886397"/>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GB" sz="3200" b="0" dirty="0">
                <a:ea typeface="+mj-lt"/>
                <a:cs typeface="+mj-lt"/>
              </a:rPr>
              <a:t>We asked tutors what topics that would like to see on the helpdesk in the future</a:t>
            </a:r>
            <a:endParaRPr lang="en-US" dirty="0"/>
          </a:p>
        </p:txBody>
      </p:sp>
      <p:sp>
        <p:nvSpPr>
          <p:cNvPr id="8" name="TextBox 7">
            <a:extLst>
              <a:ext uri="{FF2B5EF4-FFF2-40B4-BE49-F238E27FC236}">
                <a16:creationId xmlns:a16="http://schemas.microsoft.com/office/drawing/2014/main" id="{AFED5E52-D4D7-8CA2-5FA2-F59B30B5340C}"/>
              </a:ext>
            </a:extLst>
          </p:cNvPr>
          <p:cNvSpPr txBox="1"/>
          <p:nvPr/>
        </p:nvSpPr>
        <p:spPr>
          <a:xfrm>
            <a:off x="801273" y="1586350"/>
            <a:ext cx="8342719"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dirty="0">
              <a:ea typeface="+mn-lt"/>
              <a:cs typeface="+mn-lt"/>
            </a:endParaRPr>
          </a:p>
          <a:p>
            <a:endParaRPr lang="en-GB" sz="2400" dirty="0">
              <a:solidFill>
                <a:schemeClr val="bg1"/>
              </a:solidFill>
              <a:cs typeface="Arial"/>
            </a:endParaRPr>
          </a:p>
          <a:p>
            <a:pPr marL="342900" indent="-342900">
              <a:buFont typeface="Arial" panose="020B0604020202020204" pitchFamily="34" charset="0"/>
              <a:buChar char="•"/>
            </a:pPr>
            <a:r>
              <a:rPr lang="en-GB" sz="2400" dirty="0">
                <a:solidFill>
                  <a:schemeClr val="bg1"/>
                </a:solidFill>
                <a:cs typeface="Arial"/>
              </a:rPr>
              <a:t>Profiles and streamlined case studies – giving precise  practical support</a:t>
            </a:r>
          </a:p>
          <a:p>
            <a:pPr marL="342900" indent="-342900">
              <a:buFont typeface="Arial" panose="020B0604020202020204" pitchFamily="34" charset="0"/>
              <a:buChar char="•"/>
            </a:pPr>
            <a:endParaRPr lang="en-GB" sz="2400" dirty="0">
              <a:solidFill>
                <a:schemeClr val="bg1"/>
              </a:solidFill>
              <a:cs typeface="Arial"/>
            </a:endParaRPr>
          </a:p>
          <a:p>
            <a:pPr marL="342900" indent="-342900">
              <a:buFont typeface="Arial" panose="020B0604020202020204" pitchFamily="34" charset="0"/>
              <a:buChar char="•"/>
            </a:pPr>
            <a:r>
              <a:rPr lang="en-GB" sz="2400" dirty="0">
                <a:solidFill>
                  <a:schemeClr val="bg1"/>
                </a:solidFill>
                <a:cs typeface="Arial"/>
              </a:rPr>
              <a:t>Covid related issues and support  </a:t>
            </a:r>
          </a:p>
          <a:p>
            <a:endParaRPr lang="en-GB" sz="2400" dirty="0">
              <a:solidFill>
                <a:schemeClr val="bg1"/>
              </a:solidFill>
              <a:cs typeface="Arial"/>
            </a:endParaRPr>
          </a:p>
          <a:p>
            <a:pPr marL="342900" indent="-342900">
              <a:buFont typeface="Arial" panose="020B0604020202020204" pitchFamily="34" charset="0"/>
              <a:buChar char="•"/>
            </a:pPr>
            <a:r>
              <a:rPr lang="en-GB" sz="2400" dirty="0">
                <a:solidFill>
                  <a:schemeClr val="bg1"/>
                </a:solidFill>
                <a:cs typeface="Arial"/>
              </a:rPr>
              <a:t>How to make tutorials inclusive </a:t>
            </a:r>
          </a:p>
          <a:p>
            <a:pPr marL="342900" indent="-342900">
              <a:buFont typeface="Arial" panose="020B0604020202020204" pitchFamily="34" charset="0"/>
              <a:buChar char="•"/>
            </a:pPr>
            <a:endParaRPr lang="en-GB" sz="2400" dirty="0">
              <a:solidFill>
                <a:schemeClr val="bg1"/>
              </a:solidFill>
              <a:cs typeface="Arial"/>
            </a:endParaRPr>
          </a:p>
          <a:p>
            <a:pPr marL="342900" indent="-342900">
              <a:buFont typeface="Arial" panose="020B0604020202020204" pitchFamily="34" charset="0"/>
              <a:buChar char="•"/>
            </a:pPr>
            <a:r>
              <a:rPr lang="en-GB" sz="2400" dirty="0">
                <a:solidFill>
                  <a:schemeClr val="bg1"/>
                </a:solidFill>
                <a:cs typeface="Arial"/>
              </a:rPr>
              <a:t>Recommended tools and aids – such as </a:t>
            </a:r>
            <a:r>
              <a:rPr lang="en-GB" sz="2400" dirty="0" err="1">
                <a:solidFill>
                  <a:schemeClr val="bg1"/>
                </a:solidFill>
                <a:cs typeface="Arial"/>
              </a:rPr>
              <a:t>Read&amp;Write</a:t>
            </a:r>
            <a:r>
              <a:rPr lang="en-GB" sz="2400" dirty="0">
                <a:solidFill>
                  <a:schemeClr val="bg1"/>
                </a:solidFill>
                <a:cs typeface="Arial"/>
              </a:rPr>
              <a:t> (Dyslexia) ZoomText (Vision impairment)</a:t>
            </a:r>
          </a:p>
          <a:p>
            <a:pPr marL="342900" indent="-342900">
              <a:buFont typeface="Arial" panose="020B0604020202020204" pitchFamily="34" charset="0"/>
              <a:buChar char="•"/>
            </a:pPr>
            <a:endParaRPr lang="en-GB" sz="2400" dirty="0">
              <a:solidFill>
                <a:schemeClr val="bg1"/>
              </a:solidFill>
              <a:cs typeface="Arial"/>
            </a:endParaRPr>
          </a:p>
          <a:p>
            <a:pPr marL="342900" indent="-342900">
              <a:buFont typeface="Arial" panose="020B0604020202020204" pitchFamily="34" charset="0"/>
              <a:buChar char="•"/>
            </a:pPr>
            <a:r>
              <a:rPr lang="en-GB" sz="2400" dirty="0">
                <a:solidFill>
                  <a:schemeClr val="bg1"/>
                </a:solidFill>
                <a:cs typeface="Arial"/>
              </a:rPr>
              <a:t>A way to share good practice</a:t>
            </a:r>
          </a:p>
          <a:p>
            <a:endParaRPr lang="en-GB" sz="2400" b="1" dirty="0">
              <a:solidFill>
                <a:schemeClr val="bg1"/>
              </a:solidFill>
              <a:cs typeface="Arial"/>
            </a:endParaRPr>
          </a:p>
          <a:p>
            <a:endParaRPr lang="en-GB" sz="2400" b="1" dirty="0">
              <a:solidFill>
                <a:schemeClr val="bg1"/>
              </a:solidFill>
              <a:cs typeface="Arial"/>
            </a:endParaRPr>
          </a:p>
          <a:p>
            <a:endParaRPr lang="en-GB" sz="2400" b="1"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p:txBody>
      </p:sp>
    </p:spTree>
    <p:extLst>
      <p:ext uri="{BB962C8B-B14F-4D97-AF65-F5344CB8AC3E}">
        <p14:creationId xmlns:p14="http://schemas.microsoft.com/office/powerpoint/2010/main" val="283713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713571" y="568677"/>
            <a:ext cx="6338870" cy="443198"/>
          </a:xfrm>
        </p:spPr>
        <p:txBody>
          <a:bodyPr/>
          <a:lstStyle/>
          <a:p>
            <a:r>
              <a:rPr lang="en-GB" sz="3200" dirty="0"/>
              <a:t>Ability needs - Student Personas</a:t>
            </a:r>
          </a:p>
        </p:txBody>
      </p:sp>
      <p:sp>
        <p:nvSpPr>
          <p:cNvPr id="6" name="TextBox 5">
            <a:extLst>
              <a:ext uri="{FF2B5EF4-FFF2-40B4-BE49-F238E27FC236}">
                <a16:creationId xmlns:a16="http://schemas.microsoft.com/office/drawing/2014/main" id="{1C2ECD58-3350-284C-61CF-0A3E7114293F}"/>
              </a:ext>
            </a:extLst>
          </p:cNvPr>
          <p:cNvSpPr txBox="1"/>
          <p:nvPr/>
        </p:nvSpPr>
        <p:spPr>
          <a:xfrm>
            <a:off x="713571" y="1753480"/>
            <a:ext cx="683849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dirty="0">
              <a:ea typeface="+mn-lt"/>
              <a:cs typeface="+mn-lt"/>
            </a:endParaRPr>
          </a:p>
          <a:p>
            <a:r>
              <a:rPr lang="en-GB" sz="2400" dirty="0">
                <a:solidFill>
                  <a:schemeClr val="bg1"/>
                </a:solidFill>
                <a:ea typeface="+mn-lt"/>
                <a:cs typeface="+mn-lt"/>
              </a:rPr>
              <a:t>We created  a suite of student personas with strategies to support teaching </a:t>
            </a:r>
            <a:endParaRPr lang="en-GB" dirty="0">
              <a:solidFill>
                <a:schemeClr val="bg1"/>
              </a:solidFill>
              <a:cs typeface="Arial"/>
            </a:endParaRPr>
          </a:p>
          <a:p>
            <a:endParaRPr lang="en-GB" sz="2400" dirty="0">
              <a:solidFill>
                <a:schemeClr val="bg1"/>
              </a:solidFill>
              <a:cs typeface="Arial"/>
            </a:endParaRPr>
          </a:p>
          <a:p>
            <a:pPr marL="1257300" lvl="2" indent="-342900">
              <a:buFont typeface="Arial" panose="020B0604020202020204" pitchFamily="34" charset="0"/>
              <a:buChar char="•"/>
            </a:pPr>
            <a:r>
              <a:rPr lang="en-GB" sz="2400" dirty="0">
                <a:solidFill>
                  <a:schemeClr val="bg1"/>
                </a:solidFill>
                <a:cs typeface="Arial"/>
              </a:rPr>
              <a:t>Highlight the ability needs</a:t>
            </a:r>
          </a:p>
          <a:p>
            <a:pPr marL="1257300" lvl="2" indent="-342900">
              <a:buFont typeface="Arial" panose="020B0604020202020204" pitchFamily="34" charset="0"/>
              <a:buChar char="•"/>
            </a:pPr>
            <a:endParaRPr lang="en-GB" sz="2400" dirty="0">
              <a:solidFill>
                <a:schemeClr val="bg1"/>
              </a:solidFill>
              <a:cs typeface="Arial"/>
            </a:endParaRPr>
          </a:p>
          <a:p>
            <a:pPr marL="1257300" lvl="2" indent="-342900">
              <a:buFont typeface="Arial" panose="020B0604020202020204" pitchFamily="34" charset="0"/>
              <a:buChar char="•"/>
            </a:pPr>
            <a:r>
              <a:rPr lang="en-GB" sz="2400" dirty="0">
                <a:solidFill>
                  <a:schemeClr val="bg1"/>
                </a:solidFill>
                <a:cs typeface="Arial"/>
              </a:rPr>
              <a:t>Challenges to learning </a:t>
            </a:r>
          </a:p>
          <a:p>
            <a:pPr marL="1257300" lvl="2" indent="-342900">
              <a:buFont typeface="Arial" panose="020B0604020202020204" pitchFamily="34" charset="0"/>
              <a:buChar char="•"/>
            </a:pPr>
            <a:endParaRPr lang="en-GB" sz="2400" dirty="0">
              <a:solidFill>
                <a:schemeClr val="bg1"/>
              </a:solidFill>
              <a:cs typeface="Arial"/>
            </a:endParaRPr>
          </a:p>
          <a:p>
            <a:pPr marL="1257300" lvl="2" indent="-342900">
              <a:buFont typeface="Arial" panose="020B0604020202020204" pitchFamily="34" charset="0"/>
              <a:buChar char="•"/>
            </a:pPr>
            <a:r>
              <a:rPr lang="en-GB" sz="2400" dirty="0">
                <a:solidFill>
                  <a:schemeClr val="bg1"/>
                </a:solidFill>
                <a:cs typeface="Arial"/>
              </a:rPr>
              <a:t>How tutors can help the student</a:t>
            </a:r>
          </a:p>
          <a:p>
            <a:endParaRPr lang="en-GB" sz="2400" b="1" dirty="0">
              <a:solidFill>
                <a:schemeClr val="bg1"/>
              </a:solidFill>
              <a:cs typeface="Arial"/>
            </a:endParaRPr>
          </a:p>
          <a:p>
            <a:endParaRPr lang="en-GB" sz="2400" b="1" dirty="0">
              <a:solidFill>
                <a:schemeClr val="bg1"/>
              </a:solidFill>
              <a:cs typeface="Arial"/>
            </a:endParaRPr>
          </a:p>
          <a:p>
            <a:endParaRPr lang="en-GB" sz="2400" b="1"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p:txBody>
      </p:sp>
    </p:spTree>
    <p:extLst>
      <p:ext uri="{BB962C8B-B14F-4D97-AF65-F5344CB8AC3E}">
        <p14:creationId xmlns:p14="http://schemas.microsoft.com/office/powerpoint/2010/main" val="197209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75FA-62B6-42EF-87C1-9C4807F991D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E2EF0E1-41CE-4E2B-8818-D01EF6290F59}"/>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2B9714C5-F052-4ACE-9191-04A45AB1CE71}"/>
              </a:ext>
            </a:extLst>
          </p:cNvPr>
          <p:cNvPicPr>
            <a:picLocks noChangeAspect="1"/>
          </p:cNvPicPr>
          <p:nvPr/>
        </p:nvPicPr>
        <p:blipFill>
          <a:blip r:embed="rId3"/>
          <a:stretch>
            <a:fillRect/>
          </a:stretch>
        </p:blipFill>
        <p:spPr>
          <a:xfrm>
            <a:off x="0" y="957132"/>
            <a:ext cx="9166034" cy="5199961"/>
          </a:xfrm>
          <a:prstGeom prst="rect">
            <a:avLst/>
          </a:prstGeom>
        </p:spPr>
      </p:pic>
    </p:spTree>
    <p:extLst>
      <p:ext uri="{BB962C8B-B14F-4D97-AF65-F5344CB8AC3E}">
        <p14:creationId xmlns:p14="http://schemas.microsoft.com/office/powerpoint/2010/main" val="251619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4B91-BD3A-4F73-B3A5-BC1FB25224E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ADBF5F7-044D-432F-8A38-B9F9306BC863}"/>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D3392539-0FE3-4EE1-95EB-E58A03444DA4}"/>
              </a:ext>
            </a:extLst>
          </p:cNvPr>
          <p:cNvPicPr>
            <a:picLocks noChangeAspect="1"/>
          </p:cNvPicPr>
          <p:nvPr/>
        </p:nvPicPr>
        <p:blipFill>
          <a:blip r:embed="rId3"/>
          <a:stretch>
            <a:fillRect/>
          </a:stretch>
        </p:blipFill>
        <p:spPr>
          <a:xfrm>
            <a:off x="0" y="967676"/>
            <a:ext cx="9144000" cy="5143500"/>
          </a:xfrm>
          <a:prstGeom prst="rect">
            <a:avLst/>
          </a:prstGeom>
        </p:spPr>
      </p:pic>
    </p:spTree>
    <p:extLst>
      <p:ext uri="{BB962C8B-B14F-4D97-AF65-F5344CB8AC3E}">
        <p14:creationId xmlns:p14="http://schemas.microsoft.com/office/powerpoint/2010/main" val="387185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448497" y="532109"/>
            <a:ext cx="5236207" cy="1329595"/>
          </a:xfrm>
        </p:spPr>
        <p:txBody>
          <a:bodyPr/>
          <a:lstStyle/>
          <a:p>
            <a:r>
              <a:rPr lang="en-GB" sz="3200" dirty="0"/>
              <a:t>What did you find helpful about the personas?</a:t>
            </a:r>
            <a:br>
              <a:rPr lang="en-GB" sz="3200" dirty="0"/>
            </a:br>
            <a:r>
              <a:rPr lang="en-GB" sz="3200" dirty="0"/>
              <a:t>U101 tutor comments</a:t>
            </a:r>
          </a:p>
        </p:txBody>
      </p:sp>
      <p:sp>
        <p:nvSpPr>
          <p:cNvPr id="2" name="TextBox 1">
            <a:extLst>
              <a:ext uri="{FF2B5EF4-FFF2-40B4-BE49-F238E27FC236}">
                <a16:creationId xmlns:a16="http://schemas.microsoft.com/office/drawing/2014/main" id="{FB4DE06F-908D-D89F-871F-D156B94D85C1}"/>
              </a:ext>
            </a:extLst>
          </p:cNvPr>
          <p:cNvSpPr txBox="1"/>
          <p:nvPr/>
        </p:nvSpPr>
        <p:spPr>
          <a:xfrm>
            <a:off x="448498" y="4788541"/>
            <a:ext cx="4088524" cy="1384995"/>
          </a:xfrm>
          <a:prstGeom prst="rect">
            <a:avLst/>
          </a:prstGeom>
          <a:noFill/>
        </p:spPr>
        <p:txBody>
          <a:bodyPr wrap="square" rtlCol="0">
            <a:spAutoFit/>
          </a:bodyPr>
          <a:lstStyle/>
          <a:p>
            <a:r>
              <a:rPr lang="en-GB" sz="1400" i="1" dirty="0">
                <a:solidFill>
                  <a:schemeClr val="bg1"/>
                </a:solidFill>
              </a:rPr>
              <a:t>Understanding that many students have very specific issues that can affect their working process and with some simple adjustments to how I communicate and guide students could make the difference to their confidence in studying and ability to succeed</a:t>
            </a:r>
            <a:endParaRPr lang="en-US" sz="1400" i="1" dirty="0">
              <a:solidFill>
                <a:schemeClr val="bg1"/>
              </a:solidFill>
            </a:endParaRPr>
          </a:p>
        </p:txBody>
      </p:sp>
      <p:sp>
        <p:nvSpPr>
          <p:cNvPr id="3" name="TextBox 2">
            <a:extLst>
              <a:ext uri="{FF2B5EF4-FFF2-40B4-BE49-F238E27FC236}">
                <a16:creationId xmlns:a16="http://schemas.microsoft.com/office/drawing/2014/main" id="{D7632C10-5CBC-B5FA-7D97-2713CB3C1A9E}"/>
              </a:ext>
            </a:extLst>
          </p:cNvPr>
          <p:cNvSpPr txBox="1"/>
          <p:nvPr/>
        </p:nvSpPr>
        <p:spPr>
          <a:xfrm>
            <a:off x="5133309" y="2669055"/>
            <a:ext cx="3562194" cy="615553"/>
          </a:xfrm>
          <a:prstGeom prst="rect">
            <a:avLst/>
          </a:prstGeom>
          <a:noFill/>
        </p:spPr>
        <p:txBody>
          <a:bodyPr wrap="none" rtlCol="0">
            <a:spAutoFit/>
          </a:bodyPr>
          <a:lstStyle/>
          <a:p>
            <a:r>
              <a:rPr lang="en-GB" sz="1600" i="1" dirty="0">
                <a:solidFill>
                  <a:schemeClr val="bg1"/>
                </a:solidFill>
                <a:ea typeface="+mn-lt"/>
                <a:cs typeface="+mn-lt"/>
              </a:rPr>
              <a:t>‘</a:t>
            </a:r>
            <a:r>
              <a:rPr lang="en-GB" sz="1400" i="1" dirty="0">
                <a:solidFill>
                  <a:schemeClr val="bg1"/>
                </a:solidFill>
                <a:ea typeface="+mn-lt"/>
                <a:cs typeface="+mn-lt"/>
              </a:rPr>
              <a:t>I can identify patterns of my own students’</a:t>
            </a:r>
            <a:endParaRPr lang="en-GB" sz="1400" i="1" dirty="0">
              <a:solidFill>
                <a:schemeClr val="bg1"/>
              </a:solidFill>
              <a:cs typeface="Arial"/>
            </a:endParaRPr>
          </a:p>
          <a:p>
            <a:endParaRPr lang="en-US" dirty="0"/>
          </a:p>
        </p:txBody>
      </p:sp>
      <p:sp>
        <p:nvSpPr>
          <p:cNvPr id="5" name="TextBox 4">
            <a:extLst>
              <a:ext uri="{FF2B5EF4-FFF2-40B4-BE49-F238E27FC236}">
                <a16:creationId xmlns:a16="http://schemas.microsoft.com/office/drawing/2014/main" id="{D837B710-18D2-BF51-ABAF-D9A235FEE0F7}"/>
              </a:ext>
            </a:extLst>
          </p:cNvPr>
          <p:cNvSpPr txBox="1"/>
          <p:nvPr/>
        </p:nvSpPr>
        <p:spPr>
          <a:xfrm>
            <a:off x="448497" y="2225105"/>
            <a:ext cx="4088525" cy="738664"/>
          </a:xfrm>
          <a:prstGeom prst="rect">
            <a:avLst/>
          </a:prstGeom>
          <a:noFill/>
        </p:spPr>
        <p:txBody>
          <a:bodyPr wrap="square" rtlCol="0">
            <a:spAutoFit/>
          </a:bodyPr>
          <a:lstStyle/>
          <a:p>
            <a:r>
              <a:rPr lang="en-GB" sz="1400" i="1" dirty="0">
                <a:solidFill>
                  <a:schemeClr val="bg1"/>
                </a:solidFill>
              </a:rPr>
              <a:t>‘help us to see the learning from the student's perspective and remind us that this may differ considerably across the cohort’</a:t>
            </a:r>
            <a:endParaRPr lang="en-US" sz="1400" i="1" dirty="0">
              <a:solidFill>
                <a:schemeClr val="bg1"/>
              </a:solidFill>
            </a:endParaRPr>
          </a:p>
        </p:txBody>
      </p:sp>
      <p:pic>
        <p:nvPicPr>
          <p:cNvPr id="6" name="Picture 5">
            <a:extLst>
              <a:ext uri="{FF2B5EF4-FFF2-40B4-BE49-F238E27FC236}">
                <a16:creationId xmlns:a16="http://schemas.microsoft.com/office/drawing/2014/main" id="{55551F1B-D821-433C-A77C-E8881B5278DA}"/>
              </a:ext>
            </a:extLst>
          </p:cNvPr>
          <p:cNvPicPr>
            <a:picLocks noChangeAspect="1"/>
          </p:cNvPicPr>
          <p:nvPr/>
        </p:nvPicPr>
        <p:blipFill>
          <a:blip r:embed="rId3"/>
          <a:stretch>
            <a:fillRect/>
          </a:stretch>
        </p:blipFill>
        <p:spPr>
          <a:xfrm>
            <a:off x="4619063" y="3429000"/>
            <a:ext cx="4590686" cy="810838"/>
          </a:xfrm>
          <a:prstGeom prst="rect">
            <a:avLst/>
          </a:prstGeom>
        </p:spPr>
      </p:pic>
    </p:spTree>
    <p:extLst>
      <p:ext uri="{BB962C8B-B14F-4D97-AF65-F5344CB8AC3E}">
        <p14:creationId xmlns:p14="http://schemas.microsoft.com/office/powerpoint/2010/main" val="134286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242953-0CCE-3840-8EF1-0D37E087A067}"/>
              </a:ext>
            </a:extLst>
          </p:cNvPr>
          <p:cNvPicPr>
            <a:picLocks noChangeAspect="1"/>
          </p:cNvPicPr>
          <p:nvPr/>
        </p:nvPicPr>
        <p:blipFill rotWithShape="1">
          <a:blip r:embed="rId3"/>
          <a:srcRect l="30622" r="15391" b="-2"/>
          <a:stretch/>
        </p:blipFill>
        <p:spPr>
          <a:xfrm>
            <a:off x="4434840" y="1150618"/>
            <a:ext cx="4217254" cy="5214347"/>
          </a:xfrm>
          <a:prstGeom prst="rect">
            <a:avLst/>
          </a:prstGeom>
          <a:noFill/>
        </p:spPr>
      </p:pic>
      <p:sp>
        <p:nvSpPr>
          <p:cNvPr id="8" name="Text Placeholder 7">
            <a:extLst>
              <a:ext uri="{FF2B5EF4-FFF2-40B4-BE49-F238E27FC236}">
                <a16:creationId xmlns:a16="http://schemas.microsoft.com/office/drawing/2014/main" id="{DD7B3812-139D-4360-978C-5D0532BAF946}"/>
              </a:ext>
            </a:extLst>
          </p:cNvPr>
          <p:cNvSpPr>
            <a:spLocks noGrp="1"/>
          </p:cNvSpPr>
          <p:nvPr>
            <p:ph type="body" sz="quarter" idx="15"/>
          </p:nvPr>
        </p:nvSpPr>
        <p:spPr>
          <a:xfrm>
            <a:off x="388801" y="1150619"/>
            <a:ext cx="3855539" cy="5214347"/>
          </a:xfrm>
        </p:spPr>
        <p:txBody>
          <a:bodyPr lIns="36000" tIns="36000" rIns="36000" bIns="36000">
            <a:normAutofit/>
          </a:bodyPr>
          <a:lstStyle/>
          <a:p>
            <a:pPr marL="0" indent="0">
              <a:buNone/>
            </a:pPr>
            <a:r>
              <a:rPr lang="en-GB" sz="1600"/>
              <a:t>This project originated from E&amp;I staff tutors who noticed Associate Lecturers' (ALs') increased day to day requests for additional and up-to-date disability and mental health training and support to maintain their high pedagogic standards. </a:t>
            </a:r>
          </a:p>
          <a:p>
            <a:pPr marL="0" indent="0">
              <a:buNone/>
            </a:pPr>
            <a:r>
              <a:rPr lang="en-GB" sz="1600"/>
              <a:t>Some ALs were more proactive and shared best practice access and inclusive teaching and learning approaches peer-peer, whilst others struggled to find solutions to engaging and supporting their students with complex learning needs, which seemed to be in constant flux as the student progressed through the module.</a:t>
            </a:r>
          </a:p>
        </p:txBody>
      </p:sp>
      <p:sp>
        <p:nvSpPr>
          <p:cNvPr id="2" name="Title 1">
            <a:extLst>
              <a:ext uri="{FF2B5EF4-FFF2-40B4-BE49-F238E27FC236}">
                <a16:creationId xmlns:a16="http://schemas.microsoft.com/office/drawing/2014/main" id="{28311031-4546-4293-8E89-EB9497E685FA}"/>
              </a:ext>
            </a:extLst>
          </p:cNvPr>
          <p:cNvSpPr>
            <a:spLocks noGrp="1"/>
          </p:cNvSpPr>
          <p:nvPr>
            <p:ph type="ctrTitle"/>
          </p:nvPr>
        </p:nvSpPr>
        <p:spPr>
          <a:xfrm>
            <a:off x="432000" y="544317"/>
            <a:ext cx="1637686" cy="410857"/>
          </a:xfrm>
          <a:solidFill>
            <a:schemeClr val="accent1">
              <a:lumMod val="60000"/>
              <a:lumOff val="40000"/>
            </a:schemeClr>
          </a:solidFill>
        </p:spPr>
        <p:txBody>
          <a:bodyPr wrap="square" anchor="ctr">
            <a:normAutofit/>
          </a:bodyPr>
          <a:lstStyle/>
          <a:p>
            <a:r>
              <a:rPr lang="en-GB"/>
              <a:t> Description</a:t>
            </a:r>
          </a:p>
        </p:txBody>
      </p:sp>
    </p:spTree>
    <p:extLst>
      <p:ext uri="{BB962C8B-B14F-4D97-AF65-F5344CB8AC3E}">
        <p14:creationId xmlns:p14="http://schemas.microsoft.com/office/powerpoint/2010/main" val="238343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448497" y="532109"/>
            <a:ext cx="5400000" cy="1274195"/>
          </a:xfrm>
        </p:spPr>
        <p:txBody>
          <a:bodyPr/>
          <a:lstStyle/>
          <a:p>
            <a:r>
              <a:rPr lang="en-GB" sz="3200" b="0" dirty="0">
                <a:ea typeface="+mj-lt"/>
                <a:cs typeface="+mj-lt"/>
              </a:rPr>
              <a:t>What did you find helpful about the personas?</a:t>
            </a:r>
            <a:br>
              <a:rPr lang="en-GB" sz="3200" b="0" dirty="0">
                <a:ea typeface="+mj-lt"/>
                <a:cs typeface="+mj-lt"/>
              </a:rPr>
            </a:br>
            <a:r>
              <a:rPr lang="en-GB" sz="2800" b="0" dirty="0">
                <a:ea typeface="+mj-lt"/>
                <a:cs typeface="+mj-lt"/>
              </a:rPr>
              <a:t>U101 tutor comments</a:t>
            </a:r>
            <a:endParaRPr lang="en-GB" dirty="0"/>
          </a:p>
        </p:txBody>
      </p:sp>
      <p:sp>
        <p:nvSpPr>
          <p:cNvPr id="3" name="TextBox 2">
            <a:extLst>
              <a:ext uri="{FF2B5EF4-FFF2-40B4-BE49-F238E27FC236}">
                <a16:creationId xmlns:a16="http://schemas.microsoft.com/office/drawing/2014/main" id="{D7632C10-5CBC-B5FA-7D97-2713CB3C1A9E}"/>
              </a:ext>
            </a:extLst>
          </p:cNvPr>
          <p:cNvSpPr txBox="1"/>
          <p:nvPr/>
        </p:nvSpPr>
        <p:spPr>
          <a:xfrm>
            <a:off x="448498" y="4397610"/>
            <a:ext cx="3787171" cy="1908215"/>
          </a:xfrm>
          <a:prstGeom prst="rect">
            <a:avLst/>
          </a:prstGeom>
          <a:noFill/>
        </p:spPr>
        <p:txBody>
          <a:bodyPr wrap="square" rtlCol="0">
            <a:spAutoFit/>
          </a:bodyPr>
          <a:lstStyle/>
          <a:p>
            <a:r>
              <a:rPr lang="en-GB" sz="1600" i="1" dirty="0">
                <a:solidFill>
                  <a:schemeClr val="bg1"/>
                </a:solidFill>
                <a:ea typeface="+mn-lt"/>
                <a:cs typeface="+mn-lt"/>
              </a:rPr>
              <a:t>‘</a:t>
            </a:r>
            <a:r>
              <a:rPr lang="en-GB" sz="1400" i="1" dirty="0">
                <a:solidFill>
                  <a:schemeClr val="bg1"/>
                </a:solidFill>
                <a:ea typeface="+mn-lt"/>
                <a:cs typeface="+mn-lt"/>
              </a:rPr>
              <a:t>’the persona overview helps to give me insight into what a student might be experiencing. </a:t>
            </a:r>
            <a:r>
              <a:rPr lang="en-GB" sz="1400" i="1" dirty="0">
                <a:solidFill>
                  <a:schemeClr val="bg1"/>
                </a:solidFill>
              </a:rPr>
              <a:t>Then, reading the list of points of what I could do to facilitate the students study gives me ideas and a quick easy reference for ways to do this. It makes the process of guidance easier and fluid</a:t>
            </a:r>
            <a:endParaRPr lang="en-GB" sz="1400" i="1" dirty="0">
              <a:solidFill>
                <a:schemeClr val="bg1"/>
              </a:solidFill>
              <a:cs typeface="Arial"/>
            </a:endParaRPr>
          </a:p>
          <a:p>
            <a:endParaRPr lang="en-US" dirty="0"/>
          </a:p>
        </p:txBody>
      </p:sp>
      <p:sp>
        <p:nvSpPr>
          <p:cNvPr id="8" name="TextBox 7">
            <a:extLst>
              <a:ext uri="{FF2B5EF4-FFF2-40B4-BE49-F238E27FC236}">
                <a16:creationId xmlns:a16="http://schemas.microsoft.com/office/drawing/2014/main" id="{659B1276-268A-06A0-CAB9-F840DD2CD1B2}"/>
              </a:ext>
            </a:extLst>
          </p:cNvPr>
          <p:cNvSpPr txBox="1"/>
          <p:nvPr/>
        </p:nvSpPr>
        <p:spPr>
          <a:xfrm>
            <a:off x="448497" y="2342286"/>
            <a:ext cx="3195144" cy="954107"/>
          </a:xfrm>
          <a:prstGeom prst="rect">
            <a:avLst/>
          </a:prstGeom>
          <a:noFill/>
        </p:spPr>
        <p:txBody>
          <a:bodyPr wrap="square" rtlCol="0">
            <a:spAutoFit/>
          </a:bodyPr>
          <a:lstStyle/>
          <a:p>
            <a:r>
              <a:rPr lang="en-GB" sz="1400" i="1" dirty="0">
                <a:solidFill>
                  <a:schemeClr val="bg1"/>
                </a:solidFill>
              </a:rPr>
              <a:t>‘There are strategies that I hadn’t thought about before such as having some form up buddying up system and careful boundaries with Katie’</a:t>
            </a:r>
            <a:endParaRPr lang="en-US" sz="1400" i="1" dirty="0">
              <a:solidFill>
                <a:schemeClr val="bg1"/>
              </a:solidFill>
            </a:endParaRPr>
          </a:p>
        </p:txBody>
      </p:sp>
      <p:sp>
        <p:nvSpPr>
          <p:cNvPr id="7" name="TextBox 6">
            <a:extLst>
              <a:ext uri="{FF2B5EF4-FFF2-40B4-BE49-F238E27FC236}">
                <a16:creationId xmlns:a16="http://schemas.microsoft.com/office/drawing/2014/main" id="{8C46D02E-9F44-CA15-374F-52B25917A597}"/>
              </a:ext>
            </a:extLst>
          </p:cNvPr>
          <p:cNvSpPr txBox="1"/>
          <p:nvPr/>
        </p:nvSpPr>
        <p:spPr>
          <a:xfrm>
            <a:off x="4918840" y="4028279"/>
            <a:ext cx="3776662" cy="523220"/>
          </a:xfrm>
          <a:prstGeom prst="rect">
            <a:avLst/>
          </a:prstGeom>
          <a:noFill/>
        </p:spPr>
        <p:txBody>
          <a:bodyPr wrap="square" rtlCol="0">
            <a:spAutoFit/>
          </a:bodyPr>
          <a:lstStyle/>
          <a:p>
            <a:r>
              <a:rPr lang="en-GB" sz="1400" i="1" dirty="0">
                <a:solidFill>
                  <a:schemeClr val="bg1"/>
                </a:solidFill>
              </a:rPr>
              <a:t>‘subject based suggestions for supporting students’</a:t>
            </a:r>
            <a:endParaRPr lang="en-US" sz="1400" i="1" dirty="0">
              <a:solidFill>
                <a:schemeClr val="bg1"/>
              </a:solidFill>
            </a:endParaRPr>
          </a:p>
        </p:txBody>
      </p:sp>
      <p:sp>
        <p:nvSpPr>
          <p:cNvPr id="10" name="TextBox 9">
            <a:extLst>
              <a:ext uri="{FF2B5EF4-FFF2-40B4-BE49-F238E27FC236}">
                <a16:creationId xmlns:a16="http://schemas.microsoft.com/office/drawing/2014/main" id="{DFC5A272-E5CD-217E-106F-3C83609B2A62}"/>
              </a:ext>
            </a:extLst>
          </p:cNvPr>
          <p:cNvSpPr txBox="1"/>
          <p:nvPr/>
        </p:nvSpPr>
        <p:spPr>
          <a:xfrm>
            <a:off x="5423339" y="5351717"/>
            <a:ext cx="3647089" cy="738664"/>
          </a:xfrm>
          <a:prstGeom prst="rect">
            <a:avLst/>
          </a:prstGeom>
          <a:noFill/>
        </p:spPr>
        <p:txBody>
          <a:bodyPr wrap="square" rtlCol="0">
            <a:spAutoFit/>
          </a:bodyPr>
          <a:lstStyle/>
          <a:p>
            <a:r>
              <a:rPr lang="en-GB" sz="1400" i="1" dirty="0">
                <a:solidFill>
                  <a:schemeClr val="bg1"/>
                </a:solidFill>
              </a:rPr>
              <a:t>‘Suggestions for how to best support students, by giving me starting points and ideas.’</a:t>
            </a:r>
            <a:endParaRPr lang="en-US" sz="1400" i="1" dirty="0">
              <a:solidFill>
                <a:schemeClr val="bg1"/>
              </a:solidFill>
            </a:endParaRPr>
          </a:p>
        </p:txBody>
      </p:sp>
      <p:sp>
        <p:nvSpPr>
          <p:cNvPr id="11" name="TextBox 10">
            <a:extLst>
              <a:ext uri="{FF2B5EF4-FFF2-40B4-BE49-F238E27FC236}">
                <a16:creationId xmlns:a16="http://schemas.microsoft.com/office/drawing/2014/main" id="{2C054F4D-EB69-4D38-20B0-C181831E0F85}"/>
              </a:ext>
            </a:extLst>
          </p:cNvPr>
          <p:cNvSpPr txBox="1"/>
          <p:nvPr/>
        </p:nvSpPr>
        <p:spPr>
          <a:xfrm>
            <a:off x="5623034" y="2982723"/>
            <a:ext cx="2762295" cy="307777"/>
          </a:xfrm>
          <a:prstGeom prst="rect">
            <a:avLst/>
          </a:prstGeom>
          <a:noFill/>
        </p:spPr>
        <p:txBody>
          <a:bodyPr wrap="none" rtlCol="0">
            <a:spAutoFit/>
          </a:bodyPr>
          <a:lstStyle/>
          <a:p>
            <a:r>
              <a:rPr lang="en-GB" sz="1400" i="1" dirty="0">
                <a:solidFill>
                  <a:schemeClr val="bg1"/>
                </a:solidFill>
              </a:rPr>
              <a:t>‘How to help and give guidance.’</a:t>
            </a:r>
            <a:endParaRPr lang="en-US" sz="1400" i="1" dirty="0">
              <a:solidFill>
                <a:schemeClr val="bg1"/>
              </a:solidFill>
            </a:endParaRPr>
          </a:p>
        </p:txBody>
      </p:sp>
    </p:spTree>
    <p:extLst>
      <p:ext uri="{BB962C8B-B14F-4D97-AF65-F5344CB8AC3E}">
        <p14:creationId xmlns:p14="http://schemas.microsoft.com/office/powerpoint/2010/main" val="120832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448497" y="532109"/>
            <a:ext cx="5400000" cy="1274195"/>
          </a:xfrm>
        </p:spPr>
        <p:txBody>
          <a:bodyPr/>
          <a:lstStyle/>
          <a:p>
            <a:r>
              <a:rPr lang="en-GB" sz="3200" b="0" dirty="0">
                <a:ea typeface="+mj-lt"/>
                <a:cs typeface="+mj-lt"/>
              </a:rPr>
              <a:t>How can we </a:t>
            </a:r>
            <a:r>
              <a:rPr lang="en-GB" sz="3200" dirty="0">
                <a:ea typeface="+mj-lt"/>
                <a:cs typeface="+mj-lt"/>
              </a:rPr>
              <a:t>improve</a:t>
            </a:r>
            <a:r>
              <a:rPr lang="en-GB" sz="3200" b="0" dirty="0">
                <a:ea typeface="+mj-lt"/>
                <a:cs typeface="+mj-lt"/>
              </a:rPr>
              <a:t> the personas? </a:t>
            </a:r>
            <a:br>
              <a:rPr lang="en-GB" sz="3200" b="0" dirty="0">
                <a:ea typeface="+mj-lt"/>
                <a:cs typeface="+mj-lt"/>
              </a:rPr>
            </a:br>
            <a:r>
              <a:rPr lang="en-GB" sz="2800" b="0" dirty="0">
                <a:ea typeface="+mj-lt"/>
                <a:cs typeface="+mj-lt"/>
              </a:rPr>
              <a:t>U101 tutor comments</a:t>
            </a:r>
            <a:endParaRPr lang="en-GB" dirty="0"/>
          </a:p>
        </p:txBody>
      </p:sp>
      <p:sp>
        <p:nvSpPr>
          <p:cNvPr id="3" name="TextBox 2">
            <a:extLst>
              <a:ext uri="{FF2B5EF4-FFF2-40B4-BE49-F238E27FC236}">
                <a16:creationId xmlns:a16="http://schemas.microsoft.com/office/drawing/2014/main" id="{D7632C10-5CBC-B5FA-7D97-2713CB3C1A9E}"/>
              </a:ext>
            </a:extLst>
          </p:cNvPr>
          <p:cNvSpPr txBox="1"/>
          <p:nvPr/>
        </p:nvSpPr>
        <p:spPr>
          <a:xfrm>
            <a:off x="448497" y="2231394"/>
            <a:ext cx="3787171" cy="2308324"/>
          </a:xfrm>
          <a:prstGeom prst="rect">
            <a:avLst/>
          </a:prstGeom>
          <a:noFill/>
        </p:spPr>
        <p:txBody>
          <a:bodyPr wrap="square" rtlCol="0">
            <a:spAutoFit/>
          </a:bodyPr>
          <a:lstStyle/>
          <a:p>
            <a:r>
              <a:rPr lang="en-GB" sz="1400" i="1" dirty="0">
                <a:solidFill>
                  <a:schemeClr val="bg1"/>
                </a:solidFill>
                <a:ea typeface="+mn-lt"/>
                <a:cs typeface="+mn-lt"/>
              </a:rPr>
              <a:t>‘</a:t>
            </a:r>
            <a:r>
              <a:rPr lang="en-GB" sz="1400" i="1" dirty="0">
                <a:solidFill>
                  <a:schemeClr val="bg1"/>
                </a:solidFill>
              </a:rPr>
              <a:t>Speak to students/people who have these disabilities and ask for their ideas of what they feel would be helpful for them. … invite the student to explain any strategies they may use to help them study' as the first step as this can often reveal ways they use that tutors could work with to help. It also opens the door to positive communication and allows the student to feel empowered’</a:t>
            </a:r>
            <a:endParaRPr lang="en-GB" sz="1400" i="1" dirty="0">
              <a:solidFill>
                <a:schemeClr val="bg1"/>
              </a:solidFill>
              <a:cs typeface="Arial"/>
            </a:endParaRPr>
          </a:p>
          <a:p>
            <a:endParaRPr lang="en-US" dirty="0"/>
          </a:p>
        </p:txBody>
      </p:sp>
      <p:sp>
        <p:nvSpPr>
          <p:cNvPr id="7" name="TextBox 6">
            <a:extLst>
              <a:ext uri="{FF2B5EF4-FFF2-40B4-BE49-F238E27FC236}">
                <a16:creationId xmlns:a16="http://schemas.microsoft.com/office/drawing/2014/main" id="{8C46D02E-9F44-CA15-374F-52B25917A597}"/>
              </a:ext>
            </a:extLst>
          </p:cNvPr>
          <p:cNvSpPr txBox="1"/>
          <p:nvPr/>
        </p:nvSpPr>
        <p:spPr>
          <a:xfrm>
            <a:off x="4908334" y="4872630"/>
            <a:ext cx="3776662" cy="523220"/>
          </a:xfrm>
          <a:prstGeom prst="rect">
            <a:avLst/>
          </a:prstGeom>
          <a:noFill/>
        </p:spPr>
        <p:txBody>
          <a:bodyPr wrap="square" rtlCol="0">
            <a:spAutoFit/>
          </a:bodyPr>
          <a:lstStyle/>
          <a:p>
            <a:r>
              <a:rPr lang="en-GB" sz="1400" dirty="0">
                <a:solidFill>
                  <a:schemeClr val="bg1"/>
                </a:solidFill>
              </a:rPr>
              <a:t>‘Perhaps a few words on motivations and interests, particularly creative interests’</a:t>
            </a:r>
            <a:endParaRPr lang="en-US" sz="1400" dirty="0">
              <a:solidFill>
                <a:schemeClr val="bg1"/>
              </a:solidFill>
            </a:endParaRPr>
          </a:p>
        </p:txBody>
      </p:sp>
      <p:sp>
        <p:nvSpPr>
          <p:cNvPr id="11" name="TextBox 10">
            <a:extLst>
              <a:ext uri="{FF2B5EF4-FFF2-40B4-BE49-F238E27FC236}">
                <a16:creationId xmlns:a16="http://schemas.microsoft.com/office/drawing/2014/main" id="{2C054F4D-EB69-4D38-20B0-C181831E0F85}"/>
              </a:ext>
            </a:extLst>
          </p:cNvPr>
          <p:cNvSpPr txBox="1"/>
          <p:nvPr/>
        </p:nvSpPr>
        <p:spPr>
          <a:xfrm>
            <a:off x="637681" y="4703198"/>
            <a:ext cx="3597987" cy="523220"/>
          </a:xfrm>
          <a:prstGeom prst="rect">
            <a:avLst/>
          </a:prstGeom>
          <a:noFill/>
        </p:spPr>
        <p:txBody>
          <a:bodyPr wrap="square" rtlCol="0">
            <a:spAutoFit/>
          </a:bodyPr>
          <a:lstStyle/>
          <a:p>
            <a:r>
              <a:rPr lang="en-GB" sz="1400" i="1" dirty="0">
                <a:solidFill>
                  <a:schemeClr val="bg1"/>
                </a:solidFill>
              </a:rPr>
              <a:t>‘</a:t>
            </a:r>
            <a:r>
              <a:rPr lang="en-GB" sz="1400" dirty="0">
                <a:solidFill>
                  <a:schemeClr val="bg1"/>
                </a:solidFill>
              </a:rPr>
              <a:t>include an additional reflective column … to report back with 'Did it work'?’</a:t>
            </a:r>
            <a:endParaRPr lang="en-US" sz="1400" i="1" dirty="0">
              <a:solidFill>
                <a:schemeClr val="bg1"/>
              </a:solidFill>
            </a:endParaRPr>
          </a:p>
        </p:txBody>
      </p:sp>
      <p:sp>
        <p:nvSpPr>
          <p:cNvPr id="2" name="TextBox 1">
            <a:extLst>
              <a:ext uri="{FF2B5EF4-FFF2-40B4-BE49-F238E27FC236}">
                <a16:creationId xmlns:a16="http://schemas.microsoft.com/office/drawing/2014/main" id="{85972CE5-93D7-5798-ED1A-9842C277ECCE}"/>
              </a:ext>
            </a:extLst>
          </p:cNvPr>
          <p:cNvSpPr txBox="1"/>
          <p:nvPr/>
        </p:nvSpPr>
        <p:spPr>
          <a:xfrm>
            <a:off x="5176094" y="1462150"/>
            <a:ext cx="3637078" cy="738664"/>
          </a:xfrm>
          <a:prstGeom prst="rect">
            <a:avLst/>
          </a:prstGeom>
          <a:noFill/>
        </p:spPr>
        <p:txBody>
          <a:bodyPr wrap="square" rtlCol="0">
            <a:spAutoFit/>
          </a:bodyPr>
          <a:lstStyle/>
          <a:p>
            <a:r>
              <a:rPr lang="en-US" sz="1400" i="1" dirty="0">
                <a:solidFill>
                  <a:schemeClr val="bg1"/>
                </a:solidFill>
              </a:rPr>
              <a:t>Include a greater variety of ability needs:</a:t>
            </a:r>
          </a:p>
          <a:p>
            <a:r>
              <a:rPr lang="en-US" sz="1400" i="1" dirty="0">
                <a:solidFill>
                  <a:schemeClr val="bg1"/>
                </a:solidFill>
              </a:rPr>
              <a:t>Dyslexia, Dyspraxia, Epilepsy, Visual, hearing and speech impairments</a:t>
            </a:r>
          </a:p>
        </p:txBody>
      </p:sp>
      <p:sp>
        <p:nvSpPr>
          <p:cNvPr id="5" name="TextBox 4">
            <a:extLst>
              <a:ext uri="{FF2B5EF4-FFF2-40B4-BE49-F238E27FC236}">
                <a16:creationId xmlns:a16="http://schemas.microsoft.com/office/drawing/2014/main" id="{A22B96DB-27FB-0FB2-AA88-E8EB9EB2BD1B}"/>
              </a:ext>
            </a:extLst>
          </p:cNvPr>
          <p:cNvSpPr txBox="1"/>
          <p:nvPr/>
        </p:nvSpPr>
        <p:spPr>
          <a:xfrm>
            <a:off x="4987157" y="2996519"/>
            <a:ext cx="4014952" cy="523220"/>
          </a:xfrm>
          <a:prstGeom prst="rect">
            <a:avLst/>
          </a:prstGeom>
          <a:noFill/>
        </p:spPr>
        <p:txBody>
          <a:bodyPr wrap="square" rtlCol="0">
            <a:spAutoFit/>
          </a:bodyPr>
          <a:lstStyle/>
          <a:p>
            <a:r>
              <a:rPr lang="en-US" sz="1400" i="1" dirty="0">
                <a:solidFill>
                  <a:schemeClr val="bg1"/>
                </a:solidFill>
              </a:rPr>
              <a:t>Include a resources section and describe tools that students are successfully using</a:t>
            </a:r>
          </a:p>
        </p:txBody>
      </p:sp>
    </p:spTree>
    <p:extLst>
      <p:ext uri="{BB962C8B-B14F-4D97-AF65-F5344CB8AC3E}">
        <p14:creationId xmlns:p14="http://schemas.microsoft.com/office/powerpoint/2010/main" val="284039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713571" y="568677"/>
            <a:ext cx="5400000" cy="997196"/>
          </a:xfrm>
        </p:spPr>
        <p:txBody>
          <a:bodyPr/>
          <a:lstStyle/>
          <a:p>
            <a:r>
              <a:rPr lang="en-GB"/>
              <a:t>How will we know if the project is successful?</a:t>
            </a:r>
          </a:p>
        </p:txBody>
      </p:sp>
      <p:sp>
        <p:nvSpPr>
          <p:cNvPr id="2" name="TextBox 1">
            <a:extLst>
              <a:ext uri="{FF2B5EF4-FFF2-40B4-BE49-F238E27FC236}">
                <a16:creationId xmlns:a16="http://schemas.microsoft.com/office/drawing/2014/main" id="{315A893D-961E-46E2-85EA-9B86A09D1938}"/>
              </a:ext>
            </a:extLst>
          </p:cNvPr>
          <p:cNvSpPr txBox="1"/>
          <p:nvPr/>
        </p:nvSpPr>
        <p:spPr>
          <a:xfrm>
            <a:off x="708550" y="1889471"/>
            <a:ext cx="6838497"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chemeClr val="bg1"/>
                </a:solidFill>
              </a:rPr>
              <a:t>Evaluation tools:</a:t>
            </a:r>
          </a:p>
          <a:p>
            <a:endParaRPr lang="en-GB" sz="2400" b="1" dirty="0">
              <a:solidFill>
                <a:schemeClr val="bg1"/>
              </a:solidFill>
              <a:cs typeface="Arial"/>
            </a:endParaRPr>
          </a:p>
          <a:p>
            <a:r>
              <a:rPr lang="en-GB" sz="2000" dirty="0">
                <a:solidFill>
                  <a:schemeClr val="bg1"/>
                </a:solidFill>
                <a:cs typeface="Arial"/>
              </a:rPr>
              <a:t>Usage: How busy was the forum? </a:t>
            </a:r>
          </a:p>
          <a:p>
            <a:endParaRPr lang="en-GB" sz="2000" dirty="0">
              <a:solidFill>
                <a:schemeClr val="bg1"/>
              </a:solidFill>
              <a:cs typeface="Arial"/>
            </a:endParaRPr>
          </a:p>
          <a:p>
            <a:r>
              <a:rPr lang="en-GB" sz="2000" dirty="0">
                <a:solidFill>
                  <a:schemeClr val="bg1"/>
                </a:solidFill>
                <a:cs typeface="Arial"/>
              </a:rPr>
              <a:t>Focus groups – ALs who have used the service, those who haven't and students with DAR flags </a:t>
            </a:r>
            <a:endParaRPr lang="en-GB" dirty="0">
              <a:solidFill>
                <a:schemeClr val="bg1"/>
              </a:solidFill>
            </a:endParaRPr>
          </a:p>
          <a:p>
            <a:endParaRPr lang="en-GB" sz="2000" dirty="0">
              <a:solidFill>
                <a:schemeClr val="bg1"/>
              </a:solidFill>
              <a:cs typeface="Arial"/>
            </a:endParaRPr>
          </a:p>
          <a:p>
            <a:r>
              <a:rPr lang="en-GB" sz="2000" dirty="0">
                <a:solidFill>
                  <a:schemeClr val="bg1"/>
                </a:solidFill>
                <a:cs typeface="Arial"/>
              </a:rPr>
              <a:t>Questionnaires – Has confidence been built through using the service</a:t>
            </a:r>
          </a:p>
          <a:p>
            <a:endParaRPr lang="en-GB" sz="2000" dirty="0">
              <a:solidFill>
                <a:schemeClr val="bg1"/>
              </a:solidFill>
              <a:cs typeface="Arial"/>
            </a:endParaRPr>
          </a:p>
          <a:p>
            <a:r>
              <a:rPr lang="en-GB" sz="2000" dirty="0">
                <a:solidFill>
                  <a:schemeClr val="bg1"/>
                </a:solidFill>
                <a:cs typeface="Arial"/>
              </a:rPr>
              <a:t>Has retention of students improved during this presentation, especially for DAR flagged students? </a:t>
            </a:r>
          </a:p>
          <a:p>
            <a:endParaRPr lang="en-GB" sz="2400"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p:txBody>
      </p:sp>
    </p:spTree>
    <p:extLst>
      <p:ext uri="{BB962C8B-B14F-4D97-AF65-F5344CB8AC3E}">
        <p14:creationId xmlns:p14="http://schemas.microsoft.com/office/powerpoint/2010/main" val="137359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713571" y="568677"/>
            <a:ext cx="5400000" cy="498598"/>
          </a:xfrm>
        </p:spPr>
        <p:txBody>
          <a:bodyPr/>
          <a:lstStyle/>
          <a:p>
            <a:r>
              <a:rPr lang="en-GB"/>
              <a:t>Next steps……</a:t>
            </a:r>
          </a:p>
        </p:txBody>
      </p:sp>
      <p:sp>
        <p:nvSpPr>
          <p:cNvPr id="2" name="TextBox 1">
            <a:extLst>
              <a:ext uri="{FF2B5EF4-FFF2-40B4-BE49-F238E27FC236}">
                <a16:creationId xmlns:a16="http://schemas.microsoft.com/office/drawing/2014/main" id="{315A893D-961E-46E2-85EA-9B86A09D1938}"/>
              </a:ext>
            </a:extLst>
          </p:cNvPr>
          <p:cNvSpPr txBox="1"/>
          <p:nvPr/>
        </p:nvSpPr>
        <p:spPr>
          <a:xfrm>
            <a:off x="563139" y="817976"/>
            <a:ext cx="6838497"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dirty="0">
              <a:ea typeface="+mn-lt"/>
              <a:cs typeface="+mn-lt"/>
            </a:endParaRPr>
          </a:p>
          <a:p>
            <a:r>
              <a:rPr lang="en-GB" sz="2400" dirty="0">
                <a:solidFill>
                  <a:schemeClr val="bg1"/>
                </a:solidFill>
                <a:ea typeface="+mn-lt"/>
                <a:cs typeface="+mn-lt"/>
              </a:rPr>
              <a:t>Developing the (personas and profiles) and strategies to support teaching </a:t>
            </a:r>
            <a:endParaRPr lang="en-GB"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a:p>
            <a:r>
              <a:rPr lang="en-GB" sz="2400" dirty="0">
                <a:solidFill>
                  <a:schemeClr val="bg1"/>
                </a:solidFill>
                <a:cs typeface="Arial"/>
              </a:rPr>
              <a:t>Explore barriers to tutors seeking help</a:t>
            </a:r>
          </a:p>
          <a:p>
            <a:endParaRPr lang="en-GB" sz="2400" dirty="0">
              <a:solidFill>
                <a:schemeClr val="bg1"/>
              </a:solidFill>
              <a:cs typeface="Arial"/>
            </a:endParaRPr>
          </a:p>
          <a:p>
            <a:endParaRPr lang="en-GB" sz="2400" dirty="0">
              <a:solidFill>
                <a:schemeClr val="bg1"/>
              </a:solidFill>
              <a:cs typeface="Arial"/>
            </a:endParaRPr>
          </a:p>
          <a:p>
            <a:r>
              <a:rPr lang="en-GB" sz="2400" dirty="0">
                <a:solidFill>
                  <a:schemeClr val="bg1"/>
                </a:solidFill>
                <a:cs typeface="Arial"/>
              </a:rPr>
              <a:t>Evaluation of the more effective phase in the project e.g. Hot desk, VLE, Personas or combinations of phases.</a:t>
            </a:r>
          </a:p>
          <a:p>
            <a:endParaRPr lang="en-GB" sz="2400" dirty="0">
              <a:solidFill>
                <a:schemeClr val="bg1"/>
              </a:solidFill>
              <a:cs typeface="Arial"/>
            </a:endParaRPr>
          </a:p>
          <a:p>
            <a:r>
              <a:rPr lang="en-GB" sz="2400" dirty="0">
                <a:solidFill>
                  <a:schemeClr val="bg1"/>
                </a:solidFill>
                <a:cs typeface="Arial"/>
              </a:rPr>
              <a:t>Rolling out the AL Disability Champion concept to other schools across STEM.</a:t>
            </a:r>
          </a:p>
          <a:p>
            <a:endParaRPr lang="en-GB" sz="2400" dirty="0">
              <a:solidFill>
                <a:schemeClr val="bg1"/>
              </a:solidFill>
              <a:cs typeface="Arial"/>
            </a:endParaRPr>
          </a:p>
          <a:p>
            <a:pPr lvl="2"/>
            <a:endParaRPr lang="en-GB" sz="2400"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a:p>
            <a:endParaRPr lang="en-GB" sz="2400" b="1" dirty="0">
              <a:solidFill>
                <a:schemeClr val="bg1"/>
              </a:solidFill>
              <a:cs typeface="Arial"/>
            </a:endParaRPr>
          </a:p>
          <a:p>
            <a:endParaRPr lang="en-GB" sz="2400" b="1" dirty="0">
              <a:solidFill>
                <a:schemeClr val="bg1"/>
              </a:solidFill>
              <a:cs typeface="Arial"/>
            </a:endParaRPr>
          </a:p>
          <a:p>
            <a:endParaRPr lang="en-GB" sz="2400" b="1"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a:p>
            <a:endParaRPr lang="en-GB" sz="2400" dirty="0">
              <a:solidFill>
                <a:schemeClr val="bg1"/>
              </a:solidFill>
              <a:cs typeface="Arial"/>
            </a:endParaRPr>
          </a:p>
        </p:txBody>
      </p:sp>
    </p:spTree>
    <p:extLst>
      <p:ext uri="{BB962C8B-B14F-4D97-AF65-F5344CB8AC3E}">
        <p14:creationId xmlns:p14="http://schemas.microsoft.com/office/powerpoint/2010/main" val="2250021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32DE-3398-4BB2-A958-19497E1C0697}"/>
              </a:ext>
            </a:extLst>
          </p:cNvPr>
          <p:cNvSpPr>
            <a:spLocks noGrp="1"/>
          </p:cNvSpPr>
          <p:nvPr>
            <p:ph type="ctrTitle"/>
          </p:nvPr>
        </p:nvSpPr>
        <p:spPr>
          <a:xfrm>
            <a:off x="841003" y="1868581"/>
            <a:ext cx="6998653" cy="4154984"/>
          </a:xfrm>
        </p:spPr>
        <p:txBody>
          <a:bodyPr/>
          <a:lstStyle/>
          <a:p>
            <a:r>
              <a:rPr lang="en-GB" sz="2000" b="0">
                <a:cs typeface="Arial"/>
              </a:rPr>
              <a:t>Tutors will have quick and easy access to information and support in their teaching of students with a wide range of disability needs.</a:t>
            </a:r>
            <a:br>
              <a:rPr lang="en-GB" sz="2000" b="0">
                <a:cs typeface="Arial"/>
              </a:rPr>
            </a:br>
            <a:br>
              <a:rPr lang="en-GB" sz="2000" b="0">
                <a:cs typeface="+mj-lt"/>
              </a:rPr>
            </a:br>
            <a:r>
              <a:rPr lang="en-GB" sz="2000" b="0">
                <a:ea typeface="+mj-lt"/>
                <a:cs typeface="+mj-lt"/>
              </a:rPr>
              <a:t>They will gain a deeper understanding of the impact of a range of disabilities on learning.</a:t>
            </a:r>
            <a:br>
              <a:rPr lang="en-GB" sz="2000" b="0">
                <a:ea typeface="+mj-lt"/>
                <a:cs typeface="+mj-lt"/>
              </a:rPr>
            </a:br>
            <a:r>
              <a:rPr lang="en-GB" sz="2000" b="0">
                <a:cs typeface="Arial"/>
              </a:rPr>
              <a:t> </a:t>
            </a:r>
            <a:br>
              <a:rPr lang="en-GB" sz="2000" b="0">
                <a:cs typeface="Arial"/>
              </a:rPr>
            </a:br>
            <a:r>
              <a:rPr lang="en-GB" sz="2000" b="0">
                <a:cs typeface="Arial"/>
              </a:rPr>
              <a:t>Through sharing good practice tutors will gain confidence in their ability to meet the learning needs of students with disabilities of all kinds.</a:t>
            </a:r>
            <a:br>
              <a:rPr lang="en-GB" sz="2000" b="0">
                <a:cs typeface="Arial"/>
              </a:rPr>
            </a:br>
            <a:br>
              <a:rPr lang="en-GB" sz="2000" b="0">
                <a:cs typeface="Arial"/>
              </a:rPr>
            </a:br>
            <a:r>
              <a:rPr lang="en-GB" sz="2000" b="0">
                <a:cs typeface="Arial"/>
              </a:rPr>
              <a:t>Students will feel more effectively supported which we hope will have an impact on their levels of achievement.</a:t>
            </a:r>
            <a:br>
              <a:rPr lang="en-GB" sz="2000" b="0">
                <a:cs typeface="Arial"/>
              </a:rPr>
            </a:br>
            <a:br>
              <a:rPr lang="en-GB" sz="2000" b="0">
                <a:cs typeface="Arial"/>
              </a:rPr>
            </a:br>
            <a:endParaRPr lang="en-GB" sz="2000" b="0">
              <a:cs typeface="Arial"/>
            </a:endParaRPr>
          </a:p>
        </p:txBody>
      </p:sp>
      <p:sp>
        <p:nvSpPr>
          <p:cNvPr id="4" name="TextBox 3">
            <a:extLst>
              <a:ext uri="{FF2B5EF4-FFF2-40B4-BE49-F238E27FC236}">
                <a16:creationId xmlns:a16="http://schemas.microsoft.com/office/drawing/2014/main" id="{5ECFD94D-6B4B-4B10-BB2A-21AA88A25EC9}"/>
              </a:ext>
            </a:extLst>
          </p:cNvPr>
          <p:cNvSpPr txBox="1"/>
          <p:nvPr/>
        </p:nvSpPr>
        <p:spPr>
          <a:xfrm>
            <a:off x="723060" y="84390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solidFill>
                  <a:srgbClr val="FFFFFF"/>
                </a:solidFill>
              </a:rPr>
              <a:t>Summary</a:t>
            </a:r>
            <a:endParaRPr lang="en-GB" sz="4000">
              <a:cs typeface="Arial"/>
            </a:endParaRPr>
          </a:p>
        </p:txBody>
      </p:sp>
    </p:spTree>
    <p:extLst>
      <p:ext uri="{BB962C8B-B14F-4D97-AF65-F5344CB8AC3E}">
        <p14:creationId xmlns:p14="http://schemas.microsoft.com/office/powerpoint/2010/main" val="191319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A155-82FB-4741-92A8-13DB74047C91}"/>
              </a:ext>
            </a:extLst>
          </p:cNvPr>
          <p:cNvSpPr>
            <a:spLocks noGrp="1"/>
          </p:cNvSpPr>
          <p:nvPr>
            <p:ph type="ctrTitle"/>
          </p:nvPr>
        </p:nvSpPr>
        <p:spPr>
          <a:xfrm>
            <a:off x="984475" y="1372893"/>
            <a:ext cx="5822530" cy="498598"/>
          </a:xfrm>
        </p:spPr>
        <p:txBody>
          <a:bodyPr/>
          <a:lstStyle/>
          <a:p>
            <a:r>
              <a:rPr lang="en-GB">
                <a:cs typeface="Arial"/>
              </a:rPr>
              <a:t>Reading and resources </a:t>
            </a:r>
            <a:endParaRPr lang="en-GB"/>
          </a:p>
        </p:txBody>
      </p:sp>
      <p:sp>
        <p:nvSpPr>
          <p:cNvPr id="3" name="Subtitle 2">
            <a:extLst>
              <a:ext uri="{FF2B5EF4-FFF2-40B4-BE49-F238E27FC236}">
                <a16:creationId xmlns:a16="http://schemas.microsoft.com/office/drawing/2014/main" id="{2C08821F-E837-42BC-B6A5-F5C3AC8DBB3B}"/>
              </a:ext>
            </a:extLst>
          </p:cNvPr>
          <p:cNvSpPr>
            <a:spLocks noGrp="1"/>
          </p:cNvSpPr>
          <p:nvPr>
            <p:ph type="subTitle" idx="1"/>
          </p:nvPr>
        </p:nvSpPr>
        <p:spPr>
          <a:xfrm>
            <a:off x="983966" y="2153755"/>
            <a:ext cx="6868741" cy="4902881"/>
          </a:xfrm>
        </p:spPr>
        <p:txBody>
          <a:bodyPr wrap="square" lIns="0" tIns="0" rIns="0" bIns="0" anchor="t">
            <a:spAutoFit/>
          </a:bodyPr>
          <a:lstStyle/>
          <a:p>
            <a:endParaRPr lang="en-GB">
              <a:cs typeface="Arial"/>
            </a:endParaRPr>
          </a:p>
          <a:p>
            <a:r>
              <a:rPr lang="en-GB" sz="1650">
                <a:ea typeface="+mn-lt"/>
                <a:cs typeface="+mn-lt"/>
                <a:hlinkClick r:id="rId2">
                  <a:extLst>
                    <a:ext uri="{A12FA001-AC4F-418D-AE19-62706E023703}">
                      <ahyp:hlinkClr xmlns:ahyp="http://schemas.microsoft.com/office/drawing/2018/hyperlinkcolor" val="tx"/>
                    </a:ext>
                  </a:extLst>
                </a:hlinkClick>
              </a:rPr>
              <a:t>TutorHome - Guidelines on specific disabilities and further resources</a:t>
            </a:r>
            <a:br>
              <a:rPr lang="en-GB" sz="1650"/>
            </a:br>
            <a:endParaRPr lang="en-GB" sz="1650">
              <a:cs typeface="Arial"/>
            </a:endParaRPr>
          </a:p>
          <a:p>
            <a:pPr fontAlgn="base"/>
            <a:r>
              <a:rPr lang="en-GB" sz="1650">
                <a:hlinkClick r:id="rId3">
                  <a:extLst>
                    <a:ext uri="{A12FA001-AC4F-418D-AE19-62706E023703}">
                      <ahyp:hlinkClr xmlns:ahyp="http://schemas.microsoft.com/office/drawing/2018/hyperlinkcolor" val="tx"/>
                    </a:ext>
                  </a:extLst>
                </a:hlinkClick>
              </a:rPr>
              <a:t>TutorHome - Students with specific learning requirements</a:t>
            </a:r>
            <a:endParaRPr lang="en-GB" sz="1650">
              <a:cs typeface="Arial" panose="020B0604020202020204"/>
            </a:endParaRPr>
          </a:p>
          <a:p>
            <a:endParaRPr lang="en-GB" sz="1650">
              <a:cs typeface="Arial" panose="020B0604020202020204"/>
            </a:endParaRPr>
          </a:p>
          <a:p>
            <a:r>
              <a:rPr lang="en-GB" sz="1650">
                <a:ea typeface="+mn-lt"/>
                <a:cs typeface="+mn-lt"/>
                <a:hlinkClick r:id="rId4">
                  <a:extLst>
                    <a:ext uri="{A12FA001-AC4F-418D-AE19-62706E023703}">
                      <ahyp:hlinkClr xmlns:ahyp="http://schemas.microsoft.com/office/drawing/2018/hyperlinkcolor" val="tx"/>
                    </a:ext>
                  </a:extLst>
                </a:hlinkClick>
              </a:rPr>
              <a:t>Website: AL toolkit to support student mental health (open.ac.uk)</a:t>
            </a:r>
            <a:endParaRPr lang="en-GB">
              <a:cs typeface="Arial"/>
            </a:endParaRPr>
          </a:p>
          <a:p>
            <a:endParaRPr lang="en-GB" sz="1650">
              <a:cs typeface="Arial"/>
            </a:endParaRPr>
          </a:p>
          <a:p>
            <a:r>
              <a:rPr lang="en-GB" sz="1650">
                <a:ea typeface="+mn-lt"/>
                <a:cs typeface="+mn-lt"/>
                <a:hlinkClick r:id="rId5">
                  <a:extLst>
                    <a:ext uri="{A12FA001-AC4F-418D-AE19-62706E023703}">
                      <ahyp:hlinkClr xmlns:ahyp="http://schemas.microsoft.com/office/drawing/2018/hyperlinkcolor" val="tx"/>
                    </a:ext>
                  </a:extLst>
                </a:hlinkClick>
              </a:rPr>
              <a:t>Website: Disability teaching and learning toolkit (open.ac.uk)</a:t>
            </a:r>
            <a:endParaRPr lang="en-GB">
              <a:cs typeface="Arial"/>
            </a:endParaRPr>
          </a:p>
          <a:p>
            <a:pPr fontAlgn="base"/>
            <a:endParaRPr lang="en-GB" sz="1650">
              <a:cs typeface="Arial"/>
            </a:endParaRPr>
          </a:p>
          <a:p>
            <a:pPr fontAlgn="base"/>
            <a:r>
              <a:rPr lang="en-GB" sz="1650">
                <a:hlinkClick r:id="rId6">
                  <a:extLst>
                    <a:ext uri="{A12FA001-AC4F-418D-AE19-62706E023703}">
                      <ahyp:hlinkClr xmlns:ahyp="http://schemas.microsoft.com/office/drawing/2018/hyperlinkcolor" val="tx"/>
                    </a:ext>
                  </a:extLst>
                </a:hlinkClick>
              </a:rPr>
              <a:t>Open Learn Mental Health Tips &amp; Resources</a:t>
            </a:r>
            <a:endParaRPr lang="en-GB" sz="1650">
              <a:cs typeface="Arial"/>
            </a:endParaRPr>
          </a:p>
          <a:p>
            <a:pPr fontAlgn="base"/>
            <a:endParaRPr lang="en-GB" sz="1650">
              <a:cs typeface="Arial"/>
            </a:endParaRPr>
          </a:p>
          <a:p>
            <a:pPr fontAlgn="base"/>
            <a:r>
              <a:rPr lang="en-GB" sz="1650">
                <a:hlinkClick r:id="rId7">
                  <a:extLst>
                    <a:ext uri="{A12FA001-AC4F-418D-AE19-62706E023703}">
                      <ahyp:hlinkClr xmlns:ahyp="http://schemas.microsoft.com/office/drawing/2018/hyperlinkcolor" val="tx"/>
                    </a:ext>
                  </a:extLst>
                </a:hlinkClick>
              </a:rPr>
              <a:t>Togetherall - Mental Health Community </a:t>
            </a:r>
            <a:endParaRPr lang="en-GB" sz="1650">
              <a:cs typeface="Arial"/>
            </a:endParaRPr>
          </a:p>
          <a:p>
            <a:pPr fontAlgn="base"/>
            <a:endParaRPr lang="en-GB" sz="1650">
              <a:cs typeface="Arial"/>
            </a:endParaRPr>
          </a:p>
          <a:p>
            <a:pPr fontAlgn="base"/>
            <a:r>
              <a:rPr lang="en-GB" sz="1650">
                <a:hlinkClick r:id="rId8">
                  <a:extLst>
                    <a:ext uri="{A12FA001-AC4F-418D-AE19-62706E023703}">
                      <ahyp:hlinkClr xmlns:ahyp="http://schemas.microsoft.com/office/drawing/2018/hyperlinkcolor" val="tx"/>
                    </a:ext>
                  </a:extLst>
                </a:hlinkClick>
              </a:rPr>
              <a:t>Kaleidoscopeplus - Self Help Tool Box - postive mental health and wellbeing</a:t>
            </a:r>
            <a:endParaRPr lang="en-GB" sz="1650">
              <a:cs typeface="Arial"/>
            </a:endParaRPr>
          </a:p>
          <a:p>
            <a:pPr fontAlgn="base"/>
            <a:endParaRPr lang="en-GB" sz="1650">
              <a:cs typeface="Arial"/>
            </a:endParaRPr>
          </a:p>
          <a:p>
            <a:pPr fontAlgn="base"/>
            <a:r>
              <a:rPr lang="en-GB" sz="1650">
                <a:hlinkClick r:id="rId9">
                  <a:extLst>
                    <a:ext uri="{A12FA001-AC4F-418D-AE19-62706E023703}">
                      <ahyp:hlinkClr xmlns:ahyp="http://schemas.microsoft.com/office/drawing/2018/hyperlinkcolor" val="tx"/>
                    </a:ext>
                  </a:extLst>
                </a:hlinkClick>
              </a:rPr>
              <a:t>NHS Every Mind Matters</a:t>
            </a:r>
            <a:endParaRPr lang="en-GB" sz="1650"/>
          </a:p>
          <a:p>
            <a:pPr fontAlgn="base"/>
            <a:endParaRPr lang="en-GB"/>
          </a:p>
          <a:p>
            <a:pPr fontAlgn="base"/>
            <a:endParaRPr lang="en-GB"/>
          </a:p>
          <a:p>
            <a:pPr fontAlgn="base"/>
            <a:endParaRPr lang="en-GB"/>
          </a:p>
          <a:p>
            <a:pPr fontAlgn="base"/>
            <a:endParaRPr lang="en-GB"/>
          </a:p>
        </p:txBody>
      </p:sp>
    </p:spTree>
    <p:extLst>
      <p:ext uri="{BB962C8B-B14F-4D97-AF65-F5344CB8AC3E}">
        <p14:creationId xmlns:p14="http://schemas.microsoft.com/office/powerpoint/2010/main" val="367353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A155-82FB-4741-92A8-13DB74047C91}"/>
              </a:ext>
            </a:extLst>
          </p:cNvPr>
          <p:cNvSpPr>
            <a:spLocks noGrp="1"/>
          </p:cNvSpPr>
          <p:nvPr>
            <p:ph type="ctrTitle"/>
          </p:nvPr>
        </p:nvSpPr>
        <p:spPr>
          <a:xfrm>
            <a:off x="587866" y="506661"/>
            <a:ext cx="8170543" cy="4985980"/>
          </a:xfrm>
        </p:spPr>
        <p:txBody>
          <a:bodyPr/>
          <a:lstStyle/>
          <a:p>
            <a:r>
              <a:rPr lang="en-GB" dirty="0">
                <a:cs typeface="Arial"/>
              </a:rPr>
              <a:t>Academic papers</a:t>
            </a:r>
            <a:br>
              <a:rPr lang="en-GB" dirty="0">
                <a:cs typeface="Arial"/>
              </a:rPr>
            </a:br>
            <a:br>
              <a:rPr lang="en-GB" dirty="0">
                <a:cs typeface="Arial"/>
              </a:rPr>
            </a:br>
            <a:r>
              <a:rPr lang="en-GB" sz="1400" dirty="0">
                <a:latin typeface="+mn-lt"/>
                <a:cs typeface="Arial"/>
              </a:rPr>
              <a:t>1.     The Role of Lecturers and Inclusive Education Molina, V. et al, Journal of Research into Special Educational Needs, 16 (S1): 1046–1049, 2016 </a:t>
            </a:r>
            <a:br>
              <a:rPr lang="en-GB" sz="1400" dirty="0">
                <a:latin typeface="+mn-lt"/>
                <a:cs typeface="Arial"/>
              </a:rPr>
            </a:br>
            <a:r>
              <a:rPr lang="en-GB" sz="1400" dirty="0">
                <a:latin typeface="+mn-lt"/>
                <a:cs typeface="Arial"/>
              </a:rPr>
              <a:t> </a:t>
            </a:r>
            <a:br>
              <a:rPr lang="en-GB" sz="1400" dirty="0">
                <a:latin typeface="+mn-lt"/>
                <a:cs typeface="Arial"/>
              </a:rPr>
            </a:br>
            <a:r>
              <a:rPr lang="en-GB" sz="1400" dirty="0">
                <a:latin typeface="+mn-lt"/>
                <a:cs typeface="Arial"/>
              </a:rPr>
              <a:t>2.     Supporting students with disabilities within a UK university: Lecturer perspectives, Kendall, L, Innovations in Education and Teaching International, 55(6): 694–703, 2017 </a:t>
            </a:r>
            <a:br>
              <a:rPr lang="en-GB" sz="1400" dirty="0">
                <a:latin typeface="+mn-lt"/>
                <a:cs typeface="Arial"/>
              </a:rPr>
            </a:br>
            <a:r>
              <a:rPr lang="en-GB" sz="1400" dirty="0">
                <a:latin typeface="+mn-lt"/>
                <a:cs typeface="Arial"/>
              </a:rPr>
              <a:t> </a:t>
            </a:r>
            <a:br>
              <a:rPr lang="en-GB" sz="1400" dirty="0">
                <a:latin typeface="+mn-lt"/>
                <a:cs typeface="Arial"/>
              </a:rPr>
            </a:br>
            <a:r>
              <a:rPr lang="en-GB" sz="1400" dirty="0">
                <a:latin typeface="+mn-lt"/>
                <a:cs typeface="Arial"/>
              </a:rPr>
              <a:t>3.     </a:t>
            </a:r>
            <a:r>
              <a:rPr lang="en-GB" sz="1400" dirty="0" err="1">
                <a:latin typeface="+mn-lt"/>
                <a:cs typeface="Arial"/>
              </a:rPr>
              <a:t>Daniell.S</a:t>
            </a:r>
            <a:r>
              <a:rPr lang="en-GB" sz="1400" dirty="0">
                <a:latin typeface="+mn-lt"/>
                <a:cs typeface="Arial"/>
              </a:rPr>
              <a:t>, and L. Waters (2019) Evaluation of D-flag students accessibility to and use of online tutorials and forums in L2 modules, </a:t>
            </a:r>
            <a:r>
              <a:rPr lang="en-GB" sz="1400" dirty="0" err="1">
                <a:latin typeface="+mn-lt"/>
                <a:cs typeface="Arial"/>
              </a:rPr>
              <a:t>eSTEeM</a:t>
            </a:r>
            <a:r>
              <a:rPr lang="en-GB" sz="1400" dirty="0">
                <a:latin typeface="+mn-lt"/>
                <a:cs typeface="Arial"/>
              </a:rPr>
              <a:t> project. </a:t>
            </a:r>
            <a:br>
              <a:rPr lang="en-GB" sz="1400" dirty="0">
                <a:latin typeface="+mn-lt"/>
                <a:cs typeface="Arial"/>
              </a:rPr>
            </a:br>
            <a:r>
              <a:rPr lang="en-GB" sz="1400" dirty="0">
                <a:latin typeface="+mn-lt"/>
                <a:cs typeface="Arial"/>
              </a:rPr>
              <a:t>4.     </a:t>
            </a:r>
            <a:r>
              <a:rPr lang="en-GB" sz="1400" dirty="0" err="1">
                <a:latin typeface="+mn-lt"/>
                <a:cs typeface="Arial"/>
              </a:rPr>
              <a:t>Dean.L</a:t>
            </a:r>
            <a:r>
              <a:rPr lang="en-GB" sz="1400" dirty="0">
                <a:latin typeface="+mn-lt"/>
                <a:cs typeface="Arial"/>
              </a:rPr>
              <a:t>,(2014) Learning and Development Needs of Autistic Adults Studying STEM Subjects via Distance Learning, </a:t>
            </a:r>
            <a:r>
              <a:rPr lang="en-GB" sz="1400" dirty="0" err="1">
                <a:latin typeface="+mn-lt"/>
                <a:cs typeface="Arial"/>
              </a:rPr>
              <a:t>eSTEeM</a:t>
            </a:r>
            <a:r>
              <a:rPr lang="en-GB" sz="1400" dirty="0">
                <a:latin typeface="+mn-lt"/>
                <a:cs typeface="Arial"/>
              </a:rPr>
              <a:t> project. </a:t>
            </a:r>
            <a:br>
              <a:rPr lang="en-GB" sz="1400" dirty="0">
                <a:latin typeface="+mn-lt"/>
                <a:cs typeface="Arial"/>
              </a:rPr>
            </a:br>
            <a:r>
              <a:rPr lang="en-GB" sz="1400" dirty="0">
                <a:latin typeface="+mn-lt"/>
                <a:cs typeface="Arial"/>
              </a:rPr>
              <a:t>5.     </a:t>
            </a:r>
            <a:r>
              <a:rPr lang="en-GB" sz="1400" dirty="0" err="1">
                <a:latin typeface="+mn-lt"/>
                <a:cs typeface="Arial"/>
              </a:rPr>
              <a:t>McPherson.E</a:t>
            </a:r>
            <a:r>
              <a:rPr lang="en-GB" sz="1400" dirty="0">
                <a:latin typeface="+mn-lt"/>
                <a:cs typeface="Arial"/>
              </a:rPr>
              <a:t> and </a:t>
            </a:r>
            <a:r>
              <a:rPr lang="en-GB" sz="1400" dirty="0" err="1">
                <a:latin typeface="+mn-lt"/>
                <a:cs typeface="Arial"/>
              </a:rPr>
              <a:t>Lister.K</a:t>
            </a:r>
            <a:r>
              <a:rPr lang="en-GB" sz="1400" dirty="0">
                <a:latin typeface="+mn-lt"/>
                <a:cs typeface="Arial"/>
              </a:rPr>
              <a:t>, (2018) Engaging students as experts in the trial and evaluation of Disability Language Guidance, </a:t>
            </a:r>
            <a:r>
              <a:rPr lang="en-GB" sz="1400" dirty="0" err="1">
                <a:latin typeface="+mn-lt"/>
                <a:cs typeface="Arial"/>
              </a:rPr>
              <a:t>eSTEeM</a:t>
            </a:r>
            <a:r>
              <a:rPr lang="en-GB" sz="1400" dirty="0">
                <a:latin typeface="+mn-lt"/>
                <a:cs typeface="Arial"/>
              </a:rPr>
              <a:t> project. </a:t>
            </a:r>
            <a:br>
              <a:rPr lang="en-GB" sz="1400" dirty="0">
                <a:latin typeface="+mn-lt"/>
                <a:cs typeface="Arial"/>
              </a:rPr>
            </a:br>
            <a:r>
              <a:rPr lang="en-GB" sz="1400" dirty="0">
                <a:latin typeface="+mn-lt"/>
                <a:cs typeface="Arial"/>
              </a:rPr>
              <a:t>6.     </a:t>
            </a:r>
            <a:r>
              <a:rPr lang="en-GB" sz="1400" dirty="0" err="1">
                <a:latin typeface="+mn-lt"/>
                <a:cs typeface="Arial"/>
              </a:rPr>
              <a:t>Slater.R</a:t>
            </a:r>
            <a:r>
              <a:rPr lang="en-GB" sz="1400" dirty="0">
                <a:latin typeface="+mn-lt"/>
                <a:cs typeface="Arial"/>
              </a:rPr>
              <a:t>, </a:t>
            </a:r>
            <a:r>
              <a:rPr lang="en-GB" sz="1400" dirty="0" err="1">
                <a:latin typeface="+mn-lt"/>
                <a:cs typeface="Arial"/>
              </a:rPr>
              <a:t>Campbell.A</a:t>
            </a:r>
            <a:r>
              <a:rPr lang="en-GB" sz="1400" dirty="0">
                <a:latin typeface="+mn-lt"/>
                <a:cs typeface="Arial"/>
              </a:rPr>
              <a:t> and </a:t>
            </a:r>
            <a:r>
              <a:rPr lang="en-GB" sz="1400" dirty="0" err="1">
                <a:latin typeface="+mn-lt"/>
                <a:cs typeface="Arial"/>
              </a:rPr>
              <a:t>McPherson.E</a:t>
            </a:r>
            <a:r>
              <a:rPr lang="en-GB" sz="1400" dirty="0">
                <a:latin typeface="+mn-lt"/>
                <a:cs typeface="Arial"/>
              </a:rPr>
              <a:t> (2019) Accessibility and inclusion in tuition (</a:t>
            </a:r>
            <a:r>
              <a:rPr lang="en-GB" sz="1400" dirty="0" err="1">
                <a:latin typeface="+mn-lt"/>
                <a:cs typeface="Arial"/>
              </a:rPr>
              <a:t>AccIT</a:t>
            </a:r>
            <a:r>
              <a:rPr lang="en-GB" sz="1400" dirty="0">
                <a:latin typeface="+mn-lt"/>
                <a:cs typeface="Arial"/>
              </a:rPr>
              <a:t>), </a:t>
            </a:r>
            <a:r>
              <a:rPr lang="en-GB" sz="1400" dirty="0" err="1">
                <a:latin typeface="+mn-lt"/>
                <a:cs typeface="Arial"/>
              </a:rPr>
              <a:t>eSTEeM</a:t>
            </a:r>
            <a:r>
              <a:rPr lang="en-GB" sz="1400" dirty="0">
                <a:latin typeface="+mn-lt"/>
                <a:cs typeface="Arial"/>
              </a:rPr>
              <a:t> project. </a:t>
            </a:r>
            <a:br>
              <a:rPr lang="en-GB" sz="1400" dirty="0">
                <a:latin typeface="+mn-lt"/>
                <a:cs typeface="Arial"/>
              </a:rPr>
            </a:br>
            <a:r>
              <a:rPr lang="en-GB" sz="1400" dirty="0">
                <a:latin typeface="+mn-lt"/>
                <a:cs typeface="Arial"/>
              </a:rPr>
              <a:t>7.     </a:t>
            </a:r>
            <a:r>
              <a:rPr lang="en-GB" sz="1400" dirty="0" err="1">
                <a:latin typeface="+mn-lt"/>
                <a:cs typeface="Arial"/>
              </a:rPr>
              <a:t>Collins.T</a:t>
            </a:r>
            <a:r>
              <a:rPr lang="en-GB" sz="1400" dirty="0">
                <a:latin typeface="+mn-lt"/>
                <a:cs typeface="Arial"/>
              </a:rPr>
              <a:t> and </a:t>
            </a:r>
            <a:r>
              <a:rPr lang="en-GB" sz="1400" dirty="0" err="1">
                <a:latin typeface="+mn-lt"/>
                <a:cs typeface="Arial"/>
              </a:rPr>
              <a:t>Davies.S</a:t>
            </a:r>
            <a:r>
              <a:rPr lang="en-GB" sz="1400" dirty="0">
                <a:latin typeface="+mn-lt"/>
                <a:cs typeface="Arial"/>
              </a:rPr>
              <a:t>, (2019) Disseminating inclusive field teaching – sharing resources and practices across disciplines and institutions, </a:t>
            </a:r>
            <a:r>
              <a:rPr lang="en-GB" sz="1400" dirty="0" err="1">
                <a:latin typeface="+mn-lt"/>
                <a:cs typeface="Arial"/>
              </a:rPr>
              <a:t>eSTEeM</a:t>
            </a:r>
            <a:r>
              <a:rPr lang="en-GB" sz="1400" dirty="0">
                <a:latin typeface="+mn-lt"/>
                <a:cs typeface="Arial"/>
              </a:rPr>
              <a:t> project.  </a:t>
            </a:r>
            <a:br>
              <a:rPr lang="en-GB" sz="1400" dirty="0">
                <a:latin typeface="+mn-lt"/>
                <a:cs typeface="Arial"/>
              </a:rPr>
            </a:br>
            <a:r>
              <a:rPr lang="en-GB" sz="1400" dirty="0">
                <a:latin typeface="+mn-lt"/>
                <a:cs typeface="Arial"/>
              </a:rPr>
              <a:t>8.     </a:t>
            </a:r>
            <a:r>
              <a:rPr lang="en-GB" sz="1400" dirty="0" err="1">
                <a:latin typeface="+mn-lt"/>
                <a:cs typeface="Arial"/>
              </a:rPr>
              <a:t>Crighton</a:t>
            </a:r>
            <a:r>
              <a:rPr lang="en-GB" sz="1400" dirty="0">
                <a:latin typeface="+mn-lt"/>
                <a:cs typeface="Arial"/>
              </a:rPr>
              <a:t>, S, Potter, A (2019) Using Peer observation within a community of Associate Lecturers in Mathematics and Statistics, </a:t>
            </a:r>
            <a:r>
              <a:rPr lang="en-GB" sz="1400" dirty="0" err="1">
                <a:latin typeface="+mn-lt"/>
                <a:cs typeface="Arial"/>
              </a:rPr>
              <a:t>eSTEeM</a:t>
            </a:r>
            <a:r>
              <a:rPr lang="en-GB" sz="1400" dirty="0">
                <a:latin typeface="+mn-lt"/>
                <a:cs typeface="Arial"/>
              </a:rPr>
              <a:t> project. </a:t>
            </a:r>
            <a:br>
              <a:rPr lang="en-GB" dirty="0">
                <a:cs typeface="Arial"/>
              </a:rPr>
            </a:br>
            <a:endParaRPr lang="en-GB" dirty="0"/>
          </a:p>
        </p:txBody>
      </p:sp>
    </p:spTree>
    <p:extLst>
      <p:ext uri="{BB962C8B-B14F-4D97-AF65-F5344CB8AC3E}">
        <p14:creationId xmlns:p14="http://schemas.microsoft.com/office/powerpoint/2010/main" val="4231886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1" y="3179701"/>
            <a:ext cx="7920773" cy="498598"/>
          </a:xfrm>
        </p:spPr>
        <p:txBody>
          <a:bodyPr/>
          <a:lstStyle/>
          <a:p>
            <a:pPr algn="ctr"/>
            <a:r>
              <a:rPr lang="en-GB"/>
              <a:t>THANK YOU</a:t>
            </a:r>
          </a:p>
        </p:txBody>
      </p:sp>
    </p:spTree>
    <p:extLst>
      <p:ext uri="{BB962C8B-B14F-4D97-AF65-F5344CB8AC3E}">
        <p14:creationId xmlns:p14="http://schemas.microsoft.com/office/powerpoint/2010/main" val="11262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73C251-EA34-441D-B51B-48DC7E77D1A0}"/>
              </a:ext>
            </a:extLst>
          </p:cNvPr>
          <p:cNvSpPr>
            <a:spLocks noGrp="1"/>
          </p:cNvSpPr>
          <p:nvPr>
            <p:ph type="body" sz="quarter" idx="15"/>
          </p:nvPr>
        </p:nvSpPr>
        <p:spPr>
          <a:xfrm>
            <a:off x="252166" y="1024494"/>
            <a:ext cx="3077775" cy="5582209"/>
          </a:xfrm>
        </p:spPr>
        <p:txBody>
          <a:bodyPr lIns="36000" tIns="36000" rIns="36000" bIns="36000" anchor="t">
            <a:noAutofit/>
          </a:bodyPr>
          <a:lstStyle/>
          <a:p>
            <a:pPr marL="171450" indent="-171450">
              <a:buFont typeface="Arial" panose="020B0604020202020204" pitchFamily="34" charset="0"/>
              <a:buChar char="•"/>
            </a:pPr>
            <a:r>
              <a:rPr lang="en-GB" sz="1500"/>
              <a:t>The project ultimately is motivated by the need for timelier specialist student-led knowledge to maintain </a:t>
            </a:r>
            <a:r>
              <a:rPr lang="en-GB" sz="1500" b="1"/>
              <a:t>student engagement</a:t>
            </a:r>
            <a:endParaRPr lang="en-GB" sz="1500" b="1">
              <a:cs typeface="Arial"/>
            </a:endParaRPr>
          </a:p>
          <a:p>
            <a:pPr marL="171450" indent="-171450">
              <a:buFont typeface="Arial" panose="020B0604020202020204" pitchFamily="34" charset="0"/>
              <a:buChar char="•"/>
            </a:pPr>
            <a:r>
              <a:rPr lang="en-GB" sz="1500"/>
              <a:t>To create a peer-peer concept which in the future could be rolled out across STEM, however, the initial pilot will be contained to run with U101 (E&amp;I school). </a:t>
            </a:r>
            <a:endParaRPr lang="en-GB" sz="1500">
              <a:cs typeface="Arial"/>
            </a:endParaRPr>
          </a:p>
          <a:p>
            <a:pPr marL="171450" indent="-171450">
              <a:buFont typeface="Arial" panose="020B0604020202020204" pitchFamily="34" charset="0"/>
              <a:buChar char="•"/>
            </a:pPr>
            <a:r>
              <a:rPr lang="en-GB" sz="1500"/>
              <a:t>The pilot trial will question whether this type of project can build bridges to support or add further barriers to ALs and their students. The module U101 was specifically targeted as the pilot module due to the number of DAR students over the last 2 years. </a:t>
            </a:r>
            <a:endParaRPr lang="en-GB" sz="1500">
              <a:cs typeface="Arial"/>
            </a:endParaRPr>
          </a:p>
          <a:p>
            <a:pPr marL="171450" indent="-171450">
              <a:buFont typeface="Arial" panose="020B0604020202020204" pitchFamily="34" charset="0"/>
              <a:buChar char="•"/>
            </a:pPr>
            <a:r>
              <a:rPr lang="en-GB" sz="1500"/>
              <a:t>Added to this, </a:t>
            </a:r>
            <a:r>
              <a:rPr lang="en-GB" sz="1500" b="1"/>
              <a:t>U101 offers specific practical and project skills that may hold issues for students with poor mental health and disabilities. </a:t>
            </a:r>
            <a:endParaRPr lang="en-GB" sz="1500" b="1">
              <a:cs typeface="Arial"/>
            </a:endParaRPr>
          </a:p>
        </p:txBody>
      </p:sp>
      <p:sp>
        <p:nvSpPr>
          <p:cNvPr id="5" name="Title 4">
            <a:extLst>
              <a:ext uri="{FF2B5EF4-FFF2-40B4-BE49-F238E27FC236}">
                <a16:creationId xmlns:a16="http://schemas.microsoft.com/office/drawing/2014/main" id="{A5D7CCBC-A5A3-41FB-B10B-1F66630F082A}"/>
              </a:ext>
            </a:extLst>
          </p:cNvPr>
          <p:cNvSpPr>
            <a:spLocks noGrp="1"/>
          </p:cNvSpPr>
          <p:nvPr>
            <p:ph type="ctrTitle"/>
          </p:nvPr>
        </p:nvSpPr>
        <p:spPr>
          <a:xfrm>
            <a:off x="432000" y="544317"/>
            <a:ext cx="1518417" cy="351222"/>
          </a:xfrm>
          <a:solidFill>
            <a:schemeClr val="accent1">
              <a:lumMod val="60000"/>
              <a:lumOff val="40000"/>
            </a:schemeClr>
          </a:solidFill>
        </p:spPr>
        <p:txBody>
          <a:bodyPr wrap="square" anchor="ctr">
            <a:normAutofit/>
          </a:bodyPr>
          <a:lstStyle/>
          <a:p>
            <a:r>
              <a:rPr lang="en-GB"/>
              <a:t> Rationale</a:t>
            </a:r>
          </a:p>
        </p:txBody>
      </p:sp>
      <p:pic>
        <p:nvPicPr>
          <p:cNvPr id="4" name="Picture 5" descr="Diagram&#10;&#10;Description automatically generated">
            <a:extLst>
              <a:ext uri="{FF2B5EF4-FFF2-40B4-BE49-F238E27FC236}">
                <a16:creationId xmlns:a16="http://schemas.microsoft.com/office/drawing/2014/main" id="{65574135-EC31-4E2E-BD60-ED1D4D955DF8}"/>
              </a:ext>
            </a:extLst>
          </p:cNvPr>
          <p:cNvPicPr>
            <a:picLocks noChangeAspect="1"/>
          </p:cNvPicPr>
          <p:nvPr/>
        </p:nvPicPr>
        <p:blipFill>
          <a:blip r:embed="rId3"/>
          <a:stretch>
            <a:fillRect/>
          </a:stretch>
        </p:blipFill>
        <p:spPr>
          <a:xfrm>
            <a:off x="3657600" y="1064406"/>
            <a:ext cx="5160579" cy="3793767"/>
          </a:xfrm>
          <a:prstGeom prst="rect">
            <a:avLst/>
          </a:prstGeom>
        </p:spPr>
      </p:pic>
    </p:spTree>
    <p:extLst>
      <p:ext uri="{BB962C8B-B14F-4D97-AF65-F5344CB8AC3E}">
        <p14:creationId xmlns:p14="http://schemas.microsoft.com/office/powerpoint/2010/main" val="17435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49B09-28FB-4111-A70C-BE517917C665}"/>
              </a:ext>
            </a:extLst>
          </p:cNvPr>
          <p:cNvSpPr txBox="1"/>
          <p:nvPr/>
        </p:nvSpPr>
        <p:spPr>
          <a:xfrm>
            <a:off x="1247775" y="495300"/>
            <a:ext cx="6648450" cy="369332"/>
          </a:xfrm>
          <a:prstGeom prst="rect">
            <a:avLst/>
          </a:prstGeom>
          <a:noFill/>
        </p:spPr>
        <p:txBody>
          <a:bodyPr wrap="square" rtlCol="0">
            <a:spAutoFit/>
          </a:bodyPr>
          <a:lstStyle/>
          <a:p>
            <a:r>
              <a:rPr lang="en-GB" b="1">
                <a:solidFill>
                  <a:schemeClr val="bg1"/>
                </a:solidFill>
              </a:rPr>
              <a:t>Rising numbers disability DAR students joining U101</a:t>
            </a:r>
          </a:p>
        </p:txBody>
      </p:sp>
      <p:sp>
        <p:nvSpPr>
          <p:cNvPr id="6" name="TextBox 5">
            <a:extLst>
              <a:ext uri="{FF2B5EF4-FFF2-40B4-BE49-F238E27FC236}">
                <a16:creationId xmlns:a16="http://schemas.microsoft.com/office/drawing/2014/main" id="{92F1E623-2CE5-470D-9BEC-5D9D48665C7F}"/>
              </a:ext>
            </a:extLst>
          </p:cNvPr>
          <p:cNvSpPr txBox="1"/>
          <p:nvPr/>
        </p:nvSpPr>
        <p:spPr>
          <a:xfrm rot="19747558">
            <a:off x="191632" y="371052"/>
            <a:ext cx="1593865" cy="400110"/>
          </a:xfrm>
          <a:prstGeom prst="rect">
            <a:avLst/>
          </a:prstGeom>
          <a:noFill/>
          <a:ln>
            <a:solidFill>
              <a:srgbClr val="FF0000"/>
            </a:solidFill>
          </a:ln>
        </p:spPr>
        <p:txBody>
          <a:bodyPr wrap="square" rtlCol="0">
            <a:spAutoFit/>
          </a:bodyPr>
          <a:lstStyle/>
          <a:p>
            <a:pPr algn="ctr"/>
            <a:r>
              <a:rPr lang="en-GB" sz="2000" b="1">
                <a:solidFill>
                  <a:srgbClr val="FF0000"/>
                </a:solidFill>
              </a:rPr>
              <a:t>WHY?</a:t>
            </a:r>
          </a:p>
        </p:txBody>
      </p:sp>
      <p:pic>
        <p:nvPicPr>
          <p:cNvPr id="7" name="Picture 6">
            <a:extLst>
              <a:ext uri="{FF2B5EF4-FFF2-40B4-BE49-F238E27FC236}">
                <a16:creationId xmlns:a16="http://schemas.microsoft.com/office/drawing/2014/main" id="{68CF6729-0446-453E-A315-E572FA40B5F3}"/>
              </a:ext>
            </a:extLst>
          </p:cNvPr>
          <p:cNvPicPr>
            <a:picLocks noChangeAspect="1"/>
          </p:cNvPicPr>
          <p:nvPr/>
        </p:nvPicPr>
        <p:blipFill>
          <a:blip r:embed="rId3"/>
          <a:stretch>
            <a:fillRect/>
          </a:stretch>
        </p:blipFill>
        <p:spPr>
          <a:xfrm>
            <a:off x="70370" y="2345970"/>
            <a:ext cx="9003259" cy="2440804"/>
          </a:xfrm>
          <a:prstGeom prst="rect">
            <a:avLst/>
          </a:prstGeom>
        </p:spPr>
      </p:pic>
      <p:sp>
        <p:nvSpPr>
          <p:cNvPr id="8" name="TextBox 7">
            <a:extLst>
              <a:ext uri="{FF2B5EF4-FFF2-40B4-BE49-F238E27FC236}">
                <a16:creationId xmlns:a16="http://schemas.microsoft.com/office/drawing/2014/main" id="{2F6D362A-D568-423B-BA80-4236B96B1B47}"/>
              </a:ext>
            </a:extLst>
          </p:cNvPr>
          <p:cNvSpPr txBox="1"/>
          <p:nvPr/>
        </p:nvSpPr>
        <p:spPr>
          <a:xfrm>
            <a:off x="1247775" y="1201590"/>
            <a:ext cx="4200525" cy="646331"/>
          </a:xfrm>
          <a:prstGeom prst="rect">
            <a:avLst/>
          </a:prstGeom>
          <a:noFill/>
        </p:spPr>
        <p:txBody>
          <a:bodyPr wrap="square" rtlCol="0">
            <a:spAutoFit/>
          </a:bodyPr>
          <a:lstStyle/>
          <a:p>
            <a:r>
              <a:rPr lang="en-GB" b="1">
                <a:solidFill>
                  <a:schemeClr val="bg1"/>
                </a:solidFill>
              </a:rPr>
              <a:t>How is the disability data  changing…?</a:t>
            </a:r>
          </a:p>
        </p:txBody>
      </p:sp>
    </p:spTree>
    <p:extLst>
      <p:ext uri="{BB962C8B-B14F-4D97-AF65-F5344CB8AC3E}">
        <p14:creationId xmlns:p14="http://schemas.microsoft.com/office/powerpoint/2010/main" val="307858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49B09-28FB-4111-A70C-BE517917C665}"/>
              </a:ext>
            </a:extLst>
          </p:cNvPr>
          <p:cNvSpPr txBox="1"/>
          <p:nvPr/>
        </p:nvSpPr>
        <p:spPr>
          <a:xfrm>
            <a:off x="1227897" y="634446"/>
            <a:ext cx="6648450" cy="553998"/>
          </a:xfrm>
          <a:prstGeom prst="rect">
            <a:avLst/>
          </a:prstGeom>
          <a:noFill/>
        </p:spPr>
        <p:txBody>
          <a:bodyPr wrap="square" rtlCol="0">
            <a:spAutoFit/>
          </a:bodyPr>
          <a:lstStyle/>
          <a:p>
            <a:r>
              <a:rPr lang="en-GB" b="1">
                <a:solidFill>
                  <a:schemeClr val="bg1"/>
                </a:solidFill>
              </a:rPr>
              <a:t>Students with declared mental health</a:t>
            </a:r>
          </a:p>
          <a:p>
            <a:r>
              <a:rPr lang="en-GB" sz="1200" b="1">
                <a:solidFill>
                  <a:schemeClr val="bg1"/>
                </a:solidFill>
              </a:rPr>
              <a:t>(J presentation) </a:t>
            </a:r>
          </a:p>
        </p:txBody>
      </p:sp>
      <p:sp>
        <p:nvSpPr>
          <p:cNvPr id="6" name="TextBox 5">
            <a:extLst>
              <a:ext uri="{FF2B5EF4-FFF2-40B4-BE49-F238E27FC236}">
                <a16:creationId xmlns:a16="http://schemas.microsoft.com/office/drawing/2014/main" id="{92F1E623-2CE5-470D-9BEC-5D9D48665C7F}"/>
              </a:ext>
            </a:extLst>
          </p:cNvPr>
          <p:cNvSpPr txBox="1"/>
          <p:nvPr/>
        </p:nvSpPr>
        <p:spPr>
          <a:xfrm rot="19747558">
            <a:off x="191632" y="371052"/>
            <a:ext cx="1593865" cy="400110"/>
          </a:xfrm>
          <a:prstGeom prst="rect">
            <a:avLst/>
          </a:prstGeom>
          <a:noFill/>
          <a:ln>
            <a:solidFill>
              <a:srgbClr val="FF0000"/>
            </a:solidFill>
          </a:ln>
        </p:spPr>
        <p:txBody>
          <a:bodyPr wrap="square" rtlCol="0">
            <a:spAutoFit/>
          </a:bodyPr>
          <a:lstStyle/>
          <a:p>
            <a:pPr algn="ctr"/>
            <a:r>
              <a:rPr lang="en-GB" sz="2000" b="1">
                <a:solidFill>
                  <a:srgbClr val="FF0000"/>
                </a:solidFill>
              </a:rPr>
              <a:t>WHY?</a:t>
            </a:r>
          </a:p>
        </p:txBody>
      </p:sp>
      <p:graphicFrame>
        <p:nvGraphicFramePr>
          <p:cNvPr id="7" name="Table 6">
            <a:extLst>
              <a:ext uri="{FF2B5EF4-FFF2-40B4-BE49-F238E27FC236}">
                <a16:creationId xmlns:a16="http://schemas.microsoft.com/office/drawing/2014/main" id="{269C0C4F-12CB-6E41-8802-006F964F2B0B}"/>
              </a:ext>
            </a:extLst>
          </p:cNvPr>
          <p:cNvGraphicFramePr>
            <a:graphicFrameLocks noGrp="1"/>
          </p:cNvGraphicFramePr>
          <p:nvPr>
            <p:extLst>
              <p:ext uri="{D42A27DB-BD31-4B8C-83A1-F6EECF244321}">
                <p14:modId xmlns:p14="http://schemas.microsoft.com/office/powerpoint/2010/main" val="4152579705"/>
              </p:ext>
            </p:extLst>
          </p:nvPr>
        </p:nvGraphicFramePr>
        <p:xfrm>
          <a:off x="1482178" y="1534201"/>
          <a:ext cx="6079068" cy="3888820"/>
        </p:xfrm>
        <a:graphic>
          <a:graphicData uri="http://schemas.openxmlformats.org/drawingml/2006/table">
            <a:tbl>
              <a:tblPr firstRow="1" bandRow="1">
                <a:tableStyleId>{5C22544A-7EE6-4342-B048-85BDC9FD1C3A}</a:tableStyleId>
              </a:tblPr>
              <a:tblGrid>
                <a:gridCol w="1154395">
                  <a:extLst>
                    <a:ext uri="{9D8B030D-6E8A-4147-A177-3AD203B41FA5}">
                      <a16:colId xmlns:a16="http://schemas.microsoft.com/office/drawing/2014/main" val="1586181358"/>
                    </a:ext>
                  </a:extLst>
                </a:gridCol>
                <a:gridCol w="1208896">
                  <a:extLst>
                    <a:ext uri="{9D8B030D-6E8A-4147-A177-3AD203B41FA5}">
                      <a16:colId xmlns:a16="http://schemas.microsoft.com/office/drawing/2014/main" val="2941051374"/>
                    </a:ext>
                  </a:extLst>
                </a:gridCol>
                <a:gridCol w="1252829">
                  <a:extLst>
                    <a:ext uri="{9D8B030D-6E8A-4147-A177-3AD203B41FA5}">
                      <a16:colId xmlns:a16="http://schemas.microsoft.com/office/drawing/2014/main" val="2516499684"/>
                    </a:ext>
                  </a:extLst>
                </a:gridCol>
                <a:gridCol w="1195882">
                  <a:extLst>
                    <a:ext uri="{9D8B030D-6E8A-4147-A177-3AD203B41FA5}">
                      <a16:colId xmlns:a16="http://schemas.microsoft.com/office/drawing/2014/main" val="2228381894"/>
                    </a:ext>
                  </a:extLst>
                </a:gridCol>
                <a:gridCol w="1267066">
                  <a:extLst>
                    <a:ext uri="{9D8B030D-6E8A-4147-A177-3AD203B41FA5}">
                      <a16:colId xmlns:a16="http://schemas.microsoft.com/office/drawing/2014/main" val="1105959480"/>
                    </a:ext>
                  </a:extLst>
                </a:gridCol>
              </a:tblGrid>
              <a:tr h="1654822">
                <a:tc>
                  <a:txBody>
                    <a:bodyPr/>
                    <a:lstStyle/>
                    <a:p>
                      <a:pPr algn="ctr"/>
                      <a:r>
                        <a:rPr lang="en-GB" sz="1100">
                          <a:effectLst/>
                        </a:rPr>
                        <a:t>U101</a:t>
                      </a:r>
                    </a:p>
                    <a:p>
                      <a:pPr algn="ctr"/>
                      <a:r>
                        <a:rPr lang="en-GB" sz="1100">
                          <a:effectLst/>
                        </a:rPr>
                        <a:t>J</a:t>
                      </a:r>
                    </a:p>
                    <a:p>
                      <a:pPr algn="ctr"/>
                      <a:r>
                        <a:rPr lang="en-GB" sz="1100">
                          <a:effectLst/>
                        </a:rPr>
                        <a:t>Presentation</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 </a:t>
                      </a:r>
                    </a:p>
                    <a:p>
                      <a:pPr algn="ctr"/>
                      <a:r>
                        <a:rPr lang="en-GB" sz="1100">
                          <a:effectLst/>
                        </a:rPr>
                        <a:t> </a:t>
                      </a:r>
                    </a:p>
                    <a:p>
                      <a:pPr algn="ctr"/>
                      <a:r>
                        <a:rPr lang="en-GB" sz="1100">
                          <a:effectLst/>
                        </a:rPr>
                        <a:t>Students with mental health as a declared disability</a:t>
                      </a:r>
                    </a:p>
                    <a:p>
                      <a:pPr algn="ct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 </a:t>
                      </a:r>
                    </a:p>
                    <a:p>
                      <a:pPr algn="ctr"/>
                      <a:r>
                        <a:rPr lang="en-GB" sz="1100">
                          <a:effectLst/>
                        </a:rPr>
                        <a:t> </a:t>
                      </a:r>
                    </a:p>
                    <a:p>
                      <a:pPr algn="ctr"/>
                      <a:r>
                        <a:rPr lang="en-GB" sz="1100">
                          <a:effectLst/>
                        </a:rPr>
                        <a:t>All students</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Pass Rate </a:t>
                      </a:r>
                    </a:p>
                    <a:p>
                      <a:pPr algn="ctr"/>
                      <a:r>
                        <a:rPr lang="en-GB" sz="1100">
                          <a:effectLst/>
                        </a:rPr>
                        <a:t> </a:t>
                      </a:r>
                    </a:p>
                    <a:p>
                      <a:pPr algn="ctr"/>
                      <a:r>
                        <a:rPr lang="en-GB" sz="1100">
                          <a:effectLst/>
                        </a:rPr>
                        <a:t>Students with mental health as declared disability</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Pass rate</a:t>
                      </a:r>
                    </a:p>
                    <a:p>
                      <a:pPr algn="ctr"/>
                      <a:r>
                        <a:rPr lang="en-GB" sz="1100">
                          <a:effectLst/>
                        </a:rPr>
                        <a:t> </a:t>
                      </a:r>
                    </a:p>
                    <a:p>
                      <a:pPr algn="ctr"/>
                      <a:r>
                        <a:rPr lang="en-GB" sz="1100">
                          <a:effectLst/>
                        </a:rPr>
                        <a:t>All Students</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3659469919"/>
                  </a:ext>
                </a:extLst>
              </a:tr>
              <a:tr h="248222">
                <a:tc>
                  <a:txBody>
                    <a:bodyPr/>
                    <a:lstStyle/>
                    <a:p>
                      <a:r>
                        <a:rPr lang="en-GB" sz="1100">
                          <a:effectLst/>
                        </a:rPr>
                        <a:t>U101 12 J</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Under 10</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566</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44%</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73.4%</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299569761"/>
                  </a:ext>
                </a:extLst>
              </a:tr>
              <a:tr h="248222">
                <a:tc>
                  <a:txBody>
                    <a:bodyPr/>
                    <a:lstStyle/>
                    <a:p>
                      <a:r>
                        <a:rPr lang="en-GB" sz="1100">
                          <a:effectLst/>
                        </a:rPr>
                        <a:t>U101 13 J</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11</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508</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20%</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66%</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2378814754"/>
                  </a:ext>
                </a:extLst>
              </a:tr>
              <a:tr h="248222">
                <a:tc>
                  <a:txBody>
                    <a:bodyPr/>
                    <a:lstStyle/>
                    <a:p>
                      <a:r>
                        <a:rPr lang="en-GB" sz="1100">
                          <a:effectLst/>
                        </a:rPr>
                        <a:t>U101 14 J</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11</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553</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50%</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65%</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156275217"/>
                  </a:ext>
                </a:extLst>
              </a:tr>
              <a:tr h="248222">
                <a:tc>
                  <a:txBody>
                    <a:bodyPr/>
                    <a:lstStyle/>
                    <a:p>
                      <a:r>
                        <a:rPr lang="en-GB" sz="1100">
                          <a:effectLst/>
                        </a:rPr>
                        <a:t>U101 15 J</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17</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559</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46.2%</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59.2%</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1361258953"/>
                  </a:ext>
                </a:extLst>
              </a:tr>
              <a:tr h="248222">
                <a:tc>
                  <a:txBody>
                    <a:bodyPr/>
                    <a:lstStyle/>
                    <a:p>
                      <a:r>
                        <a:rPr lang="en-GB" sz="1100">
                          <a:effectLst/>
                        </a:rPr>
                        <a:t>U101 16J</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32</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627</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28.6%</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60.4%</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943262700"/>
                  </a:ext>
                </a:extLst>
              </a:tr>
              <a:tr h="248222">
                <a:tc>
                  <a:txBody>
                    <a:bodyPr/>
                    <a:lstStyle/>
                    <a:p>
                      <a:r>
                        <a:rPr lang="en-GB" sz="1100">
                          <a:effectLst/>
                        </a:rPr>
                        <a:t>U101 17J</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33</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564</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45.2%</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60.4%</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2286306534"/>
                  </a:ext>
                </a:extLst>
              </a:tr>
              <a:tr h="248222">
                <a:tc>
                  <a:txBody>
                    <a:bodyPr/>
                    <a:lstStyle/>
                    <a:p>
                      <a:r>
                        <a:rPr lang="en-GB" sz="1100">
                          <a:effectLst/>
                        </a:rPr>
                        <a:t>U101 18J</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43</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547</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32.4%</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54.8%</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3381934822"/>
                  </a:ext>
                </a:extLst>
              </a:tr>
              <a:tr h="248222">
                <a:tc>
                  <a:txBody>
                    <a:bodyPr/>
                    <a:lstStyle/>
                    <a:p>
                      <a:r>
                        <a:rPr lang="en-GB" sz="1100">
                          <a:effectLst/>
                        </a:rPr>
                        <a:t>U101 19J</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68</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775</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49.2%</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61.2%</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1425679060"/>
                  </a:ext>
                </a:extLst>
              </a:tr>
              <a:tr h="248222">
                <a:tc>
                  <a:txBody>
                    <a:bodyPr/>
                    <a:lstStyle/>
                    <a:p>
                      <a:r>
                        <a:rPr lang="en-GB" sz="1100">
                          <a:effectLst/>
                        </a:rPr>
                        <a:t>U101 20J</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84</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997</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34%</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tc>
                  <a:txBody>
                    <a:bodyPr/>
                    <a:lstStyle/>
                    <a:p>
                      <a:pPr algn="ctr"/>
                      <a:r>
                        <a:rPr lang="en-GB" sz="1100">
                          <a:effectLst/>
                        </a:rPr>
                        <a:t>59.5%</a:t>
                      </a:r>
                      <a:endParaRPr lang="en-GB" sz="1100">
                        <a:effectLst/>
                        <a:latin typeface="Helvetica" pitchFamily="2" charset="0"/>
                        <a:ea typeface="Calibri" panose="020F0502020204030204" pitchFamily="34" charset="0"/>
                        <a:cs typeface="Shruti" panose="020B0502040204020203" pitchFamily="34" charset="0"/>
                      </a:endParaRPr>
                    </a:p>
                  </a:txBody>
                  <a:tcPr marL="68580" marR="68580" marT="9525" marB="0"/>
                </a:tc>
                <a:extLst>
                  <a:ext uri="{0D108BD9-81ED-4DB2-BD59-A6C34878D82A}">
                    <a16:rowId xmlns:a16="http://schemas.microsoft.com/office/drawing/2014/main" val="1442126104"/>
                  </a:ext>
                </a:extLst>
              </a:tr>
            </a:tbl>
          </a:graphicData>
        </a:graphic>
      </p:graphicFrame>
    </p:spTree>
    <p:extLst>
      <p:ext uri="{BB962C8B-B14F-4D97-AF65-F5344CB8AC3E}">
        <p14:creationId xmlns:p14="http://schemas.microsoft.com/office/powerpoint/2010/main" val="78271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49B09-28FB-4111-A70C-BE517917C665}"/>
              </a:ext>
            </a:extLst>
          </p:cNvPr>
          <p:cNvSpPr txBox="1"/>
          <p:nvPr/>
        </p:nvSpPr>
        <p:spPr>
          <a:xfrm>
            <a:off x="1247775" y="495300"/>
            <a:ext cx="6648450" cy="553998"/>
          </a:xfrm>
          <a:prstGeom prst="rect">
            <a:avLst/>
          </a:prstGeom>
          <a:noFill/>
        </p:spPr>
        <p:txBody>
          <a:bodyPr wrap="square" rtlCol="0">
            <a:spAutoFit/>
          </a:bodyPr>
          <a:lstStyle/>
          <a:p>
            <a:r>
              <a:rPr lang="en-GB" b="1">
                <a:solidFill>
                  <a:schemeClr val="bg1"/>
                </a:solidFill>
              </a:rPr>
              <a:t>Attainment gap</a:t>
            </a:r>
          </a:p>
          <a:p>
            <a:r>
              <a:rPr lang="en-GB" sz="1200" b="1">
                <a:solidFill>
                  <a:schemeClr val="bg1"/>
                </a:solidFill>
              </a:rPr>
              <a:t>(J presentation) </a:t>
            </a:r>
          </a:p>
        </p:txBody>
      </p:sp>
      <p:sp>
        <p:nvSpPr>
          <p:cNvPr id="6" name="TextBox 5">
            <a:extLst>
              <a:ext uri="{FF2B5EF4-FFF2-40B4-BE49-F238E27FC236}">
                <a16:creationId xmlns:a16="http://schemas.microsoft.com/office/drawing/2014/main" id="{92F1E623-2CE5-470D-9BEC-5D9D48665C7F}"/>
              </a:ext>
            </a:extLst>
          </p:cNvPr>
          <p:cNvSpPr txBox="1"/>
          <p:nvPr/>
        </p:nvSpPr>
        <p:spPr>
          <a:xfrm rot="19747558">
            <a:off x="191632" y="371052"/>
            <a:ext cx="1593865" cy="400110"/>
          </a:xfrm>
          <a:prstGeom prst="rect">
            <a:avLst/>
          </a:prstGeom>
          <a:noFill/>
          <a:ln>
            <a:solidFill>
              <a:srgbClr val="FF0000"/>
            </a:solidFill>
          </a:ln>
        </p:spPr>
        <p:txBody>
          <a:bodyPr wrap="square" rtlCol="0">
            <a:spAutoFit/>
          </a:bodyPr>
          <a:lstStyle/>
          <a:p>
            <a:pPr algn="ctr"/>
            <a:r>
              <a:rPr lang="en-GB" sz="2000" b="1">
                <a:solidFill>
                  <a:srgbClr val="FF0000"/>
                </a:solidFill>
              </a:rPr>
              <a:t>WHY?</a:t>
            </a:r>
          </a:p>
        </p:txBody>
      </p:sp>
      <p:pic>
        <p:nvPicPr>
          <p:cNvPr id="7" name="Picture 6">
            <a:extLst>
              <a:ext uri="{FF2B5EF4-FFF2-40B4-BE49-F238E27FC236}">
                <a16:creationId xmlns:a16="http://schemas.microsoft.com/office/drawing/2014/main" id="{6032DF24-0761-054C-A5DD-26A58116F71B}"/>
              </a:ext>
            </a:extLst>
          </p:cNvPr>
          <p:cNvPicPr>
            <a:picLocks noChangeAspect="1"/>
          </p:cNvPicPr>
          <p:nvPr/>
        </p:nvPicPr>
        <p:blipFill>
          <a:blip r:embed="rId3"/>
          <a:stretch>
            <a:fillRect/>
          </a:stretch>
        </p:blipFill>
        <p:spPr>
          <a:xfrm>
            <a:off x="2472000" y="1151762"/>
            <a:ext cx="4200000" cy="2520000"/>
          </a:xfrm>
          <a:prstGeom prst="rect">
            <a:avLst/>
          </a:prstGeom>
        </p:spPr>
      </p:pic>
      <p:pic>
        <p:nvPicPr>
          <p:cNvPr id="2" name="Picture 1">
            <a:extLst>
              <a:ext uri="{FF2B5EF4-FFF2-40B4-BE49-F238E27FC236}">
                <a16:creationId xmlns:a16="http://schemas.microsoft.com/office/drawing/2014/main" id="{6B7E917D-53E5-8C45-AB23-C2C81BB018B3}"/>
              </a:ext>
            </a:extLst>
          </p:cNvPr>
          <p:cNvPicPr>
            <a:picLocks noChangeAspect="1"/>
          </p:cNvPicPr>
          <p:nvPr/>
        </p:nvPicPr>
        <p:blipFill>
          <a:blip r:embed="rId4"/>
          <a:stretch>
            <a:fillRect/>
          </a:stretch>
        </p:blipFill>
        <p:spPr>
          <a:xfrm>
            <a:off x="2472000" y="4064839"/>
            <a:ext cx="4200000" cy="2520000"/>
          </a:xfrm>
          <a:prstGeom prst="rect">
            <a:avLst/>
          </a:prstGeom>
        </p:spPr>
      </p:pic>
    </p:spTree>
    <p:extLst>
      <p:ext uri="{BB962C8B-B14F-4D97-AF65-F5344CB8AC3E}">
        <p14:creationId xmlns:p14="http://schemas.microsoft.com/office/powerpoint/2010/main" val="319355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A4E38-D523-4E84-AC6E-DBDEC8130715}"/>
              </a:ext>
            </a:extLst>
          </p:cNvPr>
          <p:cNvSpPr>
            <a:spLocks noGrp="1"/>
          </p:cNvSpPr>
          <p:nvPr>
            <p:ph type="ctrTitle"/>
          </p:nvPr>
        </p:nvSpPr>
        <p:spPr>
          <a:xfrm>
            <a:off x="432000" y="544317"/>
            <a:ext cx="5069759" cy="579180"/>
          </a:xfrm>
          <a:solidFill>
            <a:schemeClr val="accent3"/>
          </a:solidFill>
        </p:spPr>
        <p:txBody>
          <a:bodyPr/>
          <a:lstStyle/>
          <a:p>
            <a:r>
              <a:rPr lang="en-GB"/>
              <a:t> </a:t>
            </a:r>
            <a:r>
              <a:rPr lang="en-GB" sz="2400"/>
              <a:t>What are the aims and objectives of the project?</a:t>
            </a:r>
            <a:br>
              <a:rPr lang="en-GB" sz="2400"/>
            </a:br>
            <a:endParaRPr lang="en-GB"/>
          </a:p>
        </p:txBody>
      </p:sp>
      <p:sp>
        <p:nvSpPr>
          <p:cNvPr id="4" name="TextBox 3">
            <a:extLst>
              <a:ext uri="{FF2B5EF4-FFF2-40B4-BE49-F238E27FC236}">
                <a16:creationId xmlns:a16="http://schemas.microsoft.com/office/drawing/2014/main" id="{33433CC5-ADBD-4777-95DB-AD1EECB164BB}"/>
              </a:ext>
            </a:extLst>
          </p:cNvPr>
          <p:cNvSpPr txBox="1"/>
          <p:nvPr/>
        </p:nvSpPr>
        <p:spPr>
          <a:xfrm>
            <a:off x="514350" y="1304925"/>
            <a:ext cx="8001000" cy="4801314"/>
          </a:xfrm>
          <a:prstGeom prst="rect">
            <a:avLst/>
          </a:prstGeom>
          <a:noFill/>
        </p:spPr>
        <p:txBody>
          <a:bodyPr wrap="square" lIns="91440" tIns="45720" rIns="91440" bIns="45720" rtlCol="0" anchor="t">
            <a:spAutoFit/>
          </a:bodyPr>
          <a:lstStyle/>
          <a:p>
            <a:endParaRPr lang="en-GB">
              <a:solidFill>
                <a:schemeClr val="bg1"/>
              </a:solidFill>
              <a:cs typeface="Arial"/>
            </a:endParaRPr>
          </a:p>
          <a:p>
            <a:pPr marL="285750" indent="-285750">
              <a:buFont typeface="Arial" panose="020B0604020202020204" pitchFamily="34" charset="0"/>
              <a:buChar char="•"/>
            </a:pPr>
            <a:r>
              <a:rPr lang="en-GB">
                <a:solidFill>
                  <a:schemeClr val="bg1"/>
                </a:solidFill>
              </a:rPr>
              <a:t>to create a trial group of AL Disability Champions (DC’s) who will offer peer-to-peer assistance for disability or mental health teaching inquiries. </a:t>
            </a:r>
            <a:endParaRPr lang="en-GB">
              <a:solidFill>
                <a:schemeClr val="bg1"/>
              </a:solidFill>
              <a:cs typeface="Arial"/>
            </a:endParaRPr>
          </a:p>
          <a:p>
            <a:r>
              <a:rPr lang="en-GB">
                <a:solidFill>
                  <a:schemeClr val="bg1"/>
                </a:solidFill>
              </a:rPr>
              <a:t>  </a:t>
            </a:r>
            <a:endParaRPr lang="en-GB">
              <a:solidFill>
                <a:schemeClr val="bg1"/>
              </a:solidFill>
              <a:cs typeface="Arial" panose="020B0604020202020204"/>
            </a:endParaRPr>
          </a:p>
          <a:p>
            <a:pPr marL="285750" indent="-285750">
              <a:buFont typeface="Arial" panose="020B0604020202020204" pitchFamily="34" charset="0"/>
              <a:buChar char="•"/>
            </a:pPr>
            <a:r>
              <a:rPr lang="en-GB">
                <a:solidFill>
                  <a:schemeClr val="bg1"/>
                </a:solidFill>
              </a:rPr>
              <a:t>To provide support resources available from a macro/micro level using thorough training for DC’s throughout the project </a:t>
            </a:r>
            <a:endParaRPr lang="en-GB">
              <a:solidFill>
                <a:schemeClr val="bg1"/>
              </a:solidFill>
              <a:cs typeface="Arial"/>
            </a:endParaRPr>
          </a:p>
          <a:p>
            <a:pPr marL="285750" indent="-285750">
              <a:buFont typeface="Arial" panose="020B0604020202020204" pitchFamily="34" charset="0"/>
              <a:buChar char="•"/>
            </a:pPr>
            <a:endParaRPr lang="en-GB">
              <a:solidFill>
                <a:schemeClr val="bg1"/>
              </a:solidFill>
              <a:cs typeface="Arial"/>
            </a:endParaRPr>
          </a:p>
          <a:p>
            <a:pPr marL="285750" indent="-285750">
              <a:buFont typeface="Arial" panose="020B0604020202020204" pitchFamily="34" charset="0"/>
              <a:buChar char="•"/>
            </a:pPr>
            <a:r>
              <a:rPr lang="en-GB">
                <a:solidFill>
                  <a:schemeClr val="bg1"/>
                </a:solidFill>
              </a:rPr>
              <a:t>Using a battery of resources which are often difficult to locate for individual time poor AL’s to fully exploit effectively. </a:t>
            </a:r>
            <a:endParaRPr lang="en-GB">
              <a:solidFill>
                <a:schemeClr val="bg1"/>
              </a:solidFill>
              <a:cs typeface="Arial"/>
            </a:endParaRPr>
          </a:p>
          <a:p>
            <a:pPr marL="285750" indent="-285750">
              <a:buFont typeface="Arial" panose="020B0604020202020204" pitchFamily="34" charset="0"/>
              <a:buChar char="•"/>
            </a:pPr>
            <a:endParaRPr lang="en-GB">
              <a:solidFill>
                <a:schemeClr val="bg1"/>
              </a:solidFill>
              <a:cs typeface="Arial"/>
            </a:endParaRPr>
          </a:p>
          <a:p>
            <a:pPr marL="285750" indent="-285750">
              <a:buFont typeface="Arial" panose="020B0604020202020204" pitchFamily="34" charset="0"/>
              <a:buChar char="•"/>
            </a:pPr>
            <a:r>
              <a:rPr lang="en-GB">
                <a:solidFill>
                  <a:schemeClr val="bg1"/>
                </a:solidFill>
              </a:rPr>
              <a:t>To exploit the resources and training to respond to U101 tutors' peers’ day to day DAR teaching inquiries.</a:t>
            </a:r>
            <a:endParaRPr lang="en-GB">
              <a:solidFill>
                <a:schemeClr val="bg1"/>
              </a:solidFill>
              <a:cs typeface="Arial"/>
            </a:endParaRPr>
          </a:p>
          <a:p>
            <a:pPr marL="285750" indent="-285750">
              <a:buFont typeface="Arial" panose="020B0604020202020204" pitchFamily="34" charset="0"/>
              <a:buChar char="•"/>
            </a:pPr>
            <a:endParaRPr lang="en-GB">
              <a:solidFill>
                <a:schemeClr val="bg1"/>
              </a:solidFill>
              <a:cs typeface="Arial"/>
            </a:endParaRPr>
          </a:p>
          <a:p>
            <a:pPr marL="285750" indent="-285750">
              <a:buFont typeface="Arial" panose="020B0604020202020204" pitchFamily="34" charset="0"/>
              <a:buChar char="•"/>
            </a:pPr>
            <a:r>
              <a:rPr lang="en-GB">
                <a:solidFill>
                  <a:schemeClr val="bg1"/>
                </a:solidFill>
                <a:cs typeface="Arial"/>
              </a:rPr>
              <a:t>To improve the learning experience, retention and achievement of students with disabilities.</a:t>
            </a:r>
          </a:p>
          <a:p>
            <a:pPr marL="285750" indent="-285750">
              <a:buFont typeface="Arial" panose="020B0604020202020204" pitchFamily="34" charset="0"/>
              <a:buChar char="•"/>
            </a:pPr>
            <a:endParaRPr lang="en-GB">
              <a:solidFill>
                <a:schemeClr val="bg1"/>
              </a:solidFill>
              <a:cs typeface="Arial"/>
            </a:endParaRPr>
          </a:p>
          <a:p>
            <a:pPr marL="285750" indent="-285750">
              <a:buFont typeface="Arial"/>
              <a:buChar char="•"/>
            </a:pPr>
            <a:endParaRPr lang="en-GB">
              <a:cs typeface="Arial"/>
            </a:endParaRPr>
          </a:p>
        </p:txBody>
      </p:sp>
    </p:spTree>
    <p:extLst>
      <p:ext uri="{BB962C8B-B14F-4D97-AF65-F5344CB8AC3E}">
        <p14:creationId xmlns:p14="http://schemas.microsoft.com/office/powerpoint/2010/main" val="120422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97FB-5BB3-4A85-A907-2AEDED69DBA6}"/>
              </a:ext>
            </a:extLst>
          </p:cNvPr>
          <p:cNvSpPr>
            <a:spLocks noGrp="1"/>
          </p:cNvSpPr>
          <p:nvPr>
            <p:ph type="ctrTitle"/>
          </p:nvPr>
        </p:nvSpPr>
        <p:spPr>
          <a:xfrm>
            <a:off x="698421" y="474460"/>
            <a:ext cx="5400000" cy="997196"/>
          </a:xfrm>
        </p:spPr>
        <p:txBody>
          <a:bodyPr/>
          <a:lstStyle/>
          <a:p>
            <a:r>
              <a:rPr lang="en-GB"/>
              <a:t>Tasks and Actions: </a:t>
            </a:r>
            <a:br>
              <a:rPr lang="en-GB"/>
            </a:br>
            <a:r>
              <a:rPr lang="en-GB" sz="2800" b="0"/>
              <a:t>What have we done?</a:t>
            </a:r>
            <a:r>
              <a:rPr lang="en-GB"/>
              <a:t> </a:t>
            </a:r>
          </a:p>
        </p:txBody>
      </p:sp>
      <p:sp>
        <p:nvSpPr>
          <p:cNvPr id="3" name="Subtitle 2">
            <a:extLst>
              <a:ext uri="{FF2B5EF4-FFF2-40B4-BE49-F238E27FC236}">
                <a16:creationId xmlns:a16="http://schemas.microsoft.com/office/drawing/2014/main" id="{8C23689A-F252-49A7-8422-4735DB71A912}"/>
              </a:ext>
            </a:extLst>
          </p:cNvPr>
          <p:cNvSpPr>
            <a:spLocks noGrp="1"/>
          </p:cNvSpPr>
          <p:nvPr>
            <p:ph type="subTitle" idx="1"/>
          </p:nvPr>
        </p:nvSpPr>
        <p:spPr>
          <a:xfrm>
            <a:off x="644615" y="1277377"/>
            <a:ext cx="4133582" cy="6509474"/>
          </a:xfrm>
        </p:spPr>
        <p:txBody>
          <a:bodyPr wrap="square" lIns="0" tIns="0" rIns="0" bIns="0" anchor="t">
            <a:spAutoFit/>
          </a:bodyPr>
          <a:lstStyle/>
          <a:p>
            <a:endParaRPr lang="en-GB" sz="2000" b="1">
              <a:cs typeface="Arial" panose="020B0604020202020204"/>
            </a:endParaRPr>
          </a:p>
          <a:p>
            <a:pPr marL="342900" indent="-342900">
              <a:buChar char="•"/>
            </a:pPr>
            <a:r>
              <a:rPr lang="en-GB" sz="2000">
                <a:cs typeface="Arial"/>
              </a:rPr>
              <a:t>Initially set up an informal Café Forum to encourage sharing </a:t>
            </a:r>
            <a:r>
              <a:rPr lang="en-GB" sz="2000" i="1">
                <a:cs typeface="Arial"/>
              </a:rPr>
              <a:t>(this has evolved into a Help Desk Forum)</a:t>
            </a:r>
            <a:endParaRPr lang="en-GB" i="1">
              <a:cs typeface="Arial" panose="020B0604020202020204"/>
            </a:endParaRPr>
          </a:p>
          <a:p>
            <a:pPr marL="342900" indent="-342900">
              <a:buChar char="•"/>
            </a:pPr>
            <a:endParaRPr lang="en-GB" sz="2000">
              <a:cs typeface="Arial"/>
            </a:endParaRPr>
          </a:p>
          <a:p>
            <a:pPr marL="342900" indent="-342900">
              <a:buChar char="•"/>
            </a:pPr>
            <a:r>
              <a:rPr lang="en-GB" sz="2000">
                <a:cs typeface="Arial"/>
              </a:rPr>
              <a:t>Established a rota to cover forum </a:t>
            </a:r>
            <a:r>
              <a:rPr lang="en-GB" sz="1000">
                <a:cs typeface="Arial"/>
              </a:rPr>
              <a:t>(although any DC can jump in at any time if they wish) </a:t>
            </a:r>
          </a:p>
          <a:p>
            <a:pPr marL="342900" indent="-342900">
              <a:buChar char="•"/>
            </a:pPr>
            <a:endParaRPr lang="en-GB" sz="1000">
              <a:cs typeface="Arial"/>
            </a:endParaRPr>
          </a:p>
          <a:p>
            <a:pPr marL="342900" indent="-342900">
              <a:buChar char="•"/>
            </a:pPr>
            <a:endParaRPr lang="en-GB" sz="1000">
              <a:cs typeface="Arial"/>
            </a:endParaRPr>
          </a:p>
          <a:p>
            <a:pPr marL="342900" indent="-342900">
              <a:buChar char="•"/>
            </a:pPr>
            <a:endParaRPr lang="en-GB" sz="1000">
              <a:cs typeface="Arial"/>
            </a:endParaRPr>
          </a:p>
          <a:p>
            <a:pPr marL="342900" indent="-342900">
              <a:buChar char="•"/>
            </a:pPr>
            <a:r>
              <a:rPr lang="en-GB" sz="2000">
                <a:cs typeface="Arial"/>
              </a:rPr>
              <a:t>Training of Disability Champs:</a:t>
            </a:r>
          </a:p>
          <a:p>
            <a:pPr marL="342900" indent="-342900">
              <a:buChar char="•"/>
            </a:pPr>
            <a:endParaRPr lang="en-GB" sz="1700">
              <a:cs typeface="Arial"/>
            </a:endParaRPr>
          </a:p>
          <a:p>
            <a:r>
              <a:rPr lang="en-GB" sz="1700">
                <a:cs typeface="Arial"/>
              </a:rPr>
              <a:t>      MHFA </a:t>
            </a:r>
            <a:r>
              <a:rPr lang="en-GB" sz="700">
                <a:cs typeface="Arial"/>
              </a:rPr>
              <a:t>(Mental Health First Aid)</a:t>
            </a:r>
            <a:endParaRPr lang="en-GB" sz="2000">
              <a:solidFill>
                <a:srgbClr val="FFFFFF"/>
              </a:solidFill>
              <a:cs typeface="Arial"/>
            </a:endParaRPr>
          </a:p>
          <a:p>
            <a:endParaRPr lang="en-GB" sz="2000">
              <a:cs typeface="Arial"/>
            </a:endParaRPr>
          </a:p>
          <a:p>
            <a:r>
              <a:rPr lang="en-GB" sz="2000">
                <a:solidFill>
                  <a:srgbClr val="FFFFFF"/>
                </a:solidFill>
                <a:cs typeface="Arial"/>
              </a:rPr>
              <a:t>     Physical Disability training:</a:t>
            </a:r>
          </a:p>
          <a:p>
            <a:r>
              <a:rPr lang="en-GB" sz="2000">
                <a:solidFill>
                  <a:srgbClr val="FFFFFF"/>
                </a:solidFill>
                <a:cs typeface="Arial"/>
              </a:rPr>
              <a:t>     </a:t>
            </a:r>
            <a:r>
              <a:rPr lang="en-GB" sz="1000">
                <a:solidFill>
                  <a:srgbClr val="FFFFFF"/>
                </a:solidFill>
                <a:cs typeface="Arial"/>
              </a:rPr>
              <a:t>(Visual and hearing impaired, fatigue, mobility issues)</a:t>
            </a:r>
          </a:p>
          <a:p>
            <a:endParaRPr lang="en-GB" sz="1000">
              <a:solidFill>
                <a:srgbClr val="FFFFFF"/>
              </a:solidFill>
              <a:cs typeface="Arial"/>
            </a:endParaRPr>
          </a:p>
          <a:p>
            <a:r>
              <a:rPr lang="en-GB" sz="2000">
                <a:solidFill>
                  <a:srgbClr val="FFFFFF"/>
                </a:solidFill>
                <a:cs typeface="Arial" panose="020B0604020202020204"/>
              </a:rPr>
              <a:t>     Additional learning needs: </a:t>
            </a:r>
          </a:p>
          <a:p>
            <a:r>
              <a:rPr lang="en-GB" sz="2000">
                <a:solidFill>
                  <a:srgbClr val="FFFFFF"/>
                </a:solidFill>
                <a:cs typeface="Arial" panose="020B0604020202020204"/>
              </a:rPr>
              <a:t>    </a:t>
            </a:r>
            <a:r>
              <a:rPr lang="en-GB" sz="1200">
                <a:solidFill>
                  <a:srgbClr val="FFFFFF"/>
                </a:solidFill>
                <a:cs typeface="Arial" panose="020B0604020202020204"/>
              </a:rPr>
              <a:t> </a:t>
            </a:r>
            <a:r>
              <a:rPr lang="en-GB" sz="1000">
                <a:solidFill>
                  <a:srgbClr val="FFFFFF"/>
                </a:solidFill>
                <a:cs typeface="Arial" panose="020B0604020202020204"/>
              </a:rPr>
              <a:t>(Dyslexia, dyscalculia, dyspraxia)</a:t>
            </a:r>
          </a:p>
          <a:p>
            <a:pPr marL="285750" indent="-285750">
              <a:buChar char="•"/>
            </a:pPr>
            <a:endParaRPr lang="en-GB">
              <a:cs typeface="Arial" panose="020B0604020202020204"/>
            </a:endParaRPr>
          </a:p>
          <a:p>
            <a:pPr marL="285750" indent="-285750">
              <a:buChar char="•"/>
            </a:pPr>
            <a:endParaRPr lang="en-GB">
              <a:cs typeface="Arial" panose="020B0604020202020204"/>
            </a:endParaRPr>
          </a:p>
          <a:p>
            <a:pPr marL="285750" indent="-285750">
              <a:buChar char="•"/>
            </a:pPr>
            <a:endParaRPr lang="en-GB">
              <a:cs typeface="Arial" panose="020B0604020202020204"/>
            </a:endParaRPr>
          </a:p>
          <a:p>
            <a:pPr marL="285750" indent="-285750">
              <a:buChar char="•"/>
            </a:pPr>
            <a:endParaRPr lang="en-GB">
              <a:cs typeface="Arial" panose="020B0604020202020204"/>
            </a:endParaRPr>
          </a:p>
          <a:p>
            <a:pPr marL="285750" indent="-285750">
              <a:buChar char="•"/>
            </a:pPr>
            <a:endParaRPr lang="en-GB">
              <a:cs typeface="Arial" panose="020B0604020202020204"/>
            </a:endParaRPr>
          </a:p>
          <a:p>
            <a:pPr marL="285750" indent="-285750">
              <a:buChar char="•"/>
            </a:pPr>
            <a:endParaRPr lang="en-GB">
              <a:cs typeface="Arial" panose="020B0604020202020204"/>
            </a:endParaRPr>
          </a:p>
          <a:p>
            <a:pPr marL="285750" indent="-285750">
              <a:buChar char="•"/>
            </a:pPr>
            <a:endParaRPr lang="en-GB">
              <a:cs typeface="Arial" panose="020B0604020202020204"/>
            </a:endParaRPr>
          </a:p>
        </p:txBody>
      </p:sp>
      <p:pic>
        <p:nvPicPr>
          <p:cNvPr id="4" name="Picture 4">
            <a:extLst>
              <a:ext uri="{FF2B5EF4-FFF2-40B4-BE49-F238E27FC236}">
                <a16:creationId xmlns:a16="http://schemas.microsoft.com/office/drawing/2014/main" id="{7344F35A-8B8C-4271-9B79-F86D0CB47489}"/>
              </a:ext>
            </a:extLst>
          </p:cNvPr>
          <p:cNvPicPr>
            <a:picLocks noChangeAspect="1"/>
          </p:cNvPicPr>
          <p:nvPr/>
        </p:nvPicPr>
        <p:blipFill>
          <a:blip r:embed="rId3"/>
          <a:stretch>
            <a:fillRect/>
          </a:stretch>
        </p:blipFill>
        <p:spPr>
          <a:xfrm>
            <a:off x="4922123" y="1881900"/>
            <a:ext cx="3709117" cy="2475030"/>
          </a:xfrm>
          <a:prstGeom prst="rect">
            <a:avLst/>
          </a:prstGeom>
        </p:spPr>
      </p:pic>
    </p:spTree>
    <p:extLst>
      <p:ext uri="{BB962C8B-B14F-4D97-AF65-F5344CB8AC3E}">
        <p14:creationId xmlns:p14="http://schemas.microsoft.com/office/powerpoint/2010/main" val="287425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E4DBF8F9-91E0-485F-B9F6-7FB35CD1387C}"/>
              </a:ext>
            </a:extLst>
          </p:cNvPr>
          <p:cNvPicPr>
            <a:picLocks noChangeAspect="1"/>
          </p:cNvPicPr>
          <p:nvPr/>
        </p:nvPicPr>
        <p:blipFill>
          <a:blip r:embed="rId3"/>
          <a:stretch>
            <a:fillRect/>
          </a:stretch>
        </p:blipFill>
        <p:spPr>
          <a:xfrm>
            <a:off x="2002221" y="165689"/>
            <a:ext cx="4719144" cy="6505600"/>
          </a:xfrm>
          <a:prstGeom prst="rect">
            <a:avLst/>
          </a:prstGeom>
        </p:spPr>
      </p:pic>
      <p:sp>
        <p:nvSpPr>
          <p:cNvPr id="2" name="TextBox 1">
            <a:extLst>
              <a:ext uri="{FF2B5EF4-FFF2-40B4-BE49-F238E27FC236}">
                <a16:creationId xmlns:a16="http://schemas.microsoft.com/office/drawing/2014/main" id="{B1276913-846F-4742-9176-A66AAE091583}"/>
              </a:ext>
            </a:extLst>
          </p:cNvPr>
          <p:cNvSpPr txBox="1"/>
          <p:nvPr/>
        </p:nvSpPr>
        <p:spPr>
          <a:xfrm>
            <a:off x="5694218" y="268537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Arial"/>
              </a:rPr>
              <a:t>Sample of the Live - VLE Disability Champion Toolkit</a:t>
            </a:r>
          </a:p>
        </p:txBody>
      </p:sp>
    </p:spTree>
    <p:extLst>
      <p:ext uri="{BB962C8B-B14F-4D97-AF65-F5344CB8AC3E}">
        <p14:creationId xmlns:p14="http://schemas.microsoft.com/office/powerpoint/2010/main" val="3771485222"/>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EBED418186144FBB1880A2C96AFB28" ma:contentTypeVersion="9" ma:contentTypeDescription="Create a new document." ma:contentTypeScope="" ma:versionID="8a875e6c20bcd622a52ed92d67110a7c">
  <xsd:schema xmlns:xsd="http://www.w3.org/2001/XMLSchema" xmlns:xs="http://www.w3.org/2001/XMLSchema" xmlns:p="http://schemas.microsoft.com/office/2006/metadata/properties" xmlns:ns2="56d832e6-0afe-43c7-ad85-a9811c52c313" targetNamespace="http://schemas.microsoft.com/office/2006/metadata/properties" ma:root="true" ma:fieldsID="3fd440ec376a8ab544c5e775f18044f1" ns2:_="">
    <xsd:import namespace="56d832e6-0afe-43c7-ad85-a9811c52c3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d832e6-0afe-43c7-ad85-a9811c52c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3F2940-0212-4208-86F6-8CF912954942}">
  <ds:schemaRefs>
    <ds:schemaRef ds:uri="56d832e6-0afe-43c7-ad85-a9811c52c3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8ABBAD-2416-4B41-AF81-5DDA1ACD5D5A}">
  <ds:schemaRefs>
    <ds:schemaRef ds:uri="http://schemas.microsoft.com/sharepoint/v3/contenttype/forms"/>
  </ds:schemaRefs>
</ds:datastoreItem>
</file>

<file path=customXml/itemProps3.xml><?xml version="1.0" encoding="utf-8"?>
<ds:datastoreItem xmlns:ds="http://schemas.openxmlformats.org/officeDocument/2006/customXml" ds:itemID="{A7D6B7CC-0D75-41A1-B17A-BAC6944121F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OU_STANDARD</Template>
  <TotalTime>285</TotalTime>
  <Words>2087</Words>
  <Application>Microsoft Office PowerPoint</Application>
  <PresentationFormat>On-screen Show (4:3)</PresentationFormat>
  <Paragraphs>296</Paragraphs>
  <Slides>27</Slides>
  <Notes>24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vt:lpstr>
      <vt:lpstr>OU Title</vt:lpstr>
      <vt:lpstr>OU Section</vt:lpstr>
      <vt:lpstr>OU Layouts</vt:lpstr>
      <vt:lpstr>AL Disability Champions project (U101)</vt:lpstr>
      <vt:lpstr> Description</vt:lpstr>
      <vt:lpstr> Rationale</vt:lpstr>
      <vt:lpstr>PowerPoint Presentation</vt:lpstr>
      <vt:lpstr>PowerPoint Presentation</vt:lpstr>
      <vt:lpstr>PowerPoint Presentation</vt:lpstr>
      <vt:lpstr> What are the aims and objectives of the project? </vt:lpstr>
      <vt:lpstr>Tasks and Actions:  What have we done? </vt:lpstr>
      <vt:lpstr>PowerPoint Presentation</vt:lpstr>
      <vt:lpstr>PowerPoint Presentation</vt:lpstr>
      <vt:lpstr>Findings so far: </vt:lpstr>
      <vt:lpstr>Findings from rolling out the Disability Champions project....</vt:lpstr>
      <vt:lpstr>Disability Teaching &amp; Learning Helpdesk U101 tutor comments</vt:lpstr>
      <vt:lpstr>Toolkit U101 tutor comments</vt:lpstr>
      <vt:lpstr>PowerPoint Presentation</vt:lpstr>
      <vt:lpstr>Ability needs - Student Personas</vt:lpstr>
      <vt:lpstr>PowerPoint Presentation</vt:lpstr>
      <vt:lpstr>PowerPoint Presentation</vt:lpstr>
      <vt:lpstr>What did you find helpful about the personas? U101 tutor comments</vt:lpstr>
      <vt:lpstr>What did you find helpful about the personas? U101 tutor comments</vt:lpstr>
      <vt:lpstr>How can we improve the personas?  U101 tutor comments</vt:lpstr>
      <vt:lpstr>How will we know if the project is successful?</vt:lpstr>
      <vt:lpstr>Next steps……</vt:lpstr>
      <vt:lpstr>Tutors will have quick and easy access to information and support in their teaching of students with a wide range of disability needs.  They will gain a deeper understanding of the impact of a range of disabilities on learning.   Through sharing good practice tutors will gain confidence in their ability to meet the learning needs of students with disabilities of all kinds.  Students will feel more effectively supported which we hope will have an impact on their levels of achievement.  </vt:lpstr>
      <vt:lpstr>Reading and resources </vt:lpstr>
      <vt:lpstr>Academic papers  1.     The Role of Lecturers and Inclusive Education Molina, V. et al, Journal of Research into Special Educational Needs, 16 (S1): 1046–1049, 2016    2.     Supporting students with disabilities within a UK university: Lecturer perspectives, Kendall, L, Innovations in Education and Teaching International, 55(6): 694–703, 2017    3.     Daniell.S, and L. Waters (2019) Evaluation of D-flag students accessibility to and use of online tutorials and forums in L2 modules, eSTEeM project.  4.     Dean.L,(2014) Learning and Development Needs of Autistic Adults Studying STEM Subjects via Distance Learning, eSTEeM project.  5.     McPherson.E and Lister.K, (2018) Engaging students as experts in the trial and evaluation of Disability Language Guidance, eSTEeM project.  6.     Slater.R, Campbell.A and McPherson.E (2019) Accessibility and inclusion in tuition (AccIT), eSTEeM project.  7.     Collins.T and Davies.S, (2019) Disseminating inclusive field teaching – sharing resources and practices across disciplines and institutions, eSTEeM project.   8.     Crighton, S, Potter, A (2019) Using Peer observation within a community of Associate Lecturers in Mathematics and Statistics, eSTEeM project.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 Disability Champions</dc:title>
  <dc:creator>Lisa.Bowers</dc:creator>
  <cp:lastModifiedBy>Diane.Ford</cp:lastModifiedBy>
  <cp:revision>38</cp:revision>
  <dcterms:created xsi:type="dcterms:W3CDTF">2021-03-03T11:28:31Z</dcterms:created>
  <dcterms:modified xsi:type="dcterms:W3CDTF">2022-05-11T14:21:28Z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0x010100F0EBED418186144FBB1880A2C96AFB28</vt:lpwstr>
  </property>
</Properties>
</file>