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6" r:id="rId5"/>
    <p:sldMasterId id="2147483672" r:id="rId6"/>
  </p:sldMasterIdLst>
  <p:notesMasterIdLst>
    <p:notesMasterId r:id="rId23"/>
  </p:notesMasterIdLst>
  <p:sldIdLst>
    <p:sldId id="274" r:id="rId7"/>
    <p:sldId id="645" r:id="rId8"/>
    <p:sldId id="634" r:id="rId9"/>
    <p:sldId id="278" r:id="rId10"/>
    <p:sldId id="639" r:id="rId11"/>
    <p:sldId id="652" r:id="rId12"/>
    <p:sldId id="646" r:id="rId13"/>
    <p:sldId id="647" r:id="rId14"/>
    <p:sldId id="642" r:id="rId15"/>
    <p:sldId id="648" r:id="rId16"/>
    <p:sldId id="277" r:id="rId17"/>
    <p:sldId id="649" r:id="rId18"/>
    <p:sldId id="650" r:id="rId19"/>
    <p:sldId id="651" r:id="rId20"/>
    <p:sldId id="644" r:id="rId21"/>
    <p:sldId id="643" r:id="rId2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55145F-3566-43CE-9EBB-E3080C773C36}" v="772" dt="2022-05-10T12:33:58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Level of agreement with 'components of STEM learning design' statements over time between LDW and SG for CM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'CM 2'!$U$1</c:f>
              <c:strCache>
                <c:ptCount val="1"/>
                <c:pt idx="0">
                  <c:v>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'CM 2'!$T$2:$T$22</c:f>
              <c:numCache>
                <c:formatCode>General</c:formatCode>
                <c:ptCount val="21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7</c:v>
                </c:pt>
                <c:pt idx="4">
                  <c:v>5</c:v>
                </c:pt>
                <c:pt idx="5">
                  <c:v>17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9</c:v>
                </c:pt>
                <c:pt idx="12">
                  <c:v>11</c:v>
                </c:pt>
                <c:pt idx="13">
                  <c:v>12</c:v>
                </c:pt>
                <c:pt idx="14">
                  <c:v>4</c:v>
                </c:pt>
                <c:pt idx="15">
                  <c:v>14</c:v>
                </c:pt>
                <c:pt idx="16">
                  <c:v>4</c:v>
                </c:pt>
                <c:pt idx="17">
                  <c:v>2</c:v>
                </c:pt>
                <c:pt idx="18">
                  <c:v>6</c:v>
                </c:pt>
                <c:pt idx="19">
                  <c:v>5</c:v>
                </c:pt>
                <c:pt idx="20">
                  <c:v>5</c:v>
                </c:pt>
              </c:numCache>
            </c:numRef>
          </c:xVal>
          <c:yVal>
            <c:numRef>
              <c:f>'CM 2'!$U$2:$U$22</c:f>
              <c:numCache>
                <c:formatCode>General</c:formatCode>
                <c:ptCount val="21"/>
                <c:pt idx="0">
                  <c:v>7</c:v>
                </c:pt>
                <c:pt idx="1">
                  <c:v>17</c:v>
                </c:pt>
                <c:pt idx="2">
                  <c:v>5</c:v>
                </c:pt>
                <c:pt idx="3">
                  <c:v>8</c:v>
                </c:pt>
                <c:pt idx="4">
                  <c:v>18</c:v>
                </c:pt>
                <c:pt idx="5">
                  <c:v>12</c:v>
                </c:pt>
                <c:pt idx="6">
                  <c:v>14</c:v>
                </c:pt>
                <c:pt idx="7">
                  <c:v>9</c:v>
                </c:pt>
                <c:pt idx="8">
                  <c:v>12</c:v>
                </c:pt>
                <c:pt idx="9">
                  <c:v>19</c:v>
                </c:pt>
                <c:pt idx="10">
                  <c:v>21</c:v>
                </c:pt>
                <c:pt idx="11">
                  <c:v>17</c:v>
                </c:pt>
                <c:pt idx="12">
                  <c:v>5</c:v>
                </c:pt>
                <c:pt idx="13">
                  <c:v>18</c:v>
                </c:pt>
                <c:pt idx="14">
                  <c:v>17</c:v>
                </c:pt>
                <c:pt idx="15">
                  <c:v>9</c:v>
                </c:pt>
                <c:pt idx="16">
                  <c:v>20</c:v>
                </c:pt>
                <c:pt idx="17">
                  <c:v>21</c:v>
                </c:pt>
                <c:pt idx="18">
                  <c:v>18</c:v>
                </c:pt>
                <c:pt idx="19">
                  <c:v>13</c:v>
                </c:pt>
                <c:pt idx="20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C47-4AF2-A161-CFA17D218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537456"/>
        <c:axId val="299538112"/>
      </c:scatterChart>
      <c:valAx>
        <c:axId val="299537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Time</a:t>
                </a:r>
                <a:r>
                  <a:rPr lang="en-GB" baseline="0"/>
                  <a:t> between LDW and SG Approval (months)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538112"/>
        <c:crosses val="autoZero"/>
        <c:crossBetween val="midCat"/>
      </c:valAx>
      <c:valAx>
        <c:axId val="299538112"/>
        <c:scaling>
          <c:orientation val="minMax"/>
          <c:max val="2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Level</a:t>
                </a:r>
                <a:r>
                  <a:rPr lang="en-GB" baseline="0"/>
                  <a:t> of agreement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537456"/>
        <c:crosses val="autoZero"/>
        <c:crossBetween val="midCat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Level of agreement with 'components of STEM learning design' statements over time between LDW and SG for MTC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 MTC 2'!$T$1</c:f>
              <c:strCache>
                <c:ptCount val="1"/>
                <c:pt idx="0">
                  <c:v>TOTAL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 MTC 2'!$S$2:$S$23</c:f>
              <c:numCache>
                <c:formatCode>General</c:formatCode>
                <c:ptCount val="22"/>
                <c:pt idx="0">
                  <c:v>1</c:v>
                </c:pt>
                <c:pt idx="1">
                  <c:v>9</c:v>
                </c:pt>
                <c:pt idx="2">
                  <c:v>7</c:v>
                </c:pt>
                <c:pt idx="3">
                  <c:v>5</c:v>
                </c:pt>
                <c:pt idx="4">
                  <c:v>17</c:v>
                </c:pt>
                <c:pt idx="5">
                  <c:v>6</c:v>
                </c:pt>
                <c:pt idx="6">
                  <c:v>9</c:v>
                </c:pt>
                <c:pt idx="7">
                  <c:v>9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11</c:v>
                </c:pt>
                <c:pt idx="12">
                  <c:v>8</c:v>
                </c:pt>
                <c:pt idx="13">
                  <c:v>4</c:v>
                </c:pt>
                <c:pt idx="14">
                  <c:v>4</c:v>
                </c:pt>
                <c:pt idx="15">
                  <c:v>14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5</c:v>
                </c:pt>
                <c:pt idx="21">
                  <c:v>5</c:v>
                </c:pt>
              </c:numCache>
            </c:numRef>
          </c:xVal>
          <c:yVal>
            <c:numRef>
              <c:f>' MTC 2'!$T$2:$T$23</c:f>
              <c:numCache>
                <c:formatCode>General</c:formatCode>
                <c:ptCount val="22"/>
                <c:pt idx="0">
                  <c:v>9</c:v>
                </c:pt>
                <c:pt idx="1">
                  <c:v>5</c:v>
                </c:pt>
                <c:pt idx="2">
                  <c:v>12</c:v>
                </c:pt>
                <c:pt idx="3">
                  <c:v>20</c:v>
                </c:pt>
                <c:pt idx="4">
                  <c:v>4</c:v>
                </c:pt>
                <c:pt idx="5">
                  <c:v>4</c:v>
                </c:pt>
                <c:pt idx="6">
                  <c:v>7</c:v>
                </c:pt>
                <c:pt idx="7">
                  <c:v>19</c:v>
                </c:pt>
                <c:pt idx="8">
                  <c:v>9</c:v>
                </c:pt>
                <c:pt idx="9">
                  <c:v>4</c:v>
                </c:pt>
                <c:pt idx="10">
                  <c:v>16</c:v>
                </c:pt>
                <c:pt idx="11">
                  <c:v>7</c:v>
                </c:pt>
                <c:pt idx="12">
                  <c:v>12</c:v>
                </c:pt>
                <c:pt idx="13">
                  <c:v>19</c:v>
                </c:pt>
                <c:pt idx="14">
                  <c:v>14</c:v>
                </c:pt>
                <c:pt idx="15">
                  <c:v>13</c:v>
                </c:pt>
                <c:pt idx="16">
                  <c:v>14</c:v>
                </c:pt>
                <c:pt idx="17">
                  <c:v>18</c:v>
                </c:pt>
                <c:pt idx="18">
                  <c:v>19</c:v>
                </c:pt>
                <c:pt idx="19">
                  <c:v>14</c:v>
                </c:pt>
                <c:pt idx="20">
                  <c:v>11</c:v>
                </c:pt>
                <c:pt idx="21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072-4A9E-AB73-94EEFD3C6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746664"/>
        <c:axId val="578747976"/>
      </c:scatterChart>
      <c:valAx>
        <c:axId val="578746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between LDW and SG Approval (months)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747976"/>
        <c:crosses val="autoZero"/>
        <c:crossBetween val="midCat"/>
      </c:valAx>
      <c:valAx>
        <c:axId val="578747976"/>
        <c:scaling>
          <c:orientation val="minMax"/>
          <c:max val="2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Level</a:t>
                </a:r>
                <a:r>
                  <a:rPr lang="en-GB" baseline="0"/>
                  <a:t> of agreement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746664"/>
        <c:crosses val="autoZero"/>
        <c:crossBetween val="midCat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Learning Design Intention Comparison between Modules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'Stack graph'!$E$1</c:f>
              <c:strCache>
                <c:ptCount val="1"/>
                <c:pt idx="0">
                  <c:v>Assimilative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graph'!$E$2:$E$21</c:f>
              <c:numCache>
                <c:formatCode>General</c:formatCode>
                <c:ptCount val="20"/>
                <c:pt idx="0">
                  <c:v>41</c:v>
                </c:pt>
                <c:pt idx="1">
                  <c:v>46</c:v>
                </c:pt>
                <c:pt idx="2">
                  <c:v>52</c:v>
                </c:pt>
                <c:pt idx="3">
                  <c:v>42</c:v>
                </c:pt>
                <c:pt idx="4">
                  <c:v>55</c:v>
                </c:pt>
                <c:pt idx="5">
                  <c:v>19</c:v>
                </c:pt>
                <c:pt idx="6">
                  <c:v>41</c:v>
                </c:pt>
                <c:pt idx="7">
                  <c:v>28</c:v>
                </c:pt>
                <c:pt idx="8">
                  <c:v>20</c:v>
                </c:pt>
                <c:pt idx="9">
                  <c:v>43</c:v>
                </c:pt>
                <c:pt idx="10">
                  <c:v>38</c:v>
                </c:pt>
                <c:pt idx="11">
                  <c:v>10</c:v>
                </c:pt>
                <c:pt idx="12">
                  <c:v>39</c:v>
                </c:pt>
                <c:pt idx="13">
                  <c:v>78</c:v>
                </c:pt>
                <c:pt idx="14">
                  <c:v>41</c:v>
                </c:pt>
                <c:pt idx="15">
                  <c:v>32</c:v>
                </c:pt>
                <c:pt idx="16">
                  <c:v>33</c:v>
                </c:pt>
                <c:pt idx="17">
                  <c:v>46</c:v>
                </c:pt>
                <c:pt idx="18">
                  <c:v>39</c:v>
                </c:pt>
                <c:pt idx="19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C1-477D-931D-8688B02F9C88}"/>
            </c:ext>
          </c:extLst>
        </c:ser>
        <c:ser>
          <c:idx val="1"/>
          <c:order val="1"/>
          <c:tx>
            <c:strRef>
              <c:f>'Stack graph'!$F$1</c:f>
              <c:strCache>
                <c:ptCount val="1"/>
                <c:pt idx="0">
                  <c:v>F&amp;H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graph'!$F$2:$F$21</c:f>
              <c:numCache>
                <c:formatCode>General</c:formatCode>
                <c:ptCount val="20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10</c:v>
                </c:pt>
                <c:pt idx="4">
                  <c:v>6</c:v>
                </c:pt>
                <c:pt idx="5">
                  <c:v>20</c:v>
                </c:pt>
                <c:pt idx="6">
                  <c:v>5</c:v>
                </c:pt>
                <c:pt idx="7">
                  <c:v>15</c:v>
                </c:pt>
                <c:pt idx="8">
                  <c:v>22</c:v>
                </c:pt>
                <c:pt idx="9">
                  <c:v>0</c:v>
                </c:pt>
                <c:pt idx="10">
                  <c:v>7</c:v>
                </c:pt>
                <c:pt idx="11">
                  <c:v>5</c:v>
                </c:pt>
                <c:pt idx="12">
                  <c:v>3</c:v>
                </c:pt>
                <c:pt idx="13">
                  <c:v>0</c:v>
                </c:pt>
                <c:pt idx="14">
                  <c:v>4</c:v>
                </c:pt>
                <c:pt idx="15">
                  <c:v>11</c:v>
                </c:pt>
                <c:pt idx="16">
                  <c:v>14</c:v>
                </c:pt>
                <c:pt idx="17">
                  <c:v>0</c:v>
                </c:pt>
                <c:pt idx="18">
                  <c:v>5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C1-477D-931D-8688B02F9C88}"/>
            </c:ext>
          </c:extLst>
        </c:ser>
        <c:ser>
          <c:idx val="2"/>
          <c:order val="2"/>
          <c:tx>
            <c:strRef>
              <c:f>'Stack graph'!$G$1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graph'!$G$2:$G$21</c:f>
              <c:numCache>
                <c:formatCode>General</c:formatCode>
                <c:ptCount val="20"/>
                <c:pt idx="0">
                  <c:v>8</c:v>
                </c:pt>
                <c:pt idx="1">
                  <c:v>10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7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11</c:v>
                </c:pt>
                <c:pt idx="10">
                  <c:v>5</c:v>
                </c:pt>
                <c:pt idx="11">
                  <c:v>5</c:v>
                </c:pt>
                <c:pt idx="12">
                  <c:v>8</c:v>
                </c:pt>
                <c:pt idx="13">
                  <c:v>12</c:v>
                </c:pt>
                <c:pt idx="14">
                  <c:v>10</c:v>
                </c:pt>
                <c:pt idx="15">
                  <c:v>11</c:v>
                </c:pt>
                <c:pt idx="16">
                  <c:v>14</c:v>
                </c:pt>
                <c:pt idx="17">
                  <c:v>8</c:v>
                </c:pt>
                <c:pt idx="18">
                  <c:v>8</c:v>
                </c:pt>
                <c:pt idx="1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C1-477D-931D-8688B02F9C88}"/>
            </c:ext>
          </c:extLst>
        </c:ser>
        <c:ser>
          <c:idx val="3"/>
          <c:order val="3"/>
          <c:tx>
            <c:strRef>
              <c:f>'Stack graph'!$H$1</c:f>
              <c:strCache>
                <c:ptCount val="1"/>
                <c:pt idx="0">
                  <c:v>Productive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graph'!$H$2:$H$21</c:f>
              <c:numCache>
                <c:formatCode>General</c:formatCode>
                <c:ptCount val="20"/>
                <c:pt idx="0">
                  <c:v>12</c:v>
                </c:pt>
                <c:pt idx="1">
                  <c:v>1</c:v>
                </c:pt>
                <c:pt idx="2">
                  <c:v>2</c:v>
                </c:pt>
                <c:pt idx="3">
                  <c:v>15</c:v>
                </c:pt>
                <c:pt idx="4">
                  <c:v>1</c:v>
                </c:pt>
                <c:pt idx="5">
                  <c:v>21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24</c:v>
                </c:pt>
                <c:pt idx="10">
                  <c:v>5</c:v>
                </c:pt>
                <c:pt idx="11">
                  <c:v>17</c:v>
                </c:pt>
                <c:pt idx="12">
                  <c:v>23</c:v>
                </c:pt>
                <c:pt idx="13">
                  <c:v>1</c:v>
                </c:pt>
                <c:pt idx="14">
                  <c:v>7</c:v>
                </c:pt>
                <c:pt idx="15">
                  <c:v>11</c:v>
                </c:pt>
                <c:pt idx="16">
                  <c:v>16</c:v>
                </c:pt>
                <c:pt idx="17">
                  <c:v>25</c:v>
                </c:pt>
                <c:pt idx="18">
                  <c:v>13</c:v>
                </c:pt>
                <c:pt idx="1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C1-477D-931D-8688B02F9C88}"/>
            </c:ext>
          </c:extLst>
        </c:ser>
        <c:ser>
          <c:idx val="4"/>
          <c:order val="4"/>
          <c:tx>
            <c:strRef>
              <c:f>'Stack graph'!$I$1</c:f>
              <c:strCache>
                <c:ptCount val="1"/>
                <c:pt idx="0">
                  <c:v>Experiential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graph'!$I$2:$I$21</c:f>
              <c:numCache>
                <c:formatCode>General</c:formatCode>
                <c:ptCount val="20"/>
                <c:pt idx="0">
                  <c:v>11</c:v>
                </c:pt>
                <c:pt idx="1">
                  <c:v>12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20</c:v>
                </c:pt>
                <c:pt idx="6">
                  <c:v>0</c:v>
                </c:pt>
                <c:pt idx="7">
                  <c:v>16</c:v>
                </c:pt>
                <c:pt idx="8">
                  <c:v>4</c:v>
                </c:pt>
                <c:pt idx="9">
                  <c:v>0</c:v>
                </c:pt>
                <c:pt idx="10">
                  <c:v>3</c:v>
                </c:pt>
                <c:pt idx="11">
                  <c:v>21</c:v>
                </c:pt>
                <c:pt idx="12">
                  <c:v>13</c:v>
                </c:pt>
                <c:pt idx="13">
                  <c:v>2</c:v>
                </c:pt>
                <c:pt idx="14">
                  <c:v>10</c:v>
                </c:pt>
                <c:pt idx="15">
                  <c:v>7</c:v>
                </c:pt>
                <c:pt idx="16">
                  <c:v>7</c:v>
                </c:pt>
                <c:pt idx="17">
                  <c:v>0</c:v>
                </c:pt>
                <c:pt idx="18">
                  <c:v>14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C1-477D-931D-8688B02F9C88}"/>
            </c:ext>
          </c:extLst>
        </c:ser>
        <c:ser>
          <c:idx val="5"/>
          <c:order val="5"/>
          <c:tx>
            <c:strRef>
              <c:f>'Stack graph'!$J$1</c:f>
              <c:strCache>
                <c:ptCount val="1"/>
                <c:pt idx="0">
                  <c:v>Interactive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graph'!$J$2:$J$21</c:f>
              <c:numCache>
                <c:formatCode>General</c:formatCode>
                <c:ptCount val="20"/>
                <c:pt idx="0">
                  <c:v>9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10</c:v>
                </c:pt>
                <c:pt idx="7">
                  <c:v>16</c:v>
                </c:pt>
                <c:pt idx="8">
                  <c:v>31</c:v>
                </c:pt>
                <c:pt idx="9">
                  <c:v>0</c:v>
                </c:pt>
                <c:pt idx="10">
                  <c:v>17</c:v>
                </c:pt>
                <c:pt idx="11">
                  <c:v>9</c:v>
                </c:pt>
                <c:pt idx="12">
                  <c:v>6</c:v>
                </c:pt>
                <c:pt idx="13">
                  <c:v>0</c:v>
                </c:pt>
                <c:pt idx="14">
                  <c:v>17</c:v>
                </c:pt>
                <c:pt idx="15">
                  <c:v>9</c:v>
                </c:pt>
                <c:pt idx="16">
                  <c:v>11</c:v>
                </c:pt>
                <c:pt idx="17">
                  <c:v>1</c:v>
                </c:pt>
                <c:pt idx="18">
                  <c:v>5</c:v>
                </c:pt>
                <c:pt idx="19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C1-477D-931D-8688B02F9C88}"/>
            </c:ext>
          </c:extLst>
        </c:ser>
        <c:ser>
          <c:idx val="6"/>
          <c:order val="6"/>
          <c:tx>
            <c:strRef>
              <c:f>'Stack graph'!$K$1</c:f>
              <c:strCache>
                <c:ptCount val="1"/>
                <c:pt idx="0">
                  <c:v>Assessment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cat>
            <c:strRef>
              <c:f>'Stack graph'!$D$2:$D$21</c:f>
              <c:strCache>
                <c:ptCount val="20"/>
                <c:pt idx="0">
                  <c:v>A</c:v>
                </c:pt>
                <c:pt idx="1">
                  <c:v>C</c:v>
                </c:pt>
                <c:pt idx="2">
                  <c:v>D</c:v>
                </c:pt>
                <c:pt idx="3">
                  <c:v>G</c:v>
                </c:pt>
                <c:pt idx="4">
                  <c:v>F</c:v>
                </c:pt>
                <c:pt idx="5">
                  <c:v>M</c:v>
                </c:pt>
                <c:pt idx="6">
                  <c:v>J</c:v>
                </c:pt>
                <c:pt idx="7">
                  <c:v>L</c:v>
                </c:pt>
                <c:pt idx="8">
                  <c:v>N</c:v>
                </c:pt>
                <c:pt idx="9">
                  <c:v>O</c:v>
                </c:pt>
                <c:pt idx="10">
                  <c:v>H</c:v>
                </c:pt>
                <c:pt idx="11">
                  <c:v>R</c:v>
                </c:pt>
                <c:pt idx="12">
                  <c:v>T</c:v>
                </c:pt>
                <c:pt idx="13">
                  <c:v>U</c:v>
                </c:pt>
                <c:pt idx="14">
                  <c:v>Y</c:v>
                </c:pt>
                <c:pt idx="15">
                  <c:v>X</c:v>
                </c:pt>
                <c:pt idx="16">
                  <c:v>Z</c:v>
                </c:pt>
                <c:pt idx="17">
                  <c:v>BB</c:v>
                </c:pt>
                <c:pt idx="18">
                  <c:v>AA</c:v>
                </c:pt>
                <c:pt idx="19">
                  <c:v>S</c:v>
                </c:pt>
              </c:strCache>
            </c:strRef>
          </c:cat>
          <c:val>
            <c:numRef>
              <c:f>'Stack graph'!$K$2:$K$21</c:f>
              <c:numCache>
                <c:formatCode>General</c:formatCode>
                <c:ptCount val="20"/>
                <c:pt idx="0">
                  <c:v>12</c:v>
                </c:pt>
                <c:pt idx="1">
                  <c:v>19</c:v>
                </c:pt>
                <c:pt idx="2">
                  <c:v>24</c:v>
                </c:pt>
                <c:pt idx="3">
                  <c:v>13</c:v>
                </c:pt>
                <c:pt idx="4">
                  <c:v>21</c:v>
                </c:pt>
                <c:pt idx="5">
                  <c:v>7</c:v>
                </c:pt>
                <c:pt idx="6">
                  <c:v>35</c:v>
                </c:pt>
                <c:pt idx="7">
                  <c:v>17</c:v>
                </c:pt>
                <c:pt idx="8">
                  <c:v>19</c:v>
                </c:pt>
                <c:pt idx="9">
                  <c:v>22</c:v>
                </c:pt>
                <c:pt idx="10">
                  <c:v>25</c:v>
                </c:pt>
                <c:pt idx="11">
                  <c:v>33</c:v>
                </c:pt>
                <c:pt idx="12">
                  <c:v>8</c:v>
                </c:pt>
                <c:pt idx="13">
                  <c:v>7</c:v>
                </c:pt>
                <c:pt idx="14">
                  <c:v>11</c:v>
                </c:pt>
                <c:pt idx="15">
                  <c:v>19</c:v>
                </c:pt>
                <c:pt idx="16">
                  <c:v>5</c:v>
                </c:pt>
                <c:pt idx="17">
                  <c:v>20</c:v>
                </c:pt>
                <c:pt idx="18">
                  <c:v>16</c:v>
                </c:pt>
                <c:pt idx="1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C1-477D-931D-8688B02F9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0217296"/>
        <c:axId val="660215984"/>
      </c:areaChart>
      <c:catAx>
        <c:axId val="660217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Modules</a:t>
                </a:r>
                <a:r>
                  <a:rPr lang="en-GB" baseline="0"/>
                  <a:t> (in order of module specification approval)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215984"/>
        <c:crosses val="autoZero"/>
        <c:auto val="1"/>
        <c:lblAlgn val="ctr"/>
        <c:lblOffset val="100"/>
        <c:noMultiLvlLbl val="0"/>
      </c:catAx>
      <c:valAx>
        <c:axId val="6602159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Distribution</a:t>
                </a:r>
                <a:r>
                  <a:rPr lang="en-GB" baseline="0"/>
                  <a:t> of activity types (%)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02172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Learning</a:t>
            </a:r>
            <a:r>
              <a:rPr lang="en-GB" baseline="0"/>
              <a:t> Design Intention Comparison with OU 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'Comparison of averages'!$B$2</c:f>
              <c:strCache>
                <c:ptCount val="1"/>
                <c:pt idx="0">
                  <c:v>OU mean average 2015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'Comparison of averages'!$C$1:$I$1</c:f>
              <c:strCache>
                <c:ptCount val="7"/>
                <c:pt idx="0">
                  <c:v>Assimilative</c:v>
                </c:pt>
                <c:pt idx="1">
                  <c:v>F&amp;H</c:v>
                </c:pt>
                <c:pt idx="2">
                  <c:v>Communication</c:v>
                </c:pt>
                <c:pt idx="3">
                  <c:v>Productive</c:v>
                </c:pt>
                <c:pt idx="4">
                  <c:v>Experiential</c:v>
                </c:pt>
                <c:pt idx="5">
                  <c:v>Interactive</c:v>
                </c:pt>
                <c:pt idx="6">
                  <c:v>Assessment</c:v>
                </c:pt>
              </c:strCache>
            </c:strRef>
          </c:cat>
          <c:val>
            <c:numRef>
              <c:f>'Comparison of averages'!$C$2:$I$2</c:f>
              <c:numCache>
                <c:formatCode>General</c:formatCode>
                <c:ptCount val="7"/>
                <c:pt idx="0">
                  <c:v>42.2</c:v>
                </c:pt>
                <c:pt idx="1">
                  <c:v>4.0999999999999996</c:v>
                </c:pt>
                <c:pt idx="2">
                  <c:v>4.5</c:v>
                </c:pt>
                <c:pt idx="3">
                  <c:v>14.9</c:v>
                </c:pt>
                <c:pt idx="4">
                  <c:v>3.8</c:v>
                </c:pt>
                <c:pt idx="5">
                  <c:v>1.9</c:v>
                </c:pt>
                <c:pt idx="6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3-49A2-AD1F-15C10FBA94AD}"/>
            </c:ext>
          </c:extLst>
        </c:ser>
        <c:ser>
          <c:idx val="1"/>
          <c:order val="1"/>
          <c:tx>
            <c:strRef>
              <c:f>'Comparison of averages'!$B$3</c:f>
              <c:strCache>
                <c:ptCount val="1"/>
                <c:pt idx="0">
                  <c:v>STEM mean average 2017-2021 (%)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'Comparison of averages'!$C$1:$I$1</c:f>
              <c:strCache>
                <c:ptCount val="7"/>
                <c:pt idx="0">
                  <c:v>Assimilative</c:v>
                </c:pt>
                <c:pt idx="1">
                  <c:v>F&amp;H</c:v>
                </c:pt>
                <c:pt idx="2">
                  <c:v>Communication</c:v>
                </c:pt>
                <c:pt idx="3">
                  <c:v>Productive</c:v>
                </c:pt>
                <c:pt idx="4">
                  <c:v>Experiential</c:v>
                </c:pt>
                <c:pt idx="5">
                  <c:v>Interactive</c:v>
                </c:pt>
                <c:pt idx="6">
                  <c:v>Assessment</c:v>
                </c:pt>
              </c:strCache>
            </c:strRef>
          </c:cat>
          <c:val>
            <c:numRef>
              <c:f>'Comparison of averages'!$C$3:$I$3</c:f>
              <c:numCache>
                <c:formatCode>0.0</c:formatCode>
                <c:ptCount val="7"/>
                <c:pt idx="0">
                  <c:v>39.200000000000003</c:v>
                </c:pt>
                <c:pt idx="1">
                  <c:v>7.35</c:v>
                </c:pt>
                <c:pt idx="2">
                  <c:v>7.8</c:v>
                </c:pt>
                <c:pt idx="3">
                  <c:v>10.95</c:v>
                </c:pt>
                <c:pt idx="4">
                  <c:v>7.5</c:v>
                </c:pt>
                <c:pt idx="5">
                  <c:v>9.9</c:v>
                </c:pt>
                <c:pt idx="6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3-49A2-AD1F-15C10FBA94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1022440"/>
        <c:axId val="611028016"/>
      </c:barChart>
      <c:catAx>
        <c:axId val="611022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Activity</a:t>
                </a:r>
                <a:r>
                  <a:rPr lang="en-GB" baseline="0"/>
                  <a:t> Type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028016"/>
        <c:crosses val="autoZero"/>
        <c:auto val="1"/>
        <c:lblAlgn val="ctr"/>
        <c:lblOffset val="100"/>
        <c:noMultiLvlLbl val="0"/>
      </c:catAx>
      <c:valAx>
        <c:axId val="61102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Mean</a:t>
                </a:r>
                <a:r>
                  <a:rPr lang="en-GB" baseline="0"/>
                  <a:t> average distribution (%)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022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0.16204</cdr:x>
      <cdr:y>0.26507</cdr:y>
    </cdr:from>
    <cdr:to>
      <cdr:x>0.48696</cdr:x>
      <cdr:y>0.55068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B64B3EDB-44A6-4E10-A0DF-3508D50D685F}"/>
            </a:ext>
          </a:extLst>
        </cdr:cNvPr>
        <cdr:cNvSpPr/>
      </cdr:nvSpPr>
      <cdr:spPr>
        <a:xfrm xmlns:a="http://schemas.openxmlformats.org/drawingml/2006/main">
          <a:off x="660831" y="718303"/>
          <a:ext cx="1325105" cy="77394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0.1665</cdr:x>
      <cdr:y>0.26897</cdr:y>
    </cdr:from>
    <cdr:to>
      <cdr:x>0.50404</cdr:x>
      <cdr:y>0.56911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95F73BA-54EC-42BB-803E-E245BFFD872F}"/>
            </a:ext>
          </a:extLst>
        </cdr:cNvPr>
        <cdr:cNvSpPr/>
      </cdr:nvSpPr>
      <cdr:spPr>
        <a:xfrm xmlns:a="http://schemas.openxmlformats.org/drawingml/2006/main">
          <a:off x="711631" y="769103"/>
          <a:ext cx="1442633" cy="85821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GB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DE5F2-41C7-6244-B6BE-0DE86CAF42DC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19EDF-32DA-2B40-A28B-2067B9A1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2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/>
              <a:t>Introductions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/>
              <a:t>Alison Edwards &amp; Anne Higson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26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other thing I did with this data was to plot this level of agreement against </a:t>
            </a:r>
            <a:r>
              <a:rPr lang="en-GB" err="1"/>
              <a:t>iming</a:t>
            </a:r>
            <a:r>
              <a:rPr lang="en-GB"/>
              <a:t> </a:t>
            </a:r>
          </a:p>
          <a:p>
            <a:endParaRPr lang="en-GB"/>
          </a:p>
          <a:p>
            <a:r>
              <a:rPr lang="en-GB"/>
              <a:t>43 responses (CM 21, academics 22). CMs slightly more positive. </a:t>
            </a:r>
          </a:p>
          <a:p>
            <a:r>
              <a:rPr lang="en-GB"/>
              <a:t>Seems like optimum time is 2-6 months before approval.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71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Thinking about LD as </a:t>
            </a:r>
            <a:r>
              <a:rPr lang="en-US" b="1"/>
              <a:t>a PRODUCT </a:t>
            </a:r>
            <a:r>
              <a:rPr lang="en-US"/>
              <a:t>- Activity Planner findings.</a:t>
            </a:r>
          </a:p>
          <a:p>
            <a:r>
              <a:rPr lang="en-US"/>
              <a:t>At LDW idea of using 7 Activity Type categories is introduced to create design intention.</a:t>
            </a:r>
          </a:p>
          <a:p>
            <a:r>
              <a:rPr lang="en-US"/>
              <a:t>Idea is to encourage designers to consider all kinds of activities for students – reflect University strategies around reducing assessment and more interactivity. </a:t>
            </a:r>
          </a:p>
          <a:p>
            <a:r>
              <a:rPr lang="en-US"/>
              <a:t>Required to submit to SG. Downloaded them here. Perfect design – wide variety – that’s OK because each has it’s own context </a:t>
            </a:r>
            <a:r>
              <a:rPr lang="en-US" err="1"/>
              <a:t>etc</a:t>
            </a:r>
            <a:r>
              <a:rPr lang="en-US"/>
              <a:t>… </a:t>
            </a:r>
          </a:p>
          <a:p>
            <a:endParaRPr lang="en-US"/>
          </a:p>
          <a:p>
            <a:r>
              <a:rPr lang="en-US"/>
              <a:t>Does allow for some comparison though.</a:t>
            </a:r>
          </a:p>
          <a:p>
            <a:r>
              <a:rPr lang="en-US"/>
              <a:t>IET did some analysis in 2015/2016 of the learning designs that were held in the online LD Tool and found these averages for the categories (blue bars) </a:t>
            </a:r>
          </a:p>
          <a:p>
            <a:r>
              <a:rPr lang="en-US"/>
              <a:t>I’ve just compared those against the averages for these STEM modules here (orange bars) </a:t>
            </a:r>
          </a:p>
          <a:p>
            <a:r>
              <a:rPr lang="en-US"/>
              <a:t>Intended designs do reflect that change in emphasis. Assimilative and assessment down, but other more active types up. </a:t>
            </a:r>
          </a:p>
          <a:p>
            <a:r>
              <a:rPr lang="en-US"/>
              <a:t>Pretty broad, but I find it interesting. </a:t>
            </a:r>
          </a:p>
          <a:p>
            <a:endParaRPr lang="en-US"/>
          </a:p>
          <a:p>
            <a:r>
              <a:rPr lang="en-US"/>
              <a:t>Over to Paul.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95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positive comments and areas of impact associated with the learning design support provided were identified by the interviewees. These included reducing student workload [02] [12], learning outcomes [08] [14], developing a coherent rationale [05] and thinking about what the student experience would be, irrespective of the content [03] [05] [08] [10] [11] [12].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Interviewees explained they perceived the value of the support was in being able to ‘ringfence’ or ‘protect’ time [08] [10] in order to have ‘a very productive conversation’ [02] about elements of the student experience that were not content driven but needed to be ‘directly questioned’ [12], ‘challenged’ [10] or addressed [06] as a ‘step in the process’ [07]. One interviewee highlighted how they felt they were now, ‘less in the position of signing a blank cheque of approving a module where there are lots of unknowns’ [03] whilst for another learning design support, ‘meant that they [the academics] just had a clearer idea about what they were going to produce’ [09]. Despite 5 of the interviewees having never attended a LDW their perceptions of the activities that took place there were broadly accurate, specifically referencing the development of learning outcomes [01] [05] assessment strategies [01] and ‘how to teach’ [13] as being amongst the expected activities.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69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900"/>
              <a:t>Theory of Practice Architectures (TPA) provides a means to </a:t>
            </a:r>
            <a:r>
              <a:rPr lang="en-GB" sz="900">
                <a:effectLst/>
                <a:ea typeface="Calibri" panose="020F0502020204030204" pitchFamily="34" charset="0"/>
              </a:rPr>
              <a:t>establish: ‘an account of what practices are composed of and how practices shape and are shaped by the arrangements with which they are enmeshed in a site of practice’</a:t>
            </a:r>
            <a:r>
              <a:rPr lang="en-GB" sz="900"/>
              <a:t>.</a:t>
            </a:r>
          </a:p>
          <a:p>
            <a:endParaRPr lang="en-GB" sz="900"/>
          </a:p>
          <a:p>
            <a:r>
              <a:rPr lang="en-GB" sz="900"/>
              <a:t>‘Arrangements’ categorised into ‘doings’, ‘relatings’, ‘sayings’  </a:t>
            </a:r>
          </a:p>
          <a:p>
            <a:endParaRPr lang="en-GB" sz="900"/>
          </a:p>
          <a:p>
            <a:r>
              <a:rPr lang="en-GB" sz="900"/>
              <a:t>Recommended by some leading LD researchers to be applied to LD in order to ensure ‘sustainable change’ occurs. </a:t>
            </a:r>
          </a:p>
          <a:p>
            <a:endParaRPr lang="en-GB" sz="900"/>
          </a:p>
          <a:p>
            <a:r>
              <a:rPr lang="en-GB" sz="900"/>
              <a:t>Organised all our data in Nivo12 and then used TPA as coding framework.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4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Time – ideas to percolate and develop! Questions raised </a:t>
            </a:r>
          </a:p>
          <a:p>
            <a:r>
              <a:rPr lang="en-US"/>
              <a:t>Contextualization – agenda at LDW, might be a language problem, toolbox of offers?</a:t>
            </a:r>
          </a:p>
          <a:p>
            <a:r>
              <a:rPr lang="en-US"/>
              <a:t>Experience – Cloudworks discontinued, research says support was ‘inherently social’, f2f, establish a ‘MTC in production’ group?</a:t>
            </a:r>
          </a:p>
          <a:p>
            <a:r>
              <a:rPr lang="en-US"/>
              <a:t>Re-orientation – Stagegate, LD done ‘to them’, rather than ‘with them’ is pervasive, emphasize all 3 orientations, embed in practice?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97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35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Firstly, just to establish the background to the work we needed to try and answer this question: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/>
              <a:t>One of issues with LD is that it has become one of those terms that is used a lot but not necessarily well understood? </a:t>
            </a:r>
          </a:p>
          <a:p>
            <a:r>
              <a:rPr lang="en-US" sz="900"/>
              <a:t>It’s become a bit of a buzzword, some educational jargon that has kind of morphed and moved around a bit depending on who you talk to. </a:t>
            </a:r>
          </a:p>
          <a:p>
            <a:r>
              <a:rPr lang="en-US" sz="900"/>
              <a:t>Term is used to describe product, process and practice?</a:t>
            </a:r>
          </a:p>
          <a:p>
            <a:r>
              <a:rPr lang="en-US" sz="900"/>
              <a:t>Outline terms…</a:t>
            </a:r>
          </a:p>
          <a:p>
            <a:endParaRPr lang="en-US" sz="900"/>
          </a:p>
          <a:p>
            <a:r>
              <a:rPr lang="en-US" sz="900"/>
              <a:t>As an experiment, if someone says learning design…</a:t>
            </a:r>
          </a:p>
          <a:p>
            <a:r>
              <a:rPr lang="en-US" sz="900"/>
              <a:t>Can you vote using the poll in the chat box.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/>
              <a:t>Run through timeline to establish the background. </a:t>
            </a:r>
          </a:p>
          <a:p>
            <a:endParaRPr lang="en-US" sz="900"/>
          </a:p>
          <a:p>
            <a:r>
              <a:rPr lang="en-US" sz="900"/>
              <a:t>Before 2016 I was a member of the IET Learning Design Project team going out and about and establishing resources, etc.</a:t>
            </a:r>
          </a:p>
          <a:p>
            <a:endParaRPr lang="en-US" sz="900"/>
          </a:p>
          <a:p>
            <a:endParaRPr lang="en-US" sz="9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77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Learning Design was the subject of the first IET Quality Enhancement Report Series in 2015.</a:t>
            </a:r>
          </a:p>
          <a:p>
            <a:r>
              <a:rPr lang="en-GB"/>
              <a:t>Rebecca Galley wrote this and it’s an interesting read about how OU has interpreted the OULDI brief etc. </a:t>
            </a:r>
          </a:p>
          <a:p>
            <a:r>
              <a:rPr lang="en-GB"/>
              <a:t>Really clear how it is linked to attempting to improve quality and how LD can be used as part of a governance process. Stage gate process. </a:t>
            </a:r>
          </a:p>
          <a:p>
            <a:endParaRPr lang="en-GB"/>
          </a:p>
          <a:p>
            <a:r>
              <a:rPr lang="en-GB"/>
              <a:t>Establishes 3 principles…</a:t>
            </a:r>
          </a:p>
          <a:p>
            <a:r>
              <a:rPr lang="en-GB"/>
              <a:t>Challenge for the LDS team and also for Carlton and I, has been setting up support structures that embed those principles but also that are actually practical and useful. </a:t>
            </a:r>
          </a:p>
          <a:p>
            <a:endParaRPr lang="en-GB"/>
          </a:p>
          <a:p>
            <a:r>
              <a:rPr lang="en-GB" b="1"/>
              <a:t>APPROACH HAS EVOLVED</a:t>
            </a:r>
          </a:p>
          <a:p>
            <a:pPr marL="228600" indent="-228600">
              <a:buAutoNum type="arabicPeriod"/>
            </a:pPr>
            <a:r>
              <a:rPr lang="en-GB"/>
              <a:t>I’m contacted by CM or STM – let’s have a conversation! Point them to the MTC Induction site</a:t>
            </a:r>
          </a:p>
          <a:p>
            <a:pPr marL="228600" indent="-228600">
              <a:buAutoNum type="arabicPeriod"/>
            </a:pPr>
            <a:r>
              <a:rPr lang="en-GB"/>
              <a:t>Meet with AD-SE and HCSG – MTC Production Induction meeting</a:t>
            </a:r>
          </a:p>
          <a:p>
            <a:pPr marL="228600" indent="-228600">
              <a:buAutoNum type="arabicPeriod"/>
            </a:pPr>
            <a:r>
              <a:rPr lang="en-GB"/>
              <a:t>Organise timing for a LDW</a:t>
            </a:r>
          </a:p>
          <a:p>
            <a:pPr marL="228600" indent="-228600">
              <a:buAutoNum type="arabicPeriod"/>
            </a:pPr>
            <a:r>
              <a:rPr lang="en-GB"/>
              <a:t>Agree an agenda</a:t>
            </a:r>
          </a:p>
          <a:p>
            <a:pPr marL="228600" indent="-228600">
              <a:buAutoNum type="arabicPeriod"/>
            </a:pPr>
            <a:r>
              <a:rPr lang="en-GB"/>
              <a:t>Have LDW</a:t>
            </a:r>
          </a:p>
          <a:p>
            <a:pPr marL="228600" indent="-228600">
              <a:buAutoNum type="arabicPeriod"/>
            </a:pPr>
            <a:r>
              <a:rPr lang="en-GB"/>
              <a:t>Continue work on module spec</a:t>
            </a:r>
          </a:p>
          <a:p>
            <a:pPr marL="228600" indent="-228600">
              <a:buAutoNum type="arabicPeriod"/>
            </a:pPr>
            <a:r>
              <a:rPr lang="en-GB"/>
              <a:t>Module spec to BoS</a:t>
            </a:r>
          </a:p>
          <a:p>
            <a:pPr marL="228600" indent="-228600">
              <a:buAutoNum type="arabicPeriod"/>
            </a:pPr>
            <a:r>
              <a:rPr lang="en-GB"/>
              <a:t>Module spec to SG  </a:t>
            </a:r>
          </a:p>
          <a:p>
            <a:endParaRPr lang="en-GB"/>
          </a:p>
          <a:p>
            <a:r>
              <a:rPr lang="en-GB" err="1"/>
              <a:t>ful</a:t>
            </a:r>
            <a:r>
              <a:rPr lang="en-GB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41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SCOPE</a:t>
            </a:r>
          </a:p>
          <a:p>
            <a:r>
              <a:rPr lang="en-GB"/>
              <a:t>Currently…. 2stages</a:t>
            </a:r>
          </a:p>
          <a:p>
            <a:r>
              <a:rPr lang="en-GB"/>
              <a:t>Stage 1: supported by Deanery (me and AD-SE) – SG approval</a:t>
            </a:r>
          </a:p>
          <a:p>
            <a:r>
              <a:rPr lang="en-GB"/>
              <a:t>Stage 2: supported by LDS-Learning Design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3 x original research questions based on the 3 orientations. Next part I’m going to go through how we approached them and the data we collected. </a:t>
            </a:r>
          </a:p>
          <a:p>
            <a:endParaRPr lang="en-GB"/>
          </a:p>
          <a:p>
            <a:r>
              <a:rPr lang="en-GB"/>
              <a:t>1 extra to draw the ideas together – will describe this in more detail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59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7 statements on a Likert scale with four options to record level of agreement over time  </a:t>
            </a:r>
          </a:p>
          <a:p>
            <a:r>
              <a:rPr lang="en-GB"/>
              <a:t>Statements were based on the 3 principles established in the QE paper i.e. design conversations and collaborating, but also specifically about the tools and instruments that were used e.g. </a:t>
            </a:r>
            <a:r>
              <a:rPr lang="en-GB" sz="900"/>
              <a:t>MTC Induction meeting, website, LDW, activity planner . </a:t>
            </a:r>
            <a:endParaRPr lang="en-GB"/>
          </a:p>
          <a:p>
            <a:pPr marL="0" marR="0" lvl="0" indent="0" algn="just" defTabSz="6858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/>
              <a:t>Sent survey after approval of module at Scrutiny Group to MTCs and CMs.</a:t>
            </a:r>
          </a:p>
          <a:p>
            <a:pPr algn="just" fontAlgn="base"/>
            <a:endParaRPr lang="en-GB" sz="18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 module approved SG = July 2017, Last module approved SG = Mar 2021 </a:t>
            </a:r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modules = 28 </a:t>
            </a:r>
          </a:p>
          <a:p>
            <a:pPr algn="just" fontAlgn="base"/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surveys sent = 58 (CM = 28, MTC = 30), Survey responses = 43 (CM = 21, MTC= 22) </a:t>
            </a:r>
            <a:endParaRPr lang="en-GB" sz="1800"/>
          </a:p>
          <a:p>
            <a:pPr algn="just" fontAlgn="base"/>
            <a:endParaRPr lang="en-GB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 rate = 74%</a:t>
            </a:r>
          </a:p>
          <a:p>
            <a:r>
              <a:rPr lang="en-GB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24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Allocated values to the Likert scale level of responses and plotted them against date of SG approval to give a sense of possible improvement over time. </a:t>
            </a:r>
          </a:p>
          <a:p>
            <a:endParaRPr lang="en-GB"/>
          </a:p>
          <a:p>
            <a:r>
              <a:rPr lang="en-GB"/>
              <a:t>Separated by job role. </a:t>
            </a:r>
          </a:p>
          <a:p>
            <a:pPr marL="228600" indent="-228600">
              <a:buAutoNum type="arabicPeriod"/>
            </a:pPr>
            <a:r>
              <a:rPr lang="en-GB"/>
              <a:t>CM first, </a:t>
            </a:r>
          </a:p>
          <a:p>
            <a:pPr marL="228600" indent="-228600">
              <a:buAutoNum type="arabicPeriod"/>
            </a:pPr>
            <a:r>
              <a:rPr lang="en-GB"/>
              <a:t>then MTC.  </a:t>
            </a:r>
          </a:p>
          <a:p>
            <a:pPr marL="228600" indent="-228600">
              <a:buAutoNum type="arabicPeriod"/>
            </a:pPr>
            <a:endParaRPr lang="en-GB"/>
          </a:p>
          <a:p>
            <a:r>
              <a:rPr lang="en-GB"/>
              <a:t>Improvement over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19EDF-32DA-2B40-A28B-2067B9A173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2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1" y="2160001"/>
            <a:ext cx="8614700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320" y="3166992"/>
            <a:ext cx="8614701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4319" y="4741183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607" y="4130270"/>
            <a:ext cx="1095415" cy="749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1800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2592001" y="1080362"/>
            <a:ext cx="619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46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1" y="1080000"/>
            <a:ext cx="3395663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176000" y="1080000"/>
            <a:ext cx="4608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02414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1" y="3136922"/>
            <a:ext cx="3395663" cy="1646578"/>
          </a:xfrm>
          <a:prstGeom prst="rect">
            <a:avLst/>
          </a:prstGeom>
        </p:spPr>
        <p:txBody>
          <a:bodyPr lIns="0" tIns="0" rIns="0" bIns="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186802" y="1080362"/>
            <a:ext cx="4597199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2001" y="1080000"/>
            <a:ext cx="3395663" cy="1840920"/>
          </a:xfrm>
          <a:prstGeom prst="rect">
            <a:avLst/>
          </a:prstGeom>
        </p:spPr>
        <p:txBody>
          <a:bodyPr lIns="0" tIns="0" rIns="0" bIns="0" numCol="2" spcCol="288000"/>
          <a:lstStyle>
            <a:lvl1pPr marL="0" indent="0" algn="l">
              <a:buNone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37913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880000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28002" y="1080000"/>
            <a:ext cx="3455999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145281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2"/>
            <a:ext cx="8352000" cy="167007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Body text</a:t>
            </a:r>
          </a:p>
          <a:p>
            <a:pPr lvl="0"/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966078"/>
            <a:ext cx="8352000" cy="181742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Bullet points</a:t>
            </a:r>
          </a:p>
          <a:p>
            <a:pPr lvl="0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53036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3567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60226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78179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10951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964964" y="379281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964960" y="788547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4504960" y="788545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6" name="Text Placeholder 31"/>
          <p:cNvSpPr>
            <a:spLocks noGrp="1"/>
          </p:cNvSpPr>
          <p:nvPr>
            <p:ph type="body" sz="quarter" idx="13" hasCustomPrompt="1"/>
          </p:nvPr>
        </p:nvSpPr>
        <p:spPr>
          <a:xfrm>
            <a:off x="4504960" y="1057683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964960" y="1489054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38" name="Text Placehold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4504960" y="1489052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9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4504960" y="1758190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964960" y="218956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41" name="Text Placeholder 31"/>
          <p:cNvSpPr>
            <a:spLocks noGrp="1"/>
          </p:cNvSpPr>
          <p:nvPr>
            <p:ph type="body" sz="quarter" idx="18" hasCustomPrompt="1"/>
          </p:nvPr>
        </p:nvSpPr>
        <p:spPr>
          <a:xfrm>
            <a:off x="4504960" y="2189559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2" name="Text Placeholder 31"/>
          <p:cNvSpPr>
            <a:spLocks noGrp="1"/>
          </p:cNvSpPr>
          <p:nvPr>
            <p:ph type="body" sz="quarter" idx="19" hasCustomPrompt="1"/>
          </p:nvPr>
        </p:nvSpPr>
        <p:spPr>
          <a:xfrm>
            <a:off x="4504960" y="2458697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3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3964960" y="289006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44" name="Text Placeholder 31"/>
          <p:cNvSpPr>
            <a:spLocks noGrp="1"/>
          </p:cNvSpPr>
          <p:nvPr>
            <p:ph type="body" sz="quarter" idx="21" hasCustomPrompt="1"/>
          </p:nvPr>
        </p:nvSpPr>
        <p:spPr>
          <a:xfrm>
            <a:off x="4504960" y="2890066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5" name="Text Placeholder 31"/>
          <p:cNvSpPr>
            <a:spLocks noGrp="1"/>
          </p:cNvSpPr>
          <p:nvPr>
            <p:ph type="body" sz="quarter" idx="22" hasCustomPrompt="1"/>
          </p:nvPr>
        </p:nvSpPr>
        <p:spPr>
          <a:xfrm>
            <a:off x="4504960" y="3159204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3964960" y="3590574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24" hasCustomPrompt="1"/>
          </p:nvPr>
        </p:nvSpPr>
        <p:spPr>
          <a:xfrm>
            <a:off x="4504960" y="3590573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48" name="Text Placeholder 31"/>
          <p:cNvSpPr>
            <a:spLocks noGrp="1"/>
          </p:cNvSpPr>
          <p:nvPr>
            <p:ph type="body" sz="quarter" idx="25" hasCustomPrompt="1"/>
          </p:nvPr>
        </p:nvSpPr>
        <p:spPr>
          <a:xfrm>
            <a:off x="4504960" y="3859711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964960" y="4291082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50" name="Text Placeholder 31"/>
          <p:cNvSpPr>
            <a:spLocks noGrp="1"/>
          </p:cNvSpPr>
          <p:nvPr>
            <p:ph type="body" sz="quarter" idx="27" hasCustomPrompt="1"/>
          </p:nvPr>
        </p:nvSpPr>
        <p:spPr>
          <a:xfrm>
            <a:off x="4504960" y="4291080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51" name="Text Placeholder 31"/>
          <p:cNvSpPr>
            <a:spLocks noGrp="1"/>
          </p:cNvSpPr>
          <p:nvPr>
            <p:ph type="body" sz="quarter" idx="28" hasCustomPrompt="1"/>
          </p:nvPr>
        </p:nvSpPr>
        <p:spPr>
          <a:xfrm>
            <a:off x="4504960" y="4560218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Picture Placeholder 12"/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600000" cy="5143500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4187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88800" y="401863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</p:spTree>
    <p:extLst>
      <p:ext uri="{BB962C8B-B14F-4D97-AF65-F5344CB8AC3E}">
        <p14:creationId xmlns:p14="http://schemas.microsoft.com/office/powerpoint/2010/main" val="190977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0954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1080000"/>
            <a:ext cx="835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8676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00" y="165600"/>
            <a:ext cx="631509" cy="43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3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7" r:id="rId2"/>
    <p:sldLayoutId id="2147483678" r:id="rId3"/>
    <p:sldLayoutId id="2147483679" r:id="rId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579" y="165793"/>
            <a:ext cx="644992" cy="44343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73" r:id="rId3"/>
    <p:sldLayoutId id="2147483683" r:id="rId4"/>
    <p:sldLayoutId id="2147483685" r:id="rId5"/>
    <p:sldLayoutId id="2147483681" r:id="rId6"/>
    <p:sldLayoutId id="2147483684" r:id="rId7"/>
    <p:sldLayoutId id="2147483682" r:id="rId8"/>
    <p:sldLayoutId id="2147483686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:10.1111/bjet.12695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doi.org/10.1007/978-981-10-2219-7_1" TargetMode="External"/><Relationship Id="rId5" Type="http://schemas.openxmlformats.org/officeDocument/2006/relationships/hyperlink" Target="https://doi.org/10.1016/j.chb.2016.02.074" TargetMode="External"/><Relationship Id="rId4" Type="http://schemas.openxmlformats.org/officeDocument/2006/relationships/hyperlink" Target="https://learn3.open.ac.uk/pluginfile.php/148524/mod_resource/content/2/LD_in_MCT_Aug2016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4650" y="1118148"/>
            <a:ext cx="8614700" cy="1495794"/>
          </a:xfrm>
        </p:spPr>
        <p:txBody>
          <a:bodyPr/>
          <a:lstStyle/>
          <a:p>
            <a:r>
              <a:rPr lang="en-US"/>
              <a:t>Evaluating the Impact of Implementing Learning Design Approaches in STEM over 4 Years (July 2017 – July 2021)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146303-9F2F-4F1D-8DD7-6C3A52BC1053}"/>
              </a:ext>
            </a:extLst>
          </p:cNvPr>
          <p:cNvSpPr txBox="1"/>
          <p:nvPr/>
        </p:nvSpPr>
        <p:spPr>
          <a:xfrm>
            <a:off x="469900" y="4023291"/>
            <a:ext cx="2724150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GB" sz="1200" b="1">
                <a:solidFill>
                  <a:schemeClr val="bg1"/>
                </a:solidFill>
              </a:rPr>
              <a:t>Tom Olney</a:t>
            </a:r>
          </a:p>
          <a:p>
            <a:pPr algn="l"/>
            <a:r>
              <a:rPr lang="en-GB" sz="1200">
                <a:solidFill>
                  <a:schemeClr val="bg1"/>
                </a:solidFill>
              </a:rPr>
              <a:t>Senior Manager, Learning &amp; Teaching</a:t>
            </a:r>
          </a:p>
          <a:p>
            <a:pPr algn="l"/>
            <a:r>
              <a:rPr lang="en-GB" sz="1200">
                <a:solidFill>
                  <a:schemeClr val="bg1"/>
                </a:solidFill>
              </a:rPr>
              <a:t>STEM Deanery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DFE978-830A-4E11-8C60-1988BCB81A40}"/>
              </a:ext>
            </a:extLst>
          </p:cNvPr>
          <p:cNvSpPr txBox="1"/>
          <p:nvPr/>
        </p:nvSpPr>
        <p:spPr>
          <a:xfrm>
            <a:off x="3930650" y="4023291"/>
            <a:ext cx="2914650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GB" sz="1200" b="1">
                <a:solidFill>
                  <a:schemeClr val="bg1"/>
                </a:solidFill>
              </a:rPr>
              <a:t>Carlton Wood</a:t>
            </a:r>
          </a:p>
          <a:p>
            <a:pPr algn="l"/>
            <a:r>
              <a:rPr lang="en-GB" sz="1200">
                <a:solidFill>
                  <a:schemeClr val="bg1"/>
                </a:solidFill>
              </a:rPr>
              <a:t>Senior Lecturer </a:t>
            </a:r>
          </a:p>
          <a:p>
            <a:pPr algn="l"/>
            <a:r>
              <a:rPr lang="en-GB" sz="1200">
                <a:solidFill>
                  <a:schemeClr val="bg1"/>
                </a:solidFill>
              </a:rPr>
              <a:t>EEES</a:t>
            </a:r>
          </a:p>
        </p:txBody>
      </p:sp>
    </p:spTree>
    <p:extLst>
      <p:ext uri="{BB962C8B-B14F-4D97-AF65-F5344CB8AC3E}">
        <p14:creationId xmlns:p14="http://schemas.microsoft.com/office/powerpoint/2010/main" val="373498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F960-2BD6-425A-B4A2-894CA8361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00" y="399926"/>
            <a:ext cx="4640399" cy="401932"/>
          </a:xfrm>
        </p:spPr>
        <p:txBody>
          <a:bodyPr/>
          <a:lstStyle/>
          <a:p>
            <a:r>
              <a:rPr lang="en-GB"/>
              <a:t>RQ1: learning design as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23F36-3049-4450-978A-F91A772B7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8EE6F5-0339-41E3-A5CF-32130A067D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8007" y="1079500"/>
          <a:ext cx="4078207" cy="2709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1979506-85C1-494A-A772-D507157B857B}"/>
              </a:ext>
            </a:extLst>
          </p:cNvPr>
          <p:cNvGraphicFramePr/>
          <p:nvPr/>
        </p:nvGraphicFramePr>
        <p:xfrm>
          <a:off x="4572000" y="1697064"/>
          <a:ext cx="4273993" cy="285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04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99926"/>
            <a:ext cx="4890430" cy="460230"/>
          </a:xfrm>
        </p:spPr>
        <p:txBody>
          <a:bodyPr/>
          <a:lstStyle/>
          <a:p>
            <a:r>
              <a:rPr lang="en-GB"/>
              <a:t>RQ2: learning design as product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350E304-0D53-4A30-ADA2-C49FE274BB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999772"/>
              </p:ext>
            </p:extLst>
          </p:nvPr>
        </p:nvGraphicFramePr>
        <p:xfrm>
          <a:off x="74612" y="950914"/>
          <a:ext cx="6547643" cy="3335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D7FC28A-9A55-4202-8FAF-90D7E9AED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3461647"/>
              </p:ext>
            </p:extLst>
          </p:nvPr>
        </p:nvGraphicFramePr>
        <p:xfrm>
          <a:off x="3386963" y="1470205"/>
          <a:ext cx="5397037" cy="349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4756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99926"/>
            <a:ext cx="4890430" cy="460230"/>
          </a:xfrm>
        </p:spPr>
        <p:txBody>
          <a:bodyPr/>
          <a:lstStyle/>
          <a:p>
            <a:r>
              <a:rPr lang="en-GB"/>
              <a:t>RQ3: learning design as process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3814-971C-4A74-AA54-2D0086517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923109"/>
            <a:ext cx="8352000" cy="3860391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/>
              <a:t>14 interviews with </a:t>
            </a:r>
            <a:r>
              <a:rPr lang="en-GB" sz="12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Board of Studies (Academic 2, Professional 3) or Scrutiny Group (Academic 4, Professional 5) members past and present. </a:t>
            </a: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9 had attended LDW.</a:t>
            </a:r>
            <a:endParaRPr lang="en-GB" sz="12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/>
              <a:t>Focus on changes in quality of module specifications, confidence in MTs readiness for production, and efficiency of process over time from learning design activity.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GB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Difficulties articulating a direct link between LD support and change in these areas. Memory issues!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Experience of MT a substantial contributing factor to all three areas.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GB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GB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Perception of change to quality of spec: </a:t>
            </a: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GB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uality declined = 0, no change to quality = 9 </a:t>
            </a: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GB">
                <a:effectLst/>
                <a:ea typeface="Calibri" panose="020F0502020204030204" pitchFamily="34" charset="0"/>
              </a:rPr>
              <a:t>uality improved = 5.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GB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Perception of change in confidence that MTs ready for production: less confident =3*, </a:t>
            </a: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GB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 change = 5, </a:t>
            </a:r>
            <a:r>
              <a:rPr lang="en-GB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>
                <a:effectLst/>
                <a:ea typeface="Calibri" panose="020F0502020204030204" pitchFamily="34" charset="0"/>
              </a:rPr>
              <a:t>ore confident = 6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GB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Perception of change to efficiency of process: less efficient = 0, no change = 9, </a:t>
            </a:r>
            <a:r>
              <a:rPr lang="en-GB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mproved = 3, declined = 2</a:t>
            </a:r>
          </a:p>
          <a:p>
            <a:pPr algn="just"/>
            <a:endParaRPr lang="en-GB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GB">
                <a:cs typeface="Times New Roman" panose="02020603050405020304" pitchFamily="18" charset="0"/>
              </a:rPr>
              <a:t>Lots of very positive comments centred on ringfencing/protecting time to focus on student experience (learning outcomes/student workload) over content. Removal of ‘blank cheque’.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GB">
                <a:cs typeface="Times New Roman" panose="02020603050405020304" pitchFamily="18" charset="0"/>
              </a:rPr>
              <a:t>Some negative perceptions focused on LD as ‘hurdle’, ‘step in process/tick box exercise’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9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99926"/>
            <a:ext cx="5284412" cy="460230"/>
          </a:xfrm>
        </p:spPr>
        <p:txBody>
          <a:bodyPr/>
          <a:lstStyle/>
          <a:p>
            <a:r>
              <a:rPr lang="en-GB"/>
              <a:t>RQ4: the ‘arrangements’ that enable and constrain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C7F8993E-4178-4C62-8267-241B0324F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0831" y="945985"/>
            <a:ext cx="5590163" cy="41757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CFA0A7-80FA-44B2-8B53-802958021601}"/>
              </a:ext>
            </a:extLst>
          </p:cNvPr>
          <p:cNvSpPr txBox="1"/>
          <p:nvPr/>
        </p:nvSpPr>
        <p:spPr>
          <a:xfrm>
            <a:off x="388801" y="1090207"/>
            <a:ext cx="3907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/>
          </a:p>
          <a:p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13219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99926"/>
            <a:ext cx="5284412" cy="460230"/>
          </a:xfrm>
        </p:spPr>
        <p:txBody>
          <a:bodyPr/>
          <a:lstStyle/>
          <a:p>
            <a:r>
              <a:rPr lang="en-GB"/>
              <a:t>Recommendations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3814-971C-4A74-AA54-2D0086517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600"/>
          </a:p>
          <a:p>
            <a:r>
              <a:rPr lang="en-GB" sz="1800"/>
              <a:t>1. </a:t>
            </a:r>
            <a:r>
              <a:rPr lang="en-GB" sz="1800" b="1"/>
              <a:t>Time</a:t>
            </a:r>
            <a:r>
              <a:rPr lang="en-GB" sz="1800"/>
              <a:t> - optimum time between LDW and SG approval 2-5 months</a:t>
            </a:r>
          </a:p>
          <a:p>
            <a:endParaRPr lang="en-GB" sz="1800"/>
          </a:p>
          <a:p>
            <a:r>
              <a:rPr lang="en-GB" sz="1800"/>
              <a:t>2. </a:t>
            </a:r>
            <a:r>
              <a:rPr lang="en-GB" sz="1800" b="1"/>
              <a:t>Contextualisation</a:t>
            </a:r>
            <a:r>
              <a:rPr lang="en-GB" sz="1800"/>
              <a:t> – concentrate on the adaptability of LD for different contexts </a:t>
            </a:r>
          </a:p>
          <a:p>
            <a:endParaRPr lang="en-GB" sz="1800"/>
          </a:p>
          <a:p>
            <a:r>
              <a:rPr lang="en-GB" sz="1800"/>
              <a:t>3.</a:t>
            </a:r>
            <a:r>
              <a:rPr lang="en-GB" sz="1800" b="1"/>
              <a:t> Experience </a:t>
            </a:r>
            <a:r>
              <a:rPr lang="en-GB" sz="1800"/>
              <a:t>– mechanism for sharing experiences </a:t>
            </a:r>
          </a:p>
          <a:p>
            <a:endParaRPr lang="en-GB" sz="1800"/>
          </a:p>
          <a:p>
            <a:r>
              <a:rPr lang="en-GB" sz="1800"/>
              <a:t>4. </a:t>
            </a:r>
            <a:r>
              <a:rPr lang="en-GB" sz="1800" b="1"/>
              <a:t>Re-orientation of LD </a:t>
            </a:r>
            <a:r>
              <a:rPr lang="en-GB" sz="1800"/>
              <a:t>– away from an association with process, towards an association with practice and/or product </a:t>
            </a:r>
          </a:p>
        </p:txBody>
      </p:sp>
    </p:spTree>
    <p:extLst>
      <p:ext uri="{BB962C8B-B14F-4D97-AF65-F5344CB8AC3E}">
        <p14:creationId xmlns:p14="http://schemas.microsoft.com/office/powerpoint/2010/main" val="347846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13CD-1766-442E-AAA0-4226C0D85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118" y="508181"/>
            <a:ext cx="7090916" cy="1495794"/>
          </a:xfrm>
        </p:spPr>
        <p:txBody>
          <a:bodyPr/>
          <a:lstStyle/>
          <a:p>
            <a:r>
              <a:rPr lang="en-US"/>
              <a:t>Discussion:</a:t>
            </a:r>
            <a:br>
              <a:rPr lang="en-US"/>
            </a:br>
            <a:r>
              <a:rPr lang="en-US"/>
              <a:t>How should Learning Design be supported in STEM? 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D4C80-B513-48E5-8E49-D15F69250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0529" y="2818537"/>
            <a:ext cx="2754890" cy="498598"/>
          </a:xfrm>
        </p:spPr>
        <p:txBody>
          <a:bodyPr/>
          <a:lstStyle/>
          <a:p>
            <a:r>
              <a:rPr lang="en-GB"/>
              <a:t>What are your thoughts?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077D020-0B2B-4412-B2F2-07690B63C2BF}"/>
              </a:ext>
            </a:extLst>
          </p:cNvPr>
          <p:cNvSpPr txBox="1">
            <a:spLocks/>
          </p:cNvSpPr>
          <p:nvPr/>
        </p:nvSpPr>
        <p:spPr>
          <a:xfrm>
            <a:off x="4481557" y="2736078"/>
            <a:ext cx="3897945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What are your experiences of LD at the OU or elsewhere?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6490F7-FA54-4087-8B83-FDBA3C2C094B}"/>
              </a:ext>
            </a:extLst>
          </p:cNvPr>
          <p:cNvSpPr txBox="1">
            <a:spLocks/>
          </p:cNvSpPr>
          <p:nvPr/>
        </p:nvSpPr>
        <p:spPr>
          <a:xfrm>
            <a:off x="559312" y="3682595"/>
            <a:ext cx="3400219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What types of support would you like to see developed?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012873-1647-438C-B78E-6487243C9BD7}"/>
              </a:ext>
            </a:extLst>
          </p:cNvPr>
          <p:cNvSpPr txBox="1"/>
          <p:nvPr/>
        </p:nvSpPr>
        <p:spPr>
          <a:xfrm>
            <a:off x="4572000" y="3816759"/>
            <a:ext cx="3702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>
                <a:solidFill>
                  <a:schemeClr val="bg1"/>
                </a:solidFill>
              </a:rPr>
              <a:t>What kinds of evaluation/research projects would you like to see?</a:t>
            </a:r>
          </a:p>
        </p:txBody>
      </p:sp>
    </p:spTree>
    <p:extLst>
      <p:ext uri="{BB962C8B-B14F-4D97-AF65-F5344CB8AC3E}">
        <p14:creationId xmlns:p14="http://schemas.microsoft.com/office/powerpoint/2010/main" val="2337589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99926"/>
            <a:ext cx="4268440" cy="460230"/>
          </a:xfrm>
        </p:spPr>
        <p:txBody>
          <a:bodyPr/>
          <a:lstStyle/>
          <a:p>
            <a:r>
              <a:rPr lang="en-US"/>
              <a:t>References 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396000" y="1041815"/>
            <a:ext cx="8352000" cy="399487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Conole G. (2013) </a:t>
            </a:r>
            <a:r>
              <a:rPr lang="en-US" sz="1100" b="1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Designing for Learning in an Open World.</a:t>
            </a: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100" i="1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Explorations in the Learning Sciences, Instructional Systems and Performance Technologies</a:t>
            </a: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, vol. 4: New York: Springer.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>
              <a:effectLst/>
              <a:latin typeface="+mj-lt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Dagnino F, Dimitriadis Y, Pozzi F, Asensio-Pérez J &amp; Rubia-Avi B (2018) </a:t>
            </a:r>
            <a:r>
              <a:rPr lang="en-GB" sz="11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teachers’ needs and the existing barriers to the adoption of Learning Design methods and tools: A literature survey</a:t>
            </a:r>
            <a:r>
              <a:rPr lang="en-GB" sz="1100" i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British Journal of Educational Technology Vol 49 No 6 2018 </a:t>
            </a:r>
            <a:r>
              <a:rPr lang="en-GB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998–1013 </a:t>
            </a:r>
            <a:r>
              <a:rPr lang="en-GB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http://dx.doi:10.1111/bjet.12695</a:t>
            </a:r>
            <a:endParaRPr lang="en-GB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ArialMT"/>
                <a:cs typeface="Times New Roman" panose="02020603050405020304" pitchFamily="18" charset="0"/>
              </a:rPr>
              <a:t>Dalziel, J., Conole, G., Wills, S., Walker, S., Bennett, S., Dobozy, E., Cameron, </a:t>
            </a:r>
            <a:r>
              <a:rPr lang="en-GB" sz="1100" err="1">
                <a:effectLst/>
                <a:latin typeface="Arial" panose="020B0604020202020204" pitchFamily="34" charset="0"/>
                <a:ea typeface="ArialMT"/>
                <a:cs typeface="Times New Roman" panose="02020603050405020304" pitchFamily="18" charset="0"/>
              </a:rPr>
              <a:t>L.,Badilescu-Buga</a:t>
            </a:r>
            <a:r>
              <a:rPr lang="en-GB" sz="1100">
                <a:effectLst/>
                <a:latin typeface="Arial" panose="020B0604020202020204" pitchFamily="34" charset="0"/>
                <a:ea typeface="ArialMT"/>
                <a:cs typeface="Times New Roman" panose="02020603050405020304" pitchFamily="18" charset="0"/>
              </a:rPr>
              <a:t>, E., &amp; Bower, M. (2016). </a:t>
            </a:r>
            <a:r>
              <a:rPr lang="en-GB" sz="1100" b="1">
                <a:effectLst/>
                <a:latin typeface="Arial" panose="020B0604020202020204" pitchFamily="34" charset="0"/>
                <a:ea typeface="ArialMT"/>
                <a:cs typeface="Times New Roman" panose="02020603050405020304" pitchFamily="18" charset="0"/>
              </a:rPr>
              <a:t>The Larnaca Declaration on Learning Design</a:t>
            </a:r>
            <a:r>
              <a:rPr lang="en-GB" sz="1100">
                <a:effectLst/>
                <a:latin typeface="Arial" panose="020B0604020202020204" pitchFamily="34" charset="0"/>
                <a:ea typeface="ArialMT"/>
                <a:cs typeface="Times New Roman" panose="02020603050405020304" pitchFamily="18" charset="0"/>
              </a:rPr>
              <a:t>. Journal of Interactive Media in Education. 7, pp.1-24, doi.org/10.5334/jime.407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10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Galley R (2015) </a:t>
            </a:r>
            <a:r>
              <a:rPr lang="en-GB" sz="1100" b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Learning Design at the Open University: introducing methods for enhancing curriculum innovation and quality. </a:t>
            </a:r>
            <a:r>
              <a:rPr lang="en-GB" sz="1100" i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Quality Enhancement Report (1</a:t>
            </a:r>
            <a:r>
              <a:rPr lang="en-GB" sz="110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 The Open University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Kantirou M (2016) </a:t>
            </a:r>
            <a:r>
              <a:rPr lang="en-US" sz="1100" b="1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A learning design approach for MCT</a:t>
            </a: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. OU Internal report (</a:t>
            </a:r>
            <a:r>
              <a:rPr lang="en-US" sz="1100" u="sng">
                <a:solidFill>
                  <a:srgbClr val="0563C1"/>
                </a:solidFill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  <a:hlinkClick r:id="rId4"/>
              </a:rPr>
              <a:t>https://learn3.open.ac.uk/pluginfile.php/148524/mod_resource/content/2/LD_in_MCT_Aug2016.pdf</a:t>
            </a:r>
            <a:r>
              <a:rPr lang="en-US" sz="1100">
                <a:effectLst/>
                <a:latin typeface="+mj-lt"/>
                <a:ea typeface="SimSun" panose="02010600030101010101" pitchFamily="2" charset="-122"/>
                <a:cs typeface="Calibri" panose="020F0502020204030204" pitchFamily="34" charset="0"/>
              </a:rPr>
              <a:t> retrieved 27/02/20)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latin typeface="+mj-lt"/>
              </a:rPr>
              <a:t>Godsk, M (2017) </a:t>
            </a:r>
            <a:r>
              <a:rPr lang="en-US" sz="1100" b="1">
                <a:latin typeface="+mj-lt"/>
              </a:rPr>
              <a:t>Improving STEM Undergraduate Education with Efficient Learning Design</a:t>
            </a:r>
            <a:r>
              <a:rPr lang="en-US" sz="1100">
                <a:latin typeface="+mj-lt"/>
              </a:rPr>
              <a:t>. EdD thesis. The Open University.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/>
              <a:t>Rienties B &amp; Toetenel L (2016) </a:t>
            </a:r>
            <a:r>
              <a:rPr lang="en-GB" sz="1100" b="0" i="1">
                <a:effectLst/>
              </a:rPr>
              <a:t>The impact of learning design on student behaviour, satisfaction and performance: A cross-institutional comparison across 151 modules</a:t>
            </a:r>
            <a:r>
              <a:rPr lang="en-GB" sz="1100" b="0" i="0">
                <a:effectLst/>
              </a:rPr>
              <a:t>. </a:t>
            </a:r>
            <a:r>
              <a:rPr lang="en-GB" sz="1100" b="0" i="1">
                <a:effectLst/>
              </a:rPr>
              <a:t>Computers in Human Behavior. </a:t>
            </a:r>
            <a:r>
              <a:rPr lang="en-GB" sz="1100" b="0" i="0">
                <a:effectLst/>
              </a:rPr>
              <a:t>60: pp.333-341 </a:t>
            </a:r>
            <a:r>
              <a:rPr lang="en-GB" sz="1100" b="0" i="0">
                <a:effectLst/>
                <a:hlinkClick r:id="rId5"/>
              </a:rPr>
              <a:t>https://doi.org/10.1016/j.chb.2016.02.074</a:t>
            </a:r>
            <a:endParaRPr lang="en-GB" sz="1100" b="0" i="0"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spc="20">
                <a:solidFill>
                  <a:srgbClr val="000000"/>
                </a:solidFill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Mahon K., Kemmis S., Francisco S., Lloyd A. (2017) Introduction: Practice Theory and the Theory of Practice Architectures. In: Mahon K., Francisco S., Kemmis S. (eds) </a:t>
            </a:r>
            <a:r>
              <a:rPr lang="en-US" sz="1100" i="1" spc="20">
                <a:solidFill>
                  <a:srgbClr val="000000"/>
                </a:solidFill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Exploring Education and Professional Practice</a:t>
            </a:r>
            <a:r>
              <a:rPr lang="en-US" sz="1100" spc="20">
                <a:solidFill>
                  <a:srgbClr val="000000"/>
                </a:solidFill>
                <a:effectLst/>
                <a:ea typeface="SimSun" panose="02010600030101010101" pitchFamily="2" charset="-122"/>
                <a:cs typeface="Calibri" panose="020F0502020204030204" pitchFamily="34" charset="0"/>
              </a:rPr>
              <a:t>. Springer, Singapore. </a:t>
            </a:r>
            <a:r>
              <a:rPr lang="en-US" sz="1100" u="sng" spc="20">
                <a:solidFill>
                  <a:srgbClr val="0563C1"/>
                </a:solidFill>
                <a:effectLst/>
                <a:ea typeface="SimSun" panose="02010600030101010101" pitchFamily="2" charset="-122"/>
                <a:cs typeface="Calibri" panose="020F0502020204030204" pitchFamily="34" charset="0"/>
                <a:hlinkClick r:id="rId6"/>
              </a:rPr>
              <a:t>https://doi.org/10.1007/978-981-10-2219-7_1</a:t>
            </a:r>
            <a:endParaRPr lang="en-GB" sz="110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GB" sz="11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1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5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EA19-8232-4225-90D1-41D2AE5D4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570" y="1075956"/>
            <a:ext cx="7743075" cy="1495794"/>
          </a:xfrm>
        </p:spPr>
        <p:txBody>
          <a:bodyPr/>
          <a:lstStyle/>
          <a:p>
            <a:r>
              <a:rPr lang="en-GB"/>
              <a:t>What does it mean to ‘do’ learning design in STEM?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D98F0-6579-42AA-89FD-F80814B31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0000" y="3166992"/>
            <a:ext cx="5400000" cy="249299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1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1" y="360001"/>
            <a:ext cx="5146760" cy="360000"/>
          </a:xfrm>
        </p:spPr>
        <p:txBody>
          <a:bodyPr/>
          <a:lstStyle/>
          <a:p>
            <a:r>
              <a:rPr lang="en-US"/>
              <a:t>Learning Design as practice, product and/or process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/>
              <a:t>Practice: </a:t>
            </a:r>
            <a:r>
              <a:rPr lang="en-US" sz="2000"/>
              <a:t>The action of applying Learning Design concepts to the creation and implementation of a piece of teaching and learning. </a:t>
            </a:r>
          </a:p>
          <a:p>
            <a:r>
              <a:rPr lang="en-US" sz="2000" b="1"/>
              <a:t>Product: </a:t>
            </a:r>
            <a:r>
              <a:rPr lang="en-US" sz="2000"/>
              <a:t>‘A’ learning design – a plan or recorded sequence of teaching and learning activities</a:t>
            </a:r>
          </a:p>
          <a:p>
            <a:r>
              <a:rPr lang="en-US" sz="2000" b="1"/>
              <a:t>Process: </a:t>
            </a:r>
            <a:r>
              <a:rPr lang="en-US" sz="2000"/>
              <a:t>One or more events or stages that are attended or completed to assist in the development of a piece of teaching and learning  </a:t>
            </a:r>
          </a:p>
          <a:p>
            <a:pPr algn="ctr"/>
            <a:endParaRPr lang="en-US" sz="2000" b="1"/>
          </a:p>
          <a:p>
            <a:pPr algn="ctr"/>
            <a:endParaRPr lang="en-US" sz="2000"/>
          </a:p>
          <a:p>
            <a:pPr algn="ctr"/>
            <a:r>
              <a:rPr lang="en-US" sz="2000" b="1"/>
              <a:t>When someone says, ‘Learning Design’, which of these do you think of first?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0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388800" y="399926"/>
            <a:ext cx="5367423" cy="430712"/>
          </a:xfrm>
        </p:spPr>
        <p:txBody>
          <a:bodyPr/>
          <a:lstStyle/>
          <a:p>
            <a:r>
              <a:rPr lang="en-US"/>
              <a:t>Open University Learning Design Initiative (OULDI) - timeline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 of the </a:t>
            </a:r>
            <a:r>
              <a:rPr lang="en-GB" sz="1600" i="1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Institutional Approaches to Curriculum Design and Delivery</a:t>
            </a:r>
            <a:r>
              <a:rPr lang="en-GB" sz="1600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programme which was co-funded by the Joint Information Systems Committee (JISC) and the European Union (EU).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OULDI pilot conducted interviews across university to capture module design practice (2007-2012).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Findings l</a:t>
            </a:r>
            <a:r>
              <a:rPr lang="en-GB" sz="1600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 to recommendations and changes to processes for module production.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piloted by the Learning Design Project team in Institute of Educational Technology (IET) working with all faculties (2013-2015).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Science faculty and </a:t>
            </a:r>
            <a:r>
              <a:rPr lang="en-GB" sz="1600" kern="1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Maths, Computing &amp; Technology (MCT) faculties - existing practice.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Creation of STEM </a:t>
            </a: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creation of Learning Design team in LDS (2016).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sz="1600"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GB" sz="16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new faculties: (STEM, WELs, FASS, FBL) + LDS-LD have evolved different approaches over the way they interpret and embed these principles into the faculty structures, governance and procedures designed to support module teams. (2016-present)</a:t>
            </a:r>
            <a:endParaRPr lang="en-GB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9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3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F960-2BD6-425A-B4A2-894CA8361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00" y="399926"/>
            <a:ext cx="4640399" cy="401932"/>
          </a:xfrm>
        </p:spPr>
        <p:txBody>
          <a:bodyPr/>
          <a:lstStyle/>
          <a:p>
            <a:r>
              <a:rPr lang="en-GB"/>
              <a:t>What does it mean to do Learning Design at the OU?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97955AB-7709-4EDA-8EC5-A4528AE349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21145891">
            <a:off x="690256" y="1104388"/>
            <a:ext cx="2605803" cy="37036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23F36-3049-4450-978A-F91A772B7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5B8B463D-63DF-4E49-9042-9FB4FA0953C4}"/>
              </a:ext>
            </a:extLst>
          </p:cNvPr>
          <p:cNvSpPr/>
          <p:nvPr/>
        </p:nvSpPr>
        <p:spPr>
          <a:xfrm>
            <a:off x="4184855" y="948914"/>
            <a:ext cx="4449756" cy="2612367"/>
          </a:xfrm>
          <a:prstGeom prst="wedgeRoundRectCallout">
            <a:avLst>
              <a:gd name="adj1" fmla="val 6824"/>
              <a:gd name="adj2" fmla="val 644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/>
              <a:t>Principles of…</a:t>
            </a:r>
          </a:p>
          <a:p>
            <a:endParaRPr lang="en-GB"/>
          </a:p>
          <a:p>
            <a:r>
              <a:rPr lang="en-GB"/>
              <a:t>1. Mechanisms to encourage </a:t>
            </a:r>
            <a:r>
              <a:rPr lang="en-GB" b="1"/>
              <a:t>design conversations </a:t>
            </a:r>
            <a:r>
              <a:rPr lang="en-GB"/>
              <a:t>across disciplines and expert roles</a:t>
            </a:r>
          </a:p>
          <a:p>
            <a:pPr marL="342900" indent="-342900">
              <a:buAutoNum type="arabicPeriod"/>
            </a:pPr>
            <a:endParaRPr lang="en-GB"/>
          </a:p>
          <a:p>
            <a:r>
              <a:rPr lang="en-GB"/>
              <a:t>2. The use of </a:t>
            </a:r>
            <a:r>
              <a:rPr lang="en-GB" b="1"/>
              <a:t>tools and instruments as a means of describing and sharing designs</a:t>
            </a:r>
          </a:p>
          <a:p>
            <a:endParaRPr lang="en-GB" b="1"/>
          </a:p>
          <a:p>
            <a:r>
              <a:rPr lang="en-GB"/>
              <a:t>3. The use of </a:t>
            </a:r>
            <a:r>
              <a:rPr lang="en-GB" b="1"/>
              <a:t>information and data </a:t>
            </a:r>
            <a:r>
              <a:rPr lang="en-GB"/>
              <a:t>to inform the conceptual tools and frameworks that guide the </a:t>
            </a:r>
            <a:r>
              <a:rPr lang="en-GB" b="1"/>
              <a:t>decision-making process</a:t>
            </a:r>
          </a:p>
        </p:txBody>
      </p:sp>
    </p:spTree>
    <p:extLst>
      <p:ext uri="{BB962C8B-B14F-4D97-AF65-F5344CB8AC3E}">
        <p14:creationId xmlns:p14="http://schemas.microsoft.com/office/powerpoint/2010/main" val="288637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EA19-8232-4225-90D1-41D2AE5D4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280" y="1315697"/>
            <a:ext cx="6319632" cy="498598"/>
          </a:xfrm>
        </p:spPr>
        <p:txBody>
          <a:bodyPr/>
          <a:lstStyle/>
          <a:p>
            <a:r>
              <a:rPr lang="en-GB"/>
              <a:t>The research project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D98F0-6579-42AA-89FD-F80814B31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102" y="2617824"/>
            <a:ext cx="5400000" cy="249299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72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B77E81-EAD5-4715-809C-BA4CED60B7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149F3-2DE6-4A46-A890-E601C57790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" y="1080000"/>
            <a:ext cx="7954915" cy="37035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b="1"/>
              <a:t>RQ1</a:t>
            </a:r>
            <a:r>
              <a:rPr lang="en-GB" sz="1800"/>
              <a:t>: How has STEM learning design impacted on module teams design </a:t>
            </a:r>
            <a:r>
              <a:rPr lang="en-GB" sz="1800" b="1"/>
              <a:t>practice</a:t>
            </a:r>
            <a:r>
              <a:rPr lang="en-GB" sz="1800"/>
              <a:t>, their collaborative ways of working and their perceptions of effectiveness?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b="1"/>
              <a:t>RQ2</a:t>
            </a:r>
            <a:r>
              <a:rPr lang="en-GB" sz="1800"/>
              <a:t>: How has STEM learning design impacted the intended learning designs that are </a:t>
            </a:r>
            <a:r>
              <a:rPr lang="en-GB" sz="1800" b="1"/>
              <a:t>produced</a:t>
            </a:r>
            <a:r>
              <a:rPr lang="en-GB" sz="1800"/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b="1">
                <a:effectLst/>
                <a:ea typeface="Times New Roman" panose="02020603050405020304" pitchFamily="18" charset="0"/>
              </a:rPr>
              <a:t>RQ3</a:t>
            </a:r>
            <a:r>
              <a:rPr lang="en-GB" sz="1800">
                <a:effectLst/>
                <a:ea typeface="Times New Roman" panose="02020603050405020304" pitchFamily="18" charset="0"/>
              </a:rPr>
              <a:t>: How has STEM learning design impacted on internal STEM module approval </a:t>
            </a:r>
            <a:r>
              <a:rPr lang="en-GB" sz="1800" b="1">
                <a:effectLst/>
                <a:ea typeface="Times New Roman" panose="02020603050405020304" pitchFamily="18" charset="0"/>
              </a:rPr>
              <a:t>processes</a:t>
            </a:r>
            <a:r>
              <a:rPr lang="en-GB" sz="1800">
                <a:effectLst/>
                <a:ea typeface="Times New Roman" panose="02020603050405020304" pitchFamily="18" charset="0"/>
              </a:rPr>
              <a:t>?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b="1">
                <a:effectLst/>
                <a:ea typeface="Times New Roman" panose="02020603050405020304" pitchFamily="18" charset="0"/>
              </a:rPr>
              <a:t>RQ4</a:t>
            </a:r>
            <a:r>
              <a:rPr lang="en-GB" sz="1800">
                <a:effectLst/>
                <a:ea typeface="Times New Roman" panose="02020603050405020304" pitchFamily="18" charset="0"/>
              </a:rPr>
              <a:t>: What ‘arrangements’ enable and constrain the enactment of learning design practice in STEM? 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B9B9E12-D24D-471A-9B75-5E5C51677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01" y="399927"/>
            <a:ext cx="2885342" cy="347326"/>
          </a:xfrm>
        </p:spPr>
        <p:txBody>
          <a:bodyPr/>
          <a:lstStyle/>
          <a:p>
            <a:r>
              <a:rPr lang="en-GB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155762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F960-2BD6-425A-B4A2-894CA8361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00" y="399926"/>
            <a:ext cx="4640399" cy="401932"/>
          </a:xfrm>
        </p:spPr>
        <p:txBody>
          <a:bodyPr/>
          <a:lstStyle/>
          <a:p>
            <a:r>
              <a:rPr lang="en-GB"/>
              <a:t>RQ1: learning design as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23F36-3049-4450-978A-F91A772B7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DA52F3-FFFF-4296-A964-80B0DB07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0000"/>
            <a:ext cx="8784000" cy="3703500"/>
          </a:xfrm>
        </p:spPr>
        <p:txBody>
          <a:bodyPr/>
          <a:lstStyle/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1. The MTC Induction meeting with the AD-Student Experience and Head of Curriculum, Strategy and Governance prepared me for my role and responsibilities during production.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2. The STEM MTC Induction Guidance (Production) website (https://learn3.open.ac.uk/course/view.php?id=300862) assisted me in preparing for production and, when referred to, contained the information I needed to know. 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3. The agenda for the Learning Design Workshop provided an outline that met both the specific needs of the module team and also enabled participants to focus on the student experience. 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4. The Learning Design workshop was useful as an opportunity to be more effective and more collaborative in the process of designing a student focused module. 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5. The Learning Design workshop was useful as an opportunity to be more effective and more collaborative in the process of preparing the module specification (REP03) documentation for submission. 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6. Visualizing the proposed module using the Activity Planner was useful as a way to be more effective and more collaborative in the process of designing a student focused module. </a:t>
            </a:r>
            <a:endParaRPr lang="en-GB">
              <a:effectLst/>
              <a:ea typeface="Times New Roman" panose="02020603050405020304" pitchFamily="18" charset="0"/>
            </a:endParaRPr>
          </a:p>
          <a:p>
            <a:pPr marL="457200" fontAlgn="base"/>
            <a:r>
              <a:rPr lang="en-GB" i="1">
                <a:effectLst/>
                <a:ea typeface="Times New Roman" panose="02020603050405020304" pitchFamily="18" charset="0"/>
              </a:rPr>
              <a:t>7. </a:t>
            </a:r>
            <a:r>
              <a:rPr lang="en-GB" i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visualization generated using the Activity Planner that was submitted with the REP03 will accurately reflect the student experience in the final module design. </a:t>
            </a:r>
          </a:p>
          <a:p>
            <a:pPr marL="457200" fontAlgn="base"/>
            <a:r>
              <a:rPr lang="en-GB" i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8. </a:t>
            </a:r>
            <a:r>
              <a:rPr lang="en-GB" i="1">
                <a:solidFill>
                  <a:srgbClr val="000000"/>
                </a:solidFill>
                <a:ea typeface="Times New Roman" panose="02020603050405020304" pitchFamily="18" charset="0"/>
              </a:rPr>
              <a:t>General comments</a:t>
            </a:r>
            <a:endParaRPr lang="en-GB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97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F960-2BD6-425A-B4A2-894CA8361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800" y="399926"/>
            <a:ext cx="4640399" cy="401932"/>
          </a:xfrm>
        </p:spPr>
        <p:txBody>
          <a:bodyPr/>
          <a:lstStyle/>
          <a:p>
            <a:r>
              <a:rPr lang="en-GB"/>
              <a:t>RQ1: learning design as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23F36-3049-4450-978A-F91A772B7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1A422F7-99DE-4235-A607-D2F223FDE4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0942" y="966583"/>
            <a:ext cx="5760255" cy="32103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411BDA-5B71-4741-8BEB-B074370B15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070" y="1533454"/>
            <a:ext cx="5742930" cy="33287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309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U Title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EF1B13A4-813D-44E3-93C5-C503883F126B}"/>
    </a:ext>
  </a:extLst>
</a:theme>
</file>

<file path=ppt/theme/theme2.xml><?xml version="1.0" encoding="utf-8"?>
<a:theme xmlns:a="http://schemas.openxmlformats.org/drawingml/2006/main" name="OU Section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07C1CE78-EE35-498E-9E2C-57BA0D26E199}"/>
    </a:ext>
  </a:extLst>
</a:theme>
</file>

<file path=ppt/theme/theme3.xml><?xml version="1.0" encoding="utf-8"?>
<a:theme xmlns:a="http://schemas.openxmlformats.org/drawingml/2006/main" name="OU Layouts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F0F73387-2611-4D57-B067-6DE4A4C30FF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382C34952B0A469E404A83EE320EBD" ma:contentTypeVersion="14" ma:contentTypeDescription="Create a new document." ma:contentTypeScope="" ma:versionID="f54ddebd3ef4db40bba49cc0b8d468f2">
  <xsd:schema xmlns:xsd="http://www.w3.org/2001/XMLSchema" xmlns:xs="http://www.w3.org/2001/XMLSchema" xmlns:p="http://schemas.microsoft.com/office/2006/metadata/properties" xmlns:ns3="9f19dc1c-cbb3-43ee-a19f-f072b593fa14" xmlns:ns4="0d6a01ca-17f1-4f49-8520-97041d7ca6b4" targetNamespace="http://schemas.microsoft.com/office/2006/metadata/properties" ma:root="true" ma:fieldsID="e23d94cd872c670d16a063a11ec68c11" ns3:_="" ns4:_="">
    <xsd:import namespace="9f19dc1c-cbb3-43ee-a19f-f072b593fa14"/>
    <xsd:import namespace="0d6a01ca-17f1-4f49-8520-97041d7ca6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9dc1c-cbb3-43ee-a19f-f072b593fa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a01ca-17f1-4f49-8520-97041d7ca6b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03370-2C4C-4498-88D6-B72DBD2E8FD6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9f19dc1c-cbb3-43ee-a19f-f072b593fa14"/>
    <ds:schemaRef ds:uri="0d6a01ca-17f1-4f49-8520-97041d7ca6b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0DBA40A-E766-4D34-8BF9-70F59F44193D}">
  <ds:schemaRefs>
    <ds:schemaRef ds:uri="0d6a01ca-17f1-4f49-8520-97041d7ca6b4"/>
    <ds:schemaRef ds:uri="9f19dc1c-cbb3-43ee-a19f-f072b593fa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0EA4583-55FD-4142-B246-CB52E4CDBD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OU_STANDARD_WIDE</Template>
  <TotalTime>0</TotalTime>
  <Words>2750</Words>
  <Application>Microsoft Office PowerPoint</Application>
  <PresentationFormat>On-screen Show (16:9)</PresentationFormat>
  <Paragraphs>216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OU Title</vt:lpstr>
      <vt:lpstr>OU Section</vt:lpstr>
      <vt:lpstr>OU Layouts</vt:lpstr>
      <vt:lpstr>Evaluating the Impact of Implementing Learning Design Approaches in STEM over 4 Years (July 2017 – July 2021)</vt:lpstr>
      <vt:lpstr>What does it mean to ‘do’ learning design in STEM? </vt:lpstr>
      <vt:lpstr>Learning Design as practice, product and/or process</vt:lpstr>
      <vt:lpstr>Open University Learning Design Initiative (OULDI) - timeline</vt:lpstr>
      <vt:lpstr>What does it mean to do Learning Design at the OU?</vt:lpstr>
      <vt:lpstr>The research project </vt:lpstr>
      <vt:lpstr>Research Questions</vt:lpstr>
      <vt:lpstr>RQ1: learning design as practice</vt:lpstr>
      <vt:lpstr>RQ1: learning design as practice</vt:lpstr>
      <vt:lpstr>RQ1: learning design as practice</vt:lpstr>
      <vt:lpstr>RQ2: learning design as product</vt:lpstr>
      <vt:lpstr>RQ3: learning design as process</vt:lpstr>
      <vt:lpstr>RQ4: the ‘arrangements’ that enable and constrain practice</vt:lpstr>
      <vt:lpstr>Recommendations</vt:lpstr>
      <vt:lpstr>Discussion: How should Learning Design be supported in STEM?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Design in STEM</dc:title>
  <dc:creator>Tom.Olney</dc:creator>
  <cp:lastModifiedBy>Diane.Ford</cp:lastModifiedBy>
  <cp:revision>1</cp:revision>
  <dcterms:created xsi:type="dcterms:W3CDTF">2022-01-20T08:46:05Z</dcterms:created>
  <dcterms:modified xsi:type="dcterms:W3CDTF">2022-05-10T16:05:00Z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0x010100A3382C34952B0A469E404A83EE320EBD</vt:lpwstr>
  </property>
</Properties>
</file>