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7" r:id="rId3"/>
  </p:sldMasterIdLst>
  <p:sldIdLst>
    <p:sldId id="260" r:id="rId4"/>
    <p:sldId id="264" r:id="rId5"/>
    <p:sldId id="274" r:id="rId6"/>
    <p:sldId id="276" r:id="rId7"/>
    <p:sldId id="287" r:id="rId8"/>
    <p:sldId id="288" r:id="rId9"/>
    <p:sldId id="289" r:id="rId10"/>
    <p:sldId id="290" r:id="rId11"/>
    <p:sldId id="292" r:id="rId12"/>
    <p:sldId id="291" r:id="rId13"/>
    <p:sldId id="256" r:id="rId14"/>
    <p:sldId id="294" r:id="rId15"/>
    <p:sldId id="293" r:id="rId16"/>
    <p:sldId id="295" r:id="rId17"/>
    <p:sldId id="297" r:id="rId18"/>
    <p:sldId id="296" r:id="rId19"/>
    <p:sldId id="270"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0" d="100"/>
          <a:sy n="90" d="100"/>
        </p:scale>
        <p:origin x="14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ec9\Work%20Folders\Documents\esteem%20%20M248%2020J\19J-live%20and%20views.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200"/>
              <a:t>Number of views   of tutorials</a:t>
            </a:r>
            <a:r>
              <a:rPr lang="en-GB" sz="1200" baseline="0"/>
              <a:t> </a:t>
            </a:r>
            <a:r>
              <a:rPr lang="en-GB" sz="1200"/>
              <a:t> 19J and 20J  cohort (multiple events per student)</a:t>
            </a:r>
          </a:p>
        </c:rich>
      </c:tx>
      <c:layout>
        <c:manualLayout>
          <c:xMode val="edge"/>
          <c:yMode val="edge"/>
          <c:x val="0.11031249854044183"/>
          <c:y val="1.921973081567110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4842730973476254E-2"/>
          <c:y val="7.6188873617551486E-2"/>
          <c:w val="0.89019685039370078"/>
          <c:h val="0.71739219791653286"/>
        </c:manualLayout>
      </c:layout>
      <c:lineChart>
        <c:grouping val="standard"/>
        <c:varyColors val="0"/>
        <c:ser>
          <c:idx val="0"/>
          <c:order val="0"/>
          <c:tx>
            <c:strRef>
              <c:f>Sheet1!$I$1</c:f>
              <c:strCache>
                <c:ptCount val="1"/>
                <c:pt idx="0">
                  <c:v>views 19J</c:v>
                </c:pt>
              </c:strCache>
            </c:strRef>
          </c:tx>
          <c:spPr>
            <a:ln w="28575" cap="rnd">
              <a:solidFill>
                <a:schemeClr val="accent1"/>
              </a:solidFill>
              <a:round/>
            </a:ln>
            <a:effectLst/>
          </c:spPr>
          <c:marker>
            <c:symbol val="none"/>
          </c:marker>
          <c:cat>
            <c:strRef>
              <c:f>Sheet1!$H$2:$H$14</c:f>
              <c:strCache>
                <c:ptCount val="13"/>
                <c:pt idx="0">
                  <c:v>unit 1</c:v>
                </c:pt>
                <c:pt idx="1">
                  <c:v>unit 2</c:v>
                </c:pt>
                <c:pt idx="2">
                  <c:v>unit 3</c:v>
                </c:pt>
                <c:pt idx="3">
                  <c:v>unit 4</c:v>
                </c:pt>
                <c:pt idx="4">
                  <c:v>unit 5</c:v>
                </c:pt>
                <c:pt idx="5">
                  <c:v>unit 6</c:v>
                </c:pt>
                <c:pt idx="6">
                  <c:v>unit 7</c:v>
                </c:pt>
                <c:pt idx="7">
                  <c:v>unit 8</c:v>
                </c:pt>
                <c:pt idx="8">
                  <c:v>unit 9</c:v>
                </c:pt>
                <c:pt idx="9">
                  <c:v>unit 10</c:v>
                </c:pt>
                <c:pt idx="10">
                  <c:v>unit 11</c:v>
                </c:pt>
                <c:pt idx="11">
                  <c:v>unit 12</c:v>
                </c:pt>
                <c:pt idx="12">
                  <c:v>Revision</c:v>
                </c:pt>
              </c:strCache>
            </c:strRef>
          </c:cat>
          <c:val>
            <c:numRef>
              <c:f>Sheet1!$I$2:$I$14</c:f>
              <c:numCache>
                <c:formatCode>General</c:formatCode>
                <c:ptCount val="13"/>
                <c:pt idx="0">
                  <c:v>140</c:v>
                </c:pt>
                <c:pt idx="1">
                  <c:v>295</c:v>
                </c:pt>
                <c:pt idx="2">
                  <c:v>424</c:v>
                </c:pt>
                <c:pt idx="3">
                  <c:v>99</c:v>
                </c:pt>
                <c:pt idx="4">
                  <c:v>375</c:v>
                </c:pt>
                <c:pt idx="5">
                  <c:v>160</c:v>
                </c:pt>
                <c:pt idx="6">
                  <c:v>537</c:v>
                </c:pt>
                <c:pt idx="7">
                  <c:v>163</c:v>
                </c:pt>
                <c:pt idx="8">
                  <c:v>255</c:v>
                </c:pt>
                <c:pt idx="9">
                  <c:v>284</c:v>
                </c:pt>
                <c:pt idx="10">
                  <c:v>163</c:v>
                </c:pt>
                <c:pt idx="11">
                  <c:v>132</c:v>
                </c:pt>
                <c:pt idx="12">
                  <c:v>761</c:v>
                </c:pt>
              </c:numCache>
            </c:numRef>
          </c:val>
          <c:smooth val="0"/>
          <c:extLst>
            <c:ext xmlns:c16="http://schemas.microsoft.com/office/drawing/2014/chart" uri="{C3380CC4-5D6E-409C-BE32-E72D297353CC}">
              <c16:uniqueId val="{00000000-D44E-438F-964B-823DFD959250}"/>
            </c:ext>
          </c:extLst>
        </c:ser>
        <c:ser>
          <c:idx val="2"/>
          <c:order val="2"/>
          <c:tx>
            <c:strRef>
              <c:f>Sheet1!$I$18</c:f>
              <c:strCache>
                <c:ptCount val="1"/>
                <c:pt idx="0">
                  <c:v>views 20J</c:v>
                </c:pt>
              </c:strCache>
            </c:strRef>
          </c:tx>
          <c:spPr>
            <a:ln w="28575" cap="rnd">
              <a:solidFill>
                <a:schemeClr val="accent3"/>
              </a:solidFill>
              <a:round/>
            </a:ln>
            <a:effectLst/>
          </c:spPr>
          <c:marker>
            <c:symbol val="none"/>
          </c:marker>
          <c:val>
            <c:numRef>
              <c:f>Sheet1!$H$35:$H$47</c:f>
              <c:numCache>
                <c:formatCode>General</c:formatCode>
                <c:ptCount val="13"/>
                <c:pt idx="0">
                  <c:v>384</c:v>
                </c:pt>
                <c:pt idx="1">
                  <c:v>418</c:v>
                </c:pt>
                <c:pt idx="2">
                  <c:v>509</c:v>
                </c:pt>
                <c:pt idx="3">
                  <c:v>193</c:v>
                </c:pt>
                <c:pt idx="4">
                  <c:v>377</c:v>
                </c:pt>
                <c:pt idx="5">
                  <c:v>212</c:v>
                </c:pt>
                <c:pt idx="6">
                  <c:v>747</c:v>
                </c:pt>
                <c:pt idx="7">
                  <c:v>329</c:v>
                </c:pt>
                <c:pt idx="8">
                  <c:v>390</c:v>
                </c:pt>
                <c:pt idx="9">
                  <c:v>292</c:v>
                </c:pt>
                <c:pt idx="10">
                  <c:v>139</c:v>
                </c:pt>
                <c:pt idx="11">
                  <c:v>78</c:v>
                </c:pt>
                <c:pt idx="12">
                  <c:v>616</c:v>
                </c:pt>
              </c:numCache>
            </c:numRef>
          </c:val>
          <c:smooth val="0"/>
          <c:extLst>
            <c:ext xmlns:c16="http://schemas.microsoft.com/office/drawing/2014/chart" uri="{C3380CC4-5D6E-409C-BE32-E72D297353CC}">
              <c16:uniqueId val="{00000001-D44E-438F-964B-823DFD959250}"/>
            </c:ext>
          </c:extLst>
        </c:ser>
        <c:dLbls>
          <c:showLegendKey val="0"/>
          <c:showVal val="0"/>
          <c:showCatName val="0"/>
          <c:showSerName val="0"/>
          <c:showPercent val="0"/>
          <c:showBubbleSize val="0"/>
        </c:dLbls>
        <c:smooth val="0"/>
        <c:axId val="515816984"/>
        <c:axId val="515825184"/>
        <c:extLst>
          <c:ext xmlns:c15="http://schemas.microsoft.com/office/drawing/2012/chart" uri="{02D57815-91ED-43cb-92C2-25804820EDAC}">
            <c15:filteredLineSeries>
              <c15:ser>
                <c:idx val="1"/>
                <c:order val="1"/>
                <c:tx>
                  <c:strRef>
                    <c:extLst>
                      <c:ext uri="{02D57815-91ED-43cb-92C2-25804820EDAC}">
                        <c15:formulaRef>
                          <c15:sqref>Sheet1!$J$1</c15:sqref>
                        </c15:formulaRef>
                      </c:ext>
                    </c:extLst>
                    <c:strCache>
                      <c:ptCount val="1"/>
                      <c:pt idx="0">
                        <c:v>attended live</c:v>
                      </c:pt>
                    </c:strCache>
                  </c:strRef>
                </c:tx>
                <c:spPr>
                  <a:ln w="28575" cap="rnd">
                    <a:solidFill>
                      <a:schemeClr val="accent2"/>
                    </a:solidFill>
                    <a:round/>
                  </a:ln>
                  <a:effectLst/>
                </c:spPr>
                <c:marker>
                  <c:symbol val="none"/>
                </c:marker>
                <c:cat>
                  <c:strRef>
                    <c:extLst>
                      <c:ext uri="{02D57815-91ED-43cb-92C2-25804820EDAC}">
                        <c15:formulaRef>
                          <c15:sqref>Sheet1!$H$2:$H$14</c15:sqref>
                        </c15:formulaRef>
                      </c:ext>
                    </c:extLst>
                    <c:strCache>
                      <c:ptCount val="13"/>
                      <c:pt idx="0">
                        <c:v>unit 1</c:v>
                      </c:pt>
                      <c:pt idx="1">
                        <c:v>unit 2</c:v>
                      </c:pt>
                      <c:pt idx="2">
                        <c:v>unit 3</c:v>
                      </c:pt>
                      <c:pt idx="3">
                        <c:v>unit 4</c:v>
                      </c:pt>
                      <c:pt idx="4">
                        <c:v>unit 5</c:v>
                      </c:pt>
                      <c:pt idx="5">
                        <c:v>unit 6</c:v>
                      </c:pt>
                      <c:pt idx="6">
                        <c:v>unit 7</c:v>
                      </c:pt>
                      <c:pt idx="7">
                        <c:v>unit 8</c:v>
                      </c:pt>
                      <c:pt idx="8">
                        <c:v>unit 9</c:v>
                      </c:pt>
                      <c:pt idx="9">
                        <c:v>unit 10</c:v>
                      </c:pt>
                      <c:pt idx="10">
                        <c:v>unit 11</c:v>
                      </c:pt>
                      <c:pt idx="11">
                        <c:v>unit 12</c:v>
                      </c:pt>
                      <c:pt idx="12">
                        <c:v>Revision</c:v>
                      </c:pt>
                    </c:strCache>
                  </c:strRef>
                </c:cat>
                <c:val>
                  <c:numRef>
                    <c:extLst>
                      <c:ext uri="{02D57815-91ED-43cb-92C2-25804820EDAC}">
                        <c15:formulaRef>
                          <c15:sqref>Sheet1!$J$2:$J$14</c15:sqref>
                        </c15:formulaRef>
                      </c:ext>
                    </c:extLst>
                    <c:numCache>
                      <c:formatCode>General</c:formatCode>
                      <c:ptCount val="13"/>
                      <c:pt idx="0">
                        <c:v>99</c:v>
                      </c:pt>
                      <c:pt idx="1">
                        <c:v>94</c:v>
                      </c:pt>
                      <c:pt idx="2">
                        <c:v>47</c:v>
                      </c:pt>
                      <c:pt idx="3">
                        <c:v>35</c:v>
                      </c:pt>
                      <c:pt idx="4">
                        <c:v>57</c:v>
                      </c:pt>
                      <c:pt idx="5">
                        <c:v>41</c:v>
                      </c:pt>
                      <c:pt idx="6">
                        <c:v>52</c:v>
                      </c:pt>
                      <c:pt idx="7">
                        <c:v>35</c:v>
                      </c:pt>
                      <c:pt idx="8">
                        <c:v>42</c:v>
                      </c:pt>
                      <c:pt idx="9">
                        <c:v>32</c:v>
                      </c:pt>
                      <c:pt idx="10">
                        <c:v>33</c:v>
                      </c:pt>
                      <c:pt idx="11">
                        <c:v>33</c:v>
                      </c:pt>
                      <c:pt idx="12">
                        <c:v>226</c:v>
                      </c:pt>
                    </c:numCache>
                  </c:numRef>
                </c:val>
                <c:smooth val="0"/>
                <c:extLst>
                  <c:ext xmlns:c16="http://schemas.microsoft.com/office/drawing/2014/chart" uri="{C3380CC4-5D6E-409C-BE32-E72D297353CC}">
                    <c16:uniqueId val="{00000002-D44E-438F-964B-823DFD959250}"/>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Sheet1!$I$34</c15:sqref>
                        </c15:formulaRef>
                      </c:ext>
                    </c:extLst>
                    <c:strCache>
                      <c:ptCount val="1"/>
                      <c:pt idx="0">
                        <c:v>attended live</c:v>
                      </c:pt>
                    </c:strCache>
                  </c:strRef>
                </c:tx>
                <c:spPr>
                  <a:ln w="28575" cap="rnd">
                    <a:solidFill>
                      <a:schemeClr val="accent4"/>
                    </a:solidFill>
                    <a:round/>
                  </a:ln>
                  <a:effectLst/>
                </c:spPr>
                <c:marker>
                  <c:symbol val="none"/>
                </c:marker>
                <c:val>
                  <c:numRef>
                    <c:extLst xmlns:c15="http://schemas.microsoft.com/office/drawing/2012/chart">
                      <c:ext xmlns:c15="http://schemas.microsoft.com/office/drawing/2012/chart" uri="{02D57815-91ED-43cb-92C2-25804820EDAC}">
                        <c15:formulaRef>
                          <c15:sqref>Sheet1!$I$35:$I$47</c15:sqref>
                        </c15:formulaRef>
                      </c:ext>
                    </c:extLst>
                    <c:numCache>
                      <c:formatCode>General</c:formatCode>
                      <c:ptCount val="13"/>
                      <c:pt idx="0">
                        <c:v>170</c:v>
                      </c:pt>
                      <c:pt idx="1">
                        <c:v>173</c:v>
                      </c:pt>
                      <c:pt idx="2">
                        <c:v>130</c:v>
                      </c:pt>
                      <c:pt idx="3">
                        <c:v>109</c:v>
                      </c:pt>
                      <c:pt idx="4">
                        <c:v>81</c:v>
                      </c:pt>
                      <c:pt idx="5">
                        <c:v>75</c:v>
                      </c:pt>
                      <c:pt idx="6">
                        <c:v>80</c:v>
                      </c:pt>
                      <c:pt idx="7">
                        <c:v>58</c:v>
                      </c:pt>
                      <c:pt idx="8">
                        <c:v>92</c:v>
                      </c:pt>
                      <c:pt idx="9">
                        <c:v>40</c:v>
                      </c:pt>
                      <c:pt idx="10">
                        <c:v>54</c:v>
                      </c:pt>
                      <c:pt idx="11">
                        <c:v>41</c:v>
                      </c:pt>
                      <c:pt idx="12">
                        <c:v>204</c:v>
                      </c:pt>
                    </c:numCache>
                  </c:numRef>
                </c:val>
                <c:smooth val="0"/>
                <c:extLst xmlns:c15="http://schemas.microsoft.com/office/drawing/2012/chart">
                  <c:ext xmlns:c16="http://schemas.microsoft.com/office/drawing/2014/chart" uri="{C3380CC4-5D6E-409C-BE32-E72D297353CC}">
                    <c16:uniqueId val="{00000003-D44E-438F-964B-823DFD959250}"/>
                  </c:ext>
                </c:extLst>
              </c15:ser>
            </c15:filteredLineSeries>
          </c:ext>
        </c:extLst>
      </c:lineChart>
      <c:catAx>
        <c:axId val="515816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5825184"/>
        <c:crosses val="autoZero"/>
        <c:auto val="1"/>
        <c:lblAlgn val="ctr"/>
        <c:lblOffset val="100"/>
        <c:noMultiLvlLbl val="0"/>
      </c:catAx>
      <c:valAx>
        <c:axId val="5158251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58169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9E7B70-7213-40C5-8463-82689C9DD0F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7180B51F-B493-4347-A2CF-97CF8764D3B7}">
      <dgm:prSet phldrT="[Text]"/>
      <dgm:spPr/>
      <dgm:t>
        <a:bodyPr/>
        <a:lstStyle/>
        <a:p>
          <a:r>
            <a:rPr lang="en-GB" dirty="0"/>
            <a:t>Extend STARS etc using 6-8 students during summer 2022</a:t>
          </a:r>
        </a:p>
      </dgm:t>
    </dgm:pt>
    <dgm:pt modelId="{DD51575C-498C-48E7-A545-0669822BBE1B}" type="parTrans" cxnId="{F8D44938-2C32-4B07-B341-7F40EC342546}">
      <dgm:prSet/>
      <dgm:spPr/>
      <dgm:t>
        <a:bodyPr/>
        <a:lstStyle/>
        <a:p>
          <a:endParaRPr lang="en-GB"/>
        </a:p>
      </dgm:t>
    </dgm:pt>
    <dgm:pt modelId="{E32508CC-61A3-45B9-863D-DAB6D1A3DF79}" type="sibTrans" cxnId="{F8D44938-2C32-4B07-B341-7F40EC342546}">
      <dgm:prSet/>
      <dgm:spPr/>
      <dgm:t>
        <a:bodyPr/>
        <a:lstStyle/>
        <a:p>
          <a:endParaRPr lang="en-GB"/>
        </a:p>
      </dgm:t>
    </dgm:pt>
    <dgm:pt modelId="{4DED53EC-A711-4C4D-B05D-9F3875401C64}">
      <dgm:prSet phldrT="[Text]"/>
      <dgm:spPr/>
      <dgm:t>
        <a:bodyPr/>
        <a:lstStyle/>
        <a:p>
          <a:r>
            <a:rPr lang="en-GB" dirty="0"/>
            <a:t>Use adapted measure in 22J to identify types of anxiety </a:t>
          </a:r>
        </a:p>
      </dgm:t>
    </dgm:pt>
    <dgm:pt modelId="{5D0D81CE-6C59-4683-ABD1-19B6210BAEB8}" type="parTrans" cxnId="{9481DD8A-588B-4483-AC1F-D4D21C4CB3BD}">
      <dgm:prSet/>
      <dgm:spPr/>
      <dgm:t>
        <a:bodyPr/>
        <a:lstStyle/>
        <a:p>
          <a:endParaRPr lang="en-GB"/>
        </a:p>
      </dgm:t>
    </dgm:pt>
    <dgm:pt modelId="{E064ED2B-7ED1-47CB-B420-068159AF0E18}" type="sibTrans" cxnId="{9481DD8A-588B-4483-AC1F-D4D21C4CB3BD}">
      <dgm:prSet/>
      <dgm:spPr/>
      <dgm:t>
        <a:bodyPr/>
        <a:lstStyle/>
        <a:p>
          <a:endParaRPr lang="en-GB"/>
        </a:p>
      </dgm:t>
    </dgm:pt>
    <dgm:pt modelId="{6EB28187-ACAA-44B7-98D5-2B662AEDA613}">
      <dgm:prSet phldrT="[Text]"/>
      <dgm:spPr/>
      <dgm:t>
        <a:bodyPr/>
        <a:lstStyle/>
        <a:p>
          <a:r>
            <a:rPr lang="en-GB" dirty="0"/>
            <a:t>Create intervention workshops for use prior to 23J and evaluate effect on statistical anxiety</a:t>
          </a:r>
        </a:p>
      </dgm:t>
    </dgm:pt>
    <dgm:pt modelId="{9CAD864E-01F0-4D6F-AA0A-BF6A690F7F91}" type="parTrans" cxnId="{EDA0D9A8-5BF3-4CF8-8E92-F56AB91DCEB9}">
      <dgm:prSet/>
      <dgm:spPr/>
      <dgm:t>
        <a:bodyPr/>
        <a:lstStyle/>
        <a:p>
          <a:endParaRPr lang="en-GB"/>
        </a:p>
      </dgm:t>
    </dgm:pt>
    <dgm:pt modelId="{74F56DDB-34DC-4631-922E-84DC5A3D9FD6}" type="sibTrans" cxnId="{EDA0D9A8-5BF3-4CF8-8E92-F56AB91DCEB9}">
      <dgm:prSet/>
      <dgm:spPr/>
      <dgm:t>
        <a:bodyPr/>
        <a:lstStyle/>
        <a:p>
          <a:endParaRPr lang="en-GB"/>
        </a:p>
      </dgm:t>
    </dgm:pt>
    <dgm:pt modelId="{97F4BBB4-5CFD-4CA4-A895-F71F8B557CDF}" type="pres">
      <dgm:prSet presAssocID="{EB9E7B70-7213-40C5-8463-82689C9DD0F5}" presName="linear" presStyleCnt="0">
        <dgm:presLayoutVars>
          <dgm:dir/>
          <dgm:animLvl val="lvl"/>
          <dgm:resizeHandles val="exact"/>
        </dgm:presLayoutVars>
      </dgm:prSet>
      <dgm:spPr/>
    </dgm:pt>
    <dgm:pt modelId="{3B317EB9-67AF-4AA1-BD80-88C3B67A05B9}" type="pres">
      <dgm:prSet presAssocID="{7180B51F-B493-4347-A2CF-97CF8764D3B7}" presName="parentLin" presStyleCnt="0"/>
      <dgm:spPr/>
    </dgm:pt>
    <dgm:pt modelId="{9812E23F-5B4A-4B56-9D5E-E81FB9DE51E0}" type="pres">
      <dgm:prSet presAssocID="{7180B51F-B493-4347-A2CF-97CF8764D3B7}" presName="parentLeftMargin" presStyleLbl="node1" presStyleIdx="0" presStyleCnt="3"/>
      <dgm:spPr/>
    </dgm:pt>
    <dgm:pt modelId="{3B6ED888-EC01-46FB-86F9-04A9E4AED30C}" type="pres">
      <dgm:prSet presAssocID="{7180B51F-B493-4347-A2CF-97CF8764D3B7}" presName="parentText" presStyleLbl="node1" presStyleIdx="0" presStyleCnt="3">
        <dgm:presLayoutVars>
          <dgm:chMax val="0"/>
          <dgm:bulletEnabled val="1"/>
        </dgm:presLayoutVars>
      </dgm:prSet>
      <dgm:spPr/>
    </dgm:pt>
    <dgm:pt modelId="{CF51B03C-22F7-4916-A663-F4EF3CF11959}" type="pres">
      <dgm:prSet presAssocID="{7180B51F-B493-4347-A2CF-97CF8764D3B7}" presName="negativeSpace" presStyleCnt="0"/>
      <dgm:spPr/>
    </dgm:pt>
    <dgm:pt modelId="{BD293389-8181-4042-97B0-EA9E2ED96F78}" type="pres">
      <dgm:prSet presAssocID="{7180B51F-B493-4347-A2CF-97CF8764D3B7}" presName="childText" presStyleLbl="conFgAcc1" presStyleIdx="0" presStyleCnt="3">
        <dgm:presLayoutVars>
          <dgm:bulletEnabled val="1"/>
        </dgm:presLayoutVars>
      </dgm:prSet>
      <dgm:spPr/>
    </dgm:pt>
    <dgm:pt modelId="{7AD75B99-1042-4D53-8B58-C68AC174EFBE}" type="pres">
      <dgm:prSet presAssocID="{E32508CC-61A3-45B9-863D-DAB6D1A3DF79}" presName="spaceBetweenRectangles" presStyleCnt="0"/>
      <dgm:spPr/>
    </dgm:pt>
    <dgm:pt modelId="{45A89768-C4F6-4A0C-B23C-4B73050BB7C9}" type="pres">
      <dgm:prSet presAssocID="{4DED53EC-A711-4C4D-B05D-9F3875401C64}" presName="parentLin" presStyleCnt="0"/>
      <dgm:spPr/>
    </dgm:pt>
    <dgm:pt modelId="{2A40317E-8E54-4CB8-9F38-2AC42D46C060}" type="pres">
      <dgm:prSet presAssocID="{4DED53EC-A711-4C4D-B05D-9F3875401C64}" presName="parentLeftMargin" presStyleLbl="node1" presStyleIdx="0" presStyleCnt="3"/>
      <dgm:spPr/>
    </dgm:pt>
    <dgm:pt modelId="{B2B7EBDE-BCD3-4935-8916-5E7105136492}" type="pres">
      <dgm:prSet presAssocID="{4DED53EC-A711-4C4D-B05D-9F3875401C64}" presName="parentText" presStyleLbl="node1" presStyleIdx="1" presStyleCnt="3">
        <dgm:presLayoutVars>
          <dgm:chMax val="0"/>
          <dgm:bulletEnabled val="1"/>
        </dgm:presLayoutVars>
      </dgm:prSet>
      <dgm:spPr/>
    </dgm:pt>
    <dgm:pt modelId="{D776BA8A-E3ED-4144-B14F-F70F6875A27C}" type="pres">
      <dgm:prSet presAssocID="{4DED53EC-A711-4C4D-B05D-9F3875401C64}" presName="negativeSpace" presStyleCnt="0"/>
      <dgm:spPr/>
    </dgm:pt>
    <dgm:pt modelId="{997D41B7-5C9E-46BB-ADC5-D4BC3EDE70CA}" type="pres">
      <dgm:prSet presAssocID="{4DED53EC-A711-4C4D-B05D-9F3875401C64}" presName="childText" presStyleLbl="conFgAcc1" presStyleIdx="1" presStyleCnt="3">
        <dgm:presLayoutVars>
          <dgm:bulletEnabled val="1"/>
        </dgm:presLayoutVars>
      </dgm:prSet>
      <dgm:spPr/>
    </dgm:pt>
    <dgm:pt modelId="{CD132492-0B7E-4F15-B01B-682E4F6B6D8F}" type="pres">
      <dgm:prSet presAssocID="{E064ED2B-7ED1-47CB-B420-068159AF0E18}" presName="spaceBetweenRectangles" presStyleCnt="0"/>
      <dgm:spPr/>
    </dgm:pt>
    <dgm:pt modelId="{2B4A8114-6D24-4190-96A6-312015D882EE}" type="pres">
      <dgm:prSet presAssocID="{6EB28187-ACAA-44B7-98D5-2B662AEDA613}" presName="parentLin" presStyleCnt="0"/>
      <dgm:spPr/>
    </dgm:pt>
    <dgm:pt modelId="{0BF61E9F-933A-4F4F-A377-51EBB1E82E06}" type="pres">
      <dgm:prSet presAssocID="{6EB28187-ACAA-44B7-98D5-2B662AEDA613}" presName="parentLeftMargin" presStyleLbl="node1" presStyleIdx="1" presStyleCnt="3"/>
      <dgm:spPr/>
    </dgm:pt>
    <dgm:pt modelId="{5518B76D-7E82-4439-8391-02A13E8C8A8E}" type="pres">
      <dgm:prSet presAssocID="{6EB28187-ACAA-44B7-98D5-2B662AEDA613}" presName="parentText" presStyleLbl="node1" presStyleIdx="2" presStyleCnt="3">
        <dgm:presLayoutVars>
          <dgm:chMax val="0"/>
          <dgm:bulletEnabled val="1"/>
        </dgm:presLayoutVars>
      </dgm:prSet>
      <dgm:spPr/>
    </dgm:pt>
    <dgm:pt modelId="{8A0601D2-8FCF-4E63-BBC5-EB272B0C27C4}" type="pres">
      <dgm:prSet presAssocID="{6EB28187-ACAA-44B7-98D5-2B662AEDA613}" presName="negativeSpace" presStyleCnt="0"/>
      <dgm:spPr/>
    </dgm:pt>
    <dgm:pt modelId="{9C7517C7-FE99-49CB-BA53-4493BD70392C}" type="pres">
      <dgm:prSet presAssocID="{6EB28187-ACAA-44B7-98D5-2B662AEDA613}" presName="childText" presStyleLbl="conFgAcc1" presStyleIdx="2" presStyleCnt="3">
        <dgm:presLayoutVars>
          <dgm:bulletEnabled val="1"/>
        </dgm:presLayoutVars>
      </dgm:prSet>
      <dgm:spPr/>
    </dgm:pt>
  </dgm:ptLst>
  <dgm:cxnLst>
    <dgm:cxn modelId="{F8D44938-2C32-4B07-B341-7F40EC342546}" srcId="{EB9E7B70-7213-40C5-8463-82689C9DD0F5}" destId="{7180B51F-B493-4347-A2CF-97CF8764D3B7}" srcOrd="0" destOrd="0" parTransId="{DD51575C-498C-48E7-A545-0669822BBE1B}" sibTransId="{E32508CC-61A3-45B9-863D-DAB6D1A3DF79}"/>
    <dgm:cxn modelId="{E490B361-4D73-4DAD-ADFA-6B79B44E6D38}" type="presOf" srcId="{6EB28187-ACAA-44B7-98D5-2B662AEDA613}" destId="{5518B76D-7E82-4439-8391-02A13E8C8A8E}" srcOrd="1" destOrd="0" presId="urn:microsoft.com/office/officeart/2005/8/layout/list1"/>
    <dgm:cxn modelId="{7A448656-4325-41F2-93C6-E28B9B988DB6}" type="presOf" srcId="{4DED53EC-A711-4C4D-B05D-9F3875401C64}" destId="{B2B7EBDE-BCD3-4935-8916-5E7105136492}" srcOrd="1" destOrd="0" presId="urn:microsoft.com/office/officeart/2005/8/layout/list1"/>
    <dgm:cxn modelId="{9481DD8A-588B-4483-AC1F-D4D21C4CB3BD}" srcId="{EB9E7B70-7213-40C5-8463-82689C9DD0F5}" destId="{4DED53EC-A711-4C4D-B05D-9F3875401C64}" srcOrd="1" destOrd="0" parTransId="{5D0D81CE-6C59-4683-ABD1-19B6210BAEB8}" sibTransId="{E064ED2B-7ED1-47CB-B420-068159AF0E18}"/>
    <dgm:cxn modelId="{EDA0D9A8-5BF3-4CF8-8E92-F56AB91DCEB9}" srcId="{EB9E7B70-7213-40C5-8463-82689C9DD0F5}" destId="{6EB28187-ACAA-44B7-98D5-2B662AEDA613}" srcOrd="2" destOrd="0" parTransId="{9CAD864E-01F0-4D6F-AA0A-BF6A690F7F91}" sibTransId="{74F56DDB-34DC-4631-922E-84DC5A3D9FD6}"/>
    <dgm:cxn modelId="{FA1103A9-9E4D-4036-9EDC-D147835237C6}" type="presOf" srcId="{7180B51F-B493-4347-A2CF-97CF8764D3B7}" destId="{3B6ED888-EC01-46FB-86F9-04A9E4AED30C}" srcOrd="1" destOrd="0" presId="urn:microsoft.com/office/officeart/2005/8/layout/list1"/>
    <dgm:cxn modelId="{81FCB8D3-3D66-40D4-B266-59B9C86149B0}" type="presOf" srcId="{4DED53EC-A711-4C4D-B05D-9F3875401C64}" destId="{2A40317E-8E54-4CB8-9F38-2AC42D46C060}" srcOrd="0" destOrd="0" presId="urn:microsoft.com/office/officeart/2005/8/layout/list1"/>
    <dgm:cxn modelId="{9ED8CBDB-8304-4C97-A9DC-B7753849091A}" type="presOf" srcId="{7180B51F-B493-4347-A2CF-97CF8764D3B7}" destId="{9812E23F-5B4A-4B56-9D5E-E81FB9DE51E0}" srcOrd="0" destOrd="0" presId="urn:microsoft.com/office/officeart/2005/8/layout/list1"/>
    <dgm:cxn modelId="{B72A1FE8-9ACC-45F3-B23B-5459936556F4}" type="presOf" srcId="{6EB28187-ACAA-44B7-98D5-2B662AEDA613}" destId="{0BF61E9F-933A-4F4F-A377-51EBB1E82E06}" srcOrd="0" destOrd="0" presId="urn:microsoft.com/office/officeart/2005/8/layout/list1"/>
    <dgm:cxn modelId="{3292C1F0-62D4-4780-B771-C569FA49D09B}" type="presOf" srcId="{EB9E7B70-7213-40C5-8463-82689C9DD0F5}" destId="{97F4BBB4-5CFD-4CA4-A895-F71F8B557CDF}" srcOrd="0" destOrd="0" presId="urn:microsoft.com/office/officeart/2005/8/layout/list1"/>
    <dgm:cxn modelId="{20CEB71F-D25E-482A-8546-FC2EE86A8B59}" type="presParOf" srcId="{97F4BBB4-5CFD-4CA4-A895-F71F8B557CDF}" destId="{3B317EB9-67AF-4AA1-BD80-88C3B67A05B9}" srcOrd="0" destOrd="0" presId="urn:microsoft.com/office/officeart/2005/8/layout/list1"/>
    <dgm:cxn modelId="{67A77D19-2BDC-4746-AA51-E9E60D3CB97D}" type="presParOf" srcId="{3B317EB9-67AF-4AA1-BD80-88C3B67A05B9}" destId="{9812E23F-5B4A-4B56-9D5E-E81FB9DE51E0}" srcOrd="0" destOrd="0" presId="urn:microsoft.com/office/officeart/2005/8/layout/list1"/>
    <dgm:cxn modelId="{A74B07AA-E452-4FD3-8113-77436EF50C0A}" type="presParOf" srcId="{3B317EB9-67AF-4AA1-BD80-88C3B67A05B9}" destId="{3B6ED888-EC01-46FB-86F9-04A9E4AED30C}" srcOrd="1" destOrd="0" presId="urn:microsoft.com/office/officeart/2005/8/layout/list1"/>
    <dgm:cxn modelId="{8168482C-2842-4A80-BA7A-82FD8E7F619C}" type="presParOf" srcId="{97F4BBB4-5CFD-4CA4-A895-F71F8B557CDF}" destId="{CF51B03C-22F7-4916-A663-F4EF3CF11959}" srcOrd="1" destOrd="0" presId="urn:microsoft.com/office/officeart/2005/8/layout/list1"/>
    <dgm:cxn modelId="{A03BED22-D13C-44D2-9CE9-21D2E5F6C5A0}" type="presParOf" srcId="{97F4BBB4-5CFD-4CA4-A895-F71F8B557CDF}" destId="{BD293389-8181-4042-97B0-EA9E2ED96F78}" srcOrd="2" destOrd="0" presId="urn:microsoft.com/office/officeart/2005/8/layout/list1"/>
    <dgm:cxn modelId="{6EAFB9D9-8987-4993-B78C-7DD3F9904C64}" type="presParOf" srcId="{97F4BBB4-5CFD-4CA4-A895-F71F8B557CDF}" destId="{7AD75B99-1042-4D53-8B58-C68AC174EFBE}" srcOrd="3" destOrd="0" presId="urn:microsoft.com/office/officeart/2005/8/layout/list1"/>
    <dgm:cxn modelId="{E7A19E51-DC4B-451F-8C16-0EE511E03AFE}" type="presParOf" srcId="{97F4BBB4-5CFD-4CA4-A895-F71F8B557CDF}" destId="{45A89768-C4F6-4A0C-B23C-4B73050BB7C9}" srcOrd="4" destOrd="0" presId="urn:microsoft.com/office/officeart/2005/8/layout/list1"/>
    <dgm:cxn modelId="{94EE7BFE-FF65-43C4-B029-079BD3ED2CC1}" type="presParOf" srcId="{45A89768-C4F6-4A0C-B23C-4B73050BB7C9}" destId="{2A40317E-8E54-4CB8-9F38-2AC42D46C060}" srcOrd="0" destOrd="0" presId="urn:microsoft.com/office/officeart/2005/8/layout/list1"/>
    <dgm:cxn modelId="{5165E3DF-F2AC-456C-B172-558E8FC24903}" type="presParOf" srcId="{45A89768-C4F6-4A0C-B23C-4B73050BB7C9}" destId="{B2B7EBDE-BCD3-4935-8916-5E7105136492}" srcOrd="1" destOrd="0" presId="urn:microsoft.com/office/officeart/2005/8/layout/list1"/>
    <dgm:cxn modelId="{D73E324A-7066-4030-8F84-DACF2413CD99}" type="presParOf" srcId="{97F4BBB4-5CFD-4CA4-A895-F71F8B557CDF}" destId="{D776BA8A-E3ED-4144-B14F-F70F6875A27C}" srcOrd="5" destOrd="0" presId="urn:microsoft.com/office/officeart/2005/8/layout/list1"/>
    <dgm:cxn modelId="{0ACF807A-E0D6-4ADE-ACA7-CF90E89EA354}" type="presParOf" srcId="{97F4BBB4-5CFD-4CA4-A895-F71F8B557CDF}" destId="{997D41B7-5C9E-46BB-ADC5-D4BC3EDE70CA}" srcOrd="6" destOrd="0" presId="urn:microsoft.com/office/officeart/2005/8/layout/list1"/>
    <dgm:cxn modelId="{08517AD3-A7B5-474E-BEA0-EF5C27038E5E}" type="presParOf" srcId="{97F4BBB4-5CFD-4CA4-A895-F71F8B557CDF}" destId="{CD132492-0B7E-4F15-B01B-682E4F6B6D8F}" srcOrd="7" destOrd="0" presId="urn:microsoft.com/office/officeart/2005/8/layout/list1"/>
    <dgm:cxn modelId="{8770AB73-02FD-4EA8-B1FB-989BFE69FE29}" type="presParOf" srcId="{97F4BBB4-5CFD-4CA4-A895-F71F8B557CDF}" destId="{2B4A8114-6D24-4190-96A6-312015D882EE}" srcOrd="8" destOrd="0" presId="urn:microsoft.com/office/officeart/2005/8/layout/list1"/>
    <dgm:cxn modelId="{E42D0318-FF2D-40F5-97D8-196A59C19CAD}" type="presParOf" srcId="{2B4A8114-6D24-4190-96A6-312015D882EE}" destId="{0BF61E9F-933A-4F4F-A377-51EBB1E82E06}" srcOrd="0" destOrd="0" presId="urn:microsoft.com/office/officeart/2005/8/layout/list1"/>
    <dgm:cxn modelId="{DBBC31AB-EAB7-4803-87CD-55382EEF4E70}" type="presParOf" srcId="{2B4A8114-6D24-4190-96A6-312015D882EE}" destId="{5518B76D-7E82-4439-8391-02A13E8C8A8E}" srcOrd="1" destOrd="0" presId="urn:microsoft.com/office/officeart/2005/8/layout/list1"/>
    <dgm:cxn modelId="{6EBE1668-D61A-43D0-A1AA-43A43570FF09}" type="presParOf" srcId="{97F4BBB4-5CFD-4CA4-A895-F71F8B557CDF}" destId="{8A0601D2-8FCF-4E63-BBC5-EB272B0C27C4}" srcOrd="9" destOrd="0" presId="urn:microsoft.com/office/officeart/2005/8/layout/list1"/>
    <dgm:cxn modelId="{84E73985-94B9-479E-934C-38F385E40904}" type="presParOf" srcId="{97F4BBB4-5CFD-4CA4-A895-F71F8B557CDF}" destId="{9C7517C7-FE99-49CB-BA53-4493BD70392C}" srcOrd="10" destOrd="0" presId="urn:microsoft.com/office/officeart/2005/8/layout/list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293389-8181-4042-97B0-EA9E2ED96F78}">
      <dsp:nvSpPr>
        <dsp:cNvPr id="0" name=""/>
        <dsp:cNvSpPr/>
      </dsp:nvSpPr>
      <dsp:spPr>
        <a:xfrm>
          <a:off x="0" y="774670"/>
          <a:ext cx="8262937" cy="504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B6ED888-EC01-46FB-86F9-04A9E4AED30C}">
      <dsp:nvSpPr>
        <dsp:cNvPr id="0" name=""/>
        <dsp:cNvSpPr/>
      </dsp:nvSpPr>
      <dsp:spPr>
        <a:xfrm>
          <a:off x="413146" y="479470"/>
          <a:ext cx="5784055" cy="590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8624" tIns="0" rIns="218624" bIns="0" numCol="1" spcCol="1270" anchor="ctr" anchorCtr="0">
          <a:noAutofit/>
        </a:bodyPr>
        <a:lstStyle/>
        <a:p>
          <a:pPr marL="0" lvl="0" indent="0" algn="l" defTabSz="889000">
            <a:lnSpc>
              <a:spcPct val="90000"/>
            </a:lnSpc>
            <a:spcBef>
              <a:spcPct val="0"/>
            </a:spcBef>
            <a:spcAft>
              <a:spcPct val="35000"/>
            </a:spcAft>
            <a:buNone/>
          </a:pPr>
          <a:r>
            <a:rPr lang="en-GB" sz="2000" kern="1200" dirty="0"/>
            <a:t>Extend STARS etc using 6-8 students during summer 2022</a:t>
          </a:r>
        </a:p>
      </dsp:txBody>
      <dsp:txXfrm>
        <a:off x="441967" y="508291"/>
        <a:ext cx="5726413" cy="532758"/>
      </dsp:txXfrm>
    </dsp:sp>
    <dsp:sp modelId="{997D41B7-5C9E-46BB-ADC5-D4BC3EDE70CA}">
      <dsp:nvSpPr>
        <dsp:cNvPr id="0" name=""/>
        <dsp:cNvSpPr/>
      </dsp:nvSpPr>
      <dsp:spPr>
        <a:xfrm>
          <a:off x="0" y="1681870"/>
          <a:ext cx="8262937" cy="504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2B7EBDE-BCD3-4935-8916-5E7105136492}">
      <dsp:nvSpPr>
        <dsp:cNvPr id="0" name=""/>
        <dsp:cNvSpPr/>
      </dsp:nvSpPr>
      <dsp:spPr>
        <a:xfrm>
          <a:off x="413146" y="1386670"/>
          <a:ext cx="5784055" cy="590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8624" tIns="0" rIns="218624" bIns="0" numCol="1" spcCol="1270" anchor="ctr" anchorCtr="0">
          <a:noAutofit/>
        </a:bodyPr>
        <a:lstStyle/>
        <a:p>
          <a:pPr marL="0" lvl="0" indent="0" algn="l" defTabSz="889000">
            <a:lnSpc>
              <a:spcPct val="90000"/>
            </a:lnSpc>
            <a:spcBef>
              <a:spcPct val="0"/>
            </a:spcBef>
            <a:spcAft>
              <a:spcPct val="35000"/>
            </a:spcAft>
            <a:buNone/>
          </a:pPr>
          <a:r>
            <a:rPr lang="en-GB" sz="2000" kern="1200" dirty="0"/>
            <a:t>Use adapted measure in 22J to identify types of anxiety </a:t>
          </a:r>
        </a:p>
      </dsp:txBody>
      <dsp:txXfrm>
        <a:off x="441967" y="1415491"/>
        <a:ext cx="5726413" cy="532758"/>
      </dsp:txXfrm>
    </dsp:sp>
    <dsp:sp modelId="{9C7517C7-FE99-49CB-BA53-4493BD70392C}">
      <dsp:nvSpPr>
        <dsp:cNvPr id="0" name=""/>
        <dsp:cNvSpPr/>
      </dsp:nvSpPr>
      <dsp:spPr>
        <a:xfrm>
          <a:off x="0" y="2589070"/>
          <a:ext cx="8262937" cy="504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518B76D-7E82-4439-8391-02A13E8C8A8E}">
      <dsp:nvSpPr>
        <dsp:cNvPr id="0" name=""/>
        <dsp:cNvSpPr/>
      </dsp:nvSpPr>
      <dsp:spPr>
        <a:xfrm>
          <a:off x="413146" y="2293870"/>
          <a:ext cx="5784055" cy="590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8624" tIns="0" rIns="218624" bIns="0" numCol="1" spcCol="1270" anchor="ctr" anchorCtr="0">
          <a:noAutofit/>
        </a:bodyPr>
        <a:lstStyle/>
        <a:p>
          <a:pPr marL="0" lvl="0" indent="0" algn="l" defTabSz="889000">
            <a:lnSpc>
              <a:spcPct val="90000"/>
            </a:lnSpc>
            <a:spcBef>
              <a:spcPct val="0"/>
            </a:spcBef>
            <a:spcAft>
              <a:spcPct val="35000"/>
            </a:spcAft>
            <a:buNone/>
          </a:pPr>
          <a:r>
            <a:rPr lang="en-GB" sz="2000" kern="1200" dirty="0"/>
            <a:t>Create intervention workshops for use prior to 23J and evaluate effect on statistical anxiety</a:t>
          </a:r>
        </a:p>
      </dsp:txBody>
      <dsp:txXfrm>
        <a:off x="441967" y="2322691"/>
        <a:ext cx="5726413" cy="53275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1" Type="http://schemas.openxmlformats.org/officeDocument/2006/relationships/image" Target="../media/image6.png"/></Relationships>
</file>

<file path=ppt/drawings/drawing1.xml><?xml version="1.0" encoding="utf-8"?>
<c:userShapes xmlns:c="http://schemas.openxmlformats.org/drawingml/2006/chart">
  <cdr:relSizeAnchor xmlns:cdr="http://schemas.openxmlformats.org/drawingml/2006/chartDrawing">
    <cdr:from>
      <cdr:x>0.12186</cdr:x>
      <cdr:y>0.83841</cdr:y>
    </cdr:from>
    <cdr:to>
      <cdr:x>0.83815</cdr:x>
      <cdr:y>0.92821</cdr:y>
    </cdr:to>
    <cdr:pic>
      <cdr:nvPicPr>
        <cdr:cNvPr id="2" name="chart">
          <a:extLst xmlns:a="http://schemas.openxmlformats.org/drawingml/2006/main">
            <a:ext uri="{FF2B5EF4-FFF2-40B4-BE49-F238E27FC236}">
              <a16:creationId xmlns:a16="http://schemas.microsoft.com/office/drawing/2014/main" id="{B49E90D3-21E0-4C01-9EAA-610212381391}"/>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1174117" y="3878036"/>
          <a:ext cx="6901270" cy="415347"/>
        </a:xfrm>
        <a:prstGeom xmlns:a="http://schemas.openxmlformats.org/drawingml/2006/main" prst="rect">
          <a:avLst/>
        </a:prstGeom>
      </cdr:spPr>
    </cdr:pic>
  </cdr:relSizeAnchor>
</c:userShap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68418F8-B52F-4661-8ABA-69BB3ADD6675}"/>
              </a:ext>
            </a:extLst>
          </p:cNvPr>
          <p:cNvSpPr>
            <a:spLocks noGrp="1"/>
          </p:cNvSpPr>
          <p:nvPr>
            <p:ph type="ctrTitle" hasCustomPrompt="1"/>
          </p:nvPr>
        </p:nvSpPr>
        <p:spPr>
          <a:xfrm>
            <a:off x="515861" y="2160001"/>
            <a:ext cx="7920773"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8" name="Subtitle 2">
            <a:extLst>
              <a:ext uri="{FF2B5EF4-FFF2-40B4-BE49-F238E27FC236}">
                <a16:creationId xmlns:a16="http://schemas.microsoft.com/office/drawing/2014/main" id="{52444CB2-243C-41A0-8F6C-F772E768A38C}"/>
              </a:ext>
            </a:extLst>
          </p:cNvPr>
          <p:cNvSpPr>
            <a:spLocks noGrp="1"/>
          </p:cNvSpPr>
          <p:nvPr>
            <p:ph type="subTitle" idx="1" hasCustomPrompt="1"/>
          </p:nvPr>
        </p:nvSpPr>
        <p:spPr>
          <a:xfrm>
            <a:off x="515861" y="3166992"/>
            <a:ext cx="7920774"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9" name="Date Placeholder 3">
            <a:extLst>
              <a:ext uri="{FF2B5EF4-FFF2-40B4-BE49-F238E27FC236}">
                <a16:creationId xmlns:a16="http://schemas.microsoft.com/office/drawing/2014/main" id="{924475ED-B6F3-4114-A316-943C1E2B2DB2}"/>
              </a:ext>
            </a:extLst>
          </p:cNvPr>
          <p:cNvSpPr>
            <a:spLocks noGrp="1"/>
          </p:cNvSpPr>
          <p:nvPr>
            <p:ph type="dt" sz="half" idx="10"/>
          </p:nvPr>
        </p:nvSpPr>
        <p:spPr>
          <a:xfrm>
            <a:off x="274319" y="6431961"/>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p>
        </p:txBody>
      </p:sp>
      <p:pic>
        <p:nvPicPr>
          <p:cNvPr id="11" name="Picture 10">
            <a:extLst>
              <a:ext uri="{FF2B5EF4-FFF2-40B4-BE49-F238E27FC236}">
                <a16:creationId xmlns:a16="http://schemas.microsoft.com/office/drawing/2014/main" id="{EDC1F67E-6248-496F-8483-98A65C33F8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107" y="5538158"/>
            <a:ext cx="1508916" cy="1032300"/>
          </a:xfrm>
          <a:prstGeom prst="rect">
            <a:avLst/>
          </a:prstGeom>
        </p:spPr>
      </p:pic>
    </p:spTree>
    <p:extLst>
      <p:ext uri="{BB962C8B-B14F-4D97-AF65-F5344CB8AC3E}">
        <p14:creationId xmlns:p14="http://schemas.microsoft.com/office/powerpoint/2010/main" val="4235318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yout - 2 col text / med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2644140" y="1150618"/>
            <a:ext cx="60079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207245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Graphs and graphics can be positioned over the grey box</a:t>
            </a:r>
          </a:p>
        </p:txBody>
      </p:sp>
      <p:sp>
        <p:nvSpPr>
          <p:cNvPr id="14" name="Title 1">
            <a:extLst>
              <a:ext uri="{FF2B5EF4-FFF2-40B4-BE49-F238E27FC236}">
                <a16:creationId xmlns:a16="http://schemas.microsoft.com/office/drawing/2014/main" id="{07EECFAC-7182-49C4-A276-219F1E7C7BC8}"/>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314496694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 2 col text /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385553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id="{5E866B34-8A6C-492A-96F1-5F307C6EA65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88327853"/>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3855539" cy="2486367"/>
          </a:xfrm>
          <a:prstGeom prst="rect">
            <a:avLst/>
          </a:prstGeom>
        </p:spPr>
        <p:txBody>
          <a:bodyPr lIns="36000" tIns="36000" rIns="36000" bIns="36000" numCol="2"/>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Charts, graphs and graphics can be positioned over the grey box.</a:t>
            </a:r>
            <a:br>
              <a:rPr lang="en-US" dirty="0"/>
            </a:br>
            <a:endParaRPr lang="en-US" dirty="0"/>
          </a:p>
          <a:p>
            <a:pPr lvl="0"/>
            <a:endParaRPr lang="en-US" dirty="0"/>
          </a:p>
          <a:p>
            <a:pPr lvl="0"/>
            <a:endParaRPr lang="en-US" dirty="0"/>
          </a:p>
          <a:p>
            <a:pPr lvl="0"/>
            <a:endParaRPr lang="en-US" dirty="0"/>
          </a:p>
          <a:p>
            <a:pPr lvl="0"/>
            <a:br>
              <a:rPr lang="en-US" dirty="0"/>
            </a:br>
            <a:endParaRPr lang="en-US" dirty="0"/>
          </a:p>
          <a:p>
            <a:pPr lvl="0"/>
            <a:r>
              <a:rPr lang="en-US" dirty="0"/>
              <a:t>Body text</a:t>
            </a:r>
          </a:p>
        </p:txBody>
      </p:sp>
      <p:sp>
        <p:nvSpPr>
          <p:cNvPr id="8" name="Text Placeholder 2">
            <a:extLst>
              <a:ext uri="{FF2B5EF4-FFF2-40B4-BE49-F238E27FC236}">
                <a16:creationId xmlns:a16="http://schemas.microsoft.com/office/drawing/2014/main" id="{1870E1B6-0ECF-4B89-8FAB-09D00538EB52}"/>
              </a:ext>
            </a:extLst>
          </p:cNvPr>
          <p:cNvSpPr>
            <a:spLocks noGrp="1"/>
          </p:cNvSpPr>
          <p:nvPr>
            <p:ph type="body" sz="quarter" idx="16" hasCustomPrompt="1"/>
          </p:nvPr>
        </p:nvSpPr>
        <p:spPr>
          <a:xfrm>
            <a:off x="388800" y="3873242"/>
            <a:ext cx="3855539" cy="2486367"/>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0" name="Title 1">
            <a:extLst>
              <a:ext uri="{FF2B5EF4-FFF2-40B4-BE49-F238E27FC236}">
                <a16:creationId xmlns:a16="http://schemas.microsoft.com/office/drawing/2014/main" id="{25259958-3FB9-4566-8AB7-D98E4FCD49D5}"/>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1161133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 3 column">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9" name="Text Placeholder 2">
            <a:extLst>
              <a:ext uri="{FF2B5EF4-FFF2-40B4-BE49-F238E27FC236}">
                <a16:creationId xmlns:a16="http://schemas.microsoft.com/office/drawing/2014/main" id="{4E768777-3248-42B2-85F9-58D5B20C6E63}"/>
              </a:ext>
            </a:extLst>
          </p:cNvPr>
          <p:cNvSpPr>
            <a:spLocks noGrp="1"/>
          </p:cNvSpPr>
          <p:nvPr>
            <p:ph type="body" sz="quarter" idx="17" hasCustomPrompt="1"/>
          </p:nvPr>
        </p:nvSpPr>
        <p:spPr>
          <a:xfrm>
            <a:off x="3086030" y="1150618"/>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3" name="Text Placeholder 2">
            <a:extLst>
              <a:ext uri="{FF2B5EF4-FFF2-40B4-BE49-F238E27FC236}">
                <a16:creationId xmlns:a16="http://schemas.microsoft.com/office/drawing/2014/main" id="{F7E46CCE-0535-4E3E-9668-C3EC281E6A5C}"/>
              </a:ext>
            </a:extLst>
          </p:cNvPr>
          <p:cNvSpPr>
            <a:spLocks noGrp="1"/>
          </p:cNvSpPr>
          <p:nvPr>
            <p:ph type="body" sz="quarter" idx="16" hasCustomPrompt="1"/>
          </p:nvPr>
        </p:nvSpPr>
        <p:spPr>
          <a:xfrm>
            <a:off x="5783259" y="1150615"/>
            <a:ext cx="2869035" cy="5214348"/>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6" name="Title 1">
            <a:extLst>
              <a:ext uri="{FF2B5EF4-FFF2-40B4-BE49-F238E27FC236}">
                <a16:creationId xmlns:a16="http://schemas.microsoft.com/office/drawing/2014/main" id="{99316F6E-405A-4A01-9184-79CC1058A91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74945993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 2 rows">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8263493" cy="2278381"/>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Charts, graphs and graphics can be positioned over the grey box.</a:t>
            </a:r>
            <a:br>
              <a:rPr lang="en-US" dirty="0"/>
            </a:br>
            <a:br>
              <a:rPr lang="en-US" dirty="0"/>
            </a:br>
            <a:br>
              <a:rPr lang="en-US" dirty="0"/>
            </a:br>
            <a:r>
              <a:rPr lang="en-US"/>
              <a:t>Body text</a:t>
            </a:r>
            <a:endParaRPr lang="en-US" dirty="0"/>
          </a:p>
        </p:txBody>
      </p:sp>
      <p:sp>
        <p:nvSpPr>
          <p:cNvPr id="13" name="Text Placeholder 2">
            <a:extLst>
              <a:ext uri="{FF2B5EF4-FFF2-40B4-BE49-F238E27FC236}">
                <a16:creationId xmlns:a16="http://schemas.microsoft.com/office/drawing/2014/main" id="{F7E46CCE-0535-4E3E-9668-C3EC281E6A5C}"/>
              </a:ext>
            </a:extLst>
          </p:cNvPr>
          <p:cNvSpPr>
            <a:spLocks noGrp="1"/>
          </p:cNvSpPr>
          <p:nvPr>
            <p:ph type="body" sz="quarter" idx="16" hasCustomPrompt="1"/>
          </p:nvPr>
        </p:nvSpPr>
        <p:spPr>
          <a:xfrm>
            <a:off x="388801" y="3566179"/>
            <a:ext cx="8263493" cy="2798784"/>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id="{D65438FC-7DE5-43FA-96AA-BA01B74D04BF}"/>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3967204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2C225E-CC66-4EFE-859D-14CE4064149E}"/>
              </a:ext>
            </a:extLst>
          </p:cNvPr>
          <p:cNvSpPr>
            <a:spLocks noGrp="1"/>
          </p:cNvSpPr>
          <p:nvPr>
            <p:ph type="dt" sz="half" idx="10"/>
          </p:nvPr>
        </p:nvSpPr>
        <p:spPr/>
        <p:txBody>
          <a:bodyPr/>
          <a:lstStyle/>
          <a:p>
            <a:fld id="{FFF4A33F-5B8B-41D5-94D6-090C4B21153B}" type="datetimeFigureOut">
              <a:rPr lang="en-GB" smtClean="0"/>
              <a:t>03/05/2022</a:t>
            </a:fld>
            <a:endParaRPr lang="en-GB"/>
          </a:p>
        </p:txBody>
      </p:sp>
      <p:sp>
        <p:nvSpPr>
          <p:cNvPr id="3" name="Footer Placeholder 2">
            <a:extLst>
              <a:ext uri="{FF2B5EF4-FFF2-40B4-BE49-F238E27FC236}">
                <a16:creationId xmlns:a16="http://schemas.microsoft.com/office/drawing/2014/main" id="{0C0D9609-5DFF-4146-A29C-DE1B02A734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30F2CDC-1E42-462E-A110-1AAA81C74F14}"/>
              </a:ext>
            </a:extLst>
          </p:cNvPr>
          <p:cNvSpPr>
            <a:spLocks noGrp="1"/>
          </p:cNvSpPr>
          <p:nvPr>
            <p:ph type="sldNum" sz="quarter" idx="12"/>
          </p:nvPr>
        </p:nvSpPr>
        <p:spPr/>
        <p:txBody>
          <a:bodyPr/>
          <a:lstStyle/>
          <a:p>
            <a:fld id="{E4E40727-AB30-4F2B-BB87-F86F141836C4}" type="slidenum">
              <a:rPr lang="en-GB" smtClean="0"/>
              <a:t>‹#›</a:t>
            </a:fld>
            <a:endParaRPr lang="en-GB"/>
          </a:p>
        </p:txBody>
      </p:sp>
    </p:spTree>
    <p:extLst>
      <p:ext uri="{BB962C8B-B14F-4D97-AF65-F5344CB8AC3E}">
        <p14:creationId xmlns:p14="http://schemas.microsoft.com/office/powerpoint/2010/main" val="3527962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 blue">
    <p:bg>
      <p:bgPr>
        <a:solidFill>
          <a:schemeClr val="accent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9FC8E3CA-4735-4448-B024-8A121DADF818}"/>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14" name="Subtitle 2">
            <a:extLst>
              <a:ext uri="{FF2B5EF4-FFF2-40B4-BE49-F238E27FC236}">
                <a16:creationId xmlns:a16="http://schemas.microsoft.com/office/drawing/2014/main" id="{A7A647E4-605B-4961-B4D2-DBA88509304E}"/>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365598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 orange">
    <p:bg>
      <p:bgPr>
        <a:solidFill>
          <a:schemeClr val="accent4"/>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192859-C46A-4829-96AF-7D408294B889}"/>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D94ECEE5-5A94-4126-92B2-4FA9605C9D9F}"/>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385018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 pink">
    <p:bg>
      <p:bgPr>
        <a:solidFill>
          <a:schemeClr val="accent2"/>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D79BA80-1E7F-4F47-AF07-7A70474A6CD2}"/>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881FAF16-A8F7-4BA6-B2B7-5BF7AFA61EAD}"/>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77944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 turquoise">
    <p:bg>
      <p:bgPr>
        <a:solidFill>
          <a:schemeClr val="accent3"/>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E406321-A4C9-4532-B695-2ECC82CCAE9F}"/>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11A37CB7-C061-4C30-8C0D-36C06AE61161}"/>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938964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 contents 1">
    <p:bg>
      <p:bgRef idx="1001">
        <a:schemeClr val="bg1"/>
      </p:bgRef>
    </p:bg>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E2698E74-DBB1-4C41-81D5-108634391B7E}"/>
              </a:ext>
            </a:extLst>
          </p:cNvPr>
          <p:cNvSpPr>
            <a:spLocks noGrp="1"/>
          </p:cNvSpPr>
          <p:nvPr>
            <p:ph type="body" sz="quarter" idx="11" hasCustomPrompt="1"/>
          </p:nvPr>
        </p:nvSpPr>
        <p:spPr>
          <a:xfrm>
            <a:off x="4232378" y="1176736"/>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01</a:t>
            </a:r>
          </a:p>
        </p:txBody>
      </p:sp>
      <p:sp>
        <p:nvSpPr>
          <p:cNvPr id="7" name="Text Placeholder 31">
            <a:extLst>
              <a:ext uri="{FF2B5EF4-FFF2-40B4-BE49-F238E27FC236}">
                <a16:creationId xmlns:a16="http://schemas.microsoft.com/office/drawing/2014/main" id="{27D262DD-86D2-472F-9233-2CA4C4F3C48D}"/>
              </a:ext>
            </a:extLst>
          </p:cNvPr>
          <p:cNvSpPr>
            <a:spLocks noGrp="1"/>
          </p:cNvSpPr>
          <p:nvPr>
            <p:ph type="body" sz="quarter" idx="12" hasCustomPrompt="1"/>
          </p:nvPr>
        </p:nvSpPr>
        <p:spPr>
          <a:xfrm>
            <a:off x="4772378" y="1176734"/>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8" name="Text Placeholder 31">
            <a:extLst>
              <a:ext uri="{FF2B5EF4-FFF2-40B4-BE49-F238E27FC236}">
                <a16:creationId xmlns:a16="http://schemas.microsoft.com/office/drawing/2014/main" id="{C0A8910E-3E33-41A3-816B-CD71BE1D50DC}"/>
              </a:ext>
            </a:extLst>
          </p:cNvPr>
          <p:cNvSpPr>
            <a:spLocks noGrp="1"/>
          </p:cNvSpPr>
          <p:nvPr>
            <p:ph type="body" sz="quarter" idx="13" hasCustomPrompt="1"/>
          </p:nvPr>
        </p:nvSpPr>
        <p:spPr>
          <a:xfrm>
            <a:off x="4772378" y="1445872"/>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9" name="Text Placeholder 4">
            <a:extLst>
              <a:ext uri="{FF2B5EF4-FFF2-40B4-BE49-F238E27FC236}">
                <a16:creationId xmlns:a16="http://schemas.microsoft.com/office/drawing/2014/main" id="{DC7DBC2F-B4BA-4FA1-AC8F-C1FB5D329C35}"/>
              </a:ext>
            </a:extLst>
          </p:cNvPr>
          <p:cNvSpPr>
            <a:spLocks noGrp="1"/>
          </p:cNvSpPr>
          <p:nvPr>
            <p:ph type="body" sz="quarter" idx="14" hasCustomPrompt="1"/>
          </p:nvPr>
        </p:nvSpPr>
        <p:spPr>
          <a:xfrm>
            <a:off x="4232378" y="187724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02</a:t>
            </a:r>
          </a:p>
        </p:txBody>
      </p:sp>
      <p:sp>
        <p:nvSpPr>
          <p:cNvPr id="10" name="Text Placeholder 31">
            <a:extLst>
              <a:ext uri="{FF2B5EF4-FFF2-40B4-BE49-F238E27FC236}">
                <a16:creationId xmlns:a16="http://schemas.microsoft.com/office/drawing/2014/main" id="{E96BEFDD-99B7-4B7A-A883-501F05DEBEB2}"/>
              </a:ext>
            </a:extLst>
          </p:cNvPr>
          <p:cNvSpPr>
            <a:spLocks noGrp="1"/>
          </p:cNvSpPr>
          <p:nvPr>
            <p:ph type="body" sz="quarter" idx="15" hasCustomPrompt="1"/>
          </p:nvPr>
        </p:nvSpPr>
        <p:spPr>
          <a:xfrm>
            <a:off x="4772378" y="1877241"/>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1" name="Text Placeholder 31">
            <a:extLst>
              <a:ext uri="{FF2B5EF4-FFF2-40B4-BE49-F238E27FC236}">
                <a16:creationId xmlns:a16="http://schemas.microsoft.com/office/drawing/2014/main" id="{8F24DFEC-E082-454B-B5C3-50F1E1DD3224}"/>
              </a:ext>
            </a:extLst>
          </p:cNvPr>
          <p:cNvSpPr>
            <a:spLocks noGrp="1"/>
          </p:cNvSpPr>
          <p:nvPr>
            <p:ph type="body" sz="quarter" idx="16" hasCustomPrompt="1"/>
          </p:nvPr>
        </p:nvSpPr>
        <p:spPr>
          <a:xfrm>
            <a:off x="4772378" y="2146379"/>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2" name="Text Placeholder 4">
            <a:extLst>
              <a:ext uri="{FF2B5EF4-FFF2-40B4-BE49-F238E27FC236}">
                <a16:creationId xmlns:a16="http://schemas.microsoft.com/office/drawing/2014/main" id="{C3A914CD-C11D-48A8-88E1-538FBD109669}"/>
              </a:ext>
            </a:extLst>
          </p:cNvPr>
          <p:cNvSpPr>
            <a:spLocks noGrp="1"/>
          </p:cNvSpPr>
          <p:nvPr>
            <p:ph type="body" sz="quarter" idx="17" hasCustomPrompt="1"/>
          </p:nvPr>
        </p:nvSpPr>
        <p:spPr>
          <a:xfrm>
            <a:off x="4232378" y="2577750"/>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03</a:t>
            </a:r>
          </a:p>
        </p:txBody>
      </p:sp>
      <p:sp>
        <p:nvSpPr>
          <p:cNvPr id="15" name="Text Placeholder 31">
            <a:extLst>
              <a:ext uri="{FF2B5EF4-FFF2-40B4-BE49-F238E27FC236}">
                <a16:creationId xmlns:a16="http://schemas.microsoft.com/office/drawing/2014/main" id="{5E5D34B7-01F5-4524-B815-3E8FD22045B4}"/>
              </a:ext>
            </a:extLst>
          </p:cNvPr>
          <p:cNvSpPr>
            <a:spLocks noGrp="1"/>
          </p:cNvSpPr>
          <p:nvPr>
            <p:ph type="body" sz="quarter" idx="18" hasCustomPrompt="1"/>
          </p:nvPr>
        </p:nvSpPr>
        <p:spPr>
          <a:xfrm>
            <a:off x="4772378" y="2577748"/>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6" name="Text Placeholder 31">
            <a:extLst>
              <a:ext uri="{FF2B5EF4-FFF2-40B4-BE49-F238E27FC236}">
                <a16:creationId xmlns:a16="http://schemas.microsoft.com/office/drawing/2014/main" id="{745E9020-E3D4-4B2E-AF64-3BC2BA80998B}"/>
              </a:ext>
            </a:extLst>
          </p:cNvPr>
          <p:cNvSpPr>
            <a:spLocks noGrp="1"/>
          </p:cNvSpPr>
          <p:nvPr>
            <p:ph type="body" sz="quarter" idx="19" hasCustomPrompt="1"/>
          </p:nvPr>
        </p:nvSpPr>
        <p:spPr>
          <a:xfrm>
            <a:off x="4772378" y="2846886"/>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7" name="Text Placeholder 4">
            <a:extLst>
              <a:ext uri="{FF2B5EF4-FFF2-40B4-BE49-F238E27FC236}">
                <a16:creationId xmlns:a16="http://schemas.microsoft.com/office/drawing/2014/main" id="{6E31EB1E-53F8-4104-A8D0-0BEFB18961C6}"/>
              </a:ext>
            </a:extLst>
          </p:cNvPr>
          <p:cNvSpPr>
            <a:spLocks noGrp="1"/>
          </p:cNvSpPr>
          <p:nvPr>
            <p:ph type="body" sz="quarter" idx="20" hasCustomPrompt="1"/>
          </p:nvPr>
        </p:nvSpPr>
        <p:spPr>
          <a:xfrm>
            <a:off x="4232378" y="3278255"/>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04</a:t>
            </a:r>
          </a:p>
        </p:txBody>
      </p:sp>
      <p:sp>
        <p:nvSpPr>
          <p:cNvPr id="18" name="Text Placeholder 31">
            <a:extLst>
              <a:ext uri="{FF2B5EF4-FFF2-40B4-BE49-F238E27FC236}">
                <a16:creationId xmlns:a16="http://schemas.microsoft.com/office/drawing/2014/main" id="{3DEAAE69-8D81-471C-A294-06DD17336F63}"/>
              </a:ext>
            </a:extLst>
          </p:cNvPr>
          <p:cNvSpPr>
            <a:spLocks noGrp="1"/>
          </p:cNvSpPr>
          <p:nvPr>
            <p:ph type="body" sz="quarter" idx="21" hasCustomPrompt="1"/>
          </p:nvPr>
        </p:nvSpPr>
        <p:spPr>
          <a:xfrm>
            <a:off x="4772378" y="3278255"/>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9" name="Text Placeholder 31">
            <a:extLst>
              <a:ext uri="{FF2B5EF4-FFF2-40B4-BE49-F238E27FC236}">
                <a16:creationId xmlns:a16="http://schemas.microsoft.com/office/drawing/2014/main" id="{01E75DFE-469F-4162-BFD7-0AD3CC0605D3}"/>
              </a:ext>
            </a:extLst>
          </p:cNvPr>
          <p:cNvSpPr>
            <a:spLocks noGrp="1"/>
          </p:cNvSpPr>
          <p:nvPr>
            <p:ph type="body" sz="quarter" idx="22" hasCustomPrompt="1"/>
          </p:nvPr>
        </p:nvSpPr>
        <p:spPr>
          <a:xfrm>
            <a:off x="4772378" y="3547393"/>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0" name="Text Placeholder 4">
            <a:extLst>
              <a:ext uri="{FF2B5EF4-FFF2-40B4-BE49-F238E27FC236}">
                <a16:creationId xmlns:a16="http://schemas.microsoft.com/office/drawing/2014/main" id="{16FACADA-AE0B-4A02-B7FE-F03E903A2008}"/>
              </a:ext>
            </a:extLst>
          </p:cNvPr>
          <p:cNvSpPr>
            <a:spLocks noGrp="1"/>
          </p:cNvSpPr>
          <p:nvPr>
            <p:ph type="body" sz="quarter" idx="23" hasCustomPrompt="1"/>
          </p:nvPr>
        </p:nvSpPr>
        <p:spPr>
          <a:xfrm>
            <a:off x="4232378" y="397876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05</a:t>
            </a:r>
          </a:p>
        </p:txBody>
      </p:sp>
      <p:sp>
        <p:nvSpPr>
          <p:cNvPr id="21" name="Text Placeholder 31">
            <a:extLst>
              <a:ext uri="{FF2B5EF4-FFF2-40B4-BE49-F238E27FC236}">
                <a16:creationId xmlns:a16="http://schemas.microsoft.com/office/drawing/2014/main" id="{1BE90D09-E40F-4E07-8A6C-C34ECB3A0C75}"/>
              </a:ext>
            </a:extLst>
          </p:cNvPr>
          <p:cNvSpPr>
            <a:spLocks noGrp="1"/>
          </p:cNvSpPr>
          <p:nvPr>
            <p:ph type="body" sz="quarter" idx="24" hasCustomPrompt="1"/>
          </p:nvPr>
        </p:nvSpPr>
        <p:spPr>
          <a:xfrm>
            <a:off x="4772378" y="3978762"/>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2" name="Text Placeholder 31">
            <a:extLst>
              <a:ext uri="{FF2B5EF4-FFF2-40B4-BE49-F238E27FC236}">
                <a16:creationId xmlns:a16="http://schemas.microsoft.com/office/drawing/2014/main" id="{E8BCD20F-DF5A-4D1F-AB59-8992CCEB4E71}"/>
              </a:ext>
            </a:extLst>
          </p:cNvPr>
          <p:cNvSpPr>
            <a:spLocks noGrp="1"/>
          </p:cNvSpPr>
          <p:nvPr>
            <p:ph type="body" sz="quarter" idx="25" hasCustomPrompt="1"/>
          </p:nvPr>
        </p:nvSpPr>
        <p:spPr>
          <a:xfrm>
            <a:off x="4772378" y="4247900"/>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3" name="Text Placeholder 4">
            <a:extLst>
              <a:ext uri="{FF2B5EF4-FFF2-40B4-BE49-F238E27FC236}">
                <a16:creationId xmlns:a16="http://schemas.microsoft.com/office/drawing/2014/main" id="{2CA99EFB-8D03-4007-813F-E6174F0308EE}"/>
              </a:ext>
            </a:extLst>
          </p:cNvPr>
          <p:cNvSpPr>
            <a:spLocks noGrp="1"/>
          </p:cNvSpPr>
          <p:nvPr>
            <p:ph type="body" sz="quarter" idx="26" hasCustomPrompt="1"/>
          </p:nvPr>
        </p:nvSpPr>
        <p:spPr>
          <a:xfrm>
            <a:off x="4232378" y="4679271"/>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06</a:t>
            </a:r>
          </a:p>
        </p:txBody>
      </p:sp>
      <p:sp>
        <p:nvSpPr>
          <p:cNvPr id="24" name="Text Placeholder 31">
            <a:extLst>
              <a:ext uri="{FF2B5EF4-FFF2-40B4-BE49-F238E27FC236}">
                <a16:creationId xmlns:a16="http://schemas.microsoft.com/office/drawing/2014/main" id="{75297938-8904-4A58-BECE-919189BAA548}"/>
              </a:ext>
            </a:extLst>
          </p:cNvPr>
          <p:cNvSpPr>
            <a:spLocks noGrp="1"/>
          </p:cNvSpPr>
          <p:nvPr>
            <p:ph type="body" sz="quarter" idx="27" hasCustomPrompt="1"/>
          </p:nvPr>
        </p:nvSpPr>
        <p:spPr>
          <a:xfrm>
            <a:off x="4772378" y="4679269"/>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5" name="Text Placeholder 31">
            <a:extLst>
              <a:ext uri="{FF2B5EF4-FFF2-40B4-BE49-F238E27FC236}">
                <a16:creationId xmlns:a16="http://schemas.microsoft.com/office/drawing/2014/main" id="{EF1B2FF4-CFE5-4357-917A-02669822510A}"/>
              </a:ext>
            </a:extLst>
          </p:cNvPr>
          <p:cNvSpPr>
            <a:spLocks noGrp="1"/>
          </p:cNvSpPr>
          <p:nvPr>
            <p:ph type="body" sz="quarter" idx="28" hasCustomPrompt="1"/>
          </p:nvPr>
        </p:nvSpPr>
        <p:spPr>
          <a:xfrm>
            <a:off x="4772378" y="4948407"/>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3" name="Picture Placeholder 2">
            <a:extLst>
              <a:ext uri="{FF2B5EF4-FFF2-40B4-BE49-F238E27FC236}">
                <a16:creationId xmlns:a16="http://schemas.microsoft.com/office/drawing/2014/main" id="{09ABF0E3-1A7E-434D-B96E-F3343B8E07D9}"/>
              </a:ext>
            </a:extLst>
          </p:cNvPr>
          <p:cNvSpPr>
            <a:spLocks noGrp="1"/>
          </p:cNvSpPr>
          <p:nvPr>
            <p:ph type="pic" sz="quarter" idx="29" hasCustomPrompt="1"/>
          </p:nvPr>
        </p:nvSpPr>
        <p:spPr>
          <a:xfrm>
            <a:off x="0" y="0"/>
            <a:ext cx="3825920" cy="6858000"/>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31" name="Title 1">
            <a:extLst>
              <a:ext uri="{FF2B5EF4-FFF2-40B4-BE49-F238E27FC236}">
                <a16:creationId xmlns:a16="http://schemas.microsoft.com/office/drawing/2014/main" id="{25039EFD-26D4-4EFF-80C8-2DEC577006FA}"/>
              </a:ext>
            </a:extLst>
          </p:cNvPr>
          <p:cNvSpPr>
            <a:spLocks noGrp="1"/>
          </p:cNvSpPr>
          <p:nvPr>
            <p:ph type="ctrTitle" hasCustomPrompt="1"/>
          </p:nvPr>
        </p:nvSpPr>
        <p:spPr>
          <a:xfrm>
            <a:off x="4232378" y="770472"/>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
        <p:nvSpPr>
          <p:cNvPr id="32" name="Slide Number Placeholder 8">
            <a:extLst>
              <a:ext uri="{FF2B5EF4-FFF2-40B4-BE49-F238E27FC236}">
                <a16:creationId xmlns:a16="http://schemas.microsoft.com/office/drawing/2014/main" id="{6FBBA16B-4607-4475-9AA9-35D51BE89C52}"/>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Tree>
    <p:extLst>
      <p:ext uri="{BB962C8B-B14F-4D97-AF65-F5344CB8AC3E}">
        <p14:creationId xmlns:p14="http://schemas.microsoft.com/office/powerpoint/2010/main" val="3144632019"/>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 contents 2">
    <p:bg>
      <p:bgRef idx="1001">
        <a:schemeClr val="bg1"/>
      </p:bgRef>
    </p:bg>
    <p:spTree>
      <p:nvGrpSpPr>
        <p:cNvPr id="1" name=""/>
        <p:cNvGrpSpPr/>
        <p:nvPr/>
      </p:nvGrpSpPr>
      <p:grpSpPr>
        <a:xfrm>
          <a:off x="0" y="0"/>
          <a:ext cx="0" cy="0"/>
          <a:chOff x="0" y="0"/>
          <a:chExt cx="0" cy="0"/>
        </a:xfrm>
      </p:grpSpPr>
      <p:sp>
        <p:nvSpPr>
          <p:cNvPr id="29" name="Text Placeholder 9">
            <a:extLst>
              <a:ext uri="{FF2B5EF4-FFF2-40B4-BE49-F238E27FC236}">
                <a16:creationId xmlns:a16="http://schemas.microsoft.com/office/drawing/2014/main" id="{FF9A53DE-293F-4D46-94A3-8EB81742DFCF}"/>
              </a:ext>
            </a:extLst>
          </p:cNvPr>
          <p:cNvSpPr>
            <a:spLocks noGrp="1"/>
          </p:cNvSpPr>
          <p:nvPr>
            <p:ph type="body" sz="quarter" idx="11" hasCustomPrompt="1"/>
          </p:nvPr>
        </p:nvSpPr>
        <p:spPr>
          <a:xfrm>
            <a:off x="432000" y="1079999"/>
            <a:ext cx="8220294" cy="5284967"/>
          </a:xfrm>
          <a:prstGeom prst="rect">
            <a:avLst/>
          </a:prstGeom>
        </p:spPr>
        <p:txBody>
          <a:bodyPr lIns="36000" tIns="36000" rIns="36000" bIns="36000" numCol="2" spcCol="360000"/>
          <a:lstStyle>
            <a:lvl1pPr marL="0" indent="0" algn="l" defTabSz="287993">
              <a:lnSpc>
                <a:spcPts val="1600"/>
              </a:lnSpc>
              <a:buNone/>
              <a:defRPr sz="1200" b="1" baseline="0"/>
            </a:lvl1pPr>
            <a:lvl2pPr algn="l">
              <a:defRPr/>
            </a:lvl2pPr>
            <a:lvl3pPr algn="l">
              <a:defRPr/>
            </a:lvl3pPr>
            <a:lvl4pPr algn="l">
              <a:defRPr/>
            </a:lvl4pPr>
            <a:lvl5pPr algn="l">
              <a:defRPr/>
            </a:lvl5pPr>
          </a:lstStyle>
          <a:p>
            <a:pPr lvl="0"/>
            <a:r>
              <a:rPr lang="en-US" dirty="0"/>
              <a:t>00	Insert contents listing (2 columns)</a:t>
            </a:r>
          </a:p>
        </p:txBody>
      </p:sp>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34" name="Title 1">
            <a:extLst>
              <a:ext uri="{FF2B5EF4-FFF2-40B4-BE49-F238E27FC236}">
                <a16:creationId xmlns:a16="http://schemas.microsoft.com/office/drawing/2014/main" id="{091B7A03-C365-4ED6-962E-93EA096F7A2D}"/>
              </a:ext>
            </a:extLst>
          </p:cNvPr>
          <p:cNvSpPr>
            <a:spLocks noGrp="1"/>
          </p:cNvSpPr>
          <p:nvPr>
            <p:ph type="ctrTitle" hasCustomPrompt="1"/>
          </p:nvPr>
        </p:nvSpPr>
        <p:spPr>
          <a:xfrm>
            <a:off x="432000" y="544317"/>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Tree>
    <p:extLst>
      <p:ext uri="{BB962C8B-B14F-4D97-AF65-F5344CB8AC3E}">
        <p14:creationId xmlns:p14="http://schemas.microsoft.com/office/powerpoint/2010/main" val="7780586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3" name="Title 1">
            <a:extLst>
              <a:ext uri="{FF2B5EF4-FFF2-40B4-BE49-F238E27FC236}">
                <a16:creationId xmlns:a16="http://schemas.microsoft.com/office/drawing/2014/main" id="{56ABEA7B-7448-4E43-A7A4-3421CD2E272B}"/>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7" name="Content Placeholder 2">
            <a:extLst>
              <a:ext uri="{FF2B5EF4-FFF2-40B4-BE49-F238E27FC236}">
                <a16:creationId xmlns:a16="http://schemas.microsoft.com/office/drawing/2014/main" id="{FDA22121-4331-41E2-B269-75755B804956}"/>
              </a:ext>
            </a:extLst>
          </p:cNvPr>
          <p:cNvSpPr>
            <a:spLocks noGrp="1"/>
          </p:cNvSpPr>
          <p:nvPr>
            <p:ph idx="1" hasCustomPrompt="1"/>
          </p:nvPr>
        </p:nvSpPr>
        <p:spPr>
          <a:xfrm>
            <a:off x="388801" y="1150618"/>
            <a:ext cx="8263493" cy="5214348"/>
          </a:xfrm>
          <a:prstGeom prst="rect">
            <a:avLst/>
          </a:prstGeom>
        </p:spPr>
        <p:txBody>
          <a:bodyPr lIns="36000" tIns="36000" rIns="36000" bIns="36000"/>
          <a:lstStyle>
            <a:lvl1pPr marL="0" indent="0">
              <a:buNone/>
              <a:defRPr sz="1200"/>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dirty="0"/>
              <a:t>Body text</a:t>
            </a:r>
          </a:p>
        </p:txBody>
      </p:sp>
    </p:spTree>
    <p:extLst>
      <p:ext uri="{BB962C8B-B14F-4D97-AF65-F5344CB8AC3E}">
        <p14:creationId xmlns:p14="http://schemas.microsoft.com/office/powerpoint/2010/main" val="302745139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 just an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388601" y="1150618"/>
            <a:ext cx="8263493"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7" name="Title 1">
            <a:extLst>
              <a:ext uri="{FF2B5EF4-FFF2-40B4-BE49-F238E27FC236}">
                <a16:creationId xmlns:a16="http://schemas.microsoft.com/office/drawing/2014/main" id="{4A7B25A5-6B91-4CE2-93B8-754812DA0292}"/>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49448956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theme" Target="../theme/theme3.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08570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C850A13-8E99-49E2-9165-C76685B082C7}"/>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061342" y="226559"/>
            <a:ext cx="838348" cy="573541"/>
          </a:xfrm>
          <a:prstGeom prst="rect">
            <a:avLst/>
          </a:prstGeom>
        </p:spPr>
      </p:pic>
    </p:spTree>
    <p:extLst>
      <p:ext uri="{BB962C8B-B14F-4D97-AF65-F5344CB8AC3E}">
        <p14:creationId xmlns:p14="http://schemas.microsoft.com/office/powerpoint/2010/main" val="420199727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3ED99F8-E22C-4D15-85F7-8D466F90469F}"/>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8093932" y="200297"/>
            <a:ext cx="812841" cy="558826"/>
          </a:xfrm>
          <a:prstGeom prst="rect">
            <a:avLst/>
          </a:prstGeom>
        </p:spPr>
      </p:pic>
    </p:spTree>
    <p:extLst>
      <p:ext uri="{BB962C8B-B14F-4D97-AF65-F5344CB8AC3E}">
        <p14:creationId xmlns:p14="http://schemas.microsoft.com/office/powerpoint/2010/main" val="401986177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1" r:id="rId3"/>
    <p:sldLayoutId id="2147483672" r:id="rId4"/>
    <p:sldLayoutId id="2147483670" r:id="rId5"/>
    <p:sldLayoutId id="2147483673" r:id="rId6"/>
    <p:sldLayoutId id="2147483674" r:id="rId7"/>
    <p:sldLayoutId id="2147483675" r:id="rId8"/>
    <p:sldLayoutId id="2147483676" r:id="rId9"/>
    <p:sldLayoutId id="2147483677"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B98C6E-655C-4061-B666-FEF5384F155C}"/>
              </a:ext>
            </a:extLst>
          </p:cNvPr>
          <p:cNvSpPr>
            <a:spLocks noGrp="1"/>
          </p:cNvSpPr>
          <p:nvPr>
            <p:ph type="ctrTitle"/>
          </p:nvPr>
        </p:nvSpPr>
        <p:spPr>
          <a:xfrm>
            <a:off x="1775317" y="1099109"/>
            <a:ext cx="5400000" cy="1994392"/>
          </a:xfrm>
        </p:spPr>
        <p:txBody>
          <a:bodyPr/>
          <a:lstStyle/>
          <a:p>
            <a:r>
              <a:rPr lang="en-GB" dirty="0"/>
              <a:t>Statistical anxiety: will qualification focussed student support help?</a:t>
            </a:r>
            <a:br>
              <a:rPr lang="en-GB" dirty="0"/>
            </a:br>
            <a:endParaRPr lang="en-GB" dirty="0"/>
          </a:p>
        </p:txBody>
      </p:sp>
      <p:sp>
        <p:nvSpPr>
          <p:cNvPr id="5" name="Subtitle 4">
            <a:extLst>
              <a:ext uri="{FF2B5EF4-FFF2-40B4-BE49-F238E27FC236}">
                <a16:creationId xmlns:a16="http://schemas.microsoft.com/office/drawing/2014/main" id="{CB08133F-C5C8-435B-9687-C2F7B5411C03}"/>
              </a:ext>
            </a:extLst>
          </p:cNvPr>
          <p:cNvSpPr>
            <a:spLocks noGrp="1"/>
          </p:cNvSpPr>
          <p:nvPr>
            <p:ph type="subTitle" idx="1"/>
          </p:nvPr>
        </p:nvSpPr>
        <p:spPr>
          <a:xfrm>
            <a:off x="1712001" y="3093501"/>
            <a:ext cx="5526631" cy="2492990"/>
          </a:xfrm>
        </p:spPr>
        <p:txBody>
          <a:bodyPr/>
          <a:lstStyle/>
          <a:p>
            <a:endParaRPr lang="en-GB" dirty="0"/>
          </a:p>
          <a:p>
            <a:r>
              <a:rPr lang="en-GB" dirty="0"/>
              <a:t>Rachel Hilliam, Carol Calvert, Emma Steele and Di </a:t>
            </a:r>
            <a:r>
              <a:rPr lang="en-GB" dirty="0" err="1"/>
              <a:t>Haigney</a:t>
            </a:r>
            <a:endParaRPr lang="en-GB" dirty="0"/>
          </a:p>
          <a:p>
            <a:endParaRPr lang="en-GB" dirty="0"/>
          </a:p>
          <a:p>
            <a:endParaRPr lang="en-GB" dirty="0"/>
          </a:p>
          <a:p>
            <a:r>
              <a:rPr lang="en-GB" dirty="0"/>
              <a:t>Thursday 12</a:t>
            </a:r>
            <a:r>
              <a:rPr lang="en-GB" baseline="30000" dirty="0"/>
              <a:t>th</a:t>
            </a:r>
            <a:r>
              <a:rPr lang="en-GB" dirty="0"/>
              <a:t> May 10am</a:t>
            </a:r>
          </a:p>
          <a:p>
            <a:endParaRPr lang="en-GB" dirty="0"/>
          </a:p>
          <a:p>
            <a:r>
              <a:rPr lang="en-GB" dirty="0" err="1"/>
              <a:t>eSTEeM</a:t>
            </a:r>
            <a:r>
              <a:rPr lang="en-GB" dirty="0"/>
              <a:t> Annual Conference 2022: Scholarship Success Stories – Innovation Through Community</a:t>
            </a:r>
          </a:p>
          <a:p>
            <a:endParaRPr lang="en-GB" dirty="0"/>
          </a:p>
        </p:txBody>
      </p:sp>
    </p:spTree>
    <p:extLst>
      <p:ext uri="{BB962C8B-B14F-4D97-AF65-F5344CB8AC3E}">
        <p14:creationId xmlns:p14="http://schemas.microsoft.com/office/powerpoint/2010/main" val="2383433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D1C1F52-8A3E-4DD1-B4A7-55D8E32C6775}"/>
              </a:ext>
            </a:extLst>
          </p:cNvPr>
          <p:cNvSpPr>
            <a:spLocks noGrp="1"/>
          </p:cNvSpPr>
          <p:nvPr>
            <p:ph type="ctrTitle"/>
          </p:nvPr>
        </p:nvSpPr>
        <p:spPr>
          <a:xfrm>
            <a:off x="432000" y="544317"/>
            <a:ext cx="6088070" cy="423092"/>
          </a:xfrm>
        </p:spPr>
        <p:txBody>
          <a:bodyPr/>
          <a:lstStyle/>
          <a:p>
            <a:r>
              <a:rPr lang="en-GB" sz="1600" dirty="0"/>
              <a:t>Tutorial attendance and viewing </a:t>
            </a:r>
          </a:p>
        </p:txBody>
      </p:sp>
      <p:graphicFrame>
        <p:nvGraphicFramePr>
          <p:cNvPr id="5" name="Table 4">
            <a:extLst>
              <a:ext uri="{FF2B5EF4-FFF2-40B4-BE49-F238E27FC236}">
                <a16:creationId xmlns:a16="http://schemas.microsoft.com/office/drawing/2014/main" id="{C5AE9C71-214A-4728-BC29-0CFCAA51D6CE}"/>
              </a:ext>
            </a:extLst>
          </p:cNvPr>
          <p:cNvGraphicFramePr>
            <a:graphicFrameLocks noGrp="1"/>
          </p:cNvGraphicFramePr>
          <p:nvPr>
            <p:extLst>
              <p:ext uri="{D42A27DB-BD31-4B8C-83A1-F6EECF244321}">
                <p14:modId xmlns:p14="http://schemas.microsoft.com/office/powerpoint/2010/main" val="3898891787"/>
              </p:ext>
            </p:extLst>
          </p:nvPr>
        </p:nvGraphicFramePr>
        <p:xfrm>
          <a:off x="432000" y="1577010"/>
          <a:ext cx="8220094" cy="4641030"/>
        </p:xfrm>
        <a:graphic>
          <a:graphicData uri="http://schemas.openxmlformats.org/drawingml/2006/table">
            <a:tbl>
              <a:tblPr firstRow="1" firstCol="1" bandRow="1">
                <a:tableStyleId>{5C22544A-7EE6-4342-B048-85BDC9FD1C3A}</a:tableStyleId>
              </a:tblPr>
              <a:tblGrid>
                <a:gridCol w="2098566">
                  <a:extLst>
                    <a:ext uri="{9D8B030D-6E8A-4147-A177-3AD203B41FA5}">
                      <a16:colId xmlns:a16="http://schemas.microsoft.com/office/drawing/2014/main" val="4277612783"/>
                    </a:ext>
                  </a:extLst>
                </a:gridCol>
                <a:gridCol w="2280418">
                  <a:extLst>
                    <a:ext uri="{9D8B030D-6E8A-4147-A177-3AD203B41FA5}">
                      <a16:colId xmlns:a16="http://schemas.microsoft.com/office/drawing/2014/main" val="70928936"/>
                    </a:ext>
                  </a:extLst>
                </a:gridCol>
                <a:gridCol w="2116495">
                  <a:extLst>
                    <a:ext uri="{9D8B030D-6E8A-4147-A177-3AD203B41FA5}">
                      <a16:colId xmlns:a16="http://schemas.microsoft.com/office/drawing/2014/main" val="3317869873"/>
                    </a:ext>
                  </a:extLst>
                </a:gridCol>
                <a:gridCol w="1724615">
                  <a:extLst>
                    <a:ext uri="{9D8B030D-6E8A-4147-A177-3AD203B41FA5}">
                      <a16:colId xmlns:a16="http://schemas.microsoft.com/office/drawing/2014/main" val="2075020475"/>
                    </a:ext>
                  </a:extLst>
                </a:gridCol>
              </a:tblGrid>
              <a:tr h="1207742">
                <a:tc>
                  <a:txBody>
                    <a:bodyPr/>
                    <a:lstStyle/>
                    <a:p>
                      <a:pPr algn="just">
                        <a:lnSpc>
                          <a:spcPct val="110000"/>
                        </a:lnSpc>
                        <a:spcAft>
                          <a:spcPts val="1200"/>
                        </a:spcAft>
                      </a:pPr>
                      <a:r>
                        <a:rPr lang="en-GB" sz="1600">
                          <a:effectLst/>
                        </a:rPr>
                        <a:t>Tutorial type</a:t>
                      </a:r>
                      <a:endParaRPr lang="en-GB" sz="16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600">
                          <a:effectLst/>
                        </a:rPr>
                        <a:t>Synchronous attendance per 100 students </a:t>
                      </a:r>
                      <a:endParaRPr lang="en-GB" sz="16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600">
                          <a:effectLst/>
                        </a:rPr>
                        <a:t>Viewing per 100 students </a:t>
                      </a:r>
                      <a:endParaRPr lang="en-GB" sz="16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600">
                          <a:effectLst/>
                        </a:rPr>
                        <a:t>Divisor</a:t>
                      </a:r>
                      <a:endParaRPr lang="en-GB" sz="16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484374856"/>
                  </a:ext>
                </a:extLst>
              </a:tr>
              <a:tr h="662361">
                <a:tc>
                  <a:txBody>
                    <a:bodyPr/>
                    <a:lstStyle/>
                    <a:p>
                      <a:pPr algn="just">
                        <a:lnSpc>
                          <a:spcPct val="110000"/>
                        </a:lnSpc>
                        <a:spcAft>
                          <a:spcPts val="1200"/>
                        </a:spcAft>
                      </a:pPr>
                      <a:r>
                        <a:rPr lang="en-GB" sz="1600">
                          <a:effectLst/>
                        </a:rPr>
                        <a:t>Core</a:t>
                      </a:r>
                      <a:endParaRPr lang="en-GB" sz="16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600">
                          <a:effectLst/>
                        </a:rPr>
                        <a:t>4.2</a:t>
                      </a:r>
                      <a:endParaRPr lang="en-GB" sz="16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600">
                          <a:effectLst/>
                        </a:rPr>
                        <a:t>697.0</a:t>
                      </a:r>
                      <a:endParaRPr lang="en-GB" sz="1600">
                        <a:effectLst/>
                        <a:latin typeface="Arial" panose="020B0604020202020204" pitchFamily="34" charset="0"/>
                        <a:ea typeface="Times New Roman" panose="02020603050405020304" pitchFamily="18" charset="0"/>
                      </a:endParaRPr>
                    </a:p>
                  </a:txBody>
                  <a:tcPr marL="68580" marR="68580" marT="0" marB="0"/>
                </a:tc>
                <a:tc>
                  <a:txBody>
                    <a:bodyPr/>
                    <a:lstStyle/>
                    <a:p>
                      <a:pPr algn="l">
                        <a:lnSpc>
                          <a:spcPct val="110000"/>
                        </a:lnSpc>
                        <a:spcAft>
                          <a:spcPts val="1200"/>
                        </a:spcAft>
                      </a:pPr>
                      <a:r>
                        <a:rPr lang="en-GB" sz="1600" dirty="0">
                          <a:effectLst/>
                        </a:rPr>
                        <a:t>Number of students on M248</a:t>
                      </a:r>
                      <a:endParaRPr lang="en-GB" sz="1600" dirty="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208814337"/>
                  </a:ext>
                </a:extLst>
              </a:tr>
              <a:tr h="662361">
                <a:tc>
                  <a:txBody>
                    <a:bodyPr/>
                    <a:lstStyle/>
                    <a:p>
                      <a:pPr algn="just">
                        <a:lnSpc>
                          <a:spcPct val="110000"/>
                        </a:lnSpc>
                        <a:spcAft>
                          <a:spcPts val="1200"/>
                        </a:spcAft>
                      </a:pPr>
                      <a:r>
                        <a:rPr lang="en-GB" sz="1600">
                          <a:effectLst/>
                        </a:rPr>
                        <a:t>Qualification -based M&amp;S</a:t>
                      </a:r>
                      <a:endParaRPr lang="en-GB" sz="16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600">
                          <a:effectLst/>
                        </a:rPr>
                        <a:t>6.1</a:t>
                      </a:r>
                      <a:endParaRPr lang="en-GB" sz="16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600">
                          <a:effectLst/>
                        </a:rPr>
                        <a:t>54.5</a:t>
                      </a:r>
                      <a:endParaRPr lang="en-GB" sz="1600">
                        <a:effectLst/>
                        <a:latin typeface="Arial" panose="020B0604020202020204" pitchFamily="34" charset="0"/>
                        <a:ea typeface="Times New Roman" panose="02020603050405020304" pitchFamily="18" charset="0"/>
                      </a:endParaRPr>
                    </a:p>
                  </a:txBody>
                  <a:tcPr marL="68580" marR="68580" marT="0" marB="0"/>
                </a:tc>
                <a:tc rowSpan="4">
                  <a:txBody>
                    <a:bodyPr/>
                    <a:lstStyle/>
                    <a:p>
                      <a:pPr algn="l">
                        <a:lnSpc>
                          <a:spcPct val="110000"/>
                        </a:lnSpc>
                        <a:spcAft>
                          <a:spcPts val="1200"/>
                        </a:spcAft>
                      </a:pPr>
                      <a:r>
                        <a:rPr lang="en-GB" sz="1600" dirty="0">
                          <a:effectLst/>
                        </a:rPr>
                        <a:t>Number of students in the named qualification-based group</a:t>
                      </a:r>
                      <a:endParaRPr lang="en-GB" sz="1600" dirty="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481743783"/>
                  </a:ext>
                </a:extLst>
              </a:tr>
              <a:tr h="662361">
                <a:tc>
                  <a:txBody>
                    <a:bodyPr/>
                    <a:lstStyle/>
                    <a:p>
                      <a:pPr algn="just">
                        <a:lnSpc>
                          <a:spcPct val="110000"/>
                        </a:lnSpc>
                        <a:spcAft>
                          <a:spcPts val="1200"/>
                        </a:spcAft>
                      </a:pPr>
                      <a:r>
                        <a:rPr lang="en-GB" sz="1600">
                          <a:effectLst/>
                        </a:rPr>
                        <a:t>Qualification-based Economics</a:t>
                      </a:r>
                      <a:endParaRPr lang="en-GB" sz="16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600" dirty="0">
                          <a:effectLst/>
                        </a:rPr>
                        <a:t>9.4</a:t>
                      </a:r>
                      <a:endParaRPr lang="en-GB" sz="1600" dirty="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600" dirty="0">
                          <a:effectLst/>
                        </a:rPr>
                        <a:t>16.9</a:t>
                      </a:r>
                      <a:endParaRPr lang="en-GB" sz="1600" dirty="0">
                        <a:effectLst/>
                        <a:latin typeface="Arial" panose="020B0604020202020204" pitchFamily="34" charset="0"/>
                        <a:ea typeface="Times New Roman" panose="02020603050405020304" pitchFamily="18" charset="0"/>
                      </a:endParaRPr>
                    </a:p>
                  </a:txBody>
                  <a:tcPr marL="68580" marR="68580" marT="0" marB="0"/>
                </a:tc>
                <a:tc vMerge="1">
                  <a:txBody>
                    <a:bodyPr/>
                    <a:lstStyle/>
                    <a:p>
                      <a:endParaRPr lang="en-GB"/>
                    </a:p>
                  </a:txBody>
                  <a:tcPr/>
                </a:tc>
                <a:extLst>
                  <a:ext uri="{0D108BD9-81ED-4DB2-BD59-A6C34878D82A}">
                    <a16:rowId xmlns:a16="http://schemas.microsoft.com/office/drawing/2014/main" val="2383938647"/>
                  </a:ext>
                </a:extLst>
              </a:tr>
              <a:tr h="662361">
                <a:tc>
                  <a:txBody>
                    <a:bodyPr/>
                    <a:lstStyle/>
                    <a:p>
                      <a:pPr algn="just">
                        <a:lnSpc>
                          <a:spcPct val="110000"/>
                        </a:lnSpc>
                        <a:spcAft>
                          <a:spcPts val="1200"/>
                        </a:spcAft>
                      </a:pPr>
                      <a:r>
                        <a:rPr lang="en-GB" sz="1600">
                          <a:effectLst/>
                        </a:rPr>
                        <a:t>Qualification-based Data Science</a:t>
                      </a:r>
                      <a:endParaRPr lang="en-GB" sz="16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600">
                          <a:effectLst/>
                        </a:rPr>
                        <a:t>11.4</a:t>
                      </a:r>
                      <a:endParaRPr lang="en-GB" sz="16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600">
                          <a:effectLst/>
                        </a:rPr>
                        <a:t>224.0</a:t>
                      </a:r>
                      <a:endParaRPr lang="en-GB" sz="1600">
                        <a:effectLst/>
                        <a:latin typeface="Arial" panose="020B0604020202020204" pitchFamily="34" charset="0"/>
                        <a:ea typeface="Times New Roman" panose="02020603050405020304" pitchFamily="18" charset="0"/>
                      </a:endParaRPr>
                    </a:p>
                  </a:txBody>
                  <a:tcPr marL="68580" marR="68580" marT="0" marB="0"/>
                </a:tc>
                <a:tc vMerge="1">
                  <a:txBody>
                    <a:bodyPr/>
                    <a:lstStyle/>
                    <a:p>
                      <a:endParaRPr lang="en-GB"/>
                    </a:p>
                  </a:txBody>
                  <a:tcPr/>
                </a:tc>
                <a:extLst>
                  <a:ext uri="{0D108BD9-81ED-4DB2-BD59-A6C34878D82A}">
                    <a16:rowId xmlns:a16="http://schemas.microsoft.com/office/drawing/2014/main" val="1999950551"/>
                  </a:ext>
                </a:extLst>
              </a:tr>
              <a:tr h="662361">
                <a:tc>
                  <a:txBody>
                    <a:bodyPr/>
                    <a:lstStyle/>
                    <a:p>
                      <a:pPr algn="just">
                        <a:lnSpc>
                          <a:spcPct val="110000"/>
                        </a:lnSpc>
                        <a:spcAft>
                          <a:spcPts val="1200"/>
                        </a:spcAft>
                      </a:pPr>
                      <a:r>
                        <a:rPr lang="en-GB" sz="1600">
                          <a:effectLst/>
                        </a:rPr>
                        <a:t>Qualifcation-based Open</a:t>
                      </a:r>
                      <a:endParaRPr lang="en-GB" sz="16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600">
                          <a:effectLst/>
                        </a:rPr>
                        <a:t>8.2</a:t>
                      </a:r>
                      <a:endParaRPr lang="en-GB" sz="16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600" dirty="0">
                          <a:effectLst/>
                        </a:rPr>
                        <a:t>331.0</a:t>
                      </a:r>
                      <a:endParaRPr lang="en-GB" sz="1600" dirty="0">
                        <a:effectLst/>
                        <a:latin typeface="Arial" panose="020B0604020202020204" pitchFamily="34" charset="0"/>
                        <a:ea typeface="Times New Roman" panose="02020603050405020304" pitchFamily="18" charset="0"/>
                      </a:endParaRPr>
                    </a:p>
                  </a:txBody>
                  <a:tcPr marL="68580" marR="68580" marT="0" marB="0"/>
                </a:tc>
                <a:tc vMerge="1">
                  <a:txBody>
                    <a:bodyPr/>
                    <a:lstStyle/>
                    <a:p>
                      <a:endParaRPr lang="en-GB"/>
                    </a:p>
                  </a:txBody>
                  <a:tcPr/>
                </a:tc>
                <a:extLst>
                  <a:ext uri="{0D108BD9-81ED-4DB2-BD59-A6C34878D82A}">
                    <a16:rowId xmlns:a16="http://schemas.microsoft.com/office/drawing/2014/main" val="3459850957"/>
                  </a:ext>
                </a:extLst>
              </a:tr>
            </a:tbl>
          </a:graphicData>
        </a:graphic>
      </p:graphicFrame>
    </p:spTree>
    <p:extLst>
      <p:ext uri="{BB962C8B-B14F-4D97-AF65-F5344CB8AC3E}">
        <p14:creationId xmlns:p14="http://schemas.microsoft.com/office/powerpoint/2010/main" val="1650993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id="{341108F1-F5F1-4CB1-8833-B0F03989A337}"/>
              </a:ext>
            </a:extLst>
          </p:cNvPr>
          <p:cNvCxnSpPr>
            <a:cxnSpLocks/>
          </p:cNvCxnSpPr>
          <p:nvPr/>
        </p:nvCxnSpPr>
        <p:spPr>
          <a:xfrm>
            <a:off x="759493" y="4852198"/>
            <a:ext cx="7860799" cy="1472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AAB21EB-F332-4414-B96E-E5E1B315FC24}"/>
              </a:ext>
            </a:extLst>
          </p:cNvPr>
          <p:cNvSpPr txBox="1"/>
          <p:nvPr/>
        </p:nvSpPr>
        <p:spPr>
          <a:xfrm>
            <a:off x="759493" y="5094271"/>
            <a:ext cx="1037645" cy="473206"/>
          </a:xfrm>
          <a:prstGeom prst="rect">
            <a:avLst/>
          </a:prstGeom>
          <a:noFill/>
        </p:spPr>
        <p:txBody>
          <a:bodyPr wrap="square" rtlCol="0">
            <a:spAutoFit/>
          </a:bodyPr>
          <a:lstStyle/>
          <a:p>
            <a:r>
              <a:rPr lang="en-GB" sz="825" dirty="0"/>
              <a:t>Rewrite of M248 module for Oct 2017</a:t>
            </a:r>
          </a:p>
        </p:txBody>
      </p:sp>
      <p:sp>
        <p:nvSpPr>
          <p:cNvPr id="7" name="TextBox 6">
            <a:extLst>
              <a:ext uri="{FF2B5EF4-FFF2-40B4-BE49-F238E27FC236}">
                <a16:creationId xmlns:a16="http://schemas.microsoft.com/office/drawing/2014/main" id="{CA18C10C-7474-4962-B32B-B1CA90627630}"/>
              </a:ext>
            </a:extLst>
          </p:cNvPr>
          <p:cNvSpPr txBox="1"/>
          <p:nvPr/>
        </p:nvSpPr>
        <p:spPr>
          <a:xfrm>
            <a:off x="901613" y="3204106"/>
            <a:ext cx="1105628" cy="854080"/>
          </a:xfrm>
          <a:prstGeom prst="rect">
            <a:avLst/>
          </a:prstGeom>
          <a:noFill/>
        </p:spPr>
        <p:txBody>
          <a:bodyPr wrap="square" rtlCol="0">
            <a:spAutoFit/>
          </a:bodyPr>
          <a:lstStyle/>
          <a:p>
            <a:r>
              <a:rPr lang="en-GB" sz="825" dirty="0">
                <a:solidFill>
                  <a:schemeClr val="accent6">
                    <a:lumMod val="50000"/>
                  </a:schemeClr>
                </a:solidFill>
              </a:rPr>
              <a:t>Regular analysis pointing to increase in Economic student numbers and lower pass rate for these students</a:t>
            </a:r>
          </a:p>
        </p:txBody>
      </p:sp>
      <p:cxnSp>
        <p:nvCxnSpPr>
          <p:cNvPr id="9" name="Straight Connector 8">
            <a:extLst>
              <a:ext uri="{FF2B5EF4-FFF2-40B4-BE49-F238E27FC236}">
                <a16:creationId xmlns:a16="http://schemas.microsoft.com/office/drawing/2014/main" id="{9CB4C7C0-541E-43D8-8C92-39F5035DBF33}"/>
              </a:ext>
            </a:extLst>
          </p:cNvPr>
          <p:cNvCxnSpPr/>
          <p:nvPr/>
        </p:nvCxnSpPr>
        <p:spPr>
          <a:xfrm>
            <a:off x="1318031" y="4607315"/>
            <a:ext cx="0" cy="4316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2B94959-3B90-4D91-A88B-AFACE6D81049}"/>
              </a:ext>
            </a:extLst>
          </p:cNvPr>
          <p:cNvCxnSpPr/>
          <p:nvPr/>
        </p:nvCxnSpPr>
        <p:spPr>
          <a:xfrm>
            <a:off x="1830340" y="4656445"/>
            <a:ext cx="0" cy="4316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93544A5-D6F5-45F2-B815-F94216D37A97}"/>
              </a:ext>
            </a:extLst>
          </p:cNvPr>
          <p:cNvCxnSpPr/>
          <p:nvPr/>
        </p:nvCxnSpPr>
        <p:spPr>
          <a:xfrm>
            <a:off x="3184856" y="4604407"/>
            <a:ext cx="0" cy="4316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EAB86D4-DFEE-4A3D-8ABF-255042325F3F}"/>
              </a:ext>
            </a:extLst>
          </p:cNvPr>
          <p:cNvCxnSpPr/>
          <p:nvPr/>
        </p:nvCxnSpPr>
        <p:spPr>
          <a:xfrm>
            <a:off x="6154128" y="4635468"/>
            <a:ext cx="0" cy="4316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99CB474-3842-4164-B7D0-BEDABC6A9062}"/>
              </a:ext>
            </a:extLst>
          </p:cNvPr>
          <p:cNvCxnSpPr/>
          <p:nvPr/>
        </p:nvCxnSpPr>
        <p:spPr>
          <a:xfrm>
            <a:off x="8384507" y="4689009"/>
            <a:ext cx="0" cy="431614"/>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4246E4CC-5327-44D9-B095-A33FCE0F39AE}"/>
              </a:ext>
            </a:extLst>
          </p:cNvPr>
          <p:cNvSpPr txBox="1"/>
          <p:nvPr/>
        </p:nvSpPr>
        <p:spPr>
          <a:xfrm>
            <a:off x="687142" y="4331839"/>
            <a:ext cx="677708" cy="507831"/>
          </a:xfrm>
          <a:prstGeom prst="rect">
            <a:avLst/>
          </a:prstGeom>
          <a:noFill/>
        </p:spPr>
        <p:txBody>
          <a:bodyPr wrap="square" rtlCol="0">
            <a:spAutoFit/>
          </a:bodyPr>
          <a:lstStyle/>
          <a:p>
            <a:r>
              <a:rPr lang="en-GB" sz="1350" dirty="0"/>
              <a:t>Oct 2017</a:t>
            </a:r>
          </a:p>
        </p:txBody>
      </p:sp>
      <p:sp>
        <p:nvSpPr>
          <p:cNvPr id="16" name="TextBox 15">
            <a:extLst>
              <a:ext uri="{FF2B5EF4-FFF2-40B4-BE49-F238E27FC236}">
                <a16:creationId xmlns:a16="http://schemas.microsoft.com/office/drawing/2014/main" id="{ED97F58A-F2C2-46B8-BCF5-54A343B95531}"/>
              </a:ext>
            </a:extLst>
          </p:cNvPr>
          <p:cNvSpPr txBox="1"/>
          <p:nvPr/>
        </p:nvSpPr>
        <p:spPr>
          <a:xfrm>
            <a:off x="5675458" y="4393094"/>
            <a:ext cx="639384" cy="507831"/>
          </a:xfrm>
          <a:prstGeom prst="rect">
            <a:avLst/>
          </a:prstGeom>
          <a:noFill/>
        </p:spPr>
        <p:txBody>
          <a:bodyPr wrap="square" rtlCol="0">
            <a:spAutoFit/>
          </a:bodyPr>
          <a:lstStyle/>
          <a:p>
            <a:r>
              <a:rPr lang="en-GB" sz="1350" dirty="0"/>
              <a:t>Oct 2020</a:t>
            </a:r>
          </a:p>
        </p:txBody>
      </p:sp>
      <p:sp>
        <p:nvSpPr>
          <p:cNvPr id="17" name="TextBox 16">
            <a:extLst>
              <a:ext uri="{FF2B5EF4-FFF2-40B4-BE49-F238E27FC236}">
                <a16:creationId xmlns:a16="http://schemas.microsoft.com/office/drawing/2014/main" id="{EDF5C390-465B-42DD-9901-BE8F25200010}"/>
              </a:ext>
            </a:extLst>
          </p:cNvPr>
          <p:cNvSpPr txBox="1"/>
          <p:nvPr/>
        </p:nvSpPr>
        <p:spPr>
          <a:xfrm>
            <a:off x="2638080" y="4366464"/>
            <a:ext cx="604956" cy="507831"/>
          </a:xfrm>
          <a:prstGeom prst="rect">
            <a:avLst/>
          </a:prstGeom>
          <a:noFill/>
        </p:spPr>
        <p:txBody>
          <a:bodyPr wrap="square" rtlCol="0">
            <a:spAutoFit/>
          </a:bodyPr>
          <a:lstStyle/>
          <a:p>
            <a:r>
              <a:rPr lang="en-GB" sz="1350" dirty="0"/>
              <a:t>Oct 2019</a:t>
            </a:r>
          </a:p>
        </p:txBody>
      </p:sp>
      <p:sp>
        <p:nvSpPr>
          <p:cNvPr id="18" name="TextBox 17">
            <a:extLst>
              <a:ext uri="{FF2B5EF4-FFF2-40B4-BE49-F238E27FC236}">
                <a16:creationId xmlns:a16="http://schemas.microsoft.com/office/drawing/2014/main" id="{C4CE718D-1B16-4FCE-9C54-BA012ADA8006}"/>
              </a:ext>
            </a:extLst>
          </p:cNvPr>
          <p:cNvSpPr txBox="1"/>
          <p:nvPr/>
        </p:nvSpPr>
        <p:spPr>
          <a:xfrm>
            <a:off x="1257037" y="4348226"/>
            <a:ext cx="651189" cy="507831"/>
          </a:xfrm>
          <a:prstGeom prst="rect">
            <a:avLst/>
          </a:prstGeom>
          <a:noFill/>
        </p:spPr>
        <p:txBody>
          <a:bodyPr wrap="square" rtlCol="0">
            <a:spAutoFit/>
          </a:bodyPr>
          <a:lstStyle/>
          <a:p>
            <a:r>
              <a:rPr lang="en-GB" sz="1350" dirty="0"/>
              <a:t>Oct 2018</a:t>
            </a:r>
          </a:p>
        </p:txBody>
      </p:sp>
      <p:sp>
        <p:nvSpPr>
          <p:cNvPr id="20" name="TextBox 19">
            <a:extLst>
              <a:ext uri="{FF2B5EF4-FFF2-40B4-BE49-F238E27FC236}">
                <a16:creationId xmlns:a16="http://schemas.microsoft.com/office/drawing/2014/main" id="{B1B902BC-8BAD-478A-98AA-285ED19D4E31}"/>
              </a:ext>
            </a:extLst>
          </p:cNvPr>
          <p:cNvSpPr txBox="1"/>
          <p:nvPr/>
        </p:nvSpPr>
        <p:spPr>
          <a:xfrm>
            <a:off x="3219649" y="2729565"/>
            <a:ext cx="1105628" cy="1546577"/>
          </a:xfrm>
          <a:prstGeom prst="rect">
            <a:avLst/>
          </a:prstGeom>
          <a:noFill/>
        </p:spPr>
        <p:txBody>
          <a:bodyPr wrap="square" rtlCol="0">
            <a:spAutoFit/>
          </a:bodyPr>
          <a:lstStyle/>
          <a:p>
            <a:r>
              <a:rPr lang="en-GB" sz="1050" dirty="0">
                <a:solidFill>
                  <a:srgbClr val="C00000"/>
                </a:solidFill>
              </a:rPr>
              <a:t>Student surveys, Feb 2020 and May 2020, to identify units in the module where more support would be needed</a:t>
            </a:r>
          </a:p>
        </p:txBody>
      </p:sp>
      <p:sp>
        <p:nvSpPr>
          <p:cNvPr id="21" name="TextBox 20">
            <a:extLst>
              <a:ext uri="{FF2B5EF4-FFF2-40B4-BE49-F238E27FC236}">
                <a16:creationId xmlns:a16="http://schemas.microsoft.com/office/drawing/2014/main" id="{25F5815C-79FA-438D-AD26-827772116A81}"/>
              </a:ext>
            </a:extLst>
          </p:cNvPr>
          <p:cNvSpPr txBox="1"/>
          <p:nvPr/>
        </p:nvSpPr>
        <p:spPr>
          <a:xfrm>
            <a:off x="5142899" y="3357233"/>
            <a:ext cx="950952" cy="1061829"/>
          </a:xfrm>
          <a:prstGeom prst="rect">
            <a:avLst/>
          </a:prstGeom>
          <a:noFill/>
        </p:spPr>
        <p:txBody>
          <a:bodyPr wrap="square" rtlCol="0">
            <a:spAutoFit/>
          </a:bodyPr>
          <a:lstStyle/>
          <a:p>
            <a:r>
              <a:rPr lang="en-GB" sz="900" dirty="0">
                <a:solidFill>
                  <a:schemeClr val="accent6">
                    <a:lumMod val="50000"/>
                  </a:schemeClr>
                </a:solidFill>
              </a:rPr>
              <a:t>Summer 2020: </a:t>
            </a:r>
          </a:p>
          <a:p>
            <a:r>
              <a:rPr lang="en-GB" sz="900" dirty="0">
                <a:solidFill>
                  <a:schemeClr val="accent6">
                    <a:lumMod val="50000"/>
                  </a:schemeClr>
                </a:solidFill>
              </a:rPr>
              <a:t>Writing of  limited number of qualification-based tutorial materials</a:t>
            </a:r>
          </a:p>
        </p:txBody>
      </p:sp>
      <p:sp>
        <p:nvSpPr>
          <p:cNvPr id="22" name="TextBox 21">
            <a:extLst>
              <a:ext uri="{FF2B5EF4-FFF2-40B4-BE49-F238E27FC236}">
                <a16:creationId xmlns:a16="http://schemas.microsoft.com/office/drawing/2014/main" id="{E5039A9C-C695-421A-A693-257A408A2233}"/>
              </a:ext>
            </a:extLst>
          </p:cNvPr>
          <p:cNvSpPr txBox="1"/>
          <p:nvPr/>
        </p:nvSpPr>
        <p:spPr>
          <a:xfrm>
            <a:off x="7363972" y="3409798"/>
            <a:ext cx="1156649" cy="784830"/>
          </a:xfrm>
          <a:prstGeom prst="rect">
            <a:avLst/>
          </a:prstGeom>
          <a:noFill/>
        </p:spPr>
        <p:txBody>
          <a:bodyPr wrap="square" rtlCol="0">
            <a:spAutoFit/>
          </a:bodyPr>
          <a:lstStyle/>
          <a:p>
            <a:r>
              <a:rPr lang="en-GB" sz="900" dirty="0">
                <a:solidFill>
                  <a:schemeClr val="accent6">
                    <a:lumMod val="50000"/>
                  </a:schemeClr>
                </a:solidFill>
              </a:rPr>
              <a:t>Summer 2021:</a:t>
            </a:r>
          </a:p>
          <a:p>
            <a:r>
              <a:rPr lang="en-GB" sz="900" dirty="0">
                <a:solidFill>
                  <a:schemeClr val="accent6">
                    <a:lumMod val="50000"/>
                  </a:schemeClr>
                </a:solidFill>
              </a:rPr>
              <a:t>Writing of more tutorial qualification-based tutorial material</a:t>
            </a:r>
          </a:p>
        </p:txBody>
      </p:sp>
      <p:sp>
        <p:nvSpPr>
          <p:cNvPr id="23" name="TextBox 22">
            <a:extLst>
              <a:ext uri="{FF2B5EF4-FFF2-40B4-BE49-F238E27FC236}">
                <a16:creationId xmlns:a16="http://schemas.microsoft.com/office/drawing/2014/main" id="{F8EC9B0A-F587-4120-84D1-B7B855C74B9F}"/>
              </a:ext>
            </a:extLst>
          </p:cNvPr>
          <p:cNvSpPr txBox="1"/>
          <p:nvPr/>
        </p:nvSpPr>
        <p:spPr>
          <a:xfrm rot="153336">
            <a:off x="7883480" y="4366463"/>
            <a:ext cx="569997" cy="507831"/>
          </a:xfrm>
          <a:prstGeom prst="rect">
            <a:avLst/>
          </a:prstGeom>
          <a:noFill/>
        </p:spPr>
        <p:txBody>
          <a:bodyPr wrap="square" rtlCol="0">
            <a:spAutoFit/>
          </a:bodyPr>
          <a:lstStyle/>
          <a:p>
            <a:r>
              <a:rPr lang="en-GB" sz="1350" dirty="0"/>
              <a:t>Oct 2021</a:t>
            </a:r>
          </a:p>
        </p:txBody>
      </p:sp>
      <p:sp>
        <p:nvSpPr>
          <p:cNvPr id="28" name="TextBox 27">
            <a:extLst>
              <a:ext uri="{FF2B5EF4-FFF2-40B4-BE49-F238E27FC236}">
                <a16:creationId xmlns:a16="http://schemas.microsoft.com/office/drawing/2014/main" id="{2F7B9757-03CF-4EC5-B970-B6583D75A7DA}"/>
              </a:ext>
            </a:extLst>
          </p:cNvPr>
          <p:cNvSpPr txBox="1"/>
          <p:nvPr/>
        </p:nvSpPr>
        <p:spPr>
          <a:xfrm>
            <a:off x="6176098" y="2787169"/>
            <a:ext cx="1105628" cy="1061829"/>
          </a:xfrm>
          <a:prstGeom prst="rect">
            <a:avLst/>
          </a:prstGeom>
          <a:noFill/>
        </p:spPr>
        <p:txBody>
          <a:bodyPr wrap="square" rtlCol="0">
            <a:spAutoFit/>
          </a:bodyPr>
          <a:lstStyle/>
          <a:p>
            <a:r>
              <a:rPr lang="en-GB" sz="1050" dirty="0">
                <a:solidFill>
                  <a:srgbClr val="C00000"/>
                </a:solidFill>
              </a:rPr>
              <a:t>Student survey, Dec 2020, to identify impact of qualification-based tutorials</a:t>
            </a:r>
          </a:p>
        </p:txBody>
      </p:sp>
      <p:sp>
        <p:nvSpPr>
          <p:cNvPr id="33" name="TextBox 32">
            <a:extLst>
              <a:ext uri="{FF2B5EF4-FFF2-40B4-BE49-F238E27FC236}">
                <a16:creationId xmlns:a16="http://schemas.microsoft.com/office/drawing/2014/main" id="{E6E5BE86-5736-4A21-8060-AFC22C311372}"/>
              </a:ext>
            </a:extLst>
          </p:cNvPr>
          <p:cNvSpPr txBox="1"/>
          <p:nvPr/>
        </p:nvSpPr>
        <p:spPr>
          <a:xfrm>
            <a:off x="6642097" y="2350251"/>
            <a:ext cx="1580423" cy="600164"/>
          </a:xfrm>
          <a:prstGeom prst="rect">
            <a:avLst/>
          </a:prstGeom>
          <a:noFill/>
        </p:spPr>
        <p:txBody>
          <a:bodyPr wrap="square" rtlCol="0">
            <a:spAutoFit/>
          </a:bodyPr>
          <a:lstStyle/>
          <a:p>
            <a:r>
              <a:rPr lang="en-GB" sz="825" dirty="0">
                <a:solidFill>
                  <a:srgbClr val="002060"/>
                </a:solidFill>
              </a:rPr>
              <a:t>Meetings with ALs to review qualification-based support and embed this into business as usual</a:t>
            </a:r>
          </a:p>
        </p:txBody>
      </p:sp>
      <p:sp>
        <p:nvSpPr>
          <p:cNvPr id="34" name="TextBox 33">
            <a:extLst>
              <a:ext uri="{FF2B5EF4-FFF2-40B4-BE49-F238E27FC236}">
                <a16:creationId xmlns:a16="http://schemas.microsoft.com/office/drawing/2014/main" id="{08653EF1-B2A9-40C8-8926-8E803BE21B96}"/>
              </a:ext>
            </a:extLst>
          </p:cNvPr>
          <p:cNvSpPr txBox="1"/>
          <p:nvPr/>
        </p:nvSpPr>
        <p:spPr>
          <a:xfrm>
            <a:off x="4572000" y="2385754"/>
            <a:ext cx="1491857" cy="600164"/>
          </a:xfrm>
          <a:prstGeom prst="rect">
            <a:avLst/>
          </a:prstGeom>
          <a:noFill/>
        </p:spPr>
        <p:txBody>
          <a:bodyPr wrap="square" rtlCol="0">
            <a:spAutoFit/>
          </a:bodyPr>
          <a:lstStyle/>
          <a:p>
            <a:r>
              <a:rPr lang="en-GB" sz="825" dirty="0">
                <a:solidFill>
                  <a:srgbClr val="002060"/>
                </a:solidFill>
              </a:rPr>
              <a:t>Meetings with ALs to explore how qualification-based support could be implemented</a:t>
            </a:r>
          </a:p>
        </p:txBody>
      </p:sp>
      <p:cxnSp>
        <p:nvCxnSpPr>
          <p:cNvPr id="38" name="Straight Connector 37">
            <a:extLst>
              <a:ext uri="{FF2B5EF4-FFF2-40B4-BE49-F238E27FC236}">
                <a16:creationId xmlns:a16="http://schemas.microsoft.com/office/drawing/2014/main" id="{2948EFB9-A169-41DD-A9C0-AEDCA5B29822}"/>
              </a:ext>
            </a:extLst>
          </p:cNvPr>
          <p:cNvCxnSpPr>
            <a:cxnSpLocks/>
          </p:cNvCxnSpPr>
          <p:nvPr/>
        </p:nvCxnSpPr>
        <p:spPr>
          <a:xfrm>
            <a:off x="4402227" y="2228850"/>
            <a:ext cx="0" cy="2870966"/>
          </a:xfrm>
          <a:prstGeom prst="line">
            <a:avLst/>
          </a:prstGeom>
          <a:ln w="76200">
            <a:prstDash val="sysDot"/>
          </a:ln>
        </p:spPr>
        <p:style>
          <a:lnRef idx="1">
            <a:schemeClr val="accent1"/>
          </a:lnRef>
          <a:fillRef idx="0">
            <a:schemeClr val="accent1"/>
          </a:fillRef>
          <a:effectRef idx="0">
            <a:schemeClr val="accent1"/>
          </a:effectRef>
          <a:fontRef idx="minor">
            <a:schemeClr val="tx1"/>
          </a:fontRef>
        </p:style>
      </p:cxnSp>
      <p:pic>
        <p:nvPicPr>
          <p:cNvPr id="43" name="Picture 42">
            <a:extLst>
              <a:ext uri="{FF2B5EF4-FFF2-40B4-BE49-F238E27FC236}">
                <a16:creationId xmlns:a16="http://schemas.microsoft.com/office/drawing/2014/main" id="{55CDED6A-062A-49C6-B2CE-17FA50B51A18}"/>
              </a:ext>
            </a:extLst>
          </p:cNvPr>
          <p:cNvPicPr>
            <a:picLocks noChangeAspect="1"/>
          </p:cNvPicPr>
          <p:nvPr/>
        </p:nvPicPr>
        <p:blipFill>
          <a:blip r:embed="rId2"/>
          <a:stretch>
            <a:fillRect/>
          </a:stretch>
        </p:blipFill>
        <p:spPr>
          <a:xfrm>
            <a:off x="3757737" y="5320252"/>
            <a:ext cx="1105628" cy="354368"/>
          </a:xfrm>
          <a:prstGeom prst="rect">
            <a:avLst/>
          </a:prstGeom>
        </p:spPr>
      </p:pic>
      <p:cxnSp>
        <p:nvCxnSpPr>
          <p:cNvPr id="19" name="Straight Arrow Connector 18">
            <a:extLst>
              <a:ext uri="{FF2B5EF4-FFF2-40B4-BE49-F238E27FC236}">
                <a16:creationId xmlns:a16="http://schemas.microsoft.com/office/drawing/2014/main" id="{2BD4B580-17D9-460A-94C7-8A1FDB0BDAD0}"/>
              </a:ext>
            </a:extLst>
          </p:cNvPr>
          <p:cNvCxnSpPr/>
          <p:nvPr/>
        </p:nvCxnSpPr>
        <p:spPr>
          <a:xfrm>
            <a:off x="4505850" y="5747736"/>
            <a:ext cx="367053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68E27363-1072-48AD-BABA-BC8FCF114A61}"/>
              </a:ext>
            </a:extLst>
          </p:cNvPr>
          <p:cNvSpPr txBox="1"/>
          <p:nvPr/>
        </p:nvSpPr>
        <p:spPr>
          <a:xfrm>
            <a:off x="2089311" y="3199024"/>
            <a:ext cx="905759" cy="1200329"/>
          </a:xfrm>
          <a:prstGeom prst="rect">
            <a:avLst/>
          </a:prstGeom>
          <a:noFill/>
        </p:spPr>
        <p:txBody>
          <a:bodyPr wrap="square" rtlCol="0">
            <a:spAutoFit/>
          </a:bodyPr>
          <a:lstStyle/>
          <a:p>
            <a:r>
              <a:rPr lang="en-GB" sz="900" dirty="0">
                <a:solidFill>
                  <a:schemeClr val="accent6">
                    <a:lumMod val="50000"/>
                  </a:schemeClr>
                </a:solidFill>
              </a:rPr>
              <a:t>Summer 2019: </a:t>
            </a:r>
          </a:p>
          <a:p>
            <a:r>
              <a:rPr lang="en-GB" sz="900" dirty="0">
                <a:solidFill>
                  <a:schemeClr val="accent6">
                    <a:lumMod val="50000"/>
                  </a:schemeClr>
                </a:solidFill>
              </a:rPr>
              <a:t>Writing of economics specialist pre module start tutorial materials</a:t>
            </a:r>
          </a:p>
        </p:txBody>
      </p:sp>
      <p:sp>
        <p:nvSpPr>
          <p:cNvPr id="32" name="TextBox 31">
            <a:extLst>
              <a:ext uri="{FF2B5EF4-FFF2-40B4-BE49-F238E27FC236}">
                <a16:creationId xmlns:a16="http://schemas.microsoft.com/office/drawing/2014/main" id="{43373F27-F8D5-44A0-BB0C-D0462F62792C}"/>
              </a:ext>
            </a:extLst>
          </p:cNvPr>
          <p:cNvSpPr txBox="1"/>
          <p:nvPr/>
        </p:nvSpPr>
        <p:spPr>
          <a:xfrm>
            <a:off x="2666033" y="5144637"/>
            <a:ext cx="1037645" cy="727122"/>
          </a:xfrm>
          <a:prstGeom prst="rect">
            <a:avLst/>
          </a:prstGeom>
          <a:noFill/>
        </p:spPr>
        <p:txBody>
          <a:bodyPr wrap="square" rtlCol="0">
            <a:spAutoFit/>
          </a:bodyPr>
          <a:lstStyle/>
          <a:p>
            <a:r>
              <a:rPr lang="en-GB" sz="825" dirty="0"/>
              <a:t>Launch of BSc (Hons) Economics and BSc (Hons) Data Science</a:t>
            </a:r>
          </a:p>
        </p:txBody>
      </p:sp>
      <p:sp>
        <p:nvSpPr>
          <p:cNvPr id="36" name="TextBox 35">
            <a:extLst>
              <a:ext uri="{FF2B5EF4-FFF2-40B4-BE49-F238E27FC236}">
                <a16:creationId xmlns:a16="http://schemas.microsoft.com/office/drawing/2014/main" id="{AA6EAAC3-83C7-4EC4-BEC5-C51874CEBF06}"/>
              </a:ext>
            </a:extLst>
          </p:cNvPr>
          <p:cNvSpPr txBox="1"/>
          <p:nvPr/>
        </p:nvSpPr>
        <p:spPr>
          <a:xfrm>
            <a:off x="1544128" y="2449741"/>
            <a:ext cx="1491857" cy="219291"/>
          </a:xfrm>
          <a:prstGeom prst="rect">
            <a:avLst/>
          </a:prstGeom>
          <a:noFill/>
        </p:spPr>
        <p:txBody>
          <a:bodyPr wrap="square" rtlCol="0">
            <a:spAutoFit/>
          </a:bodyPr>
          <a:lstStyle/>
          <a:p>
            <a:r>
              <a:rPr lang="en-GB" sz="825" dirty="0">
                <a:solidFill>
                  <a:schemeClr val="accent6">
                    <a:lumMod val="50000"/>
                  </a:schemeClr>
                </a:solidFill>
              </a:rPr>
              <a:t>Review meeting with ALs</a:t>
            </a:r>
          </a:p>
        </p:txBody>
      </p:sp>
      <p:sp>
        <p:nvSpPr>
          <p:cNvPr id="37" name="TextBox 36">
            <a:extLst>
              <a:ext uri="{FF2B5EF4-FFF2-40B4-BE49-F238E27FC236}">
                <a16:creationId xmlns:a16="http://schemas.microsoft.com/office/drawing/2014/main" id="{BED7763E-F706-443E-B85A-1EF6CAEE96B4}"/>
              </a:ext>
            </a:extLst>
          </p:cNvPr>
          <p:cNvSpPr txBox="1"/>
          <p:nvPr/>
        </p:nvSpPr>
        <p:spPr>
          <a:xfrm>
            <a:off x="3692532" y="1456067"/>
            <a:ext cx="2062223" cy="307777"/>
          </a:xfrm>
          <a:prstGeom prst="rect">
            <a:avLst/>
          </a:prstGeom>
          <a:noFill/>
        </p:spPr>
        <p:txBody>
          <a:bodyPr wrap="square" rtlCol="0">
            <a:spAutoFit/>
          </a:bodyPr>
          <a:lstStyle/>
          <a:p>
            <a:r>
              <a:rPr lang="en-GB" sz="1400" dirty="0">
                <a:solidFill>
                  <a:schemeClr val="accent6">
                    <a:lumMod val="50000"/>
                  </a:schemeClr>
                </a:solidFill>
              </a:rPr>
              <a:t>Timeline of project</a:t>
            </a:r>
          </a:p>
        </p:txBody>
      </p:sp>
    </p:spTree>
    <p:extLst>
      <p:ext uri="{BB962C8B-B14F-4D97-AF65-F5344CB8AC3E}">
        <p14:creationId xmlns:p14="http://schemas.microsoft.com/office/powerpoint/2010/main" val="2767055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9CA6E9-8EE7-4A76-BDB3-4D6F014EBA8D}"/>
              </a:ext>
            </a:extLst>
          </p:cNvPr>
          <p:cNvSpPr>
            <a:spLocks noGrp="1"/>
          </p:cNvSpPr>
          <p:nvPr>
            <p:ph type="ctrTitle"/>
          </p:nvPr>
        </p:nvSpPr>
        <p:spPr>
          <a:xfrm>
            <a:off x="431999" y="544317"/>
            <a:ext cx="3318365" cy="343579"/>
          </a:xfrm>
        </p:spPr>
        <p:txBody>
          <a:bodyPr/>
          <a:lstStyle/>
          <a:p>
            <a:r>
              <a:rPr lang="en-GB" sz="1800" dirty="0"/>
              <a:t>Student feedback</a:t>
            </a:r>
          </a:p>
        </p:txBody>
      </p:sp>
      <p:sp>
        <p:nvSpPr>
          <p:cNvPr id="6" name="TextBox 5">
            <a:extLst>
              <a:ext uri="{FF2B5EF4-FFF2-40B4-BE49-F238E27FC236}">
                <a16:creationId xmlns:a16="http://schemas.microsoft.com/office/drawing/2014/main" id="{709DC32E-52B5-4878-8164-A2D7318AAA02}"/>
              </a:ext>
            </a:extLst>
          </p:cNvPr>
          <p:cNvSpPr txBox="1"/>
          <p:nvPr/>
        </p:nvSpPr>
        <p:spPr>
          <a:xfrm>
            <a:off x="431999" y="1351722"/>
            <a:ext cx="8354191" cy="1477328"/>
          </a:xfrm>
          <a:prstGeom prst="rect">
            <a:avLst/>
          </a:prstGeom>
          <a:noFill/>
        </p:spPr>
        <p:txBody>
          <a:bodyPr wrap="square">
            <a:spAutoFit/>
          </a:bodyPr>
          <a:lstStyle/>
          <a:p>
            <a:r>
              <a:rPr lang="en-GB" sz="1800" i="1" dirty="0">
                <a:effectLst/>
                <a:latin typeface="Arial" panose="020B0604020202020204" pitchFamily="34" charset="0"/>
                <a:ea typeface="Calibri" panose="020F0502020204030204" pitchFamily="34" charset="0"/>
                <a:cs typeface="Arial" panose="020B0604020202020204" pitchFamily="34" charset="0"/>
              </a:rPr>
              <a:t>“Compared to previous modules I had studied, M248 was definitely the best in terms of tutor approach, forum discussion structure, efforts to make every student to feel inclusive, being aware that students come from different backgrounds, and reflecting this in tutor groups arrangements as well as specifically orientated tutorials. Thank you.”</a:t>
            </a:r>
            <a:endParaRPr lang="en-GB" sz="1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766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29FEC3-AB56-4C27-9184-E41E0F93F266}"/>
              </a:ext>
            </a:extLst>
          </p:cNvPr>
          <p:cNvSpPr>
            <a:spLocks noGrp="1"/>
          </p:cNvSpPr>
          <p:nvPr>
            <p:ph type="ctrTitle"/>
          </p:nvPr>
        </p:nvSpPr>
        <p:spPr>
          <a:xfrm>
            <a:off x="431999" y="544317"/>
            <a:ext cx="4047235" cy="469124"/>
          </a:xfrm>
        </p:spPr>
        <p:txBody>
          <a:bodyPr/>
          <a:lstStyle/>
          <a:p>
            <a:r>
              <a:rPr lang="en-GB" sz="1800" dirty="0"/>
              <a:t>Conclusions and our current focus</a:t>
            </a:r>
          </a:p>
        </p:txBody>
      </p:sp>
      <p:sp>
        <p:nvSpPr>
          <p:cNvPr id="6" name="TextBox 5">
            <a:extLst>
              <a:ext uri="{FF2B5EF4-FFF2-40B4-BE49-F238E27FC236}">
                <a16:creationId xmlns:a16="http://schemas.microsoft.com/office/drawing/2014/main" id="{3E1DB125-3AC1-4E2F-8393-E9BE521C61B7}"/>
              </a:ext>
            </a:extLst>
          </p:cNvPr>
          <p:cNvSpPr txBox="1"/>
          <p:nvPr/>
        </p:nvSpPr>
        <p:spPr>
          <a:xfrm>
            <a:off x="432000" y="1254856"/>
            <a:ext cx="8420452" cy="3416320"/>
          </a:xfrm>
          <a:prstGeom prst="rect">
            <a:avLst/>
          </a:prstGeom>
          <a:noFill/>
        </p:spPr>
        <p:txBody>
          <a:bodyPr wrap="square">
            <a:spAutoFit/>
          </a:bodyPr>
          <a:lstStyle/>
          <a:p>
            <a:pPr marL="285750" indent="-285750">
              <a:buFont typeface="Arial" panose="020B0604020202020204" pitchFamily="34" charset="0"/>
              <a:buChar char="•"/>
            </a:pPr>
            <a:r>
              <a:rPr lang="en-GB" dirty="0"/>
              <a:t>Contributed to building a sense of community: some of the forums were very active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Associate lecturers really appreciated having time to spend with their tutor group </a:t>
            </a:r>
          </a:p>
          <a:p>
            <a:endParaRPr lang="en-GB" dirty="0"/>
          </a:p>
          <a:p>
            <a:pPr marL="285750" indent="-285750">
              <a:buFont typeface="Arial" panose="020B0604020202020204" pitchFamily="34" charset="0"/>
              <a:buChar char="•"/>
            </a:pPr>
            <a:r>
              <a:rPr lang="en-GB" dirty="0"/>
              <a:t>No need to “encourage” ALs to take non-M&amp;S qualification-based groups in 21J</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Possible that the qualification-based approach might help with statistics anxiety</a:t>
            </a:r>
          </a:p>
          <a:p>
            <a:endParaRPr lang="en-GB" dirty="0"/>
          </a:p>
        </p:txBody>
      </p:sp>
    </p:spTree>
    <p:extLst>
      <p:ext uri="{BB962C8B-B14F-4D97-AF65-F5344CB8AC3E}">
        <p14:creationId xmlns:p14="http://schemas.microsoft.com/office/powerpoint/2010/main" val="3412680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29FEC3-AB56-4C27-9184-E41E0F93F266}"/>
              </a:ext>
            </a:extLst>
          </p:cNvPr>
          <p:cNvSpPr>
            <a:spLocks noGrp="1"/>
          </p:cNvSpPr>
          <p:nvPr>
            <p:ph type="ctrTitle"/>
          </p:nvPr>
        </p:nvSpPr>
        <p:spPr>
          <a:xfrm>
            <a:off x="431999" y="544317"/>
            <a:ext cx="4047235" cy="469124"/>
          </a:xfrm>
        </p:spPr>
        <p:txBody>
          <a:bodyPr/>
          <a:lstStyle/>
          <a:p>
            <a:r>
              <a:rPr lang="en-GB" sz="1800" dirty="0"/>
              <a:t>Statistics anxiety</a:t>
            </a:r>
          </a:p>
        </p:txBody>
      </p:sp>
      <p:sp>
        <p:nvSpPr>
          <p:cNvPr id="6" name="TextBox 5">
            <a:extLst>
              <a:ext uri="{FF2B5EF4-FFF2-40B4-BE49-F238E27FC236}">
                <a16:creationId xmlns:a16="http://schemas.microsoft.com/office/drawing/2014/main" id="{3E1DB125-3AC1-4E2F-8393-E9BE521C61B7}"/>
              </a:ext>
            </a:extLst>
          </p:cNvPr>
          <p:cNvSpPr txBox="1"/>
          <p:nvPr/>
        </p:nvSpPr>
        <p:spPr>
          <a:xfrm>
            <a:off x="432000" y="1254856"/>
            <a:ext cx="8420452" cy="2862322"/>
          </a:xfrm>
          <a:prstGeom prst="rect">
            <a:avLst/>
          </a:prstGeom>
          <a:noFill/>
        </p:spPr>
        <p:txBody>
          <a:bodyPr wrap="square">
            <a:spAutoFit/>
          </a:bodyPr>
          <a:lstStyle/>
          <a:p>
            <a:pPr marL="76200" indent="0">
              <a:buSzPts val="2400"/>
              <a:buNone/>
            </a:pPr>
            <a:endParaRPr lang="en-GB" dirty="0"/>
          </a:p>
          <a:p>
            <a:pPr marL="76200" indent="0">
              <a:buSzPts val="2400"/>
              <a:buNone/>
            </a:pPr>
            <a:r>
              <a:rPr lang="en-GB" dirty="0"/>
              <a:t>‘…</a:t>
            </a:r>
            <a:r>
              <a:rPr lang="en-GB" b="0" i="0" u="none" strike="noStrike" baseline="0" dirty="0"/>
              <a:t>anxiety which occurs as a result of encountering statistics in any form and at any level, involving a complex array of emotional reactions which hinder the learning process.’ </a:t>
            </a:r>
          </a:p>
          <a:p>
            <a:pPr marL="76200" indent="0" algn="r">
              <a:buSzPts val="2400"/>
              <a:buNone/>
            </a:pPr>
            <a:r>
              <a:rPr lang="en-GB" b="0" i="0" u="none" strike="noStrike" baseline="0" dirty="0"/>
              <a:t>(Vigil-Colet et al, 2008 p.175)</a:t>
            </a:r>
          </a:p>
          <a:p>
            <a:pPr marL="76200" indent="0" algn="r">
              <a:buSzPts val="2400"/>
              <a:buNone/>
            </a:pPr>
            <a:endParaRPr lang="en-GB" dirty="0"/>
          </a:p>
          <a:p>
            <a:pPr marL="76200" indent="0">
              <a:buSzPts val="2400"/>
              <a:buNone/>
            </a:pPr>
            <a:endParaRPr lang="en-GB" b="0" i="0" u="none" strike="noStrike" baseline="0" dirty="0"/>
          </a:p>
          <a:p>
            <a:pPr marL="76200" indent="0">
              <a:buSzPts val="2400"/>
              <a:buNone/>
            </a:pPr>
            <a:endParaRPr lang="en-GB" dirty="0"/>
          </a:p>
          <a:p>
            <a:endParaRPr lang="en-GB" dirty="0"/>
          </a:p>
          <a:p>
            <a:endParaRPr lang="en-GB" dirty="0"/>
          </a:p>
        </p:txBody>
      </p:sp>
    </p:spTree>
    <p:extLst>
      <p:ext uri="{BB962C8B-B14F-4D97-AF65-F5344CB8AC3E}">
        <p14:creationId xmlns:p14="http://schemas.microsoft.com/office/powerpoint/2010/main" val="1269062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29FEC3-AB56-4C27-9184-E41E0F93F266}"/>
              </a:ext>
            </a:extLst>
          </p:cNvPr>
          <p:cNvSpPr>
            <a:spLocks noGrp="1"/>
          </p:cNvSpPr>
          <p:nvPr>
            <p:ph type="ctrTitle"/>
          </p:nvPr>
        </p:nvSpPr>
        <p:spPr>
          <a:xfrm>
            <a:off x="431999" y="544317"/>
            <a:ext cx="5298950" cy="359450"/>
          </a:xfrm>
        </p:spPr>
        <p:txBody>
          <a:bodyPr/>
          <a:lstStyle/>
          <a:p>
            <a:r>
              <a:rPr lang="en-GB" sz="1800" dirty="0"/>
              <a:t>Statistics anxiety versus mathematics anxiety</a:t>
            </a:r>
          </a:p>
        </p:txBody>
      </p:sp>
      <p:sp>
        <p:nvSpPr>
          <p:cNvPr id="6" name="TextBox 5">
            <a:extLst>
              <a:ext uri="{FF2B5EF4-FFF2-40B4-BE49-F238E27FC236}">
                <a16:creationId xmlns:a16="http://schemas.microsoft.com/office/drawing/2014/main" id="{3E1DB125-3AC1-4E2F-8393-E9BE521C61B7}"/>
              </a:ext>
            </a:extLst>
          </p:cNvPr>
          <p:cNvSpPr txBox="1"/>
          <p:nvPr/>
        </p:nvSpPr>
        <p:spPr>
          <a:xfrm>
            <a:off x="432000" y="1254856"/>
            <a:ext cx="8420452" cy="1754326"/>
          </a:xfrm>
          <a:prstGeom prst="rect">
            <a:avLst/>
          </a:prstGeom>
          <a:noFill/>
        </p:spPr>
        <p:txBody>
          <a:bodyPr wrap="square">
            <a:spAutoFit/>
          </a:bodyPr>
          <a:lstStyle/>
          <a:p>
            <a:pPr marL="76200" indent="0">
              <a:buSzPts val="2400"/>
              <a:buNone/>
            </a:pPr>
            <a:endParaRPr lang="en-GB" dirty="0"/>
          </a:p>
          <a:p>
            <a:pPr marL="361950" indent="-285750">
              <a:buSzPts val="2400"/>
              <a:buFont typeface="Arial" panose="020B0604020202020204" pitchFamily="34" charset="0"/>
              <a:buChar char="•"/>
            </a:pPr>
            <a:r>
              <a:rPr lang="en-GB" dirty="0"/>
              <a:t>Linguistic &amp; data processing</a:t>
            </a:r>
          </a:p>
          <a:p>
            <a:pPr marL="361950" indent="-285750">
              <a:buSzPts val="2400"/>
              <a:buFont typeface="Arial" panose="020B0604020202020204" pitchFamily="34" charset="0"/>
              <a:buChar char="•"/>
            </a:pPr>
            <a:r>
              <a:rPr lang="en-GB" b="0" i="0" u="none" strike="noStrike" baseline="0" dirty="0"/>
              <a:t>Uncertainty &amp; inconsistencies</a:t>
            </a:r>
          </a:p>
          <a:p>
            <a:pPr marL="361950" indent="-285750">
              <a:buSzPts val="2400"/>
              <a:buFont typeface="Arial" panose="020B0604020202020204" pitchFamily="34" charset="0"/>
              <a:buChar char="•"/>
            </a:pPr>
            <a:r>
              <a:rPr lang="en-GB" b="0" i="0" u="none" strike="noStrike" baseline="0" dirty="0"/>
              <a:t>‘Reasonable’ complex extrapolation </a:t>
            </a:r>
            <a:endParaRPr lang="en-GB" dirty="0"/>
          </a:p>
          <a:p>
            <a:endParaRPr lang="en-GB" dirty="0"/>
          </a:p>
          <a:p>
            <a:endParaRPr lang="en-GB" dirty="0"/>
          </a:p>
        </p:txBody>
      </p:sp>
    </p:spTree>
    <p:extLst>
      <p:ext uri="{BB962C8B-B14F-4D97-AF65-F5344CB8AC3E}">
        <p14:creationId xmlns:p14="http://schemas.microsoft.com/office/powerpoint/2010/main" val="3658488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F4BEED-74D5-465E-B07C-7E51BDA1F1FD}"/>
              </a:ext>
            </a:extLst>
          </p:cNvPr>
          <p:cNvSpPr>
            <a:spLocks noGrp="1"/>
          </p:cNvSpPr>
          <p:nvPr>
            <p:ph type="ctrTitle"/>
          </p:nvPr>
        </p:nvSpPr>
        <p:spPr>
          <a:xfrm>
            <a:off x="431999" y="544317"/>
            <a:ext cx="3438251" cy="423246"/>
          </a:xfrm>
        </p:spPr>
        <p:txBody>
          <a:bodyPr/>
          <a:lstStyle/>
          <a:p>
            <a:r>
              <a:rPr lang="en-GB" sz="1800" dirty="0"/>
              <a:t>Project plan</a:t>
            </a:r>
          </a:p>
        </p:txBody>
      </p:sp>
      <p:graphicFrame>
        <p:nvGraphicFramePr>
          <p:cNvPr id="5" name="Content Placeholder 4">
            <a:extLst>
              <a:ext uri="{FF2B5EF4-FFF2-40B4-BE49-F238E27FC236}">
                <a16:creationId xmlns:a16="http://schemas.microsoft.com/office/drawing/2014/main" id="{7FF0EF9C-8B39-4070-AAF9-863FF2CB03E9}"/>
              </a:ext>
            </a:extLst>
          </p:cNvPr>
          <p:cNvGraphicFramePr>
            <a:graphicFrameLocks noGrp="1"/>
          </p:cNvGraphicFramePr>
          <p:nvPr>
            <p:ph idx="1"/>
            <p:extLst>
              <p:ext uri="{D42A27DB-BD31-4B8C-83A1-F6EECF244321}">
                <p14:modId xmlns:p14="http://schemas.microsoft.com/office/powerpoint/2010/main" val="2586123070"/>
              </p:ext>
            </p:extLst>
          </p:nvPr>
        </p:nvGraphicFramePr>
        <p:xfrm>
          <a:off x="388938" y="1552353"/>
          <a:ext cx="8262937" cy="3572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extLst>
              <a:ext uri="{FF2B5EF4-FFF2-40B4-BE49-F238E27FC236}">
                <a16:creationId xmlns:a16="http://schemas.microsoft.com/office/drawing/2014/main" id="{72F3A67D-66DC-4CD0-89CC-B1F9A5511724}"/>
              </a:ext>
            </a:extLst>
          </p:cNvPr>
          <p:cNvPicPr>
            <a:picLocks noChangeAspect="1"/>
          </p:cNvPicPr>
          <p:nvPr/>
        </p:nvPicPr>
        <p:blipFill>
          <a:blip r:embed="rId7"/>
          <a:stretch>
            <a:fillRect/>
          </a:stretch>
        </p:blipFill>
        <p:spPr>
          <a:xfrm>
            <a:off x="403219" y="5673617"/>
            <a:ext cx="2856161" cy="873900"/>
          </a:xfrm>
          <a:prstGeom prst="rect">
            <a:avLst/>
          </a:prstGeom>
        </p:spPr>
      </p:pic>
    </p:spTree>
    <p:extLst>
      <p:ext uri="{BB962C8B-B14F-4D97-AF65-F5344CB8AC3E}">
        <p14:creationId xmlns:p14="http://schemas.microsoft.com/office/powerpoint/2010/main" val="2222657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D8A04-935C-4320-8757-9C02B0901F56}"/>
              </a:ext>
            </a:extLst>
          </p:cNvPr>
          <p:cNvSpPr>
            <a:spLocks noGrp="1"/>
          </p:cNvSpPr>
          <p:nvPr>
            <p:ph type="ctrTitle"/>
          </p:nvPr>
        </p:nvSpPr>
        <p:spPr>
          <a:xfrm>
            <a:off x="515861" y="3179701"/>
            <a:ext cx="7920773" cy="498598"/>
          </a:xfrm>
        </p:spPr>
        <p:txBody>
          <a:bodyPr/>
          <a:lstStyle/>
          <a:p>
            <a:pPr algn="ctr"/>
            <a:r>
              <a:rPr lang="en-GB" dirty="0"/>
              <a:t>THANK YOU</a:t>
            </a:r>
          </a:p>
        </p:txBody>
      </p:sp>
    </p:spTree>
    <p:extLst>
      <p:ext uri="{BB962C8B-B14F-4D97-AF65-F5344CB8AC3E}">
        <p14:creationId xmlns:p14="http://schemas.microsoft.com/office/powerpoint/2010/main" val="112620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2CEEB75-30B6-4F4F-8A86-0F4D5982097C}"/>
              </a:ext>
            </a:extLst>
          </p:cNvPr>
          <p:cNvSpPr>
            <a:spLocks noGrp="1"/>
          </p:cNvSpPr>
          <p:nvPr>
            <p:ph type="ctrTitle"/>
          </p:nvPr>
        </p:nvSpPr>
        <p:spPr>
          <a:xfrm>
            <a:off x="312729" y="544317"/>
            <a:ext cx="5090027" cy="453210"/>
          </a:xfrm>
        </p:spPr>
        <p:txBody>
          <a:bodyPr/>
          <a:lstStyle/>
          <a:p>
            <a:r>
              <a:rPr lang="en-GB" dirty="0"/>
              <a:t>What problem are we trying to solve?</a:t>
            </a:r>
          </a:p>
        </p:txBody>
      </p:sp>
      <p:graphicFrame>
        <p:nvGraphicFramePr>
          <p:cNvPr id="3" name="Table 2">
            <a:extLst>
              <a:ext uri="{FF2B5EF4-FFF2-40B4-BE49-F238E27FC236}">
                <a16:creationId xmlns:a16="http://schemas.microsoft.com/office/drawing/2014/main" id="{65240C70-4BAB-4049-9A16-15A199A7CACC}"/>
              </a:ext>
            </a:extLst>
          </p:cNvPr>
          <p:cNvGraphicFramePr>
            <a:graphicFrameLocks noGrp="1"/>
          </p:cNvGraphicFramePr>
          <p:nvPr>
            <p:extLst>
              <p:ext uri="{D42A27DB-BD31-4B8C-83A1-F6EECF244321}">
                <p14:modId xmlns:p14="http://schemas.microsoft.com/office/powerpoint/2010/main" val="1628728012"/>
              </p:ext>
            </p:extLst>
          </p:nvPr>
        </p:nvGraphicFramePr>
        <p:xfrm>
          <a:off x="312729" y="1158593"/>
          <a:ext cx="8195166" cy="5155090"/>
        </p:xfrm>
        <a:graphic>
          <a:graphicData uri="http://schemas.openxmlformats.org/drawingml/2006/table">
            <a:tbl>
              <a:tblPr firstRow="1" firstCol="1" bandRow="1">
                <a:tableStyleId>{5C22544A-7EE6-4342-B048-85BDC9FD1C3A}</a:tableStyleId>
              </a:tblPr>
              <a:tblGrid>
                <a:gridCol w="1443602">
                  <a:extLst>
                    <a:ext uri="{9D8B030D-6E8A-4147-A177-3AD203B41FA5}">
                      <a16:colId xmlns:a16="http://schemas.microsoft.com/office/drawing/2014/main" val="842145843"/>
                    </a:ext>
                  </a:extLst>
                </a:gridCol>
                <a:gridCol w="2285420">
                  <a:extLst>
                    <a:ext uri="{9D8B030D-6E8A-4147-A177-3AD203B41FA5}">
                      <a16:colId xmlns:a16="http://schemas.microsoft.com/office/drawing/2014/main" val="2598492591"/>
                    </a:ext>
                  </a:extLst>
                </a:gridCol>
                <a:gridCol w="892888">
                  <a:extLst>
                    <a:ext uri="{9D8B030D-6E8A-4147-A177-3AD203B41FA5}">
                      <a16:colId xmlns:a16="http://schemas.microsoft.com/office/drawing/2014/main" val="2798787759"/>
                    </a:ext>
                  </a:extLst>
                </a:gridCol>
                <a:gridCol w="892888">
                  <a:extLst>
                    <a:ext uri="{9D8B030D-6E8A-4147-A177-3AD203B41FA5}">
                      <a16:colId xmlns:a16="http://schemas.microsoft.com/office/drawing/2014/main" val="2430827934"/>
                    </a:ext>
                  </a:extLst>
                </a:gridCol>
                <a:gridCol w="893740">
                  <a:extLst>
                    <a:ext uri="{9D8B030D-6E8A-4147-A177-3AD203B41FA5}">
                      <a16:colId xmlns:a16="http://schemas.microsoft.com/office/drawing/2014/main" val="2605074510"/>
                    </a:ext>
                  </a:extLst>
                </a:gridCol>
                <a:gridCol w="892888">
                  <a:extLst>
                    <a:ext uri="{9D8B030D-6E8A-4147-A177-3AD203B41FA5}">
                      <a16:colId xmlns:a16="http://schemas.microsoft.com/office/drawing/2014/main" val="2313238536"/>
                    </a:ext>
                  </a:extLst>
                </a:gridCol>
                <a:gridCol w="893740">
                  <a:extLst>
                    <a:ext uri="{9D8B030D-6E8A-4147-A177-3AD203B41FA5}">
                      <a16:colId xmlns:a16="http://schemas.microsoft.com/office/drawing/2014/main" val="3893045499"/>
                    </a:ext>
                  </a:extLst>
                </a:gridCol>
              </a:tblGrid>
              <a:tr h="250394">
                <a:tc>
                  <a:txBody>
                    <a:bodyPr/>
                    <a:lstStyle/>
                    <a:p>
                      <a:pPr algn="just">
                        <a:lnSpc>
                          <a:spcPct val="110000"/>
                        </a:lnSpc>
                        <a:spcAft>
                          <a:spcPts val="1200"/>
                        </a:spcAft>
                      </a:pPr>
                      <a:r>
                        <a:rPr lang="en-GB" sz="1100">
                          <a:effectLst/>
                        </a:rPr>
                        <a:t> </a:t>
                      </a:r>
                      <a:endParaRPr lang="en-GB" sz="11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100">
                          <a:effectLst/>
                        </a:rPr>
                        <a:t> </a:t>
                      </a:r>
                      <a:endParaRPr lang="en-GB" sz="1100">
                        <a:effectLst/>
                        <a:latin typeface="Arial" panose="020B0604020202020204" pitchFamily="34" charset="0"/>
                        <a:ea typeface="Times New Roman" panose="02020603050405020304" pitchFamily="18" charset="0"/>
                      </a:endParaRPr>
                    </a:p>
                  </a:txBody>
                  <a:tcPr marL="68580" marR="68580" marT="0" marB="0"/>
                </a:tc>
                <a:tc gridSpan="5">
                  <a:txBody>
                    <a:bodyPr/>
                    <a:lstStyle/>
                    <a:p>
                      <a:pPr algn="just">
                        <a:lnSpc>
                          <a:spcPct val="110000"/>
                        </a:lnSpc>
                        <a:spcAft>
                          <a:spcPts val="1200"/>
                        </a:spcAft>
                      </a:pPr>
                      <a:r>
                        <a:rPr lang="en-GB" sz="1100" kern="1200" dirty="0">
                          <a:effectLst/>
                        </a:rPr>
                        <a:t>Year in which study of M248 commenced (Oct)</a:t>
                      </a:r>
                      <a:endParaRPr lang="en-GB" sz="1100" dirty="0">
                        <a:effectLst/>
                        <a:latin typeface="Arial" panose="020B0604020202020204" pitchFamily="34" charset="0"/>
                        <a:ea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031926862"/>
                  </a:ext>
                </a:extLst>
              </a:tr>
              <a:tr h="521818">
                <a:tc>
                  <a:txBody>
                    <a:bodyPr/>
                    <a:lstStyle/>
                    <a:p>
                      <a:pPr algn="just">
                        <a:lnSpc>
                          <a:spcPct val="110000"/>
                        </a:lnSpc>
                        <a:spcAft>
                          <a:spcPts val="1200"/>
                        </a:spcAft>
                      </a:pPr>
                      <a:r>
                        <a:rPr lang="en-GB" sz="1400" dirty="0">
                          <a:effectLst/>
                        </a:rPr>
                        <a:t>Qualification-based group</a:t>
                      </a:r>
                      <a:endParaRPr lang="en-GB" sz="1400" dirty="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dirty="0">
                          <a:effectLst/>
                        </a:rPr>
                        <a:t>Qualification studied</a:t>
                      </a:r>
                      <a:endParaRPr lang="en-GB" sz="1400" dirty="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2017</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2018</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2019</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2020</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2021</a:t>
                      </a:r>
                      <a:endParaRPr lang="en-GB" sz="1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881747032"/>
                  </a:ext>
                </a:extLst>
              </a:tr>
              <a:tr h="250394">
                <a:tc>
                  <a:txBody>
                    <a:bodyPr/>
                    <a:lstStyle/>
                    <a:p>
                      <a:pPr algn="just">
                        <a:lnSpc>
                          <a:spcPct val="110000"/>
                        </a:lnSpc>
                        <a:spcAft>
                          <a:spcPts val="1200"/>
                        </a:spcAft>
                      </a:pPr>
                      <a:r>
                        <a:rPr lang="en-GB" sz="1400" kern="1200">
                          <a:effectLst/>
                        </a:rPr>
                        <a:t>M&amp;S</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BSc (Hons) Mathematics</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61</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111</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108</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137</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113</a:t>
                      </a:r>
                      <a:endParaRPr lang="en-GB" sz="1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975604858"/>
                  </a:ext>
                </a:extLst>
              </a:tr>
              <a:tr h="521818">
                <a:tc>
                  <a:txBody>
                    <a:bodyPr/>
                    <a:lstStyle/>
                    <a:p>
                      <a:pPr algn="just">
                        <a:lnSpc>
                          <a:spcPct val="110000"/>
                        </a:lnSpc>
                        <a:spcAft>
                          <a:spcPts val="1200"/>
                        </a:spcAft>
                      </a:pPr>
                      <a:r>
                        <a:rPr lang="en-GB" sz="1400">
                          <a:effectLst/>
                        </a:rPr>
                        <a:t> </a:t>
                      </a:r>
                      <a:endParaRPr lang="en-GB" sz="1400">
                        <a:effectLst/>
                        <a:latin typeface="Arial" panose="020B0604020202020204" pitchFamily="34" charset="0"/>
                        <a:ea typeface="Times New Roman" panose="02020603050405020304" pitchFamily="18" charset="0"/>
                      </a:endParaRPr>
                    </a:p>
                  </a:txBody>
                  <a:tcPr marL="68580" marR="68580" marT="0" marB="0" anchor="ctr"/>
                </a:tc>
                <a:tc>
                  <a:txBody>
                    <a:bodyPr/>
                    <a:lstStyle/>
                    <a:p>
                      <a:pPr algn="just">
                        <a:lnSpc>
                          <a:spcPct val="110000"/>
                        </a:lnSpc>
                        <a:spcAft>
                          <a:spcPts val="1200"/>
                        </a:spcAft>
                      </a:pPr>
                      <a:r>
                        <a:rPr lang="en-GB" sz="1400">
                          <a:effectLst/>
                        </a:rPr>
                        <a:t>BSc (Hons) Mathematics &amp; Statistics</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107</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94</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119</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108</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112</a:t>
                      </a:r>
                      <a:endParaRPr lang="en-GB" sz="1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137309514"/>
                  </a:ext>
                </a:extLst>
              </a:tr>
              <a:tr h="521818">
                <a:tc>
                  <a:txBody>
                    <a:bodyPr/>
                    <a:lstStyle/>
                    <a:p>
                      <a:pPr algn="just">
                        <a:lnSpc>
                          <a:spcPct val="110000"/>
                        </a:lnSpc>
                        <a:spcAft>
                          <a:spcPts val="1200"/>
                        </a:spcAft>
                      </a:pPr>
                      <a:r>
                        <a:rPr lang="en-GB" sz="1400" kern="1200">
                          <a:effectLst/>
                        </a:rPr>
                        <a:t>Economics</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a:effectLst/>
                        </a:rPr>
                        <a:t>BSc (Hons) Economics &amp; mathematical sciences</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71</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dirty="0">
                          <a:effectLst/>
                        </a:rPr>
                        <a:t>59</a:t>
                      </a:r>
                      <a:endParaRPr lang="en-GB" sz="1400" dirty="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53</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53</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66</a:t>
                      </a:r>
                      <a:endParaRPr lang="en-GB" sz="1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076077353"/>
                  </a:ext>
                </a:extLst>
              </a:tr>
              <a:tr h="250394">
                <a:tc>
                  <a:txBody>
                    <a:bodyPr/>
                    <a:lstStyle/>
                    <a:p>
                      <a:pPr algn="just">
                        <a:lnSpc>
                          <a:spcPct val="110000"/>
                        </a:lnSpc>
                        <a:spcAft>
                          <a:spcPts val="1200"/>
                        </a:spcAft>
                      </a:pPr>
                      <a:r>
                        <a:rPr lang="en-GB" sz="1400">
                          <a:effectLst/>
                        </a:rPr>
                        <a:t> </a:t>
                      </a:r>
                      <a:endParaRPr lang="en-GB" sz="1400">
                        <a:effectLst/>
                        <a:latin typeface="Arial" panose="020B0604020202020204" pitchFamily="34" charset="0"/>
                        <a:ea typeface="Times New Roman" panose="02020603050405020304" pitchFamily="18" charset="0"/>
                      </a:endParaRPr>
                    </a:p>
                  </a:txBody>
                  <a:tcPr marL="68580" marR="68580" marT="0" marB="0" anchor="ctr"/>
                </a:tc>
                <a:tc>
                  <a:txBody>
                    <a:bodyPr/>
                    <a:lstStyle/>
                    <a:p>
                      <a:pPr algn="just">
                        <a:lnSpc>
                          <a:spcPct val="110000"/>
                        </a:lnSpc>
                        <a:spcAft>
                          <a:spcPts val="1200"/>
                        </a:spcAft>
                      </a:pPr>
                      <a:r>
                        <a:rPr lang="en-GB" sz="1400">
                          <a:effectLst/>
                        </a:rPr>
                        <a:t>BSc (Hons) Economics</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1</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3</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11</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26</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75</a:t>
                      </a:r>
                      <a:endParaRPr lang="en-GB" sz="1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204741535"/>
                  </a:ext>
                </a:extLst>
              </a:tr>
              <a:tr h="521818">
                <a:tc>
                  <a:txBody>
                    <a:bodyPr/>
                    <a:lstStyle/>
                    <a:p>
                      <a:pPr algn="just">
                        <a:lnSpc>
                          <a:spcPct val="110000"/>
                        </a:lnSpc>
                        <a:spcAft>
                          <a:spcPts val="1200"/>
                        </a:spcAft>
                      </a:pPr>
                      <a:r>
                        <a:rPr lang="en-GB" sz="1400" kern="1200">
                          <a:effectLst/>
                        </a:rPr>
                        <a:t>Data Science</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a:effectLst/>
                        </a:rPr>
                        <a:t>BSc (Hons) Computing &amp; IT with statistics</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17</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32</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32</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33</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33</a:t>
                      </a:r>
                      <a:endParaRPr lang="en-GB" sz="1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10120699"/>
                  </a:ext>
                </a:extLst>
              </a:tr>
              <a:tr h="521818">
                <a:tc>
                  <a:txBody>
                    <a:bodyPr/>
                    <a:lstStyle/>
                    <a:p>
                      <a:pPr algn="just">
                        <a:lnSpc>
                          <a:spcPct val="110000"/>
                        </a:lnSpc>
                        <a:spcAft>
                          <a:spcPts val="1200"/>
                        </a:spcAft>
                      </a:pPr>
                      <a:r>
                        <a:rPr lang="en-GB" sz="1400">
                          <a:effectLst/>
                        </a:rPr>
                        <a:t> </a:t>
                      </a:r>
                      <a:endParaRPr lang="en-GB" sz="1400">
                        <a:effectLst/>
                        <a:latin typeface="Arial" panose="020B0604020202020204" pitchFamily="34" charset="0"/>
                        <a:ea typeface="Times New Roman" panose="02020603050405020304" pitchFamily="18" charset="0"/>
                      </a:endParaRPr>
                    </a:p>
                  </a:txBody>
                  <a:tcPr marL="68580" marR="68580" marT="0" marB="0" anchor="ctr"/>
                </a:tc>
                <a:tc>
                  <a:txBody>
                    <a:bodyPr/>
                    <a:lstStyle/>
                    <a:p>
                      <a:pPr algn="just">
                        <a:lnSpc>
                          <a:spcPct val="110000"/>
                        </a:lnSpc>
                        <a:spcAft>
                          <a:spcPts val="1200"/>
                        </a:spcAft>
                      </a:pPr>
                      <a:r>
                        <a:rPr lang="en-GB" sz="1400">
                          <a:effectLst/>
                        </a:rPr>
                        <a:t>BSc (Hons) Data Science</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5</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4</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18</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67</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200</a:t>
                      </a:r>
                      <a:endParaRPr lang="en-GB" sz="1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612448713"/>
                  </a:ext>
                </a:extLst>
              </a:tr>
              <a:tr h="521818">
                <a:tc>
                  <a:txBody>
                    <a:bodyPr/>
                    <a:lstStyle/>
                    <a:p>
                      <a:pPr algn="just">
                        <a:lnSpc>
                          <a:spcPct val="110000"/>
                        </a:lnSpc>
                        <a:spcAft>
                          <a:spcPts val="1200"/>
                        </a:spcAft>
                      </a:pPr>
                      <a:r>
                        <a:rPr lang="en-GB" sz="1400" kern="1200">
                          <a:effectLst/>
                        </a:rPr>
                        <a:t>Open</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a:effectLst/>
                        </a:rPr>
                        <a:t>Standalone module study</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23</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31</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29</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36</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30</a:t>
                      </a:r>
                      <a:endParaRPr lang="en-GB" sz="1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702818147"/>
                  </a:ext>
                </a:extLst>
              </a:tr>
              <a:tr h="250394">
                <a:tc>
                  <a:txBody>
                    <a:bodyPr/>
                    <a:lstStyle/>
                    <a:p>
                      <a:pPr algn="just">
                        <a:lnSpc>
                          <a:spcPct val="110000"/>
                        </a:lnSpc>
                        <a:spcAft>
                          <a:spcPts val="1200"/>
                        </a:spcAft>
                      </a:pPr>
                      <a:r>
                        <a:rPr lang="en-GB" sz="1400">
                          <a:effectLst/>
                        </a:rPr>
                        <a:t> </a:t>
                      </a:r>
                      <a:endParaRPr lang="en-GB" sz="1400">
                        <a:effectLst/>
                        <a:latin typeface="Arial" panose="020B0604020202020204" pitchFamily="34" charset="0"/>
                        <a:ea typeface="Times New Roman" panose="02020603050405020304" pitchFamily="18" charset="0"/>
                      </a:endParaRPr>
                    </a:p>
                  </a:txBody>
                  <a:tcPr marL="68580" marR="68580" marT="0" marB="0" anchor="ctr"/>
                </a:tc>
                <a:tc>
                  <a:txBody>
                    <a:bodyPr/>
                    <a:lstStyle/>
                    <a:p>
                      <a:pPr algn="just">
                        <a:lnSpc>
                          <a:spcPct val="110000"/>
                        </a:lnSpc>
                        <a:spcAft>
                          <a:spcPts val="1200"/>
                        </a:spcAft>
                      </a:pPr>
                      <a:r>
                        <a:rPr lang="en-GB" sz="1400">
                          <a:effectLst/>
                        </a:rPr>
                        <a:t>BSc (Hons) Open </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61</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49</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38</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43</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40</a:t>
                      </a:r>
                      <a:endParaRPr lang="en-GB" sz="1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351486692"/>
                  </a:ext>
                </a:extLst>
              </a:tr>
              <a:tr h="521818">
                <a:tc>
                  <a:txBody>
                    <a:bodyPr/>
                    <a:lstStyle/>
                    <a:p>
                      <a:pPr algn="just">
                        <a:lnSpc>
                          <a:spcPct val="110000"/>
                        </a:lnSpc>
                        <a:spcAft>
                          <a:spcPts val="1200"/>
                        </a:spcAft>
                      </a:pPr>
                      <a:r>
                        <a:rPr lang="en-GB" sz="1400">
                          <a:effectLst/>
                        </a:rPr>
                        <a:t> </a:t>
                      </a:r>
                      <a:endParaRPr lang="en-GB" sz="1400">
                        <a:effectLst/>
                        <a:latin typeface="Arial" panose="020B0604020202020204" pitchFamily="34" charset="0"/>
                        <a:ea typeface="Times New Roman" panose="02020603050405020304" pitchFamily="18" charset="0"/>
                      </a:endParaRPr>
                    </a:p>
                  </a:txBody>
                  <a:tcPr marL="68580" marR="68580" marT="0" marB="0" anchor="ctr"/>
                </a:tc>
                <a:tc>
                  <a:txBody>
                    <a:bodyPr/>
                    <a:lstStyle/>
                    <a:p>
                      <a:pPr algn="just">
                        <a:lnSpc>
                          <a:spcPct val="110000"/>
                        </a:lnSpc>
                        <a:spcAft>
                          <a:spcPts val="1200"/>
                        </a:spcAft>
                      </a:pPr>
                      <a:r>
                        <a:rPr lang="en-GB" sz="1400" kern="1200">
                          <a:effectLst/>
                        </a:rPr>
                        <a:t>BSc (Hons) Combined STEM</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12</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28</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33</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36</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45</a:t>
                      </a:r>
                      <a:endParaRPr lang="en-GB" sz="1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831355070"/>
                  </a:ext>
                </a:extLst>
              </a:tr>
              <a:tr h="250394">
                <a:tc>
                  <a:txBody>
                    <a:bodyPr/>
                    <a:lstStyle/>
                    <a:p>
                      <a:pPr algn="just">
                        <a:lnSpc>
                          <a:spcPct val="110000"/>
                        </a:lnSpc>
                        <a:spcAft>
                          <a:spcPts val="1200"/>
                        </a:spcAft>
                      </a:pPr>
                      <a:r>
                        <a:rPr lang="en-GB" sz="1400">
                          <a:effectLst/>
                        </a:rPr>
                        <a:t> </a:t>
                      </a:r>
                      <a:endParaRPr lang="en-GB" sz="1400">
                        <a:effectLst/>
                        <a:latin typeface="Arial" panose="020B0604020202020204" pitchFamily="34" charset="0"/>
                        <a:ea typeface="Times New Roman" panose="02020603050405020304" pitchFamily="18" charset="0"/>
                      </a:endParaRPr>
                    </a:p>
                  </a:txBody>
                  <a:tcPr marL="68580" marR="68580" marT="0" marB="0" anchor="ctr"/>
                </a:tc>
                <a:tc>
                  <a:txBody>
                    <a:bodyPr/>
                    <a:lstStyle/>
                    <a:p>
                      <a:pPr algn="just">
                        <a:lnSpc>
                          <a:spcPct val="110000"/>
                        </a:lnSpc>
                        <a:spcAft>
                          <a:spcPts val="1200"/>
                        </a:spcAft>
                      </a:pPr>
                      <a:r>
                        <a:rPr lang="en-GB" sz="1400" dirty="0">
                          <a:effectLst/>
                        </a:rPr>
                        <a:t>Other qualifications</a:t>
                      </a:r>
                      <a:endParaRPr lang="en-GB" sz="1400" dirty="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a:effectLst/>
                        </a:rPr>
                        <a:t>14</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a:effectLst/>
                        </a:rPr>
                        <a:t>23</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a:effectLst/>
                        </a:rPr>
                        <a:t>16</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a:effectLst/>
                        </a:rPr>
                        <a:t>22</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a:effectLst/>
                        </a:rPr>
                        <a:t>45</a:t>
                      </a:r>
                      <a:endParaRPr lang="en-GB" sz="1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530855886"/>
                  </a:ext>
                </a:extLst>
              </a:tr>
              <a:tr h="250394">
                <a:tc>
                  <a:txBody>
                    <a:bodyPr/>
                    <a:lstStyle/>
                    <a:p>
                      <a:pPr algn="just">
                        <a:lnSpc>
                          <a:spcPct val="110000"/>
                        </a:lnSpc>
                        <a:spcAft>
                          <a:spcPts val="1200"/>
                        </a:spcAft>
                      </a:pPr>
                      <a:r>
                        <a:rPr lang="en-GB" sz="1400" kern="1200">
                          <a:effectLst/>
                        </a:rPr>
                        <a:t>Total</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a:effectLst/>
                        </a:rPr>
                        <a:t> </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372</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434</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dirty="0">
                          <a:effectLst/>
                        </a:rPr>
                        <a:t>457</a:t>
                      </a:r>
                      <a:endParaRPr lang="en-GB" sz="1400" dirty="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a:effectLst/>
                        </a:rPr>
                        <a:t>561</a:t>
                      </a:r>
                      <a:endParaRPr lang="en-GB" sz="1400">
                        <a:effectLst/>
                        <a:latin typeface="Arial" panose="020B0604020202020204" pitchFamily="34" charset="0"/>
                        <a:ea typeface="Times New Roman" panose="02020603050405020304" pitchFamily="18" charset="0"/>
                      </a:endParaRPr>
                    </a:p>
                  </a:txBody>
                  <a:tcPr marL="68580" marR="68580" marT="0" marB="0"/>
                </a:tc>
                <a:tc>
                  <a:txBody>
                    <a:bodyPr/>
                    <a:lstStyle/>
                    <a:p>
                      <a:pPr algn="just">
                        <a:lnSpc>
                          <a:spcPct val="110000"/>
                        </a:lnSpc>
                        <a:spcAft>
                          <a:spcPts val="1200"/>
                        </a:spcAft>
                      </a:pPr>
                      <a:r>
                        <a:rPr lang="en-GB" sz="1400" kern="1200" dirty="0">
                          <a:effectLst/>
                        </a:rPr>
                        <a:t>759</a:t>
                      </a:r>
                      <a:endParaRPr lang="en-GB" sz="1400" dirty="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995482547"/>
                  </a:ext>
                </a:extLst>
              </a:tr>
            </a:tbl>
          </a:graphicData>
        </a:graphic>
      </p:graphicFrame>
    </p:spTree>
    <p:extLst>
      <p:ext uri="{BB962C8B-B14F-4D97-AF65-F5344CB8AC3E}">
        <p14:creationId xmlns:p14="http://schemas.microsoft.com/office/powerpoint/2010/main" val="411349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3">
            <a:extLst>
              <a:ext uri="{FF2B5EF4-FFF2-40B4-BE49-F238E27FC236}">
                <a16:creationId xmlns:a16="http://schemas.microsoft.com/office/drawing/2014/main" id="{34E7E36B-4620-4A10-9379-B6F316610376}"/>
              </a:ext>
            </a:extLst>
          </p:cNvPr>
          <p:cNvSpPr>
            <a:spLocks noGrp="1"/>
          </p:cNvSpPr>
          <p:nvPr>
            <p:ph type="ctrTitle"/>
          </p:nvPr>
        </p:nvSpPr>
        <p:spPr>
          <a:xfrm>
            <a:off x="614469" y="635739"/>
            <a:ext cx="3914714" cy="436344"/>
          </a:xfrm>
        </p:spPr>
        <p:txBody>
          <a:bodyPr/>
          <a:lstStyle/>
          <a:p>
            <a:r>
              <a:rPr lang="en-US" dirty="0"/>
              <a:t>What problem are we trying to solve?</a:t>
            </a:r>
          </a:p>
        </p:txBody>
      </p:sp>
      <p:pic>
        <p:nvPicPr>
          <p:cNvPr id="3" name="Picture 2">
            <a:extLst>
              <a:ext uri="{FF2B5EF4-FFF2-40B4-BE49-F238E27FC236}">
                <a16:creationId xmlns:a16="http://schemas.microsoft.com/office/drawing/2014/main" id="{33FFA52C-9C9F-4FCD-902D-D78468FCA62B}"/>
              </a:ext>
            </a:extLst>
          </p:cNvPr>
          <p:cNvPicPr>
            <a:picLocks noChangeAspect="1"/>
          </p:cNvPicPr>
          <p:nvPr/>
        </p:nvPicPr>
        <p:blipFill>
          <a:blip r:embed="rId2"/>
          <a:stretch>
            <a:fillRect/>
          </a:stretch>
        </p:blipFill>
        <p:spPr>
          <a:xfrm>
            <a:off x="614469" y="1211469"/>
            <a:ext cx="7764118" cy="5176079"/>
          </a:xfrm>
          <a:prstGeom prst="rect">
            <a:avLst/>
          </a:prstGeom>
        </p:spPr>
      </p:pic>
    </p:spTree>
    <p:extLst>
      <p:ext uri="{BB962C8B-B14F-4D97-AF65-F5344CB8AC3E}">
        <p14:creationId xmlns:p14="http://schemas.microsoft.com/office/powerpoint/2010/main" val="3184761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id="{341108F1-F5F1-4CB1-8833-B0F03989A337}"/>
              </a:ext>
            </a:extLst>
          </p:cNvPr>
          <p:cNvCxnSpPr>
            <a:cxnSpLocks/>
          </p:cNvCxnSpPr>
          <p:nvPr/>
        </p:nvCxnSpPr>
        <p:spPr>
          <a:xfrm>
            <a:off x="759493" y="4852198"/>
            <a:ext cx="7860799" cy="1472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AAB21EB-F332-4414-B96E-E5E1B315FC24}"/>
              </a:ext>
            </a:extLst>
          </p:cNvPr>
          <p:cNvSpPr txBox="1"/>
          <p:nvPr/>
        </p:nvSpPr>
        <p:spPr>
          <a:xfrm>
            <a:off x="759493" y="5094271"/>
            <a:ext cx="1037645" cy="473206"/>
          </a:xfrm>
          <a:prstGeom prst="rect">
            <a:avLst/>
          </a:prstGeom>
          <a:noFill/>
        </p:spPr>
        <p:txBody>
          <a:bodyPr wrap="square" rtlCol="0">
            <a:spAutoFit/>
          </a:bodyPr>
          <a:lstStyle/>
          <a:p>
            <a:r>
              <a:rPr lang="en-GB" sz="825" dirty="0"/>
              <a:t>Rewrite of M248 module for Oct 2017</a:t>
            </a:r>
          </a:p>
        </p:txBody>
      </p:sp>
      <p:sp>
        <p:nvSpPr>
          <p:cNvPr id="7" name="TextBox 6">
            <a:extLst>
              <a:ext uri="{FF2B5EF4-FFF2-40B4-BE49-F238E27FC236}">
                <a16:creationId xmlns:a16="http://schemas.microsoft.com/office/drawing/2014/main" id="{CA18C10C-7474-4962-B32B-B1CA90627630}"/>
              </a:ext>
            </a:extLst>
          </p:cNvPr>
          <p:cNvSpPr txBox="1"/>
          <p:nvPr/>
        </p:nvSpPr>
        <p:spPr>
          <a:xfrm>
            <a:off x="901613" y="3204106"/>
            <a:ext cx="1105628" cy="854080"/>
          </a:xfrm>
          <a:prstGeom prst="rect">
            <a:avLst/>
          </a:prstGeom>
          <a:noFill/>
        </p:spPr>
        <p:txBody>
          <a:bodyPr wrap="square" rtlCol="0">
            <a:spAutoFit/>
          </a:bodyPr>
          <a:lstStyle/>
          <a:p>
            <a:r>
              <a:rPr lang="en-GB" sz="825" dirty="0">
                <a:solidFill>
                  <a:schemeClr val="accent6">
                    <a:lumMod val="50000"/>
                  </a:schemeClr>
                </a:solidFill>
              </a:rPr>
              <a:t>Regular analysis pointing to increase in Economic student numbers and lower pass rate for these students</a:t>
            </a:r>
          </a:p>
        </p:txBody>
      </p:sp>
      <p:cxnSp>
        <p:nvCxnSpPr>
          <p:cNvPr id="9" name="Straight Connector 8">
            <a:extLst>
              <a:ext uri="{FF2B5EF4-FFF2-40B4-BE49-F238E27FC236}">
                <a16:creationId xmlns:a16="http://schemas.microsoft.com/office/drawing/2014/main" id="{9CB4C7C0-541E-43D8-8C92-39F5035DBF33}"/>
              </a:ext>
            </a:extLst>
          </p:cNvPr>
          <p:cNvCxnSpPr/>
          <p:nvPr/>
        </p:nvCxnSpPr>
        <p:spPr>
          <a:xfrm>
            <a:off x="1318031" y="4607315"/>
            <a:ext cx="0" cy="4316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2B94959-3B90-4D91-A88B-AFACE6D81049}"/>
              </a:ext>
            </a:extLst>
          </p:cNvPr>
          <p:cNvCxnSpPr/>
          <p:nvPr/>
        </p:nvCxnSpPr>
        <p:spPr>
          <a:xfrm>
            <a:off x="1830340" y="4656445"/>
            <a:ext cx="0" cy="4316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93544A5-D6F5-45F2-B815-F94216D37A97}"/>
              </a:ext>
            </a:extLst>
          </p:cNvPr>
          <p:cNvCxnSpPr/>
          <p:nvPr/>
        </p:nvCxnSpPr>
        <p:spPr>
          <a:xfrm>
            <a:off x="3184856" y="4604407"/>
            <a:ext cx="0" cy="4316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EAB86D4-DFEE-4A3D-8ABF-255042325F3F}"/>
              </a:ext>
            </a:extLst>
          </p:cNvPr>
          <p:cNvCxnSpPr/>
          <p:nvPr/>
        </p:nvCxnSpPr>
        <p:spPr>
          <a:xfrm>
            <a:off x="6154128" y="4635468"/>
            <a:ext cx="0" cy="4316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99CB474-3842-4164-B7D0-BEDABC6A9062}"/>
              </a:ext>
            </a:extLst>
          </p:cNvPr>
          <p:cNvCxnSpPr/>
          <p:nvPr/>
        </p:nvCxnSpPr>
        <p:spPr>
          <a:xfrm>
            <a:off x="8384507" y="4689009"/>
            <a:ext cx="0" cy="431614"/>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4246E4CC-5327-44D9-B095-A33FCE0F39AE}"/>
              </a:ext>
            </a:extLst>
          </p:cNvPr>
          <p:cNvSpPr txBox="1"/>
          <p:nvPr/>
        </p:nvSpPr>
        <p:spPr>
          <a:xfrm>
            <a:off x="687142" y="4331839"/>
            <a:ext cx="677708" cy="507831"/>
          </a:xfrm>
          <a:prstGeom prst="rect">
            <a:avLst/>
          </a:prstGeom>
          <a:noFill/>
        </p:spPr>
        <p:txBody>
          <a:bodyPr wrap="square" rtlCol="0">
            <a:spAutoFit/>
          </a:bodyPr>
          <a:lstStyle/>
          <a:p>
            <a:r>
              <a:rPr lang="en-GB" sz="1350" dirty="0"/>
              <a:t>Oct 2017</a:t>
            </a:r>
          </a:p>
        </p:txBody>
      </p:sp>
      <p:sp>
        <p:nvSpPr>
          <p:cNvPr id="16" name="TextBox 15">
            <a:extLst>
              <a:ext uri="{FF2B5EF4-FFF2-40B4-BE49-F238E27FC236}">
                <a16:creationId xmlns:a16="http://schemas.microsoft.com/office/drawing/2014/main" id="{ED97F58A-F2C2-46B8-BCF5-54A343B95531}"/>
              </a:ext>
            </a:extLst>
          </p:cNvPr>
          <p:cNvSpPr txBox="1"/>
          <p:nvPr/>
        </p:nvSpPr>
        <p:spPr>
          <a:xfrm>
            <a:off x="5675458" y="4393094"/>
            <a:ext cx="639384" cy="507831"/>
          </a:xfrm>
          <a:prstGeom prst="rect">
            <a:avLst/>
          </a:prstGeom>
          <a:noFill/>
        </p:spPr>
        <p:txBody>
          <a:bodyPr wrap="square" rtlCol="0">
            <a:spAutoFit/>
          </a:bodyPr>
          <a:lstStyle/>
          <a:p>
            <a:r>
              <a:rPr lang="en-GB" sz="1350" dirty="0"/>
              <a:t>Oct 2020</a:t>
            </a:r>
          </a:p>
        </p:txBody>
      </p:sp>
      <p:sp>
        <p:nvSpPr>
          <p:cNvPr id="17" name="TextBox 16">
            <a:extLst>
              <a:ext uri="{FF2B5EF4-FFF2-40B4-BE49-F238E27FC236}">
                <a16:creationId xmlns:a16="http://schemas.microsoft.com/office/drawing/2014/main" id="{EDF5C390-465B-42DD-9901-BE8F25200010}"/>
              </a:ext>
            </a:extLst>
          </p:cNvPr>
          <p:cNvSpPr txBox="1"/>
          <p:nvPr/>
        </p:nvSpPr>
        <p:spPr>
          <a:xfrm>
            <a:off x="2638080" y="4366464"/>
            <a:ext cx="604956" cy="507831"/>
          </a:xfrm>
          <a:prstGeom prst="rect">
            <a:avLst/>
          </a:prstGeom>
          <a:noFill/>
        </p:spPr>
        <p:txBody>
          <a:bodyPr wrap="square" rtlCol="0">
            <a:spAutoFit/>
          </a:bodyPr>
          <a:lstStyle/>
          <a:p>
            <a:r>
              <a:rPr lang="en-GB" sz="1350" dirty="0"/>
              <a:t>Oct 2019</a:t>
            </a:r>
          </a:p>
        </p:txBody>
      </p:sp>
      <p:sp>
        <p:nvSpPr>
          <p:cNvPr id="18" name="TextBox 17">
            <a:extLst>
              <a:ext uri="{FF2B5EF4-FFF2-40B4-BE49-F238E27FC236}">
                <a16:creationId xmlns:a16="http://schemas.microsoft.com/office/drawing/2014/main" id="{C4CE718D-1B16-4FCE-9C54-BA012ADA8006}"/>
              </a:ext>
            </a:extLst>
          </p:cNvPr>
          <p:cNvSpPr txBox="1"/>
          <p:nvPr/>
        </p:nvSpPr>
        <p:spPr>
          <a:xfrm>
            <a:off x="1257037" y="4348226"/>
            <a:ext cx="651189" cy="507831"/>
          </a:xfrm>
          <a:prstGeom prst="rect">
            <a:avLst/>
          </a:prstGeom>
          <a:noFill/>
        </p:spPr>
        <p:txBody>
          <a:bodyPr wrap="square" rtlCol="0">
            <a:spAutoFit/>
          </a:bodyPr>
          <a:lstStyle/>
          <a:p>
            <a:r>
              <a:rPr lang="en-GB" sz="1350" dirty="0"/>
              <a:t>Oct 2018</a:t>
            </a:r>
          </a:p>
        </p:txBody>
      </p:sp>
      <p:sp>
        <p:nvSpPr>
          <p:cNvPr id="20" name="TextBox 19">
            <a:extLst>
              <a:ext uri="{FF2B5EF4-FFF2-40B4-BE49-F238E27FC236}">
                <a16:creationId xmlns:a16="http://schemas.microsoft.com/office/drawing/2014/main" id="{B1B902BC-8BAD-478A-98AA-285ED19D4E31}"/>
              </a:ext>
            </a:extLst>
          </p:cNvPr>
          <p:cNvSpPr txBox="1"/>
          <p:nvPr/>
        </p:nvSpPr>
        <p:spPr>
          <a:xfrm>
            <a:off x="3219649" y="2729565"/>
            <a:ext cx="1105628" cy="1546577"/>
          </a:xfrm>
          <a:prstGeom prst="rect">
            <a:avLst/>
          </a:prstGeom>
          <a:noFill/>
        </p:spPr>
        <p:txBody>
          <a:bodyPr wrap="square" rtlCol="0">
            <a:spAutoFit/>
          </a:bodyPr>
          <a:lstStyle/>
          <a:p>
            <a:r>
              <a:rPr lang="en-GB" sz="1050" dirty="0">
                <a:solidFill>
                  <a:srgbClr val="C00000"/>
                </a:solidFill>
              </a:rPr>
              <a:t>Student surveys, Feb 2020 and May 2020, to identify units in the module where more support would be needed</a:t>
            </a:r>
          </a:p>
        </p:txBody>
      </p:sp>
      <p:sp>
        <p:nvSpPr>
          <p:cNvPr id="21" name="TextBox 20">
            <a:extLst>
              <a:ext uri="{FF2B5EF4-FFF2-40B4-BE49-F238E27FC236}">
                <a16:creationId xmlns:a16="http://schemas.microsoft.com/office/drawing/2014/main" id="{25F5815C-79FA-438D-AD26-827772116A81}"/>
              </a:ext>
            </a:extLst>
          </p:cNvPr>
          <p:cNvSpPr txBox="1"/>
          <p:nvPr/>
        </p:nvSpPr>
        <p:spPr>
          <a:xfrm>
            <a:off x="5142899" y="3357233"/>
            <a:ext cx="950952" cy="1061829"/>
          </a:xfrm>
          <a:prstGeom prst="rect">
            <a:avLst/>
          </a:prstGeom>
          <a:noFill/>
        </p:spPr>
        <p:txBody>
          <a:bodyPr wrap="square" rtlCol="0">
            <a:spAutoFit/>
          </a:bodyPr>
          <a:lstStyle/>
          <a:p>
            <a:r>
              <a:rPr lang="en-GB" sz="900" dirty="0">
                <a:solidFill>
                  <a:schemeClr val="accent6">
                    <a:lumMod val="50000"/>
                  </a:schemeClr>
                </a:solidFill>
              </a:rPr>
              <a:t>Summer 2020: </a:t>
            </a:r>
          </a:p>
          <a:p>
            <a:r>
              <a:rPr lang="en-GB" sz="900" dirty="0">
                <a:solidFill>
                  <a:schemeClr val="accent6">
                    <a:lumMod val="50000"/>
                  </a:schemeClr>
                </a:solidFill>
              </a:rPr>
              <a:t>Writing of  limited number of qualification-based tutorial materials</a:t>
            </a:r>
          </a:p>
        </p:txBody>
      </p:sp>
      <p:sp>
        <p:nvSpPr>
          <p:cNvPr id="22" name="TextBox 21">
            <a:extLst>
              <a:ext uri="{FF2B5EF4-FFF2-40B4-BE49-F238E27FC236}">
                <a16:creationId xmlns:a16="http://schemas.microsoft.com/office/drawing/2014/main" id="{E5039A9C-C695-421A-A693-257A408A2233}"/>
              </a:ext>
            </a:extLst>
          </p:cNvPr>
          <p:cNvSpPr txBox="1"/>
          <p:nvPr/>
        </p:nvSpPr>
        <p:spPr>
          <a:xfrm>
            <a:off x="7363972" y="3409798"/>
            <a:ext cx="1156649" cy="784830"/>
          </a:xfrm>
          <a:prstGeom prst="rect">
            <a:avLst/>
          </a:prstGeom>
          <a:noFill/>
        </p:spPr>
        <p:txBody>
          <a:bodyPr wrap="square" rtlCol="0">
            <a:spAutoFit/>
          </a:bodyPr>
          <a:lstStyle/>
          <a:p>
            <a:r>
              <a:rPr lang="en-GB" sz="900" dirty="0">
                <a:solidFill>
                  <a:schemeClr val="accent6">
                    <a:lumMod val="50000"/>
                  </a:schemeClr>
                </a:solidFill>
              </a:rPr>
              <a:t>Summer 2021:</a:t>
            </a:r>
          </a:p>
          <a:p>
            <a:r>
              <a:rPr lang="en-GB" sz="900" dirty="0">
                <a:solidFill>
                  <a:schemeClr val="accent6">
                    <a:lumMod val="50000"/>
                  </a:schemeClr>
                </a:solidFill>
              </a:rPr>
              <a:t>Writing of more tutorial qualification-based tutorial material</a:t>
            </a:r>
          </a:p>
        </p:txBody>
      </p:sp>
      <p:sp>
        <p:nvSpPr>
          <p:cNvPr id="23" name="TextBox 22">
            <a:extLst>
              <a:ext uri="{FF2B5EF4-FFF2-40B4-BE49-F238E27FC236}">
                <a16:creationId xmlns:a16="http://schemas.microsoft.com/office/drawing/2014/main" id="{F8EC9B0A-F587-4120-84D1-B7B855C74B9F}"/>
              </a:ext>
            </a:extLst>
          </p:cNvPr>
          <p:cNvSpPr txBox="1"/>
          <p:nvPr/>
        </p:nvSpPr>
        <p:spPr>
          <a:xfrm rot="153336">
            <a:off x="7883480" y="4366463"/>
            <a:ext cx="569997" cy="507831"/>
          </a:xfrm>
          <a:prstGeom prst="rect">
            <a:avLst/>
          </a:prstGeom>
          <a:noFill/>
        </p:spPr>
        <p:txBody>
          <a:bodyPr wrap="square" rtlCol="0">
            <a:spAutoFit/>
          </a:bodyPr>
          <a:lstStyle/>
          <a:p>
            <a:r>
              <a:rPr lang="en-GB" sz="1350" dirty="0"/>
              <a:t>Oct 2021</a:t>
            </a:r>
          </a:p>
        </p:txBody>
      </p:sp>
      <p:sp>
        <p:nvSpPr>
          <p:cNvPr id="28" name="TextBox 27">
            <a:extLst>
              <a:ext uri="{FF2B5EF4-FFF2-40B4-BE49-F238E27FC236}">
                <a16:creationId xmlns:a16="http://schemas.microsoft.com/office/drawing/2014/main" id="{2F7B9757-03CF-4EC5-B970-B6583D75A7DA}"/>
              </a:ext>
            </a:extLst>
          </p:cNvPr>
          <p:cNvSpPr txBox="1"/>
          <p:nvPr/>
        </p:nvSpPr>
        <p:spPr>
          <a:xfrm>
            <a:off x="6176098" y="2787169"/>
            <a:ext cx="1105628" cy="1061829"/>
          </a:xfrm>
          <a:prstGeom prst="rect">
            <a:avLst/>
          </a:prstGeom>
          <a:noFill/>
        </p:spPr>
        <p:txBody>
          <a:bodyPr wrap="square" rtlCol="0">
            <a:spAutoFit/>
          </a:bodyPr>
          <a:lstStyle/>
          <a:p>
            <a:r>
              <a:rPr lang="en-GB" sz="1050" dirty="0">
                <a:solidFill>
                  <a:srgbClr val="C00000"/>
                </a:solidFill>
              </a:rPr>
              <a:t>Student survey, Dec 2020, to identify impact of qualification-based tutorials</a:t>
            </a:r>
          </a:p>
        </p:txBody>
      </p:sp>
      <p:sp>
        <p:nvSpPr>
          <p:cNvPr id="33" name="TextBox 32">
            <a:extLst>
              <a:ext uri="{FF2B5EF4-FFF2-40B4-BE49-F238E27FC236}">
                <a16:creationId xmlns:a16="http://schemas.microsoft.com/office/drawing/2014/main" id="{E6E5BE86-5736-4A21-8060-AFC22C311372}"/>
              </a:ext>
            </a:extLst>
          </p:cNvPr>
          <p:cNvSpPr txBox="1"/>
          <p:nvPr/>
        </p:nvSpPr>
        <p:spPr>
          <a:xfrm>
            <a:off x="6642097" y="2350251"/>
            <a:ext cx="1580423" cy="600164"/>
          </a:xfrm>
          <a:prstGeom prst="rect">
            <a:avLst/>
          </a:prstGeom>
          <a:noFill/>
        </p:spPr>
        <p:txBody>
          <a:bodyPr wrap="square" rtlCol="0">
            <a:spAutoFit/>
          </a:bodyPr>
          <a:lstStyle/>
          <a:p>
            <a:r>
              <a:rPr lang="en-GB" sz="825" dirty="0">
                <a:solidFill>
                  <a:srgbClr val="002060"/>
                </a:solidFill>
              </a:rPr>
              <a:t>Meetings with ALs to review qualification-based support and embed this into business as usual</a:t>
            </a:r>
          </a:p>
        </p:txBody>
      </p:sp>
      <p:sp>
        <p:nvSpPr>
          <p:cNvPr id="34" name="TextBox 33">
            <a:extLst>
              <a:ext uri="{FF2B5EF4-FFF2-40B4-BE49-F238E27FC236}">
                <a16:creationId xmlns:a16="http://schemas.microsoft.com/office/drawing/2014/main" id="{08653EF1-B2A9-40C8-8926-8E803BE21B96}"/>
              </a:ext>
            </a:extLst>
          </p:cNvPr>
          <p:cNvSpPr txBox="1"/>
          <p:nvPr/>
        </p:nvSpPr>
        <p:spPr>
          <a:xfrm>
            <a:off x="4572000" y="2385754"/>
            <a:ext cx="1491857" cy="600164"/>
          </a:xfrm>
          <a:prstGeom prst="rect">
            <a:avLst/>
          </a:prstGeom>
          <a:noFill/>
        </p:spPr>
        <p:txBody>
          <a:bodyPr wrap="square" rtlCol="0">
            <a:spAutoFit/>
          </a:bodyPr>
          <a:lstStyle/>
          <a:p>
            <a:r>
              <a:rPr lang="en-GB" sz="825" dirty="0">
                <a:solidFill>
                  <a:srgbClr val="002060"/>
                </a:solidFill>
              </a:rPr>
              <a:t>Meetings with ALs to explore how qualification-based support could be implemented</a:t>
            </a:r>
          </a:p>
        </p:txBody>
      </p:sp>
      <p:cxnSp>
        <p:nvCxnSpPr>
          <p:cNvPr id="38" name="Straight Connector 37">
            <a:extLst>
              <a:ext uri="{FF2B5EF4-FFF2-40B4-BE49-F238E27FC236}">
                <a16:creationId xmlns:a16="http://schemas.microsoft.com/office/drawing/2014/main" id="{2948EFB9-A169-41DD-A9C0-AEDCA5B29822}"/>
              </a:ext>
            </a:extLst>
          </p:cNvPr>
          <p:cNvCxnSpPr>
            <a:cxnSpLocks/>
          </p:cNvCxnSpPr>
          <p:nvPr/>
        </p:nvCxnSpPr>
        <p:spPr>
          <a:xfrm>
            <a:off x="4402227" y="2228850"/>
            <a:ext cx="0" cy="2870966"/>
          </a:xfrm>
          <a:prstGeom prst="line">
            <a:avLst/>
          </a:prstGeom>
          <a:ln w="76200">
            <a:prstDash val="sysDot"/>
          </a:ln>
        </p:spPr>
        <p:style>
          <a:lnRef idx="1">
            <a:schemeClr val="accent1"/>
          </a:lnRef>
          <a:fillRef idx="0">
            <a:schemeClr val="accent1"/>
          </a:fillRef>
          <a:effectRef idx="0">
            <a:schemeClr val="accent1"/>
          </a:effectRef>
          <a:fontRef idx="minor">
            <a:schemeClr val="tx1"/>
          </a:fontRef>
        </p:style>
      </p:cxnSp>
      <p:pic>
        <p:nvPicPr>
          <p:cNvPr id="43" name="Picture 42">
            <a:extLst>
              <a:ext uri="{FF2B5EF4-FFF2-40B4-BE49-F238E27FC236}">
                <a16:creationId xmlns:a16="http://schemas.microsoft.com/office/drawing/2014/main" id="{55CDED6A-062A-49C6-B2CE-17FA50B51A18}"/>
              </a:ext>
            </a:extLst>
          </p:cNvPr>
          <p:cNvPicPr>
            <a:picLocks noChangeAspect="1"/>
          </p:cNvPicPr>
          <p:nvPr/>
        </p:nvPicPr>
        <p:blipFill>
          <a:blip r:embed="rId2"/>
          <a:stretch>
            <a:fillRect/>
          </a:stretch>
        </p:blipFill>
        <p:spPr>
          <a:xfrm>
            <a:off x="3757737" y="5320252"/>
            <a:ext cx="1105628" cy="354368"/>
          </a:xfrm>
          <a:prstGeom prst="rect">
            <a:avLst/>
          </a:prstGeom>
        </p:spPr>
      </p:pic>
      <p:cxnSp>
        <p:nvCxnSpPr>
          <p:cNvPr id="19" name="Straight Arrow Connector 18">
            <a:extLst>
              <a:ext uri="{FF2B5EF4-FFF2-40B4-BE49-F238E27FC236}">
                <a16:creationId xmlns:a16="http://schemas.microsoft.com/office/drawing/2014/main" id="{2BD4B580-17D9-460A-94C7-8A1FDB0BDAD0}"/>
              </a:ext>
            </a:extLst>
          </p:cNvPr>
          <p:cNvCxnSpPr/>
          <p:nvPr/>
        </p:nvCxnSpPr>
        <p:spPr>
          <a:xfrm>
            <a:off x="4505850" y="5747736"/>
            <a:ext cx="367053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68E27363-1072-48AD-BABA-BC8FCF114A61}"/>
              </a:ext>
            </a:extLst>
          </p:cNvPr>
          <p:cNvSpPr txBox="1"/>
          <p:nvPr/>
        </p:nvSpPr>
        <p:spPr>
          <a:xfrm>
            <a:off x="2089311" y="3199024"/>
            <a:ext cx="905759" cy="1200329"/>
          </a:xfrm>
          <a:prstGeom prst="rect">
            <a:avLst/>
          </a:prstGeom>
          <a:noFill/>
        </p:spPr>
        <p:txBody>
          <a:bodyPr wrap="square" rtlCol="0">
            <a:spAutoFit/>
          </a:bodyPr>
          <a:lstStyle/>
          <a:p>
            <a:r>
              <a:rPr lang="en-GB" sz="900" dirty="0">
                <a:solidFill>
                  <a:schemeClr val="accent6">
                    <a:lumMod val="50000"/>
                  </a:schemeClr>
                </a:solidFill>
              </a:rPr>
              <a:t>Summer 2019: </a:t>
            </a:r>
          </a:p>
          <a:p>
            <a:r>
              <a:rPr lang="en-GB" sz="900" dirty="0">
                <a:solidFill>
                  <a:schemeClr val="accent6">
                    <a:lumMod val="50000"/>
                  </a:schemeClr>
                </a:solidFill>
              </a:rPr>
              <a:t>Writing of economics specialist pre module start tutorial materials</a:t>
            </a:r>
          </a:p>
        </p:txBody>
      </p:sp>
      <p:sp>
        <p:nvSpPr>
          <p:cNvPr id="32" name="TextBox 31">
            <a:extLst>
              <a:ext uri="{FF2B5EF4-FFF2-40B4-BE49-F238E27FC236}">
                <a16:creationId xmlns:a16="http://schemas.microsoft.com/office/drawing/2014/main" id="{43373F27-F8D5-44A0-BB0C-D0462F62792C}"/>
              </a:ext>
            </a:extLst>
          </p:cNvPr>
          <p:cNvSpPr txBox="1"/>
          <p:nvPr/>
        </p:nvSpPr>
        <p:spPr>
          <a:xfrm>
            <a:off x="2666033" y="5144637"/>
            <a:ext cx="1037645" cy="727122"/>
          </a:xfrm>
          <a:prstGeom prst="rect">
            <a:avLst/>
          </a:prstGeom>
          <a:noFill/>
        </p:spPr>
        <p:txBody>
          <a:bodyPr wrap="square" rtlCol="0">
            <a:spAutoFit/>
          </a:bodyPr>
          <a:lstStyle/>
          <a:p>
            <a:r>
              <a:rPr lang="en-GB" sz="825" dirty="0"/>
              <a:t>Launch of BSc (Hons) Economics and BSc (Hons) Data Science</a:t>
            </a:r>
          </a:p>
        </p:txBody>
      </p:sp>
      <p:sp>
        <p:nvSpPr>
          <p:cNvPr id="36" name="TextBox 35">
            <a:extLst>
              <a:ext uri="{FF2B5EF4-FFF2-40B4-BE49-F238E27FC236}">
                <a16:creationId xmlns:a16="http://schemas.microsoft.com/office/drawing/2014/main" id="{AA6EAAC3-83C7-4EC4-BEC5-C51874CEBF06}"/>
              </a:ext>
            </a:extLst>
          </p:cNvPr>
          <p:cNvSpPr txBox="1"/>
          <p:nvPr/>
        </p:nvSpPr>
        <p:spPr>
          <a:xfrm>
            <a:off x="1544128" y="2449741"/>
            <a:ext cx="1491857" cy="219291"/>
          </a:xfrm>
          <a:prstGeom prst="rect">
            <a:avLst/>
          </a:prstGeom>
          <a:noFill/>
        </p:spPr>
        <p:txBody>
          <a:bodyPr wrap="square" rtlCol="0">
            <a:spAutoFit/>
          </a:bodyPr>
          <a:lstStyle/>
          <a:p>
            <a:r>
              <a:rPr lang="en-GB" sz="825" dirty="0">
                <a:solidFill>
                  <a:schemeClr val="accent6">
                    <a:lumMod val="50000"/>
                  </a:schemeClr>
                </a:solidFill>
              </a:rPr>
              <a:t>Review meeting with ALs</a:t>
            </a:r>
          </a:p>
        </p:txBody>
      </p:sp>
      <p:sp>
        <p:nvSpPr>
          <p:cNvPr id="37" name="TextBox 36">
            <a:extLst>
              <a:ext uri="{FF2B5EF4-FFF2-40B4-BE49-F238E27FC236}">
                <a16:creationId xmlns:a16="http://schemas.microsoft.com/office/drawing/2014/main" id="{BED7763E-F706-443E-B85A-1EF6CAEE96B4}"/>
              </a:ext>
            </a:extLst>
          </p:cNvPr>
          <p:cNvSpPr txBox="1"/>
          <p:nvPr/>
        </p:nvSpPr>
        <p:spPr>
          <a:xfrm>
            <a:off x="3692532" y="1456067"/>
            <a:ext cx="2062223" cy="307777"/>
          </a:xfrm>
          <a:prstGeom prst="rect">
            <a:avLst/>
          </a:prstGeom>
          <a:noFill/>
        </p:spPr>
        <p:txBody>
          <a:bodyPr wrap="square" rtlCol="0">
            <a:spAutoFit/>
          </a:bodyPr>
          <a:lstStyle/>
          <a:p>
            <a:r>
              <a:rPr lang="en-GB" sz="1400" dirty="0">
                <a:solidFill>
                  <a:schemeClr val="accent6">
                    <a:lumMod val="50000"/>
                  </a:schemeClr>
                </a:solidFill>
              </a:rPr>
              <a:t>Timeline of project</a:t>
            </a:r>
          </a:p>
        </p:txBody>
      </p:sp>
    </p:spTree>
    <p:extLst>
      <p:ext uri="{BB962C8B-B14F-4D97-AF65-F5344CB8AC3E}">
        <p14:creationId xmlns:p14="http://schemas.microsoft.com/office/powerpoint/2010/main" val="3343493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1">
            <a:extLst>
              <a:ext uri="{FF2B5EF4-FFF2-40B4-BE49-F238E27FC236}">
                <a16:creationId xmlns:a16="http://schemas.microsoft.com/office/drawing/2014/main" id="{23137731-4E4B-4FF3-BEB0-6E261C5156F8}"/>
              </a:ext>
            </a:extLst>
          </p:cNvPr>
          <p:cNvSpPr>
            <a:spLocks noGrp="1"/>
          </p:cNvSpPr>
          <p:nvPr>
            <p:ph type="body" sz="quarter" idx="13"/>
          </p:nvPr>
        </p:nvSpPr>
        <p:spPr>
          <a:xfrm>
            <a:off x="388801" y="761442"/>
            <a:ext cx="7418105" cy="251999"/>
          </a:xfrm>
        </p:spPr>
        <p:txBody>
          <a:bodyPr/>
          <a:lstStyle/>
          <a:p>
            <a:r>
              <a:rPr lang="en-US" sz="1800" dirty="0"/>
              <a:t>Pre-module start and exam</a:t>
            </a:r>
          </a:p>
        </p:txBody>
      </p:sp>
      <p:sp>
        <p:nvSpPr>
          <p:cNvPr id="12" name="Title 3">
            <a:extLst>
              <a:ext uri="{FF2B5EF4-FFF2-40B4-BE49-F238E27FC236}">
                <a16:creationId xmlns:a16="http://schemas.microsoft.com/office/drawing/2014/main" id="{86A33C2C-3F75-40B4-9697-216548225D75}"/>
              </a:ext>
            </a:extLst>
          </p:cNvPr>
          <p:cNvSpPr>
            <a:spLocks noGrp="1"/>
          </p:cNvSpPr>
          <p:nvPr>
            <p:ph type="ctrTitle"/>
          </p:nvPr>
        </p:nvSpPr>
        <p:spPr>
          <a:xfrm>
            <a:off x="388801" y="413004"/>
            <a:ext cx="7151686" cy="348438"/>
          </a:xfrm>
        </p:spPr>
        <p:txBody>
          <a:bodyPr/>
          <a:lstStyle/>
          <a:p>
            <a:r>
              <a:rPr lang="en-US" sz="1800" dirty="0"/>
              <a:t>Pre-project changes for Economics students</a:t>
            </a:r>
          </a:p>
        </p:txBody>
      </p:sp>
      <p:sp>
        <p:nvSpPr>
          <p:cNvPr id="6" name="TextBox 5">
            <a:extLst>
              <a:ext uri="{FF2B5EF4-FFF2-40B4-BE49-F238E27FC236}">
                <a16:creationId xmlns:a16="http://schemas.microsoft.com/office/drawing/2014/main" id="{C5321CD7-AB73-4599-98FF-E699D1791F2B}"/>
              </a:ext>
            </a:extLst>
          </p:cNvPr>
          <p:cNvSpPr txBox="1"/>
          <p:nvPr/>
        </p:nvSpPr>
        <p:spPr>
          <a:xfrm>
            <a:off x="388802" y="1458319"/>
            <a:ext cx="8605074" cy="2862322"/>
          </a:xfrm>
          <a:prstGeom prst="rect">
            <a:avLst/>
          </a:prstGeom>
          <a:noFill/>
        </p:spPr>
        <p:txBody>
          <a:bodyPr wrap="square">
            <a:spAutoFit/>
          </a:bodyPr>
          <a:lstStyle/>
          <a:p>
            <a:pPr marL="285750" indent="-285750">
              <a:buFont typeface="Arial" panose="020B0604020202020204" pitchFamily="34" charset="0"/>
              <a:buChar char="•"/>
            </a:pPr>
            <a:r>
              <a:rPr lang="en-GB" sz="1800" dirty="0"/>
              <a:t>Material written by an M248 AL who was an economist to offer pre-module support</a:t>
            </a:r>
          </a:p>
          <a:p>
            <a:endParaRPr lang="en-GB" sz="1800" dirty="0"/>
          </a:p>
          <a:p>
            <a:pPr marL="285750" indent="-285750">
              <a:buFont typeface="Arial" panose="020B0604020202020204" pitchFamily="34" charset="0"/>
              <a:buChar char="•"/>
            </a:pPr>
            <a:r>
              <a:rPr lang="en-GB" dirty="0"/>
              <a:t>Handbook of techniques and examples to be used in two pre-module tutorials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sz="1800" dirty="0"/>
              <a:t>First two units available on M&amp;S Study Site, plus conditional access to Minitab and Unit 3</a:t>
            </a:r>
          </a:p>
          <a:p>
            <a:endParaRPr lang="en-GB" sz="1800" dirty="0"/>
          </a:p>
          <a:p>
            <a:pPr marL="285750" indent="-285750">
              <a:buFont typeface="Arial" panose="020B0604020202020204" pitchFamily="34" charset="0"/>
              <a:buChar char="•"/>
            </a:pPr>
            <a:r>
              <a:rPr lang="en-GB" dirty="0"/>
              <a:t>Multiple choice element removed from the exam</a:t>
            </a:r>
            <a:endParaRPr lang="en-GB" sz="1800" dirty="0"/>
          </a:p>
          <a:p>
            <a:pPr marL="285750" indent="-285750">
              <a:buFont typeface="Arial" panose="020B0604020202020204" pitchFamily="34" charset="0"/>
              <a:buChar char="•"/>
            </a:pPr>
            <a:endParaRPr lang="en-GB" sz="1800" dirty="0"/>
          </a:p>
        </p:txBody>
      </p:sp>
    </p:spTree>
    <p:extLst>
      <p:ext uri="{BB962C8B-B14F-4D97-AF65-F5344CB8AC3E}">
        <p14:creationId xmlns:p14="http://schemas.microsoft.com/office/powerpoint/2010/main" val="3401142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id="{341108F1-F5F1-4CB1-8833-B0F03989A337}"/>
              </a:ext>
            </a:extLst>
          </p:cNvPr>
          <p:cNvCxnSpPr>
            <a:cxnSpLocks/>
          </p:cNvCxnSpPr>
          <p:nvPr/>
        </p:nvCxnSpPr>
        <p:spPr>
          <a:xfrm>
            <a:off x="759493" y="4852198"/>
            <a:ext cx="7860799" cy="1472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AAB21EB-F332-4414-B96E-E5E1B315FC24}"/>
              </a:ext>
            </a:extLst>
          </p:cNvPr>
          <p:cNvSpPr txBox="1"/>
          <p:nvPr/>
        </p:nvSpPr>
        <p:spPr>
          <a:xfrm>
            <a:off x="759493" y="5094271"/>
            <a:ext cx="1037645" cy="473206"/>
          </a:xfrm>
          <a:prstGeom prst="rect">
            <a:avLst/>
          </a:prstGeom>
          <a:noFill/>
        </p:spPr>
        <p:txBody>
          <a:bodyPr wrap="square" rtlCol="0">
            <a:spAutoFit/>
          </a:bodyPr>
          <a:lstStyle/>
          <a:p>
            <a:r>
              <a:rPr lang="en-GB" sz="825" dirty="0"/>
              <a:t>Rewrite of M248 module for Oct 2017</a:t>
            </a:r>
          </a:p>
        </p:txBody>
      </p:sp>
      <p:sp>
        <p:nvSpPr>
          <p:cNvPr id="7" name="TextBox 6">
            <a:extLst>
              <a:ext uri="{FF2B5EF4-FFF2-40B4-BE49-F238E27FC236}">
                <a16:creationId xmlns:a16="http://schemas.microsoft.com/office/drawing/2014/main" id="{CA18C10C-7474-4962-B32B-B1CA90627630}"/>
              </a:ext>
            </a:extLst>
          </p:cNvPr>
          <p:cNvSpPr txBox="1"/>
          <p:nvPr/>
        </p:nvSpPr>
        <p:spPr>
          <a:xfrm>
            <a:off x="901613" y="3204106"/>
            <a:ext cx="1105628" cy="854080"/>
          </a:xfrm>
          <a:prstGeom prst="rect">
            <a:avLst/>
          </a:prstGeom>
          <a:noFill/>
        </p:spPr>
        <p:txBody>
          <a:bodyPr wrap="square" rtlCol="0">
            <a:spAutoFit/>
          </a:bodyPr>
          <a:lstStyle/>
          <a:p>
            <a:r>
              <a:rPr lang="en-GB" sz="825" dirty="0">
                <a:solidFill>
                  <a:schemeClr val="accent6">
                    <a:lumMod val="50000"/>
                  </a:schemeClr>
                </a:solidFill>
              </a:rPr>
              <a:t>Regular analysis pointing to increase in Economic student numbers and lower pass rate for these students</a:t>
            </a:r>
          </a:p>
        </p:txBody>
      </p:sp>
      <p:cxnSp>
        <p:nvCxnSpPr>
          <p:cNvPr id="9" name="Straight Connector 8">
            <a:extLst>
              <a:ext uri="{FF2B5EF4-FFF2-40B4-BE49-F238E27FC236}">
                <a16:creationId xmlns:a16="http://schemas.microsoft.com/office/drawing/2014/main" id="{9CB4C7C0-541E-43D8-8C92-39F5035DBF33}"/>
              </a:ext>
            </a:extLst>
          </p:cNvPr>
          <p:cNvCxnSpPr/>
          <p:nvPr/>
        </p:nvCxnSpPr>
        <p:spPr>
          <a:xfrm>
            <a:off x="1318031" y="4607315"/>
            <a:ext cx="0" cy="4316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2B94959-3B90-4D91-A88B-AFACE6D81049}"/>
              </a:ext>
            </a:extLst>
          </p:cNvPr>
          <p:cNvCxnSpPr/>
          <p:nvPr/>
        </p:nvCxnSpPr>
        <p:spPr>
          <a:xfrm>
            <a:off x="1830340" y="4656445"/>
            <a:ext cx="0" cy="4316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93544A5-D6F5-45F2-B815-F94216D37A97}"/>
              </a:ext>
            </a:extLst>
          </p:cNvPr>
          <p:cNvCxnSpPr/>
          <p:nvPr/>
        </p:nvCxnSpPr>
        <p:spPr>
          <a:xfrm>
            <a:off x="3184856" y="4604407"/>
            <a:ext cx="0" cy="4316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EAB86D4-DFEE-4A3D-8ABF-255042325F3F}"/>
              </a:ext>
            </a:extLst>
          </p:cNvPr>
          <p:cNvCxnSpPr/>
          <p:nvPr/>
        </p:nvCxnSpPr>
        <p:spPr>
          <a:xfrm>
            <a:off x="6154128" y="4635468"/>
            <a:ext cx="0" cy="4316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99CB474-3842-4164-B7D0-BEDABC6A9062}"/>
              </a:ext>
            </a:extLst>
          </p:cNvPr>
          <p:cNvCxnSpPr/>
          <p:nvPr/>
        </p:nvCxnSpPr>
        <p:spPr>
          <a:xfrm>
            <a:off x="8384507" y="4689009"/>
            <a:ext cx="0" cy="431614"/>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4246E4CC-5327-44D9-B095-A33FCE0F39AE}"/>
              </a:ext>
            </a:extLst>
          </p:cNvPr>
          <p:cNvSpPr txBox="1"/>
          <p:nvPr/>
        </p:nvSpPr>
        <p:spPr>
          <a:xfrm>
            <a:off x="687142" y="4331839"/>
            <a:ext cx="677708" cy="507831"/>
          </a:xfrm>
          <a:prstGeom prst="rect">
            <a:avLst/>
          </a:prstGeom>
          <a:noFill/>
        </p:spPr>
        <p:txBody>
          <a:bodyPr wrap="square" rtlCol="0">
            <a:spAutoFit/>
          </a:bodyPr>
          <a:lstStyle/>
          <a:p>
            <a:r>
              <a:rPr lang="en-GB" sz="1350" dirty="0"/>
              <a:t>Oct 2017</a:t>
            </a:r>
          </a:p>
        </p:txBody>
      </p:sp>
      <p:sp>
        <p:nvSpPr>
          <p:cNvPr id="16" name="TextBox 15">
            <a:extLst>
              <a:ext uri="{FF2B5EF4-FFF2-40B4-BE49-F238E27FC236}">
                <a16:creationId xmlns:a16="http://schemas.microsoft.com/office/drawing/2014/main" id="{ED97F58A-F2C2-46B8-BCF5-54A343B95531}"/>
              </a:ext>
            </a:extLst>
          </p:cNvPr>
          <p:cNvSpPr txBox="1"/>
          <p:nvPr/>
        </p:nvSpPr>
        <p:spPr>
          <a:xfrm>
            <a:off x="5675458" y="4393094"/>
            <a:ext cx="639384" cy="507831"/>
          </a:xfrm>
          <a:prstGeom prst="rect">
            <a:avLst/>
          </a:prstGeom>
          <a:noFill/>
        </p:spPr>
        <p:txBody>
          <a:bodyPr wrap="square" rtlCol="0">
            <a:spAutoFit/>
          </a:bodyPr>
          <a:lstStyle/>
          <a:p>
            <a:r>
              <a:rPr lang="en-GB" sz="1350" dirty="0"/>
              <a:t>Oct 2020</a:t>
            </a:r>
          </a:p>
        </p:txBody>
      </p:sp>
      <p:sp>
        <p:nvSpPr>
          <p:cNvPr id="17" name="TextBox 16">
            <a:extLst>
              <a:ext uri="{FF2B5EF4-FFF2-40B4-BE49-F238E27FC236}">
                <a16:creationId xmlns:a16="http://schemas.microsoft.com/office/drawing/2014/main" id="{EDF5C390-465B-42DD-9901-BE8F25200010}"/>
              </a:ext>
            </a:extLst>
          </p:cNvPr>
          <p:cNvSpPr txBox="1"/>
          <p:nvPr/>
        </p:nvSpPr>
        <p:spPr>
          <a:xfrm>
            <a:off x="2638080" y="4366464"/>
            <a:ext cx="604956" cy="507831"/>
          </a:xfrm>
          <a:prstGeom prst="rect">
            <a:avLst/>
          </a:prstGeom>
          <a:noFill/>
        </p:spPr>
        <p:txBody>
          <a:bodyPr wrap="square" rtlCol="0">
            <a:spAutoFit/>
          </a:bodyPr>
          <a:lstStyle/>
          <a:p>
            <a:r>
              <a:rPr lang="en-GB" sz="1350" dirty="0"/>
              <a:t>Oct 2019</a:t>
            </a:r>
          </a:p>
        </p:txBody>
      </p:sp>
      <p:sp>
        <p:nvSpPr>
          <p:cNvPr id="18" name="TextBox 17">
            <a:extLst>
              <a:ext uri="{FF2B5EF4-FFF2-40B4-BE49-F238E27FC236}">
                <a16:creationId xmlns:a16="http://schemas.microsoft.com/office/drawing/2014/main" id="{C4CE718D-1B16-4FCE-9C54-BA012ADA8006}"/>
              </a:ext>
            </a:extLst>
          </p:cNvPr>
          <p:cNvSpPr txBox="1"/>
          <p:nvPr/>
        </p:nvSpPr>
        <p:spPr>
          <a:xfrm>
            <a:off x="1257037" y="4348226"/>
            <a:ext cx="651189" cy="507831"/>
          </a:xfrm>
          <a:prstGeom prst="rect">
            <a:avLst/>
          </a:prstGeom>
          <a:noFill/>
        </p:spPr>
        <p:txBody>
          <a:bodyPr wrap="square" rtlCol="0">
            <a:spAutoFit/>
          </a:bodyPr>
          <a:lstStyle/>
          <a:p>
            <a:r>
              <a:rPr lang="en-GB" sz="1350" dirty="0"/>
              <a:t>Oct 2018</a:t>
            </a:r>
          </a:p>
        </p:txBody>
      </p:sp>
      <p:sp>
        <p:nvSpPr>
          <p:cNvPr id="20" name="TextBox 19">
            <a:extLst>
              <a:ext uri="{FF2B5EF4-FFF2-40B4-BE49-F238E27FC236}">
                <a16:creationId xmlns:a16="http://schemas.microsoft.com/office/drawing/2014/main" id="{B1B902BC-8BAD-478A-98AA-285ED19D4E31}"/>
              </a:ext>
            </a:extLst>
          </p:cNvPr>
          <p:cNvSpPr txBox="1"/>
          <p:nvPr/>
        </p:nvSpPr>
        <p:spPr>
          <a:xfrm>
            <a:off x="3219649" y="2729565"/>
            <a:ext cx="1105628" cy="1546577"/>
          </a:xfrm>
          <a:prstGeom prst="rect">
            <a:avLst/>
          </a:prstGeom>
          <a:noFill/>
        </p:spPr>
        <p:txBody>
          <a:bodyPr wrap="square" rtlCol="0">
            <a:spAutoFit/>
          </a:bodyPr>
          <a:lstStyle/>
          <a:p>
            <a:r>
              <a:rPr lang="en-GB" sz="1050" dirty="0">
                <a:solidFill>
                  <a:srgbClr val="C00000"/>
                </a:solidFill>
              </a:rPr>
              <a:t>Student surveys, Feb 2020 and May 2020, to identify units in the module where more support would be needed</a:t>
            </a:r>
          </a:p>
        </p:txBody>
      </p:sp>
      <p:sp>
        <p:nvSpPr>
          <p:cNvPr id="21" name="TextBox 20">
            <a:extLst>
              <a:ext uri="{FF2B5EF4-FFF2-40B4-BE49-F238E27FC236}">
                <a16:creationId xmlns:a16="http://schemas.microsoft.com/office/drawing/2014/main" id="{25F5815C-79FA-438D-AD26-827772116A81}"/>
              </a:ext>
            </a:extLst>
          </p:cNvPr>
          <p:cNvSpPr txBox="1"/>
          <p:nvPr/>
        </p:nvSpPr>
        <p:spPr>
          <a:xfrm>
            <a:off x="5142899" y="3357233"/>
            <a:ext cx="950952" cy="1061829"/>
          </a:xfrm>
          <a:prstGeom prst="rect">
            <a:avLst/>
          </a:prstGeom>
          <a:noFill/>
        </p:spPr>
        <p:txBody>
          <a:bodyPr wrap="square" rtlCol="0">
            <a:spAutoFit/>
          </a:bodyPr>
          <a:lstStyle/>
          <a:p>
            <a:r>
              <a:rPr lang="en-GB" sz="900" dirty="0">
                <a:solidFill>
                  <a:schemeClr val="accent6">
                    <a:lumMod val="50000"/>
                  </a:schemeClr>
                </a:solidFill>
              </a:rPr>
              <a:t>Summer 2020: </a:t>
            </a:r>
          </a:p>
          <a:p>
            <a:r>
              <a:rPr lang="en-GB" sz="900" dirty="0">
                <a:solidFill>
                  <a:schemeClr val="accent6">
                    <a:lumMod val="50000"/>
                  </a:schemeClr>
                </a:solidFill>
              </a:rPr>
              <a:t>Writing of  limited number of qualification-based tutorial materials</a:t>
            </a:r>
          </a:p>
        </p:txBody>
      </p:sp>
      <p:sp>
        <p:nvSpPr>
          <p:cNvPr id="22" name="TextBox 21">
            <a:extLst>
              <a:ext uri="{FF2B5EF4-FFF2-40B4-BE49-F238E27FC236}">
                <a16:creationId xmlns:a16="http://schemas.microsoft.com/office/drawing/2014/main" id="{E5039A9C-C695-421A-A693-257A408A2233}"/>
              </a:ext>
            </a:extLst>
          </p:cNvPr>
          <p:cNvSpPr txBox="1"/>
          <p:nvPr/>
        </p:nvSpPr>
        <p:spPr>
          <a:xfrm>
            <a:off x="7363972" y="3409798"/>
            <a:ext cx="1156649" cy="784830"/>
          </a:xfrm>
          <a:prstGeom prst="rect">
            <a:avLst/>
          </a:prstGeom>
          <a:noFill/>
        </p:spPr>
        <p:txBody>
          <a:bodyPr wrap="square" rtlCol="0">
            <a:spAutoFit/>
          </a:bodyPr>
          <a:lstStyle/>
          <a:p>
            <a:r>
              <a:rPr lang="en-GB" sz="900" dirty="0">
                <a:solidFill>
                  <a:schemeClr val="accent6">
                    <a:lumMod val="50000"/>
                  </a:schemeClr>
                </a:solidFill>
              </a:rPr>
              <a:t>Summer 2021:</a:t>
            </a:r>
          </a:p>
          <a:p>
            <a:r>
              <a:rPr lang="en-GB" sz="900" dirty="0">
                <a:solidFill>
                  <a:schemeClr val="accent6">
                    <a:lumMod val="50000"/>
                  </a:schemeClr>
                </a:solidFill>
              </a:rPr>
              <a:t>Writing of more tutorial qualification-based tutorial material</a:t>
            </a:r>
          </a:p>
        </p:txBody>
      </p:sp>
      <p:sp>
        <p:nvSpPr>
          <p:cNvPr id="23" name="TextBox 22">
            <a:extLst>
              <a:ext uri="{FF2B5EF4-FFF2-40B4-BE49-F238E27FC236}">
                <a16:creationId xmlns:a16="http://schemas.microsoft.com/office/drawing/2014/main" id="{F8EC9B0A-F587-4120-84D1-B7B855C74B9F}"/>
              </a:ext>
            </a:extLst>
          </p:cNvPr>
          <p:cNvSpPr txBox="1"/>
          <p:nvPr/>
        </p:nvSpPr>
        <p:spPr>
          <a:xfrm rot="153336">
            <a:off x="7883480" y="4366463"/>
            <a:ext cx="569997" cy="507831"/>
          </a:xfrm>
          <a:prstGeom prst="rect">
            <a:avLst/>
          </a:prstGeom>
          <a:noFill/>
        </p:spPr>
        <p:txBody>
          <a:bodyPr wrap="square" rtlCol="0">
            <a:spAutoFit/>
          </a:bodyPr>
          <a:lstStyle/>
          <a:p>
            <a:r>
              <a:rPr lang="en-GB" sz="1350" dirty="0"/>
              <a:t>Oct 2021</a:t>
            </a:r>
          </a:p>
        </p:txBody>
      </p:sp>
      <p:sp>
        <p:nvSpPr>
          <p:cNvPr id="28" name="TextBox 27">
            <a:extLst>
              <a:ext uri="{FF2B5EF4-FFF2-40B4-BE49-F238E27FC236}">
                <a16:creationId xmlns:a16="http://schemas.microsoft.com/office/drawing/2014/main" id="{2F7B9757-03CF-4EC5-B970-B6583D75A7DA}"/>
              </a:ext>
            </a:extLst>
          </p:cNvPr>
          <p:cNvSpPr txBox="1"/>
          <p:nvPr/>
        </p:nvSpPr>
        <p:spPr>
          <a:xfrm>
            <a:off x="6176098" y="2787169"/>
            <a:ext cx="1105628" cy="1061829"/>
          </a:xfrm>
          <a:prstGeom prst="rect">
            <a:avLst/>
          </a:prstGeom>
          <a:noFill/>
        </p:spPr>
        <p:txBody>
          <a:bodyPr wrap="square" rtlCol="0">
            <a:spAutoFit/>
          </a:bodyPr>
          <a:lstStyle/>
          <a:p>
            <a:r>
              <a:rPr lang="en-GB" sz="1050" dirty="0">
                <a:solidFill>
                  <a:srgbClr val="C00000"/>
                </a:solidFill>
              </a:rPr>
              <a:t>Student survey, Dec 2020, to identify impact of qualification-based tutorials</a:t>
            </a:r>
          </a:p>
        </p:txBody>
      </p:sp>
      <p:sp>
        <p:nvSpPr>
          <p:cNvPr id="33" name="TextBox 32">
            <a:extLst>
              <a:ext uri="{FF2B5EF4-FFF2-40B4-BE49-F238E27FC236}">
                <a16:creationId xmlns:a16="http://schemas.microsoft.com/office/drawing/2014/main" id="{E6E5BE86-5736-4A21-8060-AFC22C311372}"/>
              </a:ext>
            </a:extLst>
          </p:cNvPr>
          <p:cNvSpPr txBox="1"/>
          <p:nvPr/>
        </p:nvSpPr>
        <p:spPr>
          <a:xfrm>
            <a:off x="6642097" y="2350251"/>
            <a:ext cx="1580423" cy="600164"/>
          </a:xfrm>
          <a:prstGeom prst="rect">
            <a:avLst/>
          </a:prstGeom>
          <a:noFill/>
        </p:spPr>
        <p:txBody>
          <a:bodyPr wrap="square" rtlCol="0">
            <a:spAutoFit/>
          </a:bodyPr>
          <a:lstStyle/>
          <a:p>
            <a:r>
              <a:rPr lang="en-GB" sz="825" dirty="0">
                <a:solidFill>
                  <a:srgbClr val="002060"/>
                </a:solidFill>
              </a:rPr>
              <a:t>Meetings with ALs to review qualification-based support and embed this into business as usual</a:t>
            </a:r>
          </a:p>
        </p:txBody>
      </p:sp>
      <p:sp>
        <p:nvSpPr>
          <p:cNvPr id="34" name="TextBox 33">
            <a:extLst>
              <a:ext uri="{FF2B5EF4-FFF2-40B4-BE49-F238E27FC236}">
                <a16:creationId xmlns:a16="http://schemas.microsoft.com/office/drawing/2014/main" id="{08653EF1-B2A9-40C8-8926-8E803BE21B96}"/>
              </a:ext>
            </a:extLst>
          </p:cNvPr>
          <p:cNvSpPr txBox="1"/>
          <p:nvPr/>
        </p:nvSpPr>
        <p:spPr>
          <a:xfrm>
            <a:off x="4572000" y="2385754"/>
            <a:ext cx="1491857" cy="600164"/>
          </a:xfrm>
          <a:prstGeom prst="rect">
            <a:avLst/>
          </a:prstGeom>
          <a:noFill/>
        </p:spPr>
        <p:txBody>
          <a:bodyPr wrap="square" rtlCol="0">
            <a:spAutoFit/>
          </a:bodyPr>
          <a:lstStyle/>
          <a:p>
            <a:r>
              <a:rPr lang="en-GB" sz="825" dirty="0">
                <a:solidFill>
                  <a:srgbClr val="002060"/>
                </a:solidFill>
              </a:rPr>
              <a:t>Meetings with ALs to explore how qualification-based support could be implemented</a:t>
            </a:r>
          </a:p>
        </p:txBody>
      </p:sp>
      <p:cxnSp>
        <p:nvCxnSpPr>
          <p:cNvPr id="38" name="Straight Connector 37">
            <a:extLst>
              <a:ext uri="{FF2B5EF4-FFF2-40B4-BE49-F238E27FC236}">
                <a16:creationId xmlns:a16="http://schemas.microsoft.com/office/drawing/2014/main" id="{2948EFB9-A169-41DD-A9C0-AEDCA5B29822}"/>
              </a:ext>
            </a:extLst>
          </p:cNvPr>
          <p:cNvCxnSpPr>
            <a:cxnSpLocks/>
          </p:cNvCxnSpPr>
          <p:nvPr/>
        </p:nvCxnSpPr>
        <p:spPr>
          <a:xfrm>
            <a:off x="4402227" y="2228850"/>
            <a:ext cx="0" cy="2870966"/>
          </a:xfrm>
          <a:prstGeom prst="line">
            <a:avLst/>
          </a:prstGeom>
          <a:ln w="76200">
            <a:prstDash val="sysDot"/>
          </a:ln>
        </p:spPr>
        <p:style>
          <a:lnRef idx="1">
            <a:schemeClr val="accent1"/>
          </a:lnRef>
          <a:fillRef idx="0">
            <a:schemeClr val="accent1"/>
          </a:fillRef>
          <a:effectRef idx="0">
            <a:schemeClr val="accent1"/>
          </a:effectRef>
          <a:fontRef idx="minor">
            <a:schemeClr val="tx1"/>
          </a:fontRef>
        </p:style>
      </p:cxnSp>
      <p:pic>
        <p:nvPicPr>
          <p:cNvPr id="43" name="Picture 42">
            <a:extLst>
              <a:ext uri="{FF2B5EF4-FFF2-40B4-BE49-F238E27FC236}">
                <a16:creationId xmlns:a16="http://schemas.microsoft.com/office/drawing/2014/main" id="{55CDED6A-062A-49C6-B2CE-17FA50B51A18}"/>
              </a:ext>
            </a:extLst>
          </p:cNvPr>
          <p:cNvPicPr>
            <a:picLocks noChangeAspect="1"/>
          </p:cNvPicPr>
          <p:nvPr/>
        </p:nvPicPr>
        <p:blipFill>
          <a:blip r:embed="rId2"/>
          <a:stretch>
            <a:fillRect/>
          </a:stretch>
        </p:blipFill>
        <p:spPr>
          <a:xfrm>
            <a:off x="3757737" y="5320252"/>
            <a:ext cx="1105628" cy="354368"/>
          </a:xfrm>
          <a:prstGeom prst="rect">
            <a:avLst/>
          </a:prstGeom>
        </p:spPr>
      </p:pic>
      <p:cxnSp>
        <p:nvCxnSpPr>
          <p:cNvPr id="19" name="Straight Arrow Connector 18">
            <a:extLst>
              <a:ext uri="{FF2B5EF4-FFF2-40B4-BE49-F238E27FC236}">
                <a16:creationId xmlns:a16="http://schemas.microsoft.com/office/drawing/2014/main" id="{2BD4B580-17D9-460A-94C7-8A1FDB0BDAD0}"/>
              </a:ext>
            </a:extLst>
          </p:cNvPr>
          <p:cNvCxnSpPr/>
          <p:nvPr/>
        </p:nvCxnSpPr>
        <p:spPr>
          <a:xfrm>
            <a:off x="4505850" y="5747736"/>
            <a:ext cx="367053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68E27363-1072-48AD-BABA-BC8FCF114A61}"/>
              </a:ext>
            </a:extLst>
          </p:cNvPr>
          <p:cNvSpPr txBox="1"/>
          <p:nvPr/>
        </p:nvSpPr>
        <p:spPr>
          <a:xfrm>
            <a:off x="2089311" y="3199024"/>
            <a:ext cx="905759" cy="1200329"/>
          </a:xfrm>
          <a:prstGeom prst="rect">
            <a:avLst/>
          </a:prstGeom>
          <a:noFill/>
        </p:spPr>
        <p:txBody>
          <a:bodyPr wrap="square" rtlCol="0">
            <a:spAutoFit/>
          </a:bodyPr>
          <a:lstStyle/>
          <a:p>
            <a:r>
              <a:rPr lang="en-GB" sz="900" dirty="0">
                <a:solidFill>
                  <a:schemeClr val="accent6">
                    <a:lumMod val="50000"/>
                  </a:schemeClr>
                </a:solidFill>
              </a:rPr>
              <a:t>Summer 2019: </a:t>
            </a:r>
          </a:p>
          <a:p>
            <a:r>
              <a:rPr lang="en-GB" sz="900" dirty="0">
                <a:solidFill>
                  <a:schemeClr val="accent6">
                    <a:lumMod val="50000"/>
                  </a:schemeClr>
                </a:solidFill>
              </a:rPr>
              <a:t>Writing of economics specialist pre module start tutorial materials</a:t>
            </a:r>
          </a:p>
        </p:txBody>
      </p:sp>
      <p:sp>
        <p:nvSpPr>
          <p:cNvPr id="32" name="TextBox 31">
            <a:extLst>
              <a:ext uri="{FF2B5EF4-FFF2-40B4-BE49-F238E27FC236}">
                <a16:creationId xmlns:a16="http://schemas.microsoft.com/office/drawing/2014/main" id="{43373F27-F8D5-44A0-BB0C-D0462F62792C}"/>
              </a:ext>
            </a:extLst>
          </p:cNvPr>
          <p:cNvSpPr txBox="1"/>
          <p:nvPr/>
        </p:nvSpPr>
        <p:spPr>
          <a:xfrm>
            <a:off x="2666033" y="5144637"/>
            <a:ext cx="1037645" cy="727122"/>
          </a:xfrm>
          <a:prstGeom prst="rect">
            <a:avLst/>
          </a:prstGeom>
          <a:noFill/>
        </p:spPr>
        <p:txBody>
          <a:bodyPr wrap="square" rtlCol="0">
            <a:spAutoFit/>
          </a:bodyPr>
          <a:lstStyle/>
          <a:p>
            <a:r>
              <a:rPr lang="en-GB" sz="825" dirty="0"/>
              <a:t>Launch of BSc (Hons) Economics and BSc (Hons) Data Science</a:t>
            </a:r>
          </a:p>
        </p:txBody>
      </p:sp>
      <p:sp>
        <p:nvSpPr>
          <p:cNvPr id="36" name="TextBox 35">
            <a:extLst>
              <a:ext uri="{FF2B5EF4-FFF2-40B4-BE49-F238E27FC236}">
                <a16:creationId xmlns:a16="http://schemas.microsoft.com/office/drawing/2014/main" id="{AA6EAAC3-83C7-4EC4-BEC5-C51874CEBF06}"/>
              </a:ext>
            </a:extLst>
          </p:cNvPr>
          <p:cNvSpPr txBox="1"/>
          <p:nvPr/>
        </p:nvSpPr>
        <p:spPr>
          <a:xfrm>
            <a:off x="1544128" y="2449741"/>
            <a:ext cx="1491857" cy="219291"/>
          </a:xfrm>
          <a:prstGeom prst="rect">
            <a:avLst/>
          </a:prstGeom>
          <a:noFill/>
        </p:spPr>
        <p:txBody>
          <a:bodyPr wrap="square" rtlCol="0">
            <a:spAutoFit/>
          </a:bodyPr>
          <a:lstStyle/>
          <a:p>
            <a:r>
              <a:rPr lang="en-GB" sz="825" dirty="0">
                <a:solidFill>
                  <a:schemeClr val="accent6">
                    <a:lumMod val="50000"/>
                  </a:schemeClr>
                </a:solidFill>
              </a:rPr>
              <a:t>Review meeting with ALs</a:t>
            </a:r>
          </a:p>
        </p:txBody>
      </p:sp>
      <p:sp>
        <p:nvSpPr>
          <p:cNvPr id="37" name="TextBox 36">
            <a:extLst>
              <a:ext uri="{FF2B5EF4-FFF2-40B4-BE49-F238E27FC236}">
                <a16:creationId xmlns:a16="http://schemas.microsoft.com/office/drawing/2014/main" id="{BED7763E-F706-443E-B85A-1EF6CAEE96B4}"/>
              </a:ext>
            </a:extLst>
          </p:cNvPr>
          <p:cNvSpPr txBox="1"/>
          <p:nvPr/>
        </p:nvSpPr>
        <p:spPr>
          <a:xfrm>
            <a:off x="3692532" y="1456067"/>
            <a:ext cx="2062223" cy="307777"/>
          </a:xfrm>
          <a:prstGeom prst="rect">
            <a:avLst/>
          </a:prstGeom>
          <a:noFill/>
        </p:spPr>
        <p:txBody>
          <a:bodyPr wrap="square" rtlCol="0">
            <a:spAutoFit/>
          </a:bodyPr>
          <a:lstStyle/>
          <a:p>
            <a:r>
              <a:rPr lang="en-GB" sz="1400" dirty="0">
                <a:solidFill>
                  <a:schemeClr val="accent6">
                    <a:lumMod val="50000"/>
                  </a:schemeClr>
                </a:solidFill>
              </a:rPr>
              <a:t>Timeline of project</a:t>
            </a:r>
          </a:p>
        </p:txBody>
      </p:sp>
    </p:spTree>
    <p:extLst>
      <p:ext uri="{BB962C8B-B14F-4D97-AF65-F5344CB8AC3E}">
        <p14:creationId xmlns:p14="http://schemas.microsoft.com/office/powerpoint/2010/main" val="1938862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1">
            <a:extLst>
              <a:ext uri="{FF2B5EF4-FFF2-40B4-BE49-F238E27FC236}">
                <a16:creationId xmlns:a16="http://schemas.microsoft.com/office/drawing/2014/main" id="{23137731-4E4B-4FF3-BEB0-6E261C5156F8}"/>
              </a:ext>
            </a:extLst>
          </p:cNvPr>
          <p:cNvSpPr>
            <a:spLocks noGrp="1"/>
          </p:cNvSpPr>
          <p:nvPr>
            <p:ph type="body" sz="quarter" idx="13"/>
          </p:nvPr>
        </p:nvSpPr>
        <p:spPr>
          <a:xfrm>
            <a:off x="388801" y="761442"/>
            <a:ext cx="7418105" cy="251999"/>
          </a:xfrm>
        </p:spPr>
        <p:txBody>
          <a:bodyPr/>
          <a:lstStyle/>
          <a:p>
            <a:r>
              <a:rPr lang="en-US" sz="1800" dirty="0"/>
              <a:t>Pilot for 20J</a:t>
            </a:r>
          </a:p>
        </p:txBody>
      </p:sp>
      <p:sp>
        <p:nvSpPr>
          <p:cNvPr id="12" name="Title 3">
            <a:extLst>
              <a:ext uri="{FF2B5EF4-FFF2-40B4-BE49-F238E27FC236}">
                <a16:creationId xmlns:a16="http://schemas.microsoft.com/office/drawing/2014/main" id="{86A33C2C-3F75-40B4-9697-216548225D75}"/>
              </a:ext>
            </a:extLst>
          </p:cNvPr>
          <p:cNvSpPr>
            <a:spLocks noGrp="1"/>
          </p:cNvSpPr>
          <p:nvPr>
            <p:ph type="ctrTitle"/>
          </p:nvPr>
        </p:nvSpPr>
        <p:spPr>
          <a:xfrm>
            <a:off x="388801" y="413004"/>
            <a:ext cx="7138434" cy="348438"/>
          </a:xfrm>
        </p:spPr>
        <p:txBody>
          <a:bodyPr/>
          <a:lstStyle/>
          <a:p>
            <a:r>
              <a:rPr lang="en-US" sz="1800" dirty="0"/>
              <a:t>Changes in Tutorial support</a:t>
            </a:r>
          </a:p>
        </p:txBody>
      </p:sp>
      <p:sp>
        <p:nvSpPr>
          <p:cNvPr id="6" name="TextBox 5">
            <a:extLst>
              <a:ext uri="{FF2B5EF4-FFF2-40B4-BE49-F238E27FC236}">
                <a16:creationId xmlns:a16="http://schemas.microsoft.com/office/drawing/2014/main" id="{C5321CD7-AB73-4599-98FF-E699D1791F2B}"/>
              </a:ext>
            </a:extLst>
          </p:cNvPr>
          <p:cNvSpPr txBox="1"/>
          <p:nvPr/>
        </p:nvSpPr>
        <p:spPr>
          <a:xfrm>
            <a:off x="388802" y="1458319"/>
            <a:ext cx="8605074" cy="2308324"/>
          </a:xfrm>
          <a:prstGeom prst="rect">
            <a:avLst/>
          </a:prstGeom>
          <a:noFill/>
        </p:spPr>
        <p:txBody>
          <a:bodyPr wrap="square">
            <a:spAutoFit/>
          </a:bodyPr>
          <a:lstStyle/>
          <a:p>
            <a:pPr marL="285750" indent="-285750">
              <a:buFont typeface="Arial" panose="020B0604020202020204" pitchFamily="34" charset="0"/>
              <a:buChar char="•"/>
            </a:pPr>
            <a:r>
              <a:rPr lang="en-GB" sz="1800" dirty="0"/>
              <a:t>Students assigned to an AL based on their qualification rather than on geography</a:t>
            </a:r>
          </a:p>
          <a:p>
            <a:endParaRPr lang="en-GB" sz="1800" dirty="0"/>
          </a:p>
          <a:p>
            <a:pPr marL="285750" indent="-285750">
              <a:buFont typeface="Arial" panose="020B0604020202020204" pitchFamily="34" charset="0"/>
              <a:buChar char="•"/>
            </a:pPr>
            <a:r>
              <a:rPr lang="en-GB" dirty="0"/>
              <a:t>Introduced core and qualification-based tutorials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sz="1800" dirty="0"/>
              <a:t>ALs with non-M&amp;S tutor groups provide few tutorials in order to spend more time supporting their tutor group</a:t>
            </a:r>
          </a:p>
          <a:p>
            <a:endParaRPr lang="en-GB" sz="1800" dirty="0"/>
          </a:p>
        </p:txBody>
      </p:sp>
    </p:spTree>
    <p:extLst>
      <p:ext uri="{BB962C8B-B14F-4D97-AF65-F5344CB8AC3E}">
        <p14:creationId xmlns:p14="http://schemas.microsoft.com/office/powerpoint/2010/main" val="4078479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86A33C2C-3F75-40B4-9697-216548225D75}"/>
              </a:ext>
            </a:extLst>
          </p:cNvPr>
          <p:cNvSpPr>
            <a:spLocks noGrp="1"/>
          </p:cNvSpPr>
          <p:nvPr>
            <p:ph type="ctrTitle"/>
          </p:nvPr>
        </p:nvSpPr>
        <p:spPr>
          <a:xfrm>
            <a:off x="388800" y="413004"/>
            <a:ext cx="7231199" cy="368874"/>
          </a:xfrm>
        </p:spPr>
        <p:txBody>
          <a:bodyPr/>
          <a:lstStyle/>
          <a:p>
            <a:r>
              <a:rPr lang="en-US" sz="1800" dirty="0"/>
              <a:t>Evaluation of changes in tutorial support</a:t>
            </a:r>
          </a:p>
        </p:txBody>
      </p:sp>
      <p:sp>
        <p:nvSpPr>
          <p:cNvPr id="6" name="TextBox 5">
            <a:extLst>
              <a:ext uri="{FF2B5EF4-FFF2-40B4-BE49-F238E27FC236}">
                <a16:creationId xmlns:a16="http://schemas.microsoft.com/office/drawing/2014/main" id="{C5321CD7-AB73-4599-98FF-E699D1791F2B}"/>
              </a:ext>
            </a:extLst>
          </p:cNvPr>
          <p:cNvSpPr txBox="1"/>
          <p:nvPr/>
        </p:nvSpPr>
        <p:spPr>
          <a:xfrm>
            <a:off x="388802" y="1458319"/>
            <a:ext cx="8605074" cy="2031325"/>
          </a:xfrm>
          <a:prstGeom prst="rect">
            <a:avLst/>
          </a:prstGeom>
          <a:noFill/>
        </p:spPr>
        <p:txBody>
          <a:bodyPr wrap="square">
            <a:spAutoFit/>
          </a:bodyPr>
          <a:lstStyle/>
          <a:p>
            <a:pPr marL="285750" indent="-285750">
              <a:buFont typeface="Arial" panose="020B0604020202020204" pitchFamily="34" charset="0"/>
              <a:buChar char="•"/>
            </a:pPr>
            <a:r>
              <a:rPr lang="en-GB" sz="1800" dirty="0"/>
              <a:t>Surveyed students – asked to provide more day time tutorials and more qualification</a:t>
            </a:r>
            <a:r>
              <a:rPr lang="en-GB" dirty="0"/>
              <a:t>-based tutorials (addressed for 21J)</a:t>
            </a:r>
            <a:endParaRPr lang="en-GB" sz="1800" dirty="0"/>
          </a:p>
          <a:p>
            <a:endParaRPr lang="en-GB" sz="1800" dirty="0"/>
          </a:p>
          <a:p>
            <a:pPr marL="285750" indent="-285750">
              <a:buFont typeface="Arial" panose="020B0604020202020204" pitchFamily="34" charset="0"/>
              <a:buChar char="•"/>
            </a:pPr>
            <a:r>
              <a:rPr lang="en-GB" dirty="0"/>
              <a:t>Used data on access to recordings of tutorials to gauge areas students keep reviewing (more tutorials on these areas for 21J)</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sz="1800" dirty="0"/>
          </a:p>
        </p:txBody>
      </p:sp>
    </p:spTree>
    <p:extLst>
      <p:ext uri="{BB962C8B-B14F-4D97-AF65-F5344CB8AC3E}">
        <p14:creationId xmlns:p14="http://schemas.microsoft.com/office/powerpoint/2010/main" val="180061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EF78AF-4EB4-4820-A526-CCCFC7781660}"/>
              </a:ext>
            </a:extLst>
          </p:cNvPr>
          <p:cNvSpPr>
            <a:spLocks noGrp="1"/>
          </p:cNvSpPr>
          <p:nvPr>
            <p:ph type="ctrTitle"/>
          </p:nvPr>
        </p:nvSpPr>
        <p:spPr>
          <a:xfrm>
            <a:off x="431999" y="544316"/>
            <a:ext cx="4935131" cy="396587"/>
          </a:xfrm>
        </p:spPr>
        <p:txBody>
          <a:bodyPr/>
          <a:lstStyle/>
          <a:p>
            <a:r>
              <a:rPr lang="en-GB" sz="1800" dirty="0"/>
              <a:t>Tutorial unit views</a:t>
            </a:r>
          </a:p>
        </p:txBody>
      </p:sp>
      <p:graphicFrame>
        <p:nvGraphicFramePr>
          <p:cNvPr id="5" name="Picture Placeholder 4">
            <a:extLst>
              <a:ext uri="{FF2B5EF4-FFF2-40B4-BE49-F238E27FC236}">
                <a16:creationId xmlns:a16="http://schemas.microsoft.com/office/drawing/2014/main" id="{C8F83DF0-1E5E-4DE6-8E0F-C93DDADC6D46}"/>
              </a:ext>
            </a:extLst>
          </p:cNvPr>
          <p:cNvGraphicFramePr>
            <a:graphicFrameLocks noGrp="1"/>
          </p:cNvGraphicFramePr>
          <p:nvPr>
            <p:ph type="pic" sz="quarter" idx="14"/>
          </p:nvPr>
        </p:nvGraphicFramePr>
        <p:xfrm>
          <a:off x="388938" y="1150938"/>
          <a:ext cx="8262937" cy="5213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98262496"/>
      </p:ext>
    </p:extLst>
  </p:cSld>
  <p:clrMapOvr>
    <a:masterClrMapping/>
  </p:clrMapOvr>
</p:sld>
</file>

<file path=ppt/theme/theme1.xml><?xml version="1.0" encoding="utf-8"?>
<a:theme xmlns:a="http://schemas.openxmlformats.org/drawingml/2006/main" name="OU Title">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76723E47-52BB-4FAA-A05C-2DF49523D5BE}"/>
    </a:ext>
  </a:extLst>
</a:theme>
</file>

<file path=ppt/theme/theme2.xml><?xml version="1.0" encoding="utf-8"?>
<a:theme xmlns:a="http://schemas.openxmlformats.org/drawingml/2006/main" name="OU Section">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FAE18331-D8CD-423A-9602-E45A08067BF7}"/>
    </a:ext>
  </a:extLst>
</a:theme>
</file>

<file path=ppt/theme/theme3.xml><?xml version="1.0" encoding="utf-8"?>
<a:theme xmlns:a="http://schemas.openxmlformats.org/drawingml/2006/main" name="OU Layout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E71F6A81-7D12-4207-BA77-D48B227BF69D}"/>
    </a:ext>
  </a:extLst>
</a:theme>
</file>

<file path=docProps/app.xml><?xml version="1.0" encoding="utf-8"?>
<Properties xmlns="http://schemas.openxmlformats.org/officeDocument/2006/extended-properties" xmlns:vt="http://schemas.openxmlformats.org/officeDocument/2006/docPropsVTypes">
  <Template>OU_STANDARD</Template>
  <TotalTime>1282</TotalTime>
  <Words>1078</Words>
  <Application>Microsoft Office PowerPoint</Application>
  <PresentationFormat>On-screen Show (4:3)</PresentationFormat>
  <Paragraphs>229</Paragraphs>
  <Slides>17</Slides>
  <Notes>0</Notes>
  <HiddenSlides>0</HiddenSlides>
  <MMClips>0</MMClips>
  <ScaleCrop>false</ScaleCrop>
  <HeadingPairs>
    <vt:vector size="6" baseType="variant">
      <vt:variant>
        <vt:lpstr>Fonts Used</vt:lpstr>
      </vt:variant>
      <vt:variant>
        <vt:i4>1</vt:i4>
      </vt:variant>
      <vt:variant>
        <vt:lpstr>Theme</vt:lpstr>
      </vt:variant>
      <vt:variant>
        <vt:i4>3</vt:i4>
      </vt:variant>
      <vt:variant>
        <vt:lpstr>Slide Titles</vt:lpstr>
      </vt:variant>
      <vt:variant>
        <vt:i4>17</vt:i4>
      </vt:variant>
    </vt:vector>
  </HeadingPairs>
  <TitlesOfParts>
    <vt:vector size="21" baseType="lpstr">
      <vt:lpstr>Arial</vt:lpstr>
      <vt:lpstr>OU Title</vt:lpstr>
      <vt:lpstr>OU Section</vt:lpstr>
      <vt:lpstr>OU Layouts</vt:lpstr>
      <vt:lpstr>Statistical anxiety: will qualification focussed student support help? </vt:lpstr>
      <vt:lpstr>What problem are we trying to solve?</vt:lpstr>
      <vt:lpstr>What problem are we trying to solve?</vt:lpstr>
      <vt:lpstr>PowerPoint Presentation</vt:lpstr>
      <vt:lpstr>Pre-project changes for Economics students</vt:lpstr>
      <vt:lpstr>PowerPoint Presentation</vt:lpstr>
      <vt:lpstr>Changes in Tutorial support</vt:lpstr>
      <vt:lpstr>Evaluation of changes in tutorial support</vt:lpstr>
      <vt:lpstr>Tutorial unit views</vt:lpstr>
      <vt:lpstr>Tutorial attendance and viewing </vt:lpstr>
      <vt:lpstr>PowerPoint Presentation</vt:lpstr>
      <vt:lpstr>Student feedback</vt:lpstr>
      <vt:lpstr>Conclusions and our current focus</vt:lpstr>
      <vt:lpstr>Statistics anxiety</vt:lpstr>
      <vt:lpstr>Statistics anxiety versus mathematics anxiety</vt:lpstr>
      <vt:lpstr>Project plan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Jayne.Jones</dc:creator>
  <cp:lastModifiedBy>Rachel.Hilliam</cp:lastModifiedBy>
  <cp:revision>28</cp:revision>
  <dcterms:created xsi:type="dcterms:W3CDTF">2021-11-18T10:32:09Z</dcterms:created>
  <dcterms:modified xsi:type="dcterms:W3CDTF">2022-05-03T14:20:14Z</dcterms:modified>
</cp:coreProperties>
</file>