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66" r:id="rId3"/>
    <p:sldId id="264" r:id="rId4"/>
    <p:sldId id="265" r:id="rId5"/>
    <p:sldId id="321" r:id="rId6"/>
    <p:sldId id="263" r:id="rId7"/>
    <p:sldId id="267" r:id="rId8"/>
    <p:sldId id="327" r:id="rId9"/>
    <p:sldId id="323" r:id="rId10"/>
    <p:sldId id="326" r:id="rId11"/>
    <p:sldId id="330" r:id="rId12"/>
    <p:sldId id="328" r:id="rId13"/>
    <p:sldId id="329" r:id="rId14"/>
    <p:sldId id="3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39669D"/>
    <a:srgbClr val="25769F"/>
    <a:srgbClr val="345E90"/>
    <a:srgbClr val="3D6D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0F0A0-F18B-4B79-869F-C3E36A54916D}" v="1" dt="2022-05-09T15:40:38.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2861" autoAdjust="0"/>
  </p:normalViewPr>
  <p:slideViewPr>
    <p:cSldViewPr snapToGrid="0">
      <p:cViewPr varScale="1">
        <p:scale>
          <a:sx n="122" d="100"/>
          <a:sy n="122" d="100"/>
        </p:scale>
        <p:origin x="96" y="156"/>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Moorman" userId="9a9be993-b746-4073-b9d8-c5364dca645a" providerId="ADAL" clId="{1D70F0A0-F18B-4B79-869F-C3E36A54916D}"/>
    <pc:docChg chg="custSel modSld">
      <pc:chgData name="Fiona.Moorman" userId="9a9be993-b746-4073-b9d8-c5364dca645a" providerId="ADAL" clId="{1D70F0A0-F18B-4B79-869F-C3E36A54916D}" dt="2022-05-09T15:40:57.783" v="21" actId="14100"/>
      <pc:docMkLst>
        <pc:docMk/>
      </pc:docMkLst>
      <pc:sldChg chg="addSp modSp mod">
        <pc:chgData name="Fiona.Moorman" userId="9a9be993-b746-4073-b9d8-c5364dca645a" providerId="ADAL" clId="{1D70F0A0-F18B-4B79-869F-C3E36A54916D}" dt="2022-05-09T15:40:09.944" v="14" actId="1076"/>
        <pc:sldMkLst>
          <pc:docMk/>
          <pc:sldMk cId="3660185621" sldId="268"/>
        </pc:sldMkLst>
        <pc:spChg chg="mod">
          <ac:chgData name="Fiona.Moorman" userId="9a9be993-b746-4073-b9d8-c5364dca645a" providerId="ADAL" clId="{1D70F0A0-F18B-4B79-869F-C3E36A54916D}" dt="2022-05-09T15:39:49.166" v="7" actId="27636"/>
          <ac:spMkLst>
            <pc:docMk/>
            <pc:sldMk cId="3660185621" sldId="268"/>
            <ac:spMk id="4" creationId="{151AA7DD-D201-42B6-8CDA-789CEB11017D}"/>
          </ac:spMkLst>
        </pc:spChg>
        <pc:picChg chg="mod">
          <ac:chgData name="Fiona.Moorman" userId="9a9be993-b746-4073-b9d8-c5364dca645a" providerId="ADAL" clId="{1D70F0A0-F18B-4B79-869F-C3E36A54916D}" dt="2022-05-09T15:38:36.698" v="3" actId="14100"/>
          <ac:picMkLst>
            <pc:docMk/>
            <pc:sldMk cId="3660185621" sldId="268"/>
            <ac:picMk id="2" creationId="{3EE7C892-368F-4D4B-A838-E891E8B96625}"/>
          </ac:picMkLst>
        </pc:picChg>
        <pc:picChg chg="add mod">
          <ac:chgData name="Fiona.Moorman" userId="9a9be993-b746-4073-b9d8-c5364dca645a" providerId="ADAL" clId="{1D70F0A0-F18B-4B79-869F-C3E36A54916D}" dt="2022-05-09T15:40:09.944" v="14" actId="1076"/>
          <ac:picMkLst>
            <pc:docMk/>
            <pc:sldMk cId="3660185621" sldId="268"/>
            <ac:picMk id="6" creationId="{A2831F64-4EE6-4BAF-BBD6-335747707C32}"/>
          </ac:picMkLst>
        </pc:picChg>
      </pc:sldChg>
      <pc:sldChg chg="addSp modSp mod">
        <pc:chgData name="Fiona.Moorman" userId="9a9be993-b746-4073-b9d8-c5364dca645a" providerId="ADAL" clId="{1D70F0A0-F18B-4B79-869F-C3E36A54916D}" dt="2022-05-09T15:40:57.783" v="21" actId="14100"/>
        <pc:sldMkLst>
          <pc:docMk/>
          <pc:sldMk cId="2878577113" sldId="331"/>
        </pc:sldMkLst>
        <pc:spChg chg="mod">
          <ac:chgData name="Fiona.Moorman" userId="9a9be993-b746-4073-b9d8-c5364dca645a" providerId="ADAL" clId="{1D70F0A0-F18B-4B79-869F-C3E36A54916D}" dt="2022-05-09T15:40:36.530" v="17" actId="27636"/>
          <ac:spMkLst>
            <pc:docMk/>
            <pc:sldMk cId="2878577113" sldId="331"/>
            <ac:spMk id="2" creationId="{6004F387-1AE6-474A-AD2C-038428DFBF3C}"/>
          </ac:spMkLst>
        </pc:spChg>
        <pc:picChg chg="add mod">
          <ac:chgData name="Fiona.Moorman" userId="9a9be993-b746-4073-b9d8-c5364dca645a" providerId="ADAL" clId="{1D70F0A0-F18B-4B79-869F-C3E36A54916D}" dt="2022-05-09T15:40:57.783" v="21" actId="14100"/>
          <ac:picMkLst>
            <pc:docMk/>
            <pc:sldMk cId="2878577113" sldId="331"/>
            <ac:picMk id="6" creationId="{B16939D1-6A5D-4AFF-9B81-DB89025DCB1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jn2\Work%20Folders\Documents\esteem%20L%20markers\L%20marker%20data%20LH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jn2\Work%20Folders\Documents\esteem%20L%20markers\L%20marker%20data%20LH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jn2\Work%20Folders\Documents\esteem%20L%20markers\L%20marker%20data%20LH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jn2\Work%20Folders\Documents\esteem%20L%20markers\L%20marker%20data%20LHC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jn2\Work%20Folders\Documents\esteem%20L%20markers\L%20marker%20data%20LHC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jn2\Work%20Folders\Documents\esteem%20L%20markers\L%20marker%20data%20LHC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How late is late?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'by date updated'!$A$2:$A$7</c:f>
              <c:strCache>
                <c:ptCount val="6"/>
                <c:pt idx="0">
                  <c:v>&lt;7 d</c:v>
                </c:pt>
                <c:pt idx="1">
                  <c:v>8-14 d</c:v>
                </c:pt>
                <c:pt idx="2">
                  <c:v>15-21 d</c:v>
                </c:pt>
                <c:pt idx="3">
                  <c:v>22-28 d</c:v>
                </c:pt>
                <c:pt idx="4">
                  <c:v>&gt;28 d</c:v>
                </c:pt>
                <c:pt idx="5">
                  <c:v>early</c:v>
                </c:pt>
              </c:strCache>
            </c:strRef>
          </c:cat>
          <c:val>
            <c:numRef>
              <c:f>'by date updated'!$B$2:$B$7</c:f>
              <c:numCache>
                <c:formatCode>General</c:formatCode>
                <c:ptCount val="6"/>
                <c:pt idx="0">
                  <c:v>16</c:v>
                </c:pt>
                <c:pt idx="1">
                  <c:v>7</c:v>
                </c:pt>
                <c:pt idx="2">
                  <c:v>10</c:v>
                </c:pt>
                <c:pt idx="3">
                  <c:v>12</c:v>
                </c:pt>
                <c:pt idx="4">
                  <c:v>46</c:v>
                </c:pt>
                <c:pt idx="5">
                  <c:v>1</c:v>
                </c:pt>
              </c:numCache>
            </c:numRef>
          </c:val>
          <c:extLst>
            <c:ext xmlns:c16="http://schemas.microsoft.com/office/drawing/2014/chart" uri="{C3380CC4-5D6E-409C-BE32-E72D297353CC}">
              <c16:uniqueId val="{00000000-1DC8-41FD-B3E1-ED11E5AA8161}"/>
            </c:ext>
          </c:extLst>
        </c:ser>
        <c:dLbls>
          <c:showLegendKey val="0"/>
          <c:showVal val="0"/>
          <c:showCatName val="0"/>
          <c:showSerName val="0"/>
          <c:showPercent val="0"/>
          <c:showBubbleSize val="0"/>
        </c:dLbls>
        <c:gapWidth val="219"/>
        <c:overlap val="-27"/>
        <c:axId val="713687896"/>
        <c:axId val="713690520"/>
      </c:barChart>
      <c:catAx>
        <c:axId val="71368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690520"/>
        <c:crosses val="autoZero"/>
        <c:auto val="1"/>
        <c:lblAlgn val="ctr"/>
        <c:lblOffset val="100"/>
        <c:noMultiLvlLbl val="0"/>
      </c:catAx>
      <c:valAx>
        <c:axId val="713690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687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L markers in</a:t>
            </a:r>
            <a:r>
              <a:rPr lang="en-GB" baseline="0"/>
              <a:t> school per module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'module updated'!$B$1</c:f>
              <c:strCache>
                <c:ptCount val="1"/>
                <c:pt idx="0">
                  <c:v>18B</c:v>
                </c:pt>
              </c:strCache>
            </c:strRef>
          </c:tx>
          <c:spPr>
            <a:solidFill>
              <a:schemeClr val="accent1"/>
            </a:solidFill>
            <a:ln>
              <a:noFill/>
            </a:ln>
            <a:effectLst/>
          </c:spPr>
          <c:invertIfNegative val="0"/>
          <c:cat>
            <c:strRef>
              <c:f>'module updated'!$A$2:$A$15</c:f>
              <c:strCache>
                <c:ptCount val="13"/>
                <c:pt idx="0">
                  <c:v>SDK100</c:v>
                </c:pt>
                <c:pt idx="1">
                  <c:v>SXHL288</c:v>
                </c:pt>
                <c:pt idx="2">
                  <c:v>SDK228</c:v>
                </c:pt>
                <c:pt idx="3">
                  <c:v>SK298</c:v>
                </c:pt>
                <c:pt idx="4">
                  <c:v>SK299</c:v>
                </c:pt>
                <c:pt idx="5">
                  <c:v>S215</c:v>
                </c:pt>
                <c:pt idx="6">
                  <c:v>S290</c:v>
                </c:pt>
                <c:pt idx="7">
                  <c:v>S294</c:v>
                </c:pt>
                <c:pt idx="8">
                  <c:v>S295</c:v>
                </c:pt>
                <c:pt idx="9">
                  <c:v>S315</c:v>
                </c:pt>
                <c:pt idx="10">
                  <c:v>S317</c:v>
                </c:pt>
                <c:pt idx="11">
                  <c:v>S350</c:v>
                </c:pt>
                <c:pt idx="12">
                  <c:v>SK320</c:v>
                </c:pt>
              </c:strCache>
            </c:strRef>
          </c:cat>
          <c:val>
            <c:numRef>
              <c:f>'module updated'!$B$2:$B$15</c:f>
              <c:numCache>
                <c:formatCode>General</c:formatCode>
                <c:ptCount val="14"/>
                <c:pt idx="0">
                  <c:v>4</c:v>
                </c:pt>
                <c:pt idx="13">
                  <c:v>4</c:v>
                </c:pt>
              </c:numCache>
            </c:numRef>
          </c:val>
          <c:extLst>
            <c:ext xmlns:c16="http://schemas.microsoft.com/office/drawing/2014/chart" uri="{C3380CC4-5D6E-409C-BE32-E72D297353CC}">
              <c16:uniqueId val="{00000000-6E92-4E7F-B316-F0F12103648E}"/>
            </c:ext>
          </c:extLst>
        </c:ser>
        <c:ser>
          <c:idx val="1"/>
          <c:order val="1"/>
          <c:tx>
            <c:strRef>
              <c:f>'module updated'!$C$1</c:f>
              <c:strCache>
                <c:ptCount val="1"/>
                <c:pt idx="0">
                  <c:v>18J</c:v>
                </c:pt>
              </c:strCache>
            </c:strRef>
          </c:tx>
          <c:spPr>
            <a:solidFill>
              <a:schemeClr val="accent1">
                <a:lumMod val="40000"/>
                <a:lumOff val="60000"/>
              </a:schemeClr>
            </a:solidFill>
            <a:ln>
              <a:noFill/>
            </a:ln>
            <a:effectLst/>
          </c:spPr>
          <c:invertIfNegative val="0"/>
          <c:cat>
            <c:strRef>
              <c:f>'module updated'!$A$2:$A$15</c:f>
              <c:strCache>
                <c:ptCount val="13"/>
                <c:pt idx="0">
                  <c:v>SDK100</c:v>
                </c:pt>
                <c:pt idx="1">
                  <c:v>SXHL288</c:v>
                </c:pt>
                <c:pt idx="2">
                  <c:v>SDK228</c:v>
                </c:pt>
                <c:pt idx="3">
                  <c:v>SK298</c:v>
                </c:pt>
                <c:pt idx="4">
                  <c:v>SK299</c:v>
                </c:pt>
                <c:pt idx="5">
                  <c:v>S215</c:v>
                </c:pt>
                <c:pt idx="6">
                  <c:v>S290</c:v>
                </c:pt>
                <c:pt idx="7">
                  <c:v>S294</c:v>
                </c:pt>
                <c:pt idx="8">
                  <c:v>S295</c:v>
                </c:pt>
                <c:pt idx="9">
                  <c:v>S315</c:v>
                </c:pt>
                <c:pt idx="10">
                  <c:v>S317</c:v>
                </c:pt>
                <c:pt idx="11">
                  <c:v>S350</c:v>
                </c:pt>
                <c:pt idx="12">
                  <c:v>SK320</c:v>
                </c:pt>
              </c:strCache>
            </c:strRef>
          </c:cat>
          <c:val>
            <c:numRef>
              <c:f>'module updated'!$C$2:$C$15</c:f>
              <c:numCache>
                <c:formatCode>General</c:formatCode>
                <c:ptCount val="14"/>
                <c:pt idx="0">
                  <c:v>3</c:v>
                </c:pt>
                <c:pt idx="1">
                  <c:v>1</c:v>
                </c:pt>
                <c:pt idx="2">
                  <c:v>5</c:v>
                </c:pt>
                <c:pt idx="4">
                  <c:v>1</c:v>
                </c:pt>
                <c:pt idx="5">
                  <c:v>1</c:v>
                </c:pt>
                <c:pt idx="7">
                  <c:v>1</c:v>
                </c:pt>
                <c:pt idx="8">
                  <c:v>1</c:v>
                </c:pt>
                <c:pt idx="13">
                  <c:v>13</c:v>
                </c:pt>
              </c:numCache>
            </c:numRef>
          </c:val>
          <c:extLst>
            <c:ext xmlns:c16="http://schemas.microsoft.com/office/drawing/2014/chart" uri="{C3380CC4-5D6E-409C-BE32-E72D297353CC}">
              <c16:uniqueId val="{00000001-6E92-4E7F-B316-F0F12103648E}"/>
            </c:ext>
          </c:extLst>
        </c:ser>
        <c:ser>
          <c:idx val="2"/>
          <c:order val="2"/>
          <c:tx>
            <c:strRef>
              <c:f>'module updated'!$D$1</c:f>
              <c:strCache>
                <c:ptCount val="1"/>
                <c:pt idx="0">
                  <c:v>19J</c:v>
                </c:pt>
              </c:strCache>
            </c:strRef>
          </c:tx>
          <c:spPr>
            <a:solidFill>
              <a:srgbClr val="FF0000"/>
            </a:solidFill>
            <a:ln>
              <a:noFill/>
            </a:ln>
            <a:effectLst/>
          </c:spPr>
          <c:invertIfNegative val="0"/>
          <c:cat>
            <c:strRef>
              <c:f>'module updated'!$A$2:$A$15</c:f>
              <c:strCache>
                <c:ptCount val="13"/>
                <c:pt idx="0">
                  <c:v>SDK100</c:v>
                </c:pt>
                <c:pt idx="1">
                  <c:v>SXHL288</c:v>
                </c:pt>
                <c:pt idx="2">
                  <c:v>SDK228</c:v>
                </c:pt>
                <c:pt idx="3">
                  <c:v>SK298</c:v>
                </c:pt>
                <c:pt idx="4">
                  <c:v>SK299</c:v>
                </c:pt>
                <c:pt idx="5">
                  <c:v>S215</c:v>
                </c:pt>
                <c:pt idx="6">
                  <c:v>S290</c:v>
                </c:pt>
                <c:pt idx="7">
                  <c:v>S294</c:v>
                </c:pt>
                <c:pt idx="8">
                  <c:v>S295</c:v>
                </c:pt>
                <c:pt idx="9">
                  <c:v>S315</c:v>
                </c:pt>
                <c:pt idx="10">
                  <c:v>S317</c:v>
                </c:pt>
                <c:pt idx="11">
                  <c:v>S350</c:v>
                </c:pt>
                <c:pt idx="12">
                  <c:v>SK320</c:v>
                </c:pt>
              </c:strCache>
            </c:strRef>
          </c:cat>
          <c:val>
            <c:numRef>
              <c:f>'module updated'!$D$2:$D$15</c:f>
              <c:numCache>
                <c:formatCode>General</c:formatCode>
                <c:ptCount val="14"/>
                <c:pt idx="0">
                  <c:v>5</c:v>
                </c:pt>
                <c:pt idx="2">
                  <c:v>4</c:v>
                </c:pt>
                <c:pt idx="4">
                  <c:v>3</c:v>
                </c:pt>
                <c:pt idx="5">
                  <c:v>3</c:v>
                </c:pt>
                <c:pt idx="7">
                  <c:v>2</c:v>
                </c:pt>
                <c:pt idx="8">
                  <c:v>2</c:v>
                </c:pt>
                <c:pt idx="10">
                  <c:v>5</c:v>
                </c:pt>
                <c:pt idx="11">
                  <c:v>1</c:v>
                </c:pt>
                <c:pt idx="12">
                  <c:v>2</c:v>
                </c:pt>
                <c:pt idx="13">
                  <c:v>27</c:v>
                </c:pt>
              </c:numCache>
            </c:numRef>
          </c:val>
          <c:extLst>
            <c:ext xmlns:c16="http://schemas.microsoft.com/office/drawing/2014/chart" uri="{C3380CC4-5D6E-409C-BE32-E72D297353CC}">
              <c16:uniqueId val="{00000002-6E92-4E7F-B316-F0F12103648E}"/>
            </c:ext>
          </c:extLst>
        </c:ser>
        <c:ser>
          <c:idx val="3"/>
          <c:order val="3"/>
          <c:tx>
            <c:strRef>
              <c:f>'module updated'!$E$1</c:f>
              <c:strCache>
                <c:ptCount val="1"/>
                <c:pt idx="0">
                  <c:v>20B</c:v>
                </c:pt>
              </c:strCache>
            </c:strRef>
          </c:tx>
          <c:spPr>
            <a:solidFill>
              <a:schemeClr val="accent4"/>
            </a:solidFill>
            <a:ln>
              <a:noFill/>
            </a:ln>
            <a:effectLst/>
          </c:spPr>
          <c:invertIfNegative val="0"/>
          <c:cat>
            <c:strRef>
              <c:f>'module updated'!$A$2:$A$15</c:f>
              <c:strCache>
                <c:ptCount val="13"/>
                <c:pt idx="0">
                  <c:v>SDK100</c:v>
                </c:pt>
                <c:pt idx="1">
                  <c:v>SXHL288</c:v>
                </c:pt>
                <c:pt idx="2">
                  <c:v>SDK228</c:v>
                </c:pt>
                <c:pt idx="3">
                  <c:v>SK298</c:v>
                </c:pt>
                <c:pt idx="4">
                  <c:v>SK299</c:v>
                </c:pt>
                <c:pt idx="5">
                  <c:v>S215</c:v>
                </c:pt>
                <c:pt idx="6">
                  <c:v>S290</c:v>
                </c:pt>
                <c:pt idx="7">
                  <c:v>S294</c:v>
                </c:pt>
                <c:pt idx="8">
                  <c:v>S295</c:v>
                </c:pt>
                <c:pt idx="9">
                  <c:v>S315</c:v>
                </c:pt>
                <c:pt idx="10">
                  <c:v>S317</c:v>
                </c:pt>
                <c:pt idx="11">
                  <c:v>S350</c:v>
                </c:pt>
                <c:pt idx="12">
                  <c:v>SK320</c:v>
                </c:pt>
              </c:strCache>
            </c:strRef>
          </c:cat>
          <c:val>
            <c:numRef>
              <c:f>'module updated'!$E$2:$E$15</c:f>
              <c:numCache>
                <c:formatCode>General</c:formatCode>
                <c:ptCount val="14"/>
                <c:pt idx="0">
                  <c:v>2</c:v>
                </c:pt>
                <c:pt idx="13">
                  <c:v>2</c:v>
                </c:pt>
              </c:numCache>
            </c:numRef>
          </c:val>
          <c:extLst>
            <c:ext xmlns:c16="http://schemas.microsoft.com/office/drawing/2014/chart" uri="{C3380CC4-5D6E-409C-BE32-E72D297353CC}">
              <c16:uniqueId val="{00000003-6E92-4E7F-B316-F0F12103648E}"/>
            </c:ext>
          </c:extLst>
        </c:ser>
        <c:ser>
          <c:idx val="4"/>
          <c:order val="4"/>
          <c:tx>
            <c:strRef>
              <c:f>'module updated'!$F$1</c:f>
              <c:strCache>
                <c:ptCount val="1"/>
                <c:pt idx="0">
                  <c:v>20J</c:v>
                </c:pt>
              </c:strCache>
            </c:strRef>
          </c:tx>
          <c:spPr>
            <a:solidFill>
              <a:schemeClr val="accent5"/>
            </a:solidFill>
            <a:ln>
              <a:noFill/>
            </a:ln>
            <a:effectLst/>
          </c:spPr>
          <c:invertIfNegative val="0"/>
          <c:cat>
            <c:strRef>
              <c:f>'module updated'!$A$2:$A$15</c:f>
              <c:strCache>
                <c:ptCount val="13"/>
                <c:pt idx="0">
                  <c:v>SDK100</c:v>
                </c:pt>
                <c:pt idx="1">
                  <c:v>SXHL288</c:v>
                </c:pt>
                <c:pt idx="2">
                  <c:v>SDK228</c:v>
                </c:pt>
                <c:pt idx="3">
                  <c:v>SK298</c:v>
                </c:pt>
                <c:pt idx="4">
                  <c:v>SK299</c:v>
                </c:pt>
                <c:pt idx="5">
                  <c:v>S215</c:v>
                </c:pt>
                <c:pt idx="6">
                  <c:v>S290</c:v>
                </c:pt>
                <c:pt idx="7">
                  <c:v>S294</c:v>
                </c:pt>
                <c:pt idx="8">
                  <c:v>S295</c:v>
                </c:pt>
                <c:pt idx="9">
                  <c:v>S315</c:v>
                </c:pt>
                <c:pt idx="10">
                  <c:v>S317</c:v>
                </c:pt>
                <c:pt idx="11">
                  <c:v>S350</c:v>
                </c:pt>
                <c:pt idx="12">
                  <c:v>SK320</c:v>
                </c:pt>
              </c:strCache>
            </c:strRef>
          </c:cat>
          <c:val>
            <c:numRef>
              <c:f>'module updated'!$F$2:$F$15</c:f>
              <c:numCache>
                <c:formatCode>General</c:formatCode>
                <c:ptCount val="14"/>
                <c:pt idx="0">
                  <c:v>7</c:v>
                </c:pt>
                <c:pt idx="1">
                  <c:v>2</c:v>
                </c:pt>
                <c:pt idx="3">
                  <c:v>3</c:v>
                </c:pt>
                <c:pt idx="4">
                  <c:v>2</c:v>
                </c:pt>
                <c:pt idx="5">
                  <c:v>3</c:v>
                </c:pt>
                <c:pt idx="7">
                  <c:v>2</c:v>
                </c:pt>
                <c:pt idx="8">
                  <c:v>1</c:v>
                </c:pt>
                <c:pt idx="10">
                  <c:v>1</c:v>
                </c:pt>
                <c:pt idx="12">
                  <c:v>1</c:v>
                </c:pt>
                <c:pt idx="13">
                  <c:v>22</c:v>
                </c:pt>
              </c:numCache>
            </c:numRef>
          </c:val>
          <c:extLst>
            <c:ext xmlns:c16="http://schemas.microsoft.com/office/drawing/2014/chart" uri="{C3380CC4-5D6E-409C-BE32-E72D297353CC}">
              <c16:uniqueId val="{00000004-6E92-4E7F-B316-F0F12103648E}"/>
            </c:ext>
          </c:extLst>
        </c:ser>
        <c:ser>
          <c:idx val="5"/>
          <c:order val="5"/>
          <c:tx>
            <c:strRef>
              <c:f>'module updated'!$G$1</c:f>
              <c:strCache>
                <c:ptCount val="1"/>
                <c:pt idx="0">
                  <c:v>21B</c:v>
                </c:pt>
              </c:strCache>
            </c:strRef>
          </c:tx>
          <c:spPr>
            <a:solidFill>
              <a:schemeClr val="accent6"/>
            </a:solidFill>
            <a:ln>
              <a:noFill/>
            </a:ln>
            <a:effectLst/>
          </c:spPr>
          <c:invertIfNegative val="0"/>
          <c:cat>
            <c:strRef>
              <c:f>'module updated'!$A$2:$A$15</c:f>
              <c:strCache>
                <c:ptCount val="13"/>
                <c:pt idx="0">
                  <c:v>SDK100</c:v>
                </c:pt>
                <c:pt idx="1">
                  <c:v>SXHL288</c:v>
                </c:pt>
                <c:pt idx="2">
                  <c:v>SDK228</c:v>
                </c:pt>
                <c:pt idx="3">
                  <c:v>SK298</c:v>
                </c:pt>
                <c:pt idx="4">
                  <c:v>SK299</c:v>
                </c:pt>
                <c:pt idx="5">
                  <c:v>S215</c:v>
                </c:pt>
                <c:pt idx="6">
                  <c:v>S290</c:v>
                </c:pt>
                <c:pt idx="7">
                  <c:v>S294</c:v>
                </c:pt>
                <c:pt idx="8">
                  <c:v>S295</c:v>
                </c:pt>
                <c:pt idx="9">
                  <c:v>S315</c:v>
                </c:pt>
                <c:pt idx="10">
                  <c:v>S317</c:v>
                </c:pt>
                <c:pt idx="11">
                  <c:v>S350</c:v>
                </c:pt>
                <c:pt idx="12">
                  <c:v>SK320</c:v>
                </c:pt>
              </c:strCache>
            </c:strRef>
          </c:cat>
          <c:val>
            <c:numRef>
              <c:f>'module updated'!$G$2:$G$15</c:f>
              <c:numCache>
                <c:formatCode>General</c:formatCode>
                <c:ptCount val="14"/>
                <c:pt idx="0">
                  <c:v>7</c:v>
                </c:pt>
                <c:pt idx="13">
                  <c:v>7</c:v>
                </c:pt>
              </c:numCache>
            </c:numRef>
          </c:val>
          <c:extLst>
            <c:ext xmlns:c16="http://schemas.microsoft.com/office/drawing/2014/chart" uri="{C3380CC4-5D6E-409C-BE32-E72D297353CC}">
              <c16:uniqueId val="{00000005-6E92-4E7F-B316-F0F12103648E}"/>
            </c:ext>
          </c:extLst>
        </c:ser>
        <c:ser>
          <c:idx val="6"/>
          <c:order val="6"/>
          <c:tx>
            <c:strRef>
              <c:f>'module updated'!$H$1</c:f>
              <c:strCache>
                <c:ptCount val="1"/>
                <c:pt idx="0">
                  <c:v>21J</c:v>
                </c:pt>
              </c:strCache>
            </c:strRef>
          </c:tx>
          <c:spPr>
            <a:solidFill>
              <a:schemeClr val="accent1">
                <a:lumMod val="60000"/>
              </a:schemeClr>
            </a:solidFill>
            <a:ln>
              <a:noFill/>
            </a:ln>
            <a:effectLst/>
          </c:spPr>
          <c:invertIfNegative val="0"/>
          <c:cat>
            <c:strRef>
              <c:f>'module updated'!$A$2:$A$15</c:f>
              <c:strCache>
                <c:ptCount val="13"/>
                <c:pt idx="0">
                  <c:v>SDK100</c:v>
                </c:pt>
                <c:pt idx="1">
                  <c:v>SXHL288</c:v>
                </c:pt>
                <c:pt idx="2">
                  <c:v>SDK228</c:v>
                </c:pt>
                <c:pt idx="3">
                  <c:v>SK298</c:v>
                </c:pt>
                <c:pt idx="4">
                  <c:v>SK299</c:v>
                </c:pt>
                <c:pt idx="5">
                  <c:v>S215</c:v>
                </c:pt>
                <c:pt idx="6">
                  <c:v>S290</c:v>
                </c:pt>
                <c:pt idx="7">
                  <c:v>S294</c:v>
                </c:pt>
                <c:pt idx="8">
                  <c:v>S295</c:v>
                </c:pt>
                <c:pt idx="9">
                  <c:v>S315</c:v>
                </c:pt>
                <c:pt idx="10">
                  <c:v>S317</c:v>
                </c:pt>
                <c:pt idx="11">
                  <c:v>S350</c:v>
                </c:pt>
                <c:pt idx="12">
                  <c:v>SK320</c:v>
                </c:pt>
              </c:strCache>
            </c:strRef>
          </c:cat>
          <c:val>
            <c:numRef>
              <c:f>'module updated'!$H$2:$H$15</c:f>
              <c:numCache>
                <c:formatCode>General</c:formatCode>
                <c:ptCount val="14"/>
                <c:pt idx="0">
                  <c:v>7</c:v>
                </c:pt>
                <c:pt idx="3">
                  <c:v>3</c:v>
                </c:pt>
                <c:pt idx="5">
                  <c:v>1</c:v>
                </c:pt>
                <c:pt idx="6">
                  <c:v>1</c:v>
                </c:pt>
                <c:pt idx="7">
                  <c:v>2</c:v>
                </c:pt>
                <c:pt idx="8">
                  <c:v>1</c:v>
                </c:pt>
                <c:pt idx="9">
                  <c:v>1</c:v>
                </c:pt>
                <c:pt idx="12">
                  <c:v>1</c:v>
                </c:pt>
                <c:pt idx="13">
                  <c:v>17</c:v>
                </c:pt>
              </c:numCache>
            </c:numRef>
          </c:val>
          <c:extLst>
            <c:ext xmlns:c16="http://schemas.microsoft.com/office/drawing/2014/chart" uri="{C3380CC4-5D6E-409C-BE32-E72D297353CC}">
              <c16:uniqueId val="{00000006-6E92-4E7F-B316-F0F12103648E}"/>
            </c:ext>
          </c:extLst>
        </c:ser>
        <c:dLbls>
          <c:showLegendKey val="0"/>
          <c:showVal val="0"/>
          <c:showCatName val="0"/>
          <c:showSerName val="0"/>
          <c:showPercent val="0"/>
          <c:showBubbleSize val="0"/>
        </c:dLbls>
        <c:gapWidth val="150"/>
        <c:overlap val="100"/>
        <c:axId val="702096240"/>
        <c:axId val="702095912"/>
      </c:barChart>
      <c:catAx>
        <c:axId val="70209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2095912"/>
        <c:crosses val="autoZero"/>
        <c:auto val="1"/>
        <c:lblAlgn val="ctr"/>
        <c:lblOffset val="100"/>
        <c:noMultiLvlLbl val="0"/>
      </c:catAx>
      <c:valAx>
        <c:axId val="702095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209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SDK100, by presentation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'SDK100 only updated'!$A$44</c:f>
              <c:strCache>
                <c:ptCount val="1"/>
                <c:pt idx="0">
                  <c:v>SDK100</c:v>
                </c:pt>
              </c:strCache>
            </c:strRef>
          </c:tx>
          <c:spPr>
            <a:ln w="28575" cap="rnd">
              <a:solidFill>
                <a:schemeClr val="accent1"/>
              </a:solidFill>
              <a:round/>
            </a:ln>
            <a:effectLst/>
          </c:spPr>
          <c:marker>
            <c:symbol val="none"/>
          </c:marker>
          <c:cat>
            <c:strRef>
              <c:f>'SDK100 only updated'!$B$43:$H$43</c:f>
              <c:strCache>
                <c:ptCount val="7"/>
                <c:pt idx="0">
                  <c:v>18B</c:v>
                </c:pt>
                <c:pt idx="1">
                  <c:v>18J</c:v>
                </c:pt>
                <c:pt idx="2">
                  <c:v>19J</c:v>
                </c:pt>
                <c:pt idx="3">
                  <c:v>20B</c:v>
                </c:pt>
                <c:pt idx="4">
                  <c:v>20J</c:v>
                </c:pt>
                <c:pt idx="5">
                  <c:v>21B</c:v>
                </c:pt>
                <c:pt idx="6">
                  <c:v>21J</c:v>
                </c:pt>
              </c:strCache>
            </c:strRef>
          </c:cat>
          <c:val>
            <c:numRef>
              <c:f>'SDK100 only updated'!$B$44:$H$44</c:f>
              <c:numCache>
                <c:formatCode>General</c:formatCode>
                <c:ptCount val="7"/>
                <c:pt idx="0">
                  <c:v>4</c:v>
                </c:pt>
                <c:pt idx="1">
                  <c:v>3</c:v>
                </c:pt>
                <c:pt idx="2">
                  <c:v>5</c:v>
                </c:pt>
                <c:pt idx="3">
                  <c:v>2</c:v>
                </c:pt>
                <c:pt idx="4">
                  <c:v>7</c:v>
                </c:pt>
                <c:pt idx="5">
                  <c:v>7</c:v>
                </c:pt>
                <c:pt idx="6">
                  <c:v>7</c:v>
                </c:pt>
              </c:numCache>
            </c:numRef>
          </c:val>
          <c:smooth val="0"/>
          <c:extLst>
            <c:ext xmlns:c16="http://schemas.microsoft.com/office/drawing/2014/chart" uri="{C3380CC4-5D6E-409C-BE32-E72D297353CC}">
              <c16:uniqueId val="{00000000-CA0F-4E7C-B508-68064E8331E1}"/>
            </c:ext>
          </c:extLst>
        </c:ser>
        <c:dLbls>
          <c:showLegendKey val="0"/>
          <c:showVal val="0"/>
          <c:showCatName val="0"/>
          <c:showSerName val="0"/>
          <c:showPercent val="0"/>
          <c:showBubbleSize val="0"/>
        </c:dLbls>
        <c:smooth val="0"/>
        <c:axId val="711974832"/>
        <c:axId val="711974176"/>
      </c:lineChart>
      <c:catAx>
        <c:axId val="71197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974176"/>
        <c:crosses val="autoZero"/>
        <c:auto val="1"/>
        <c:lblAlgn val="ctr"/>
        <c:lblOffset val="100"/>
        <c:noMultiLvlLbl val="0"/>
      </c:catAx>
      <c:valAx>
        <c:axId val="711974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97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SDK100, by D marker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'SDK100 only updated'!$A$3:$A$4</c:f>
              <c:strCache>
                <c:ptCount val="2"/>
                <c:pt idx="0">
                  <c:v>disability marker</c:v>
                </c:pt>
                <c:pt idx="1">
                  <c:v>no disability marker</c:v>
                </c:pt>
              </c:strCache>
            </c:strRef>
          </c:cat>
          <c:val>
            <c:numRef>
              <c:f>'SDK100 only updated'!$B$3:$B$4</c:f>
              <c:numCache>
                <c:formatCode>General</c:formatCode>
                <c:ptCount val="2"/>
                <c:pt idx="0">
                  <c:v>12</c:v>
                </c:pt>
                <c:pt idx="1">
                  <c:v>23</c:v>
                </c:pt>
              </c:numCache>
            </c:numRef>
          </c:val>
          <c:extLst>
            <c:ext xmlns:c16="http://schemas.microsoft.com/office/drawing/2014/chart" uri="{C3380CC4-5D6E-409C-BE32-E72D297353CC}">
              <c16:uniqueId val="{00000000-C59A-4DED-B7BB-6EA81A8E3223}"/>
            </c:ext>
          </c:extLst>
        </c:ser>
        <c:dLbls>
          <c:showLegendKey val="0"/>
          <c:showVal val="0"/>
          <c:showCatName val="0"/>
          <c:showSerName val="0"/>
          <c:showPercent val="0"/>
          <c:showBubbleSize val="0"/>
        </c:dLbls>
        <c:gapWidth val="219"/>
        <c:overlap val="-27"/>
        <c:axId val="703914160"/>
        <c:axId val="698254824"/>
      </c:barChart>
      <c:catAx>
        <c:axId val="70391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254824"/>
        <c:crosses val="autoZero"/>
        <c:auto val="1"/>
        <c:lblAlgn val="ctr"/>
        <c:lblOffset val="100"/>
        <c:noMultiLvlLbl val="0"/>
      </c:catAx>
      <c:valAx>
        <c:axId val="698254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391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SDK100, by ethnicity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'SDK100 only updated'!$A$9:$A$10</c:f>
              <c:strCache>
                <c:ptCount val="2"/>
                <c:pt idx="0">
                  <c:v>white</c:v>
                </c:pt>
                <c:pt idx="1">
                  <c:v>non-white</c:v>
                </c:pt>
              </c:strCache>
            </c:strRef>
          </c:cat>
          <c:val>
            <c:numRef>
              <c:f>'SDK100 only updated'!$B$9:$B$10</c:f>
              <c:numCache>
                <c:formatCode>General</c:formatCode>
                <c:ptCount val="2"/>
                <c:pt idx="0">
                  <c:v>30</c:v>
                </c:pt>
                <c:pt idx="1">
                  <c:v>5</c:v>
                </c:pt>
              </c:numCache>
            </c:numRef>
          </c:val>
          <c:extLst>
            <c:ext xmlns:c16="http://schemas.microsoft.com/office/drawing/2014/chart" uri="{C3380CC4-5D6E-409C-BE32-E72D297353CC}">
              <c16:uniqueId val="{00000000-1288-4AB2-8EAF-172BC816E6B3}"/>
            </c:ext>
          </c:extLst>
        </c:ser>
        <c:dLbls>
          <c:showLegendKey val="0"/>
          <c:showVal val="0"/>
          <c:showCatName val="0"/>
          <c:showSerName val="0"/>
          <c:showPercent val="0"/>
          <c:showBubbleSize val="0"/>
        </c:dLbls>
        <c:gapWidth val="219"/>
        <c:overlap val="-27"/>
        <c:axId val="711645656"/>
        <c:axId val="711645984"/>
      </c:barChart>
      <c:catAx>
        <c:axId val="711645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645984"/>
        <c:crosses val="autoZero"/>
        <c:auto val="1"/>
        <c:lblAlgn val="ctr"/>
        <c:lblOffset val="100"/>
        <c:noMultiLvlLbl val="0"/>
      </c:catAx>
      <c:valAx>
        <c:axId val="71164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645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LHCS modules, by D marker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'disability flag updated'!$A$2:$A$3</c:f>
              <c:strCache>
                <c:ptCount val="2"/>
                <c:pt idx="0">
                  <c:v>disability flag</c:v>
                </c:pt>
                <c:pt idx="1">
                  <c:v>no disability flag</c:v>
                </c:pt>
              </c:strCache>
            </c:strRef>
          </c:cat>
          <c:val>
            <c:numRef>
              <c:f>'disability flag updated'!$B$2:$B$3</c:f>
              <c:numCache>
                <c:formatCode>General</c:formatCode>
                <c:ptCount val="2"/>
                <c:pt idx="0">
                  <c:v>33</c:v>
                </c:pt>
                <c:pt idx="1">
                  <c:v>59</c:v>
                </c:pt>
              </c:numCache>
            </c:numRef>
          </c:val>
          <c:extLst>
            <c:ext xmlns:c16="http://schemas.microsoft.com/office/drawing/2014/chart" uri="{C3380CC4-5D6E-409C-BE32-E72D297353CC}">
              <c16:uniqueId val="{00000000-E43E-42E6-BC8C-5A2EF10F2939}"/>
            </c:ext>
          </c:extLst>
        </c:ser>
        <c:dLbls>
          <c:showLegendKey val="0"/>
          <c:showVal val="0"/>
          <c:showCatName val="0"/>
          <c:showSerName val="0"/>
          <c:showPercent val="0"/>
          <c:showBubbleSize val="0"/>
        </c:dLbls>
        <c:gapWidth val="219"/>
        <c:overlap val="-27"/>
        <c:axId val="383364160"/>
        <c:axId val="383361208"/>
      </c:barChart>
      <c:catAx>
        <c:axId val="38336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361208"/>
        <c:crosses val="autoZero"/>
        <c:auto val="1"/>
        <c:lblAlgn val="ctr"/>
        <c:lblOffset val="100"/>
        <c:noMultiLvlLbl val="0"/>
      </c:catAx>
      <c:valAx>
        <c:axId val="383361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36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Outcomes following L marker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Outcomes!$B$1</c:f>
              <c:strCache>
                <c:ptCount val="1"/>
                <c:pt idx="0">
                  <c:v>L1</c:v>
                </c:pt>
              </c:strCache>
            </c:strRef>
          </c:tx>
          <c:spPr>
            <a:solidFill>
              <a:schemeClr val="accent1"/>
            </a:solidFill>
            <a:ln>
              <a:noFill/>
            </a:ln>
            <a:effectLst/>
          </c:spPr>
          <c:invertIfNegative val="0"/>
          <c:cat>
            <c:strRef>
              <c:f>Outcomes!$A$2:$A$6</c:f>
              <c:strCache>
                <c:ptCount val="5"/>
                <c:pt idx="0">
                  <c:v>Last thing submitted and nothing else</c:v>
                </c:pt>
                <c:pt idx="1">
                  <c:v>Did not complete module and nothing since</c:v>
                </c:pt>
                <c:pt idx="2">
                  <c:v>Completed module but nothing since</c:v>
                </c:pt>
                <c:pt idx="3">
                  <c:v>Did not complete module but has studied since</c:v>
                </c:pt>
                <c:pt idx="4">
                  <c:v>Still studying / completed qualification</c:v>
                </c:pt>
              </c:strCache>
            </c:strRef>
          </c:cat>
          <c:val>
            <c:numRef>
              <c:f>Outcomes!$B$2:$B$6</c:f>
              <c:numCache>
                <c:formatCode>General</c:formatCode>
                <c:ptCount val="5"/>
                <c:pt idx="0">
                  <c:v>7</c:v>
                </c:pt>
                <c:pt idx="1">
                  <c:v>7</c:v>
                </c:pt>
                <c:pt idx="2">
                  <c:v>6</c:v>
                </c:pt>
                <c:pt idx="3">
                  <c:v>4</c:v>
                </c:pt>
                <c:pt idx="4">
                  <c:v>9</c:v>
                </c:pt>
              </c:numCache>
            </c:numRef>
          </c:val>
          <c:extLst>
            <c:ext xmlns:c16="http://schemas.microsoft.com/office/drawing/2014/chart" uri="{C3380CC4-5D6E-409C-BE32-E72D297353CC}">
              <c16:uniqueId val="{00000000-6BE6-4B42-9F00-AA982295E20D}"/>
            </c:ext>
          </c:extLst>
        </c:ser>
        <c:ser>
          <c:idx val="1"/>
          <c:order val="1"/>
          <c:tx>
            <c:strRef>
              <c:f>Outcomes!$C$1</c:f>
              <c:strCache>
                <c:ptCount val="1"/>
                <c:pt idx="0">
                  <c:v>L2/3</c:v>
                </c:pt>
              </c:strCache>
            </c:strRef>
          </c:tx>
          <c:spPr>
            <a:solidFill>
              <a:schemeClr val="accent2"/>
            </a:solidFill>
            <a:ln>
              <a:noFill/>
            </a:ln>
            <a:effectLst/>
          </c:spPr>
          <c:invertIfNegative val="0"/>
          <c:cat>
            <c:strRef>
              <c:f>Outcomes!$A$2:$A$6</c:f>
              <c:strCache>
                <c:ptCount val="5"/>
                <c:pt idx="0">
                  <c:v>Last thing submitted and nothing else</c:v>
                </c:pt>
                <c:pt idx="1">
                  <c:v>Did not complete module and nothing since</c:v>
                </c:pt>
                <c:pt idx="2">
                  <c:v>Completed module but nothing since</c:v>
                </c:pt>
                <c:pt idx="3">
                  <c:v>Did not complete module but has studied since</c:v>
                </c:pt>
                <c:pt idx="4">
                  <c:v>Still studying / completed qualification</c:v>
                </c:pt>
              </c:strCache>
            </c:strRef>
          </c:cat>
          <c:val>
            <c:numRef>
              <c:f>Outcomes!$C$2:$C$6</c:f>
              <c:numCache>
                <c:formatCode>General</c:formatCode>
                <c:ptCount val="5"/>
                <c:pt idx="0">
                  <c:v>4</c:v>
                </c:pt>
                <c:pt idx="1">
                  <c:v>2</c:v>
                </c:pt>
                <c:pt idx="2">
                  <c:v>4</c:v>
                </c:pt>
                <c:pt idx="3">
                  <c:v>19</c:v>
                </c:pt>
                <c:pt idx="4">
                  <c:v>29</c:v>
                </c:pt>
              </c:numCache>
            </c:numRef>
          </c:val>
          <c:extLst>
            <c:ext xmlns:c16="http://schemas.microsoft.com/office/drawing/2014/chart" uri="{C3380CC4-5D6E-409C-BE32-E72D297353CC}">
              <c16:uniqueId val="{00000001-6BE6-4B42-9F00-AA982295E20D}"/>
            </c:ext>
          </c:extLst>
        </c:ser>
        <c:dLbls>
          <c:showLegendKey val="0"/>
          <c:showVal val="0"/>
          <c:showCatName val="0"/>
          <c:showSerName val="0"/>
          <c:showPercent val="0"/>
          <c:showBubbleSize val="0"/>
        </c:dLbls>
        <c:gapWidth val="219"/>
        <c:overlap val="100"/>
        <c:axId val="476610016"/>
        <c:axId val="476605752"/>
      </c:barChart>
      <c:catAx>
        <c:axId val="476610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605752"/>
        <c:crosses val="autoZero"/>
        <c:auto val="1"/>
        <c:lblAlgn val="ctr"/>
        <c:lblOffset val="100"/>
        <c:noMultiLvlLbl val="0"/>
      </c:catAx>
      <c:valAx>
        <c:axId val="4766057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Numbers of students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61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17C8B-BED0-4DD0-A59B-258F4019632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7B7CC44-FC99-45F7-98E4-1A553F6C1976}">
      <dgm:prSet phldrT="[Text]"/>
      <dgm:spPr/>
      <dgm:t>
        <a:bodyPr/>
        <a:lstStyle/>
        <a:p>
          <a:pPr>
            <a:buFont typeface="Arial" panose="020B0604020202020204" pitchFamily="34" charset="0"/>
            <a:buChar char="•"/>
          </a:pPr>
          <a:r>
            <a:rPr lang="en-GB" dirty="0"/>
            <a:t>In partnership with ACQ/data analytics, we extracted all assignments which had L markers applied</a:t>
          </a:r>
        </a:p>
      </dgm:t>
    </dgm:pt>
    <dgm:pt modelId="{5A787700-76A7-41E6-90A5-38E72A623F14}" type="parTrans" cxnId="{1CAC3AC6-D535-47CC-B52A-1CA2DC2B9395}">
      <dgm:prSet/>
      <dgm:spPr/>
      <dgm:t>
        <a:bodyPr/>
        <a:lstStyle/>
        <a:p>
          <a:endParaRPr lang="en-GB"/>
        </a:p>
      </dgm:t>
    </dgm:pt>
    <dgm:pt modelId="{3408E2FD-EFF8-4C40-9C18-14A2EC7F150E}" type="sibTrans" cxnId="{1CAC3AC6-D535-47CC-B52A-1CA2DC2B9395}">
      <dgm:prSet/>
      <dgm:spPr/>
      <dgm:t>
        <a:bodyPr/>
        <a:lstStyle/>
        <a:p>
          <a:endParaRPr lang="en-GB"/>
        </a:p>
      </dgm:t>
    </dgm:pt>
    <dgm:pt modelId="{6F8E5874-65B3-498B-8536-40E4198832A5}">
      <dgm:prSet/>
      <dgm:spPr>
        <a:solidFill>
          <a:schemeClr val="tx2"/>
        </a:solidFill>
      </dgm:spPr>
      <dgm:t>
        <a:bodyPr/>
        <a:lstStyle/>
        <a:p>
          <a:r>
            <a:rPr lang="en-GB" dirty="0"/>
            <a:t>Time period:  2018-2021</a:t>
          </a:r>
        </a:p>
      </dgm:t>
    </dgm:pt>
    <dgm:pt modelId="{B9FDC871-39E9-4E7E-BCA7-9898767800EA}" type="parTrans" cxnId="{DFA8F844-7CF3-4E18-9444-D4B20BC56849}">
      <dgm:prSet/>
      <dgm:spPr/>
      <dgm:t>
        <a:bodyPr/>
        <a:lstStyle/>
        <a:p>
          <a:endParaRPr lang="en-GB"/>
        </a:p>
      </dgm:t>
    </dgm:pt>
    <dgm:pt modelId="{14EA9949-5D31-483A-B54D-92FFFAF95923}" type="sibTrans" cxnId="{DFA8F844-7CF3-4E18-9444-D4B20BC56849}">
      <dgm:prSet/>
      <dgm:spPr/>
      <dgm:t>
        <a:bodyPr/>
        <a:lstStyle/>
        <a:p>
          <a:endParaRPr lang="en-GB"/>
        </a:p>
      </dgm:t>
    </dgm:pt>
    <dgm:pt modelId="{587E4C30-00F1-4354-926A-DC69F909B760}">
      <dgm:prSet/>
      <dgm:spPr>
        <a:solidFill>
          <a:srgbClr val="002060"/>
        </a:solidFill>
      </dgm:spPr>
      <dgm:t>
        <a:bodyPr/>
        <a:lstStyle/>
        <a:p>
          <a:pPr algn="ctr"/>
          <a:r>
            <a:rPr lang="en-GB" dirty="0"/>
            <a:t>Only LHCS modules</a:t>
          </a:r>
        </a:p>
        <a:p>
          <a:pPr algn="l"/>
          <a:r>
            <a:rPr lang="en-GB" dirty="0">
              <a:solidFill>
                <a:schemeClr val="bg1"/>
              </a:solidFill>
              <a:effectLst/>
              <a:latin typeface="Segoe UI" panose="020B0502040204020203" pitchFamily="34" charset="0"/>
              <a:ea typeface="Calibri" panose="020F0502020204030204" pitchFamily="34" charset="0"/>
            </a:rPr>
            <a:t>SDK100 J &amp; B; SXHL288, S295, S290, S215, S350, S248, S294, SK299, SDK228, SK298, S315, SD329, S317, SK320, SXLNM390, S826, S807, S827, S285 </a:t>
          </a:r>
          <a:br>
            <a:rPr lang="en-GB" dirty="0">
              <a:solidFill>
                <a:schemeClr val="bg1"/>
              </a:solidFill>
              <a:effectLst/>
              <a:latin typeface="Segoe UI" panose="020B0502040204020203" pitchFamily="34" charset="0"/>
              <a:ea typeface="Calibri" panose="020F0502020204030204" pitchFamily="34" charset="0"/>
            </a:rPr>
          </a:br>
          <a:r>
            <a:rPr lang="en-GB" dirty="0">
              <a:solidFill>
                <a:schemeClr val="bg1"/>
              </a:solidFill>
              <a:effectLst/>
              <a:latin typeface="Segoe UI" panose="020B0502040204020203" pitchFamily="34" charset="0"/>
              <a:ea typeface="Calibri" panose="020F0502020204030204" pitchFamily="34" charset="0"/>
            </a:rPr>
            <a:t>SXH810, SD816, SXM810</a:t>
          </a:r>
        </a:p>
      </dgm:t>
    </dgm:pt>
    <dgm:pt modelId="{5BCAAF03-8071-4394-AE3A-7C32979D6B30}" type="parTrans" cxnId="{57383C36-FEFA-4BA9-8BFD-94074C2BE570}">
      <dgm:prSet/>
      <dgm:spPr/>
      <dgm:t>
        <a:bodyPr/>
        <a:lstStyle/>
        <a:p>
          <a:endParaRPr lang="en-GB"/>
        </a:p>
      </dgm:t>
    </dgm:pt>
    <dgm:pt modelId="{8F54B445-70C5-4027-B2DA-D489E9E862FB}" type="sibTrans" cxnId="{57383C36-FEFA-4BA9-8BFD-94074C2BE570}">
      <dgm:prSet/>
      <dgm:spPr/>
      <dgm:t>
        <a:bodyPr/>
        <a:lstStyle/>
        <a:p>
          <a:endParaRPr lang="en-GB"/>
        </a:p>
      </dgm:t>
    </dgm:pt>
    <dgm:pt modelId="{4A29BFFA-18CC-4E64-827F-30AF62DEBD4C}">
      <dgm:prSet/>
      <dgm:spPr>
        <a:solidFill>
          <a:schemeClr val="accent5"/>
        </a:solidFill>
      </dgm:spPr>
      <dgm:t>
        <a:bodyPr/>
        <a:lstStyle/>
        <a:p>
          <a:r>
            <a:rPr lang="en-GB" dirty="0">
              <a:solidFill>
                <a:schemeClr val="bg1"/>
              </a:solidFill>
              <a:effectLst/>
              <a:latin typeface="Segoe UI" panose="020B0502040204020203" pitchFamily="34" charset="0"/>
              <a:ea typeface="Calibri" panose="020F0502020204030204" pitchFamily="34" charset="0"/>
            </a:rPr>
            <a:t>Considered key demographics</a:t>
          </a:r>
        </a:p>
        <a:p>
          <a:r>
            <a:rPr lang="en-GB" dirty="0">
              <a:solidFill>
                <a:schemeClr val="bg1"/>
              </a:solidFill>
              <a:effectLst/>
              <a:latin typeface="Segoe UI" panose="020B0502040204020203" pitchFamily="34" charset="0"/>
              <a:ea typeface="Calibri" panose="020F0502020204030204" pitchFamily="34" charset="0"/>
            </a:rPr>
            <a:t>Gender, age, disability flag, ethnicity, WP flag, caring responsibilities</a:t>
          </a:r>
        </a:p>
      </dgm:t>
    </dgm:pt>
    <dgm:pt modelId="{8AC17605-A801-4684-A873-794ABA00CD16}" type="parTrans" cxnId="{0FFCE8F6-67B6-4F1E-BF0A-480F6F854E79}">
      <dgm:prSet/>
      <dgm:spPr/>
      <dgm:t>
        <a:bodyPr/>
        <a:lstStyle/>
        <a:p>
          <a:endParaRPr lang="en-GB"/>
        </a:p>
      </dgm:t>
    </dgm:pt>
    <dgm:pt modelId="{D1DA7752-48F2-4ABE-BE6E-11CE97C19BFB}" type="sibTrans" cxnId="{0FFCE8F6-67B6-4F1E-BF0A-480F6F854E79}">
      <dgm:prSet/>
      <dgm:spPr/>
      <dgm:t>
        <a:bodyPr/>
        <a:lstStyle/>
        <a:p>
          <a:endParaRPr lang="en-GB"/>
        </a:p>
      </dgm:t>
    </dgm:pt>
    <dgm:pt modelId="{81C9E5B3-68EC-4461-B8DA-72519CFD210B}" type="pres">
      <dgm:prSet presAssocID="{9CE17C8B-BED0-4DD0-A59B-258F40196323}" presName="diagram" presStyleCnt="0">
        <dgm:presLayoutVars>
          <dgm:dir/>
          <dgm:resizeHandles val="exact"/>
        </dgm:presLayoutVars>
      </dgm:prSet>
      <dgm:spPr/>
    </dgm:pt>
    <dgm:pt modelId="{6F704494-B19D-4DD4-86C1-8D012FAFEB5B}" type="pres">
      <dgm:prSet presAssocID="{F7B7CC44-FC99-45F7-98E4-1A553F6C1976}" presName="node" presStyleLbl="node1" presStyleIdx="0" presStyleCnt="4">
        <dgm:presLayoutVars>
          <dgm:bulletEnabled val="1"/>
        </dgm:presLayoutVars>
      </dgm:prSet>
      <dgm:spPr/>
    </dgm:pt>
    <dgm:pt modelId="{697B4365-AE0F-4154-B434-204E383FCE79}" type="pres">
      <dgm:prSet presAssocID="{3408E2FD-EFF8-4C40-9C18-14A2EC7F150E}" presName="sibTrans" presStyleCnt="0"/>
      <dgm:spPr/>
    </dgm:pt>
    <dgm:pt modelId="{DBBAB8B8-4BA4-4066-ADE8-9F74A70B9ADF}" type="pres">
      <dgm:prSet presAssocID="{4A29BFFA-18CC-4E64-827F-30AF62DEBD4C}" presName="node" presStyleLbl="node1" presStyleIdx="1" presStyleCnt="4" custLinFactY="18154" custLinFactNeighborY="100000">
        <dgm:presLayoutVars>
          <dgm:bulletEnabled val="1"/>
        </dgm:presLayoutVars>
      </dgm:prSet>
      <dgm:spPr/>
    </dgm:pt>
    <dgm:pt modelId="{235A6A3F-D5AE-4509-80F6-F6600483F638}" type="pres">
      <dgm:prSet presAssocID="{D1DA7752-48F2-4ABE-BE6E-11CE97C19BFB}" presName="sibTrans" presStyleCnt="0"/>
      <dgm:spPr/>
    </dgm:pt>
    <dgm:pt modelId="{FF32B67E-ED4C-405A-9FE3-99DC5C216D57}" type="pres">
      <dgm:prSet presAssocID="{587E4C30-00F1-4354-926A-DC69F909B760}" presName="node" presStyleLbl="node1" presStyleIdx="2" presStyleCnt="4">
        <dgm:presLayoutVars>
          <dgm:bulletEnabled val="1"/>
        </dgm:presLayoutVars>
      </dgm:prSet>
      <dgm:spPr/>
    </dgm:pt>
    <dgm:pt modelId="{971E4088-5739-4F9A-8D9A-6B21018C9856}" type="pres">
      <dgm:prSet presAssocID="{8F54B445-70C5-4027-B2DA-D489E9E862FB}" presName="sibTrans" presStyleCnt="0"/>
      <dgm:spPr/>
    </dgm:pt>
    <dgm:pt modelId="{305B4003-B46F-4465-A4CE-0AEF4F71C6B0}" type="pres">
      <dgm:prSet presAssocID="{6F8E5874-65B3-498B-8536-40E4198832A5}" presName="node" presStyleLbl="node1" presStyleIdx="3" presStyleCnt="4" custLinFactY="-16388" custLinFactNeighborX="26" custLinFactNeighborY="-100000">
        <dgm:presLayoutVars>
          <dgm:bulletEnabled val="1"/>
        </dgm:presLayoutVars>
      </dgm:prSet>
      <dgm:spPr/>
    </dgm:pt>
  </dgm:ptLst>
  <dgm:cxnLst>
    <dgm:cxn modelId="{57383C36-FEFA-4BA9-8BFD-94074C2BE570}" srcId="{9CE17C8B-BED0-4DD0-A59B-258F40196323}" destId="{587E4C30-00F1-4354-926A-DC69F909B760}" srcOrd="2" destOrd="0" parTransId="{5BCAAF03-8071-4394-AE3A-7C32979D6B30}" sibTransId="{8F54B445-70C5-4027-B2DA-D489E9E862FB}"/>
    <dgm:cxn modelId="{91985C3A-10D7-4B4E-B618-8D70E865E6B9}" type="presOf" srcId="{4A29BFFA-18CC-4E64-827F-30AF62DEBD4C}" destId="{DBBAB8B8-4BA4-4066-ADE8-9F74A70B9ADF}" srcOrd="0" destOrd="0" presId="urn:microsoft.com/office/officeart/2005/8/layout/default"/>
    <dgm:cxn modelId="{DFA8F844-7CF3-4E18-9444-D4B20BC56849}" srcId="{9CE17C8B-BED0-4DD0-A59B-258F40196323}" destId="{6F8E5874-65B3-498B-8536-40E4198832A5}" srcOrd="3" destOrd="0" parTransId="{B9FDC871-39E9-4E7E-BCA7-9898767800EA}" sibTransId="{14EA9949-5D31-483A-B54D-92FFFAF95923}"/>
    <dgm:cxn modelId="{AF01F145-A94D-420D-A9D2-0AF3BFFA9806}" type="presOf" srcId="{F7B7CC44-FC99-45F7-98E4-1A553F6C1976}" destId="{6F704494-B19D-4DD4-86C1-8D012FAFEB5B}" srcOrd="0" destOrd="0" presId="urn:microsoft.com/office/officeart/2005/8/layout/default"/>
    <dgm:cxn modelId="{EC473D7F-94F3-4AA3-9DCF-FFE7B0965868}" type="presOf" srcId="{6F8E5874-65B3-498B-8536-40E4198832A5}" destId="{305B4003-B46F-4465-A4CE-0AEF4F71C6B0}" srcOrd="0" destOrd="0" presId="urn:microsoft.com/office/officeart/2005/8/layout/default"/>
    <dgm:cxn modelId="{386A668A-9D52-43BB-A475-8988B74D5D0F}" type="presOf" srcId="{9CE17C8B-BED0-4DD0-A59B-258F40196323}" destId="{81C9E5B3-68EC-4461-B8DA-72519CFD210B}" srcOrd="0" destOrd="0" presId="urn:microsoft.com/office/officeart/2005/8/layout/default"/>
    <dgm:cxn modelId="{A96377B2-1E55-451C-8DDF-15896C7B487E}" type="presOf" srcId="{587E4C30-00F1-4354-926A-DC69F909B760}" destId="{FF32B67E-ED4C-405A-9FE3-99DC5C216D57}" srcOrd="0" destOrd="0" presId="urn:microsoft.com/office/officeart/2005/8/layout/default"/>
    <dgm:cxn modelId="{1CAC3AC6-D535-47CC-B52A-1CA2DC2B9395}" srcId="{9CE17C8B-BED0-4DD0-A59B-258F40196323}" destId="{F7B7CC44-FC99-45F7-98E4-1A553F6C1976}" srcOrd="0" destOrd="0" parTransId="{5A787700-76A7-41E6-90A5-38E72A623F14}" sibTransId="{3408E2FD-EFF8-4C40-9C18-14A2EC7F150E}"/>
    <dgm:cxn modelId="{0FFCE8F6-67B6-4F1E-BF0A-480F6F854E79}" srcId="{9CE17C8B-BED0-4DD0-A59B-258F40196323}" destId="{4A29BFFA-18CC-4E64-827F-30AF62DEBD4C}" srcOrd="1" destOrd="0" parTransId="{8AC17605-A801-4684-A873-794ABA00CD16}" sibTransId="{D1DA7752-48F2-4ABE-BE6E-11CE97C19BFB}"/>
    <dgm:cxn modelId="{C645AC6D-9193-44CB-B465-A7134658A1F9}" type="presParOf" srcId="{81C9E5B3-68EC-4461-B8DA-72519CFD210B}" destId="{6F704494-B19D-4DD4-86C1-8D012FAFEB5B}" srcOrd="0" destOrd="0" presId="urn:microsoft.com/office/officeart/2005/8/layout/default"/>
    <dgm:cxn modelId="{73DAA8D0-96B8-4E6E-A473-F85473EC2C22}" type="presParOf" srcId="{81C9E5B3-68EC-4461-B8DA-72519CFD210B}" destId="{697B4365-AE0F-4154-B434-204E383FCE79}" srcOrd="1" destOrd="0" presId="urn:microsoft.com/office/officeart/2005/8/layout/default"/>
    <dgm:cxn modelId="{792541E0-6866-4D72-AE5A-8DE1DCF2E3F9}" type="presParOf" srcId="{81C9E5B3-68EC-4461-B8DA-72519CFD210B}" destId="{DBBAB8B8-4BA4-4066-ADE8-9F74A70B9ADF}" srcOrd="2" destOrd="0" presId="urn:microsoft.com/office/officeart/2005/8/layout/default"/>
    <dgm:cxn modelId="{4211B73E-6483-40A1-A112-858D8C07DF43}" type="presParOf" srcId="{81C9E5B3-68EC-4461-B8DA-72519CFD210B}" destId="{235A6A3F-D5AE-4509-80F6-F6600483F638}" srcOrd="3" destOrd="0" presId="urn:microsoft.com/office/officeart/2005/8/layout/default"/>
    <dgm:cxn modelId="{EA001D16-ACD8-4B53-8F61-C61A4385843A}" type="presParOf" srcId="{81C9E5B3-68EC-4461-B8DA-72519CFD210B}" destId="{FF32B67E-ED4C-405A-9FE3-99DC5C216D57}" srcOrd="4" destOrd="0" presId="urn:microsoft.com/office/officeart/2005/8/layout/default"/>
    <dgm:cxn modelId="{69123BF6-FBC2-4DEB-A0F0-C32600CE9495}" type="presParOf" srcId="{81C9E5B3-68EC-4461-B8DA-72519CFD210B}" destId="{971E4088-5739-4F9A-8D9A-6B21018C9856}" srcOrd="5" destOrd="0" presId="urn:microsoft.com/office/officeart/2005/8/layout/default"/>
    <dgm:cxn modelId="{0F658A68-00C4-4F00-8789-A51FF44F2A96}" type="presParOf" srcId="{81C9E5B3-68EC-4461-B8DA-72519CFD210B}" destId="{305B4003-B46F-4465-A4CE-0AEF4F71C6B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04494-B19D-4DD4-86C1-8D012FAFEB5B}">
      <dsp:nvSpPr>
        <dsp:cNvPr id="0" name=""/>
        <dsp:cNvSpPr/>
      </dsp:nvSpPr>
      <dsp:spPr>
        <a:xfrm>
          <a:off x="992" y="194138"/>
          <a:ext cx="3869531" cy="2321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GB" sz="1900" kern="1200" dirty="0"/>
            <a:t>In partnership with ACQ/data analytics, we extracted all assignments which had L markers applied</a:t>
          </a:r>
        </a:p>
      </dsp:txBody>
      <dsp:txXfrm>
        <a:off x="992" y="194138"/>
        <a:ext cx="3869531" cy="2321718"/>
      </dsp:txXfrm>
    </dsp:sp>
    <dsp:sp modelId="{DBBAB8B8-4BA4-4066-ADE8-9F74A70B9ADF}">
      <dsp:nvSpPr>
        <dsp:cNvPr id="0" name=""/>
        <dsp:cNvSpPr/>
      </dsp:nvSpPr>
      <dsp:spPr>
        <a:xfrm>
          <a:off x="4257476" y="2937341"/>
          <a:ext cx="3869531" cy="2321718"/>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1"/>
              </a:solidFill>
              <a:effectLst/>
              <a:latin typeface="Segoe UI" panose="020B0502040204020203" pitchFamily="34" charset="0"/>
              <a:ea typeface="Calibri" panose="020F0502020204030204" pitchFamily="34" charset="0"/>
            </a:rPr>
            <a:t>Considered key demographics</a:t>
          </a:r>
        </a:p>
        <a:p>
          <a:pPr marL="0" lvl="0" indent="0" algn="ctr" defTabSz="844550">
            <a:lnSpc>
              <a:spcPct val="90000"/>
            </a:lnSpc>
            <a:spcBef>
              <a:spcPct val="0"/>
            </a:spcBef>
            <a:spcAft>
              <a:spcPct val="35000"/>
            </a:spcAft>
            <a:buNone/>
          </a:pPr>
          <a:r>
            <a:rPr lang="en-GB" sz="1900" kern="1200" dirty="0">
              <a:solidFill>
                <a:schemeClr val="bg1"/>
              </a:solidFill>
              <a:effectLst/>
              <a:latin typeface="Segoe UI" panose="020B0502040204020203" pitchFamily="34" charset="0"/>
              <a:ea typeface="Calibri" panose="020F0502020204030204" pitchFamily="34" charset="0"/>
            </a:rPr>
            <a:t>Gender, age, disability flag, ethnicity, WP flag, caring responsibilities</a:t>
          </a:r>
        </a:p>
      </dsp:txBody>
      <dsp:txXfrm>
        <a:off x="4257476" y="2937341"/>
        <a:ext cx="3869531" cy="2321718"/>
      </dsp:txXfrm>
    </dsp:sp>
    <dsp:sp modelId="{FF32B67E-ED4C-405A-9FE3-99DC5C216D57}">
      <dsp:nvSpPr>
        <dsp:cNvPr id="0" name=""/>
        <dsp:cNvSpPr/>
      </dsp:nvSpPr>
      <dsp:spPr>
        <a:xfrm>
          <a:off x="992" y="2902810"/>
          <a:ext cx="3869531" cy="232171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Only LHCS modules</a:t>
          </a:r>
        </a:p>
        <a:p>
          <a:pPr marL="0" lvl="0" indent="0" algn="l" defTabSz="844550">
            <a:lnSpc>
              <a:spcPct val="90000"/>
            </a:lnSpc>
            <a:spcBef>
              <a:spcPct val="0"/>
            </a:spcBef>
            <a:spcAft>
              <a:spcPct val="35000"/>
            </a:spcAft>
            <a:buNone/>
          </a:pPr>
          <a:r>
            <a:rPr lang="en-GB" sz="1900" kern="1200" dirty="0">
              <a:solidFill>
                <a:schemeClr val="bg1"/>
              </a:solidFill>
              <a:effectLst/>
              <a:latin typeface="Segoe UI" panose="020B0502040204020203" pitchFamily="34" charset="0"/>
              <a:ea typeface="Calibri" panose="020F0502020204030204" pitchFamily="34" charset="0"/>
            </a:rPr>
            <a:t>SDK100 J &amp; B; SXHL288, S295, S290, S215, S350, S248, S294, SK299, SDK228, SK298, S315, SD329, S317, SK320, SXLNM390, S826, S807, S827, S285 </a:t>
          </a:r>
          <a:br>
            <a:rPr lang="en-GB" sz="1900" kern="1200" dirty="0">
              <a:solidFill>
                <a:schemeClr val="bg1"/>
              </a:solidFill>
              <a:effectLst/>
              <a:latin typeface="Segoe UI" panose="020B0502040204020203" pitchFamily="34" charset="0"/>
              <a:ea typeface="Calibri" panose="020F0502020204030204" pitchFamily="34" charset="0"/>
            </a:rPr>
          </a:br>
          <a:r>
            <a:rPr lang="en-GB" sz="1900" kern="1200" dirty="0">
              <a:solidFill>
                <a:schemeClr val="bg1"/>
              </a:solidFill>
              <a:effectLst/>
              <a:latin typeface="Segoe UI" panose="020B0502040204020203" pitchFamily="34" charset="0"/>
              <a:ea typeface="Calibri" panose="020F0502020204030204" pitchFamily="34" charset="0"/>
            </a:rPr>
            <a:t>SXH810, SD816, SXM810</a:t>
          </a:r>
        </a:p>
      </dsp:txBody>
      <dsp:txXfrm>
        <a:off x="992" y="2902810"/>
        <a:ext cx="3869531" cy="2321718"/>
      </dsp:txXfrm>
    </dsp:sp>
    <dsp:sp modelId="{305B4003-B46F-4465-A4CE-0AEF4F71C6B0}">
      <dsp:nvSpPr>
        <dsp:cNvPr id="0" name=""/>
        <dsp:cNvSpPr/>
      </dsp:nvSpPr>
      <dsp:spPr>
        <a:xfrm>
          <a:off x="4258468" y="200608"/>
          <a:ext cx="3869531" cy="232171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Time period:  2018-2021</a:t>
          </a:r>
        </a:p>
      </dsp:txBody>
      <dsp:txXfrm>
        <a:off x="4258468" y="200608"/>
        <a:ext cx="3869531" cy="23217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3D5BE-2A1B-49B4-9386-876CC64D9F61}" type="datetimeFigureOut">
              <a:rPr lang="en-GB" smtClean="0"/>
              <a:t>09/05/2022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F4309-029E-4111-B645-8BB72CFB5054}" type="slidenum">
              <a:rPr lang="en-GB" smtClean="0"/>
              <a:t>‹#›</a:t>
            </a:fld>
            <a:endParaRPr lang="en-GB"/>
          </a:p>
        </p:txBody>
      </p:sp>
    </p:spTree>
    <p:extLst>
      <p:ext uri="{BB962C8B-B14F-4D97-AF65-F5344CB8AC3E}">
        <p14:creationId xmlns:p14="http://schemas.microsoft.com/office/powerpoint/2010/main" val="151091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t>
            </a:r>
          </a:p>
        </p:txBody>
      </p:sp>
      <p:sp>
        <p:nvSpPr>
          <p:cNvPr id="4" name="Slide Number Placeholder 3"/>
          <p:cNvSpPr>
            <a:spLocks noGrp="1"/>
          </p:cNvSpPr>
          <p:nvPr>
            <p:ph type="sldNum" sz="quarter" idx="5"/>
          </p:nvPr>
        </p:nvSpPr>
        <p:spPr/>
        <p:txBody>
          <a:bodyPr/>
          <a:lstStyle/>
          <a:p>
            <a:fld id="{5D4F4309-029E-4111-B645-8BB72CFB5054}" type="slidenum">
              <a:rPr lang="en-GB" smtClean="0"/>
              <a:t>1</a:t>
            </a:fld>
            <a:endParaRPr lang="en-GB"/>
          </a:p>
        </p:txBody>
      </p:sp>
    </p:spTree>
    <p:extLst>
      <p:ext uri="{BB962C8B-B14F-4D97-AF65-F5344CB8AC3E}">
        <p14:creationId xmlns:p14="http://schemas.microsoft.com/office/powerpoint/2010/main" val="250586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a:t>
            </a:r>
          </a:p>
        </p:txBody>
      </p:sp>
      <p:sp>
        <p:nvSpPr>
          <p:cNvPr id="4" name="Slide Number Placeholder 3"/>
          <p:cNvSpPr>
            <a:spLocks noGrp="1"/>
          </p:cNvSpPr>
          <p:nvPr>
            <p:ph type="sldNum" sz="quarter" idx="5"/>
          </p:nvPr>
        </p:nvSpPr>
        <p:spPr/>
        <p:txBody>
          <a:bodyPr/>
          <a:lstStyle/>
          <a:p>
            <a:fld id="{5D4F4309-029E-4111-B645-8BB72CFB5054}" type="slidenum">
              <a:rPr lang="en-GB" smtClean="0"/>
              <a:t>11</a:t>
            </a:fld>
            <a:endParaRPr lang="en-GB"/>
          </a:p>
        </p:txBody>
      </p:sp>
    </p:spTree>
    <p:extLst>
      <p:ext uri="{BB962C8B-B14F-4D97-AF65-F5344CB8AC3E}">
        <p14:creationId xmlns:p14="http://schemas.microsoft.com/office/powerpoint/2010/main" val="8373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a:t>
            </a:r>
          </a:p>
        </p:txBody>
      </p:sp>
      <p:sp>
        <p:nvSpPr>
          <p:cNvPr id="4" name="Slide Number Placeholder 3"/>
          <p:cNvSpPr>
            <a:spLocks noGrp="1"/>
          </p:cNvSpPr>
          <p:nvPr>
            <p:ph type="sldNum" sz="quarter" idx="5"/>
          </p:nvPr>
        </p:nvSpPr>
        <p:spPr/>
        <p:txBody>
          <a:bodyPr/>
          <a:lstStyle/>
          <a:p>
            <a:fld id="{5D4F4309-029E-4111-B645-8BB72CFB5054}" type="slidenum">
              <a:rPr lang="en-GB" smtClean="0"/>
              <a:t>12</a:t>
            </a:fld>
            <a:endParaRPr lang="en-GB"/>
          </a:p>
        </p:txBody>
      </p:sp>
    </p:spTree>
    <p:extLst>
      <p:ext uri="{BB962C8B-B14F-4D97-AF65-F5344CB8AC3E}">
        <p14:creationId xmlns:p14="http://schemas.microsoft.com/office/powerpoint/2010/main" val="103640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a:t>
            </a:r>
          </a:p>
        </p:txBody>
      </p:sp>
      <p:sp>
        <p:nvSpPr>
          <p:cNvPr id="4" name="Slide Number Placeholder 3"/>
          <p:cNvSpPr>
            <a:spLocks noGrp="1"/>
          </p:cNvSpPr>
          <p:nvPr>
            <p:ph type="sldNum" sz="quarter" idx="5"/>
          </p:nvPr>
        </p:nvSpPr>
        <p:spPr/>
        <p:txBody>
          <a:bodyPr/>
          <a:lstStyle/>
          <a:p>
            <a:fld id="{5D4F4309-029E-4111-B645-8BB72CFB5054}" type="slidenum">
              <a:rPr lang="en-GB" smtClean="0"/>
              <a:t>13</a:t>
            </a:fld>
            <a:endParaRPr lang="en-GB"/>
          </a:p>
        </p:txBody>
      </p:sp>
    </p:spTree>
    <p:extLst>
      <p:ext uri="{BB962C8B-B14F-4D97-AF65-F5344CB8AC3E}">
        <p14:creationId xmlns:p14="http://schemas.microsoft.com/office/powerpoint/2010/main" val="1333198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a:t>
            </a:r>
          </a:p>
        </p:txBody>
      </p:sp>
      <p:sp>
        <p:nvSpPr>
          <p:cNvPr id="4" name="Slide Number Placeholder 3"/>
          <p:cNvSpPr>
            <a:spLocks noGrp="1"/>
          </p:cNvSpPr>
          <p:nvPr>
            <p:ph type="sldNum" sz="quarter" idx="5"/>
          </p:nvPr>
        </p:nvSpPr>
        <p:spPr/>
        <p:txBody>
          <a:bodyPr/>
          <a:lstStyle/>
          <a:p>
            <a:fld id="{5D4F4309-029E-4111-B645-8BB72CFB5054}" type="slidenum">
              <a:rPr lang="en-GB" smtClean="0"/>
              <a:t>14</a:t>
            </a:fld>
            <a:endParaRPr lang="en-GB"/>
          </a:p>
        </p:txBody>
      </p:sp>
    </p:spTree>
    <p:extLst>
      <p:ext uri="{BB962C8B-B14F-4D97-AF65-F5344CB8AC3E}">
        <p14:creationId xmlns:p14="http://schemas.microsoft.com/office/powerpoint/2010/main" val="219376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Kjn</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D4F4309-029E-4111-B645-8BB72CFB5054}" type="slidenum">
              <a:rPr lang="en-GB" smtClean="0"/>
              <a:t>2</a:t>
            </a:fld>
            <a:endParaRPr lang="en-GB"/>
          </a:p>
        </p:txBody>
      </p:sp>
    </p:spTree>
    <p:extLst>
      <p:ext uri="{BB962C8B-B14F-4D97-AF65-F5344CB8AC3E}">
        <p14:creationId xmlns:p14="http://schemas.microsoft.com/office/powerpoint/2010/main" val="268759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a:t>
            </a:r>
          </a:p>
          <a:p>
            <a:endParaRPr lang="en-GB" dirty="0"/>
          </a:p>
        </p:txBody>
      </p:sp>
      <p:sp>
        <p:nvSpPr>
          <p:cNvPr id="4" name="Slide Number Placeholder 3"/>
          <p:cNvSpPr>
            <a:spLocks noGrp="1"/>
          </p:cNvSpPr>
          <p:nvPr>
            <p:ph type="sldNum" sz="quarter" idx="5"/>
          </p:nvPr>
        </p:nvSpPr>
        <p:spPr/>
        <p:txBody>
          <a:bodyPr/>
          <a:lstStyle/>
          <a:p>
            <a:fld id="{5D4F4309-029E-4111-B645-8BB72CFB5054}" type="slidenum">
              <a:rPr lang="en-GB" smtClean="0"/>
              <a:t>3</a:t>
            </a:fld>
            <a:endParaRPr lang="en-GB"/>
          </a:p>
        </p:txBody>
      </p:sp>
    </p:spTree>
    <p:extLst>
      <p:ext uri="{BB962C8B-B14F-4D97-AF65-F5344CB8AC3E}">
        <p14:creationId xmlns:p14="http://schemas.microsoft.com/office/powerpoint/2010/main" val="284922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a:t>
            </a:r>
          </a:p>
          <a:p>
            <a:endParaRPr lang="en-GB" dirty="0"/>
          </a:p>
        </p:txBody>
      </p:sp>
      <p:sp>
        <p:nvSpPr>
          <p:cNvPr id="4" name="Slide Number Placeholder 3"/>
          <p:cNvSpPr>
            <a:spLocks noGrp="1"/>
          </p:cNvSpPr>
          <p:nvPr>
            <p:ph type="sldNum" sz="quarter" idx="5"/>
          </p:nvPr>
        </p:nvSpPr>
        <p:spPr/>
        <p:txBody>
          <a:bodyPr/>
          <a:lstStyle/>
          <a:p>
            <a:fld id="{5D4F4309-029E-4111-B645-8BB72CFB5054}" type="slidenum">
              <a:rPr lang="en-GB" smtClean="0"/>
              <a:t>4</a:t>
            </a:fld>
            <a:endParaRPr lang="en-GB"/>
          </a:p>
        </p:txBody>
      </p:sp>
    </p:spTree>
    <p:extLst>
      <p:ext uri="{BB962C8B-B14F-4D97-AF65-F5344CB8AC3E}">
        <p14:creationId xmlns:p14="http://schemas.microsoft.com/office/powerpoint/2010/main" val="2630306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7434F4-EB68-4410-9E3D-B8F8FFF032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BD879521-61B5-48E1-80C4-6BF7650A8860}"/>
              </a:ext>
            </a:extLst>
          </p:cNvPr>
          <p:cNvSpPr>
            <a:spLocks noGrp="1"/>
          </p:cNvSpPr>
          <p:nvPr>
            <p:ph type="body" sz="quarter" idx="3"/>
          </p:nvPr>
        </p:nvSpPr>
        <p:spPr/>
        <p:txBody>
          <a:bodyPr/>
          <a:lstStyle/>
          <a:p>
            <a:r>
              <a:rPr lang="en-GB" dirty="0" err="1"/>
              <a:t>Kjn</a:t>
            </a:r>
            <a:endParaRPr lang="en-GB" dirty="0"/>
          </a:p>
          <a:p>
            <a:endParaRPr lang="en-GB" dirty="0"/>
          </a:p>
        </p:txBody>
      </p:sp>
    </p:spTree>
    <p:extLst>
      <p:ext uri="{BB962C8B-B14F-4D97-AF65-F5344CB8AC3E}">
        <p14:creationId xmlns:p14="http://schemas.microsoft.com/office/powerpoint/2010/main" val="99365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kjn</a:t>
            </a:r>
            <a:endParaRPr lang="en-GB" dirty="0"/>
          </a:p>
        </p:txBody>
      </p:sp>
      <p:sp>
        <p:nvSpPr>
          <p:cNvPr id="4" name="Slide Number Placeholder 3"/>
          <p:cNvSpPr>
            <a:spLocks noGrp="1"/>
          </p:cNvSpPr>
          <p:nvPr>
            <p:ph type="sldNum" sz="quarter" idx="5"/>
          </p:nvPr>
        </p:nvSpPr>
        <p:spPr/>
        <p:txBody>
          <a:bodyPr/>
          <a:lstStyle/>
          <a:p>
            <a:fld id="{5D4F4309-029E-4111-B645-8BB72CFB5054}" type="slidenum">
              <a:rPr lang="en-GB" smtClean="0"/>
              <a:t>6</a:t>
            </a:fld>
            <a:endParaRPr lang="en-GB"/>
          </a:p>
        </p:txBody>
      </p:sp>
    </p:spTree>
    <p:extLst>
      <p:ext uri="{BB962C8B-B14F-4D97-AF65-F5344CB8AC3E}">
        <p14:creationId xmlns:p14="http://schemas.microsoft.com/office/powerpoint/2010/main" val="176026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kjn</a:t>
            </a:r>
            <a:endParaRPr lang="en-GB" dirty="0"/>
          </a:p>
        </p:txBody>
      </p:sp>
      <p:sp>
        <p:nvSpPr>
          <p:cNvPr id="4" name="Slide Number Placeholder 3"/>
          <p:cNvSpPr>
            <a:spLocks noGrp="1"/>
          </p:cNvSpPr>
          <p:nvPr>
            <p:ph type="sldNum" sz="quarter" idx="5"/>
          </p:nvPr>
        </p:nvSpPr>
        <p:spPr/>
        <p:txBody>
          <a:bodyPr/>
          <a:lstStyle/>
          <a:p>
            <a:fld id="{5D4F4309-029E-4111-B645-8BB72CFB5054}" type="slidenum">
              <a:rPr lang="en-GB" smtClean="0"/>
              <a:t>7</a:t>
            </a:fld>
            <a:endParaRPr lang="en-GB"/>
          </a:p>
        </p:txBody>
      </p:sp>
    </p:spTree>
    <p:extLst>
      <p:ext uri="{BB962C8B-B14F-4D97-AF65-F5344CB8AC3E}">
        <p14:creationId xmlns:p14="http://schemas.microsoft.com/office/powerpoint/2010/main" val="370447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Kjn</a:t>
            </a:r>
            <a:endParaRPr lang="en-GB" dirty="0"/>
          </a:p>
          <a:p>
            <a:r>
              <a:rPr lang="en-GB" dirty="0"/>
              <a:t>Add date of analysis as this might show disproportionate number in 21J? </a:t>
            </a:r>
          </a:p>
        </p:txBody>
      </p:sp>
      <p:sp>
        <p:nvSpPr>
          <p:cNvPr id="4" name="Slide Number Placeholder 3"/>
          <p:cNvSpPr>
            <a:spLocks noGrp="1"/>
          </p:cNvSpPr>
          <p:nvPr>
            <p:ph type="sldNum" sz="quarter" idx="5"/>
          </p:nvPr>
        </p:nvSpPr>
        <p:spPr/>
        <p:txBody>
          <a:bodyPr/>
          <a:lstStyle/>
          <a:p>
            <a:fld id="{5D4F4309-029E-4111-B645-8BB72CFB5054}" type="slidenum">
              <a:rPr lang="en-GB" smtClean="0"/>
              <a:t>9</a:t>
            </a:fld>
            <a:endParaRPr lang="en-GB"/>
          </a:p>
        </p:txBody>
      </p:sp>
    </p:spTree>
    <p:extLst>
      <p:ext uri="{BB962C8B-B14F-4D97-AF65-F5344CB8AC3E}">
        <p14:creationId xmlns:p14="http://schemas.microsoft.com/office/powerpoint/2010/main" val="125487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Kjn</a:t>
            </a:r>
            <a:endParaRPr lang="en-GB" dirty="0"/>
          </a:p>
        </p:txBody>
      </p:sp>
      <p:sp>
        <p:nvSpPr>
          <p:cNvPr id="4" name="Slide Number Placeholder 3"/>
          <p:cNvSpPr>
            <a:spLocks noGrp="1"/>
          </p:cNvSpPr>
          <p:nvPr>
            <p:ph type="sldNum" sz="quarter" idx="5"/>
          </p:nvPr>
        </p:nvSpPr>
        <p:spPr/>
        <p:txBody>
          <a:bodyPr/>
          <a:lstStyle/>
          <a:p>
            <a:fld id="{5D4F4309-029E-4111-B645-8BB72CFB5054}" type="slidenum">
              <a:rPr lang="en-GB" smtClean="0"/>
              <a:t>10</a:t>
            </a:fld>
            <a:endParaRPr lang="en-GB"/>
          </a:p>
        </p:txBody>
      </p:sp>
    </p:spTree>
    <p:extLst>
      <p:ext uri="{BB962C8B-B14F-4D97-AF65-F5344CB8AC3E}">
        <p14:creationId xmlns:p14="http://schemas.microsoft.com/office/powerpoint/2010/main" val="310496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2ABB-4224-452A-9048-22644AF8C6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5289BB-9220-4294-947F-F03285422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621468-1443-4734-AE01-4FBB151D8A5E}"/>
              </a:ext>
            </a:extLst>
          </p:cNvPr>
          <p:cNvSpPr>
            <a:spLocks noGrp="1"/>
          </p:cNvSpPr>
          <p:nvPr>
            <p:ph type="dt" sz="half" idx="10"/>
          </p:nvPr>
        </p:nvSpPr>
        <p:spPr/>
        <p:txBody>
          <a:bodyPr/>
          <a:lstStyle/>
          <a:p>
            <a:fld id="{F87ED327-CAC4-46A8-8455-9D27F860196D}" type="datetimeFigureOut">
              <a:rPr lang="en-GB" smtClean="0"/>
              <a:t>09/05/2022</a:t>
            </a:fld>
            <a:endParaRPr lang="en-GB"/>
          </a:p>
        </p:txBody>
      </p:sp>
      <p:sp>
        <p:nvSpPr>
          <p:cNvPr id="5" name="Footer Placeholder 4">
            <a:extLst>
              <a:ext uri="{FF2B5EF4-FFF2-40B4-BE49-F238E27FC236}">
                <a16:creationId xmlns:a16="http://schemas.microsoft.com/office/drawing/2014/main" id="{DF727815-17D1-49DA-85C6-03BDDEA9AA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B66BC2-4D3E-4758-AABF-FEC545E32965}"/>
              </a:ext>
            </a:extLst>
          </p:cNvPr>
          <p:cNvSpPr>
            <a:spLocks noGrp="1"/>
          </p:cNvSpPr>
          <p:nvPr>
            <p:ph type="sldNum" sz="quarter" idx="12"/>
          </p:nvPr>
        </p:nvSpPr>
        <p:spPr/>
        <p:txBody>
          <a:bodyPr/>
          <a:lstStyle/>
          <a:p>
            <a:fld id="{9F50F3F5-3900-4C8D-A7DB-7F29190314C3}" type="slidenum">
              <a:rPr lang="en-GB" smtClean="0"/>
              <a:t>‹#›</a:t>
            </a:fld>
            <a:endParaRPr lang="en-GB"/>
          </a:p>
        </p:txBody>
      </p:sp>
    </p:spTree>
    <p:extLst>
      <p:ext uri="{BB962C8B-B14F-4D97-AF65-F5344CB8AC3E}">
        <p14:creationId xmlns:p14="http://schemas.microsoft.com/office/powerpoint/2010/main" val="252559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47FD-A573-42CC-9292-4140167473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DE57A3-C2C5-43B1-B276-86A6E771E1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D61FF5-178B-4230-AE96-3F756BC0ABCA}"/>
              </a:ext>
            </a:extLst>
          </p:cNvPr>
          <p:cNvSpPr>
            <a:spLocks noGrp="1"/>
          </p:cNvSpPr>
          <p:nvPr>
            <p:ph type="dt" sz="half" idx="10"/>
          </p:nvPr>
        </p:nvSpPr>
        <p:spPr/>
        <p:txBody>
          <a:bodyPr/>
          <a:lstStyle/>
          <a:p>
            <a:fld id="{F87ED327-CAC4-46A8-8455-9D27F860196D}" type="datetimeFigureOut">
              <a:rPr lang="en-GB" smtClean="0"/>
              <a:t>09/05/2022</a:t>
            </a:fld>
            <a:endParaRPr lang="en-GB"/>
          </a:p>
        </p:txBody>
      </p:sp>
      <p:sp>
        <p:nvSpPr>
          <p:cNvPr id="5" name="Footer Placeholder 4">
            <a:extLst>
              <a:ext uri="{FF2B5EF4-FFF2-40B4-BE49-F238E27FC236}">
                <a16:creationId xmlns:a16="http://schemas.microsoft.com/office/drawing/2014/main" id="{B7F79C00-07FB-408D-A2D6-46B1230E00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6515C8-C0C2-4CD6-84B5-14B0B1F93218}"/>
              </a:ext>
            </a:extLst>
          </p:cNvPr>
          <p:cNvSpPr>
            <a:spLocks noGrp="1"/>
          </p:cNvSpPr>
          <p:nvPr>
            <p:ph type="sldNum" sz="quarter" idx="12"/>
          </p:nvPr>
        </p:nvSpPr>
        <p:spPr/>
        <p:txBody>
          <a:bodyPr/>
          <a:lstStyle/>
          <a:p>
            <a:fld id="{9F50F3F5-3900-4C8D-A7DB-7F29190314C3}" type="slidenum">
              <a:rPr lang="en-GB" smtClean="0"/>
              <a:t>‹#›</a:t>
            </a:fld>
            <a:endParaRPr lang="en-GB"/>
          </a:p>
        </p:txBody>
      </p:sp>
    </p:spTree>
    <p:extLst>
      <p:ext uri="{BB962C8B-B14F-4D97-AF65-F5344CB8AC3E}">
        <p14:creationId xmlns:p14="http://schemas.microsoft.com/office/powerpoint/2010/main" val="329446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EB505-1189-406E-B491-6F446E9CA5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41EEDD-71B4-4D90-83E9-1E8797E33A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F0801D-0993-40B4-90C5-8B47E4BD043F}"/>
              </a:ext>
            </a:extLst>
          </p:cNvPr>
          <p:cNvSpPr>
            <a:spLocks noGrp="1"/>
          </p:cNvSpPr>
          <p:nvPr>
            <p:ph type="dt" sz="half" idx="10"/>
          </p:nvPr>
        </p:nvSpPr>
        <p:spPr/>
        <p:txBody>
          <a:bodyPr/>
          <a:lstStyle/>
          <a:p>
            <a:fld id="{F87ED327-CAC4-46A8-8455-9D27F860196D}" type="datetimeFigureOut">
              <a:rPr lang="en-GB" smtClean="0"/>
              <a:t>09/05/2022</a:t>
            </a:fld>
            <a:endParaRPr lang="en-GB"/>
          </a:p>
        </p:txBody>
      </p:sp>
      <p:sp>
        <p:nvSpPr>
          <p:cNvPr id="5" name="Footer Placeholder 4">
            <a:extLst>
              <a:ext uri="{FF2B5EF4-FFF2-40B4-BE49-F238E27FC236}">
                <a16:creationId xmlns:a16="http://schemas.microsoft.com/office/drawing/2014/main" id="{80E8BC3B-2627-4D69-9D8A-BB672FABF2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AE8AAE-CFC8-4352-827D-3720A9B9D92D}"/>
              </a:ext>
            </a:extLst>
          </p:cNvPr>
          <p:cNvSpPr>
            <a:spLocks noGrp="1"/>
          </p:cNvSpPr>
          <p:nvPr>
            <p:ph type="sldNum" sz="quarter" idx="12"/>
          </p:nvPr>
        </p:nvSpPr>
        <p:spPr/>
        <p:txBody>
          <a:bodyPr/>
          <a:lstStyle/>
          <a:p>
            <a:fld id="{9F50F3F5-3900-4C8D-A7DB-7F29190314C3}" type="slidenum">
              <a:rPr lang="en-GB" smtClean="0"/>
              <a:t>‹#›</a:t>
            </a:fld>
            <a:endParaRPr lang="en-GB"/>
          </a:p>
        </p:txBody>
      </p:sp>
    </p:spTree>
    <p:extLst>
      <p:ext uri="{BB962C8B-B14F-4D97-AF65-F5344CB8AC3E}">
        <p14:creationId xmlns:p14="http://schemas.microsoft.com/office/powerpoint/2010/main" val="877383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518402" y="1150618"/>
            <a:ext cx="11017991"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265881527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D946-7217-4811-9614-60A8D1A2F0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3E27DA-0C8C-4FC0-9683-69B3AF566B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D6970C-0E43-47CF-B9AF-4DA7A281C97D}"/>
              </a:ext>
            </a:extLst>
          </p:cNvPr>
          <p:cNvSpPr>
            <a:spLocks noGrp="1"/>
          </p:cNvSpPr>
          <p:nvPr>
            <p:ph type="dt" sz="half" idx="10"/>
          </p:nvPr>
        </p:nvSpPr>
        <p:spPr/>
        <p:txBody>
          <a:bodyPr/>
          <a:lstStyle/>
          <a:p>
            <a:fld id="{F87ED327-CAC4-46A8-8455-9D27F860196D}" type="datetimeFigureOut">
              <a:rPr lang="en-GB" smtClean="0"/>
              <a:t>09/05/2022</a:t>
            </a:fld>
            <a:endParaRPr lang="en-GB"/>
          </a:p>
        </p:txBody>
      </p:sp>
      <p:sp>
        <p:nvSpPr>
          <p:cNvPr id="5" name="Footer Placeholder 4">
            <a:extLst>
              <a:ext uri="{FF2B5EF4-FFF2-40B4-BE49-F238E27FC236}">
                <a16:creationId xmlns:a16="http://schemas.microsoft.com/office/drawing/2014/main" id="{7A475706-FB49-4FCF-AA8E-694D745F95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1C2AC6-E0A6-4341-A720-79CBCE81C844}"/>
              </a:ext>
            </a:extLst>
          </p:cNvPr>
          <p:cNvSpPr>
            <a:spLocks noGrp="1"/>
          </p:cNvSpPr>
          <p:nvPr>
            <p:ph type="sldNum" sz="quarter" idx="12"/>
          </p:nvPr>
        </p:nvSpPr>
        <p:spPr/>
        <p:txBody>
          <a:bodyPr/>
          <a:lstStyle/>
          <a:p>
            <a:fld id="{9F50F3F5-3900-4C8D-A7DB-7F29190314C3}" type="slidenum">
              <a:rPr lang="en-GB" smtClean="0"/>
              <a:t>‹#›</a:t>
            </a:fld>
            <a:endParaRPr lang="en-GB"/>
          </a:p>
        </p:txBody>
      </p:sp>
    </p:spTree>
    <p:extLst>
      <p:ext uri="{BB962C8B-B14F-4D97-AF65-F5344CB8AC3E}">
        <p14:creationId xmlns:p14="http://schemas.microsoft.com/office/powerpoint/2010/main" val="138133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15B5-6814-4FD6-916D-1AE2889F1E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504185-BC2B-4F35-87E5-9EF9469A8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39CEFA-4242-4DF3-A8AB-3C2EA4D54210}"/>
              </a:ext>
            </a:extLst>
          </p:cNvPr>
          <p:cNvSpPr>
            <a:spLocks noGrp="1"/>
          </p:cNvSpPr>
          <p:nvPr>
            <p:ph type="dt" sz="half" idx="10"/>
          </p:nvPr>
        </p:nvSpPr>
        <p:spPr/>
        <p:txBody>
          <a:bodyPr/>
          <a:lstStyle/>
          <a:p>
            <a:fld id="{F87ED327-CAC4-46A8-8455-9D27F860196D}" type="datetimeFigureOut">
              <a:rPr lang="en-GB" smtClean="0"/>
              <a:t>09/05/2022</a:t>
            </a:fld>
            <a:endParaRPr lang="en-GB"/>
          </a:p>
        </p:txBody>
      </p:sp>
      <p:sp>
        <p:nvSpPr>
          <p:cNvPr id="5" name="Footer Placeholder 4">
            <a:extLst>
              <a:ext uri="{FF2B5EF4-FFF2-40B4-BE49-F238E27FC236}">
                <a16:creationId xmlns:a16="http://schemas.microsoft.com/office/drawing/2014/main" id="{1AE5A717-A41C-4B56-92B5-F6612A957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DB65E4-2EA0-4CF5-955C-00691700B9DB}"/>
              </a:ext>
            </a:extLst>
          </p:cNvPr>
          <p:cNvSpPr>
            <a:spLocks noGrp="1"/>
          </p:cNvSpPr>
          <p:nvPr>
            <p:ph type="sldNum" sz="quarter" idx="12"/>
          </p:nvPr>
        </p:nvSpPr>
        <p:spPr/>
        <p:txBody>
          <a:bodyPr/>
          <a:lstStyle/>
          <a:p>
            <a:fld id="{9F50F3F5-3900-4C8D-A7DB-7F29190314C3}" type="slidenum">
              <a:rPr lang="en-GB" smtClean="0"/>
              <a:t>‹#›</a:t>
            </a:fld>
            <a:endParaRPr lang="en-GB"/>
          </a:p>
        </p:txBody>
      </p:sp>
    </p:spTree>
    <p:extLst>
      <p:ext uri="{BB962C8B-B14F-4D97-AF65-F5344CB8AC3E}">
        <p14:creationId xmlns:p14="http://schemas.microsoft.com/office/powerpoint/2010/main" val="203719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12B7-628B-4ABE-8173-02F48BD69C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F71992-C85D-493D-8629-F761958920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5333F6-5151-495C-B877-9DAF670492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BBDDFA-5A8A-4C42-ADA7-7EBA58598ED1}"/>
              </a:ext>
            </a:extLst>
          </p:cNvPr>
          <p:cNvSpPr>
            <a:spLocks noGrp="1"/>
          </p:cNvSpPr>
          <p:nvPr>
            <p:ph type="dt" sz="half" idx="10"/>
          </p:nvPr>
        </p:nvSpPr>
        <p:spPr/>
        <p:txBody>
          <a:bodyPr/>
          <a:lstStyle/>
          <a:p>
            <a:fld id="{F87ED327-CAC4-46A8-8455-9D27F860196D}" type="datetimeFigureOut">
              <a:rPr lang="en-GB" smtClean="0"/>
              <a:t>09/05/2022</a:t>
            </a:fld>
            <a:endParaRPr lang="en-GB"/>
          </a:p>
        </p:txBody>
      </p:sp>
      <p:sp>
        <p:nvSpPr>
          <p:cNvPr id="6" name="Footer Placeholder 5">
            <a:extLst>
              <a:ext uri="{FF2B5EF4-FFF2-40B4-BE49-F238E27FC236}">
                <a16:creationId xmlns:a16="http://schemas.microsoft.com/office/drawing/2014/main" id="{AEEA2501-B26B-4BD9-97ED-9229C9A31C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FA024-E72C-4906-B39B-82ED16A48FD2}"/>
              </a:ext>
            </a:extLst>
          </p:cNvPr>
          <p:cNvSpPr>
            <a:spLocks noGrp="1"/>
          </p:cNvSpPr>
          <p:nvPr>
            <p:ph type="sldNum" sz="quarter" idx="12"/>
          </p:nvPr>
        </p:nvSpPr>
        <p:spPr/>
        <p:txBody>
          <a:bodyPr/>
          <a:lstStyle/>
          <a:p>
            <a:fld id="{9F50F3F5-3900-4C8D-A7DB-7F29190314C3}" type="slidenum">
              <a:rPr lang="en-GB" smtClean="0"/>
              <a:t>‹#›</a:t>
            </a:fld>
            <a:endParaRPr lang="en-GB"/>
          </a:p>
        </p:txBody>
      </p:sp>
    </p:spTree>
    <p:extLst>
      <p:ext uri="{BB962C8B-B14F-4D97-AF65-F5344CB8AC3E}">
        <p14:creationId xmlns:p14="http://schemas.microsoft.com/office/powerpoint/2010/main" val="167917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14B-B406-4A2C-95E1-33D5A8021C6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40836-2C2F-4108-A411-4E9AB84CF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434F83-F2D8-481F-8985-77AEB76D3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DF441C-FEF3-4140-8363-931870934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F02D6-7732-4F65-B9D2-DFFECA065B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551ADE-714D-4906-A173-0FF875E3259E}"/>
              </a:ext>
            </a:extLst>
          </p:cNvPr>
          <p:cNvSpPr>
            <a:spLocks noGrp="1"/>
          </p:cNvSpPr>
          <p:nvPr>
            <p:ph type="dt" sz="half" idx="10"/>
          </p:nvPr>
        </p:nvSpPr>
        <p:spPr/>
        <p:txBody>
          <a:bodyPr/>
          <a:lstStyle/>
          <a:p>
            <a:fld id="{F87ED327-CAC4-46A8-8455-9D27F860196D}" type="datetimeFigureOut">
              <a:rPr lang="en-GB" smtClean="0"/>
              <a:t>09/05/2022</a:t>
            </a:fld>
            <a:endParaRPr lang="en-GB"/>
          </a:p>
        </p:txBody>
      </p:sp>
      <p:sp>
        <p:nvSpPr>
          <p:cNvPr id="8" name="Footer Placeholder 7">
            <a:extLst>
              <a:ext uri="{FF2B5EF4-FFF2-40B4-BE49-F238E27FC236}">
                <a16:creationId xmlns:a16="http://schemas.microsoft.com/office/drawing/2014/main" id="{8B27A5F1-68AD-4472-9479-9A43C96019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E5C62C-E051-4DC5-BC4F-04F4A6CAE0AF}"/>
              </a:ext>
            </a:extLst>
          </p:cNvPr>
          <p:cNvSpPr>
            <a:spLocks noGrp="1"/>
          </p:cNvSpPr>
          <p:nvPr>
            <p:ph type="sldNum" sz="quarter" idx="12"/>
          </p:nvPr>
        </p:nvSpPr>
        <p:spPr/>
        <p:txBody>
          <a:bodyPr/>
          <a:lstStyle/>
          <a:p>
            <a:fld id="{9F50F3F5-3900-4C8D-A7DB-7F29190314C3}" type="slidenum">
              <a:rPr lang="en-GB" smtClean="0"/>
              <a:t>‹#›</a:t>
            </a:fld>
            <a:endParaRPr lang="en-GB"/>
          </a:p>
        </p:txBody>
      </p:sp>
    </p:spTree>
    <p:extLst>
      <p:ext uri="{BB962C8B-B14F-4D97-AF65-F5344CB8AC3E}">
        <p14:creationId xmlns:p14="http://schemas.microsoft.com/office/powerpoint/2010/main" val="238245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F21F-F7FD-4E05-A8EF-FD77BE388B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941078-4234-4EC2-9DB5-41C14251031F}"/>
              </a:ext>
            </a:extLst>
          </p:cNvPr>
          <p:cNvSpPr>
            <a:spLocks noGrp="1"/>
          </p:cNvSpPr>
          <p:nvPr>
            <p:ph type="dt" sz="half" idx="10"/>
          </p:nvPr>
        </p:nvSpPr>
        <p:spPr/>
        <p:txBody>
          <a:bodyPr/>
          <a:lstStyle/>
          <a:p>
            <a:fld id="{F87ED327-CAC4-46A8-8455-9D27F860196D}" type="datetimeFigureOut">
              <a:rPr lang="en-GB" smtClean="0"/>
              <a:t>09/05/2022</a:t>
            </a:fld>
            <a:endParaRPr lang="en-GB"/>
          </a:p>
        </p:txBody>
      </p:sp>
      <p:sp>
        <p:nvSpPr>
          <p:cNvPr id="4" name="Footer Placeholder 3">
            <a:extLst>
              <a:ext uri="{FF2B5EF4-FFF2-40B4-BE49-F238E27FC236}">
                <a16:creationId xmlns:a16="http://schemas.microsoft.com/office/drawing/2014/main" id="{56D874D3-01A6-403C-9157-3245E7193A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C78114-6209-497A-8AC5-BD6022A362D6}"/>
              </a:ext>
            </a:extLst>
          </p:cNvPr>
          <p:cNvSpPr>
            <a:spLocks noGrp="1"/>
          </p:cNvSpPr>
          <p:nvPr>
            <p:ph type="sldNum" sz="quarter" idx="12"/>
          </p:nvPr>
        </p:nvSpPr>
        <p:spPr/>
        <p:txBody>
          <a:bodyPr/>
          <a:lstStyle/>
          <a:p>
            <a:fld id="{9F50F3F5-3900-4C8D-A7DB-7F29190314C3}" type="slidenum">
              <a:rPr lang="en-GB" smtClean="0"/>
              <a:t>‹#›</a:t>
            </a:fld>
            <a:endParaRPr lang="en-GB"/>
          </a:p>
        </p:txBody>
      </p:sp>
    </p:spTree>
    <p:extLst>
      <p:ext uri="{BB962C8B-B14F-4D97-AF65-F5344CB8AC3E}">
        <p14:creationId xmlns:p14="http://schemas.microsoft.com/office/powerpoint/2010/main" val="121470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2F482-9670-4DD7-9AD0-B18FAA004F9F}"/>
              </a:ext>
            </a:extLst>
          </p:cNvPr>
          <p:cNvSpPr>
            <a:spLocks noGrp="1"/>
          </p:cNvSpPr>
          <p:nvPr>
            <p:ph type="dt" sz="half" idx="10"/>
          </p:nvPr>
        </p:nvSpPr>
        <p:spPr/>
        <p:txBody>
          <a:bodyPr/>
          <a:lstStyle/>
          <a:p>
            <a:fld id="{F87ED327-CAC4-46A8-8455-9D27F860196D}" type="datetimeFigureOut">
              <a:rPr lang="en-GB" smtClean="0"/>
              <a:t>09/05/2022</a:t>
            </a:fld>
            <a:endParaRPr lang="en-GB"/>
          </a:p>
        </p:txBody>
      </p:sp>
      <p:sp>
        <p:nvSpPr>
          <p:cNvPr id="3" name="Footer Placeholder 2">
            <a:extLst>
              <a:ext uri="{FF2B5EF4-FFF2-40B4-BE49-F238E27FC236}">
                <a16:creationId xmlns:a16="http://schemas.microsoft.com/office/drawing/2014/main" id="{17B6DF86-9B47-430B-B30A-685FA15599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6BFEDB-F530-4F56-A808-B9B8F07A818F}"/>
              </a:ext>
            </a:extLst>
          </p:cNvPr>
          <p:cNvSpPr>
            <a:spLocks noGrp="1"/>
          </p:cNvSpPr>
          <p:nvPr>
            <p:ph type="sldNum" sz="quarter" idx="12"/>
          </p:nvPr>
        </p:nvSpPr>
        <p:spPr/>
        <p:txBody>
          <a:bodyPr/>
          <a:lstStyle/>
          <a:p>
            <a:fld id="{9F50F3F5-3900-4C8D-A7DB-7F29190314C3}" type="slidenum">
              <a:rPr lang="en-GB" smtClean="0"/>
              <a:t>‹#›</a:t>
            </a:fld>
            <a:endParaRPr lang="en-GB"/>
          </a:p>
        </p:txBody>
      </p:sp>
    </p:spTree>
    <p:extLst>
      <p:ext uri="{BB962C8B-B14F-4D97-AF65-F5344CB8AC3E}">
        <p14:creationId xmlns:p14="http://schemas.microsoft.com/office/powerpoint/2010/main" val="365129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41EA-2C54-43B7-88D5-3C53F0C0D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2FA1BF-9360-4848-B32E-62046183DA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B479B2-FB5D-47DD-9D02-15BBAE46D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BA1C5-3B91-4AE2-9D23-3ADF04A34A73}"/>
              </a:ext>
            </a:extLst>
          </p:cNvPr>
          <p:cNvSpPr>
            <a:spLocks noGrp="1"/>
          </p:cNvSpPr>
          <p:nvPr>
            <p:ph type="dt" sz="half" idx="10"/>
          </p:nvPr>
        </p:nvSpPr>
        <p:spPr/>
        <p:txBody>
          <a:bodyPr/>
          <a:lstStyle/>
          <a:p>
            <a:fld id="{F87ED327-CAC4-46A8-8455-9D27F860196D}" type="datetimeFigureOut">
              <a:rPr lang="en-GB" smtClean="0"/>
              <a:t>09/05/2022</a:t>
            </a:fld>
            <a:endParaRPr lang="en-GB"/>
          </a:p>
        </p:txBody>
      </p:sp>
      <p:sp>
        <p:nvSpPr>
          <p:cNvPr id="6" name="Footer Placeholder 5">
            <a:extLst>
              <a:ext uri="{FF2B5EF4-FFF2-40B4-BE49-F238E27FC236}">
                <a16:creationId xmlns:a16="http://schemas.microsoft.com/office/drawing/2014/main" id="{80D0145D-B487-4171-87B4-78DEFFCCF9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5D0B2A-991F-4560-BCB6-5F2BAF9B0529}"/>
              </a:ext>
            </a:extLst>
          </p:cNvPr>
          <p:cNvSpPr>
            <a:spLocks noGrp="1"/>
          </p:cNvSpPr>
          <p:nvPr>
            <p:ph type="sldNum" sz="quarter" idx="12"/>
          </p:nvPr>
        </p:nvSpPr>
        <p:spPr/>
        <p:txBody>
          <a:bodyPr/>
          <a:lstStyle/>
          <a:p>
            <a:fld id="{9F50F3F5-3900-4C8D-A7DB-7F29190314C3}" type="slidenum">
              <a:rPr lang="en-GB" smtClean="0"/>
              <a:t>‹#›</a:t>
            </a:fld>
            <a:endParaRPr lang="en-GB"/>
          </a:p>
        </p:txBody>
      </p:sp>
    </p:spTree>
    <p:extLst>
      <p:ext uri="{BB962C8B-B14F-4D97-AF65-F5344CB8AC3E}">
        <p14:creationId xmlns:p14="http://schemas.microsoft.com/office/powerpoint/2010/main" val="302012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2C86-8E0B-4601-B583-9806E9237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7070C9-45AD-4F69-ADE7-FB3A38862A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4C8B52-0BE9-4AD7-9F51-2834C81CB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6A37A-A4A7-4D19-A3C5-3A8B725CB564}"/>
              </a:ext>
            </a:extLst>
          </p:cNvPr>
          <p:cNvSpPr>
            <a:spLocks noGrp="1"/>
          </p:cNvSpPr>
          <p:nvPr>
            <p:ph type="dt" sz="half" idx="10"/>
          </p:nvPr>
        </p:nvSpPr>
        <p:spPr/>
        <p:txBody>
          <a:bodyPr/>
          <a:lstStyle/>
          <a:p>
            <a:fld id="{F87ED327-CAC4-46A8-8455-9D27F860196D}" type="datetimeFigureOut">
              <a:rPr lang="en-GB" smtClean="0"/>
              <a:t>09/05/2022</a:t>
            </a:fld>
            <a:endParaRPr lang="en-GB"/>
          </a:p>
        </p:txBody>
      </p:sp>
      <p:sp>
        <p:nvSpPr>
          <p:cNvPr id="6" name="Footer Placeholder 5">
            <a:extLst>
              <a:ext uri="{FF2B5EF4-FFF2-40B4-BE49-F238E27FC236}">
                <a16:creationId xmlns:a16="http://schemas.microsoft.com/office/drawing/2014/main" id="{2098F2A7-11F5-482F-BE28-3469AEB6D6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4F8BE-4060-4226-868E-9EABEE45B4DC}"/>
              </a:ext>
            </a:extLst>
          </p:cNvPr>
          <p:cNvSpPr>
            <a:spLocks noGrp="1"/>
          </p:cNvSpPr>
          <p:nvPr>
            <p:ph type="sldNum" sz="quarter" idx="12"/>
          </p:nvPr>
        </p:nvSpPr>
        <p:spPr/>
        <p:txBody>
          <a:bodyPr/>
          <a:lstStyle/>
          <a:p>
            <a:fld id="{9F50F3F5-3900-4C8D-A7DB-7F29190314C3}" type="slidenum">
              <a:rPr lang="en-GB" smtClean="0"/>
              <a:t>‹#›</a:t>
            </a:fld>
            <a:endParaRPr lang="en-GB"/>
          </a:p>
        </p:txBody>
      </p:sp>
    </p:spTree>
    <p:extLst>
      <p:ext uri="{BB962C8B-B14F-4D97-AF65-F5344CB8AC3E}">
        <p14:creationId xmlns:p14="http://schemas.microsoft.com/office/powerpoint/2010/main" val="302368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06A402-76E5-4D73-AC57-429297F799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C7D83C-30F6-4E2B-A502-4CE1945BE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B9EEF-9DE8-4363-AA91-FE8C8D8409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ED327-CAC4-46A8-8455-9D27F860196D}" type="datetimeFigureOut">
              <a:rPr lang="en-GB" smtClean="0"/>
              <a:t>09/05/2022</a:t>
            </a:fld>
            <a:endParaRPr lang="en-GB"/>
          </a:p>
        </p:txBody>
      </p:sp>
      <p:sp>
        <p:nvSpPr>
          <p:cNvPr id="5" name="Footer Placeholder 4">
            <a:extLst>
              <a:ext uri="{FF2B5EF4-FFF2-40B4-BE49-F238E27FC236}">
                <a16:creationId xmlns:a16="http://schemas.microsoft.com/office/drawing/2014/main" id="{A81FF270-BBAD-4E27-A62E-40BDE1F4D2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500C10-DB62-482C-A74B-5AF168FEF8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0F3F5-3900-4C8D-A7DB-7F29190314C3}" type="slidenum">
              <a:rPr lang="en-GB" smtClean="0"/>
              <a:t>‹#›</a:t>
            </a:fld>
            <a:endParaRPr lang="en-GB"/>
          </a:p>
        </p:txBody>
      </p:sp>
    </p:spTree>
    <p:extLst>
      <p:ext uri="{BB962C8B-B14F-4D97-AF65-F5344CB8AC3E}">
        <p14:creationId xmlns:p14="http://schemas.microsoft.com/office/powerpoint/2010/main" val="2079149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open.ac.uk/disabilit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open.ac.uk/about/main/strategy-and-policies/facts-and-figur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1AA7DD-D201-42B6-8CDA-789CEB11017D}"/>
              </a:ext>
            </a:extLst>
          </p:cNvPr>
          <p:cNvSpPr txBox="1"/>
          <p:nvPr/>
        </p:nvSpPr>
        <p:spPr>
          <a:xfrm>
            <a:off x="242829" y="319730"/>
            <a:ext cx="4339816" cy="2661676"/>
          </a:xfrm>
          <a:prstGeom prst="rect">
            <a:avLst/>
          </a:prstGeom>
        </p:spPr>
        <p:txBody>
          <a:bodyPr vert="horz" lIns="91440" tIns="45720" rIns="91440" bIns="45720" rtlCol="0">
            <a:normAutofit lnSpcReduction="10000"/>
          </a:bodyPr>
          <a:lstStyle/>
          <a:p>
            <a:pPr>
              <a:lnSpc>
                <a:spcPct val="90000"/>
              </a:lnSpc>
              <a:spcAft>
                <a:spcPts val="600"/>
              </a:spcAft>
            </a:pPr>
            <a:r>
              <a:rPr lang="en-US" sz="3200" b="1" dirty="0"/>
              <a:t>An evaluation of use and impact of zero grades in assessment</a:t>
            </a:r>
            <a:br>
              <a:rPr lang="en-US" sz="3200" b="1" dirty="0"/>
            </a:br>
            <a:br>
              <a:rPr lang="en-US" sz="3200" b="1" dirty="0"/>
            </a:br>
            <a:r>
              <a:rPr lang="en-US" sz="3200" b="1" dirty="0"/>
              <a:t>Are we being consistent, fair, and transparent?</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EE7C892-368F-4D4B-A838-E891E8B96625}"/>
              </a:ext>
            </a:extLst>
          </p:cNvPr>
          <p:cNvPicPr>
            <a:picLocks noChangeAspect="1"/>
          </p:cNvPicPr>
          <p:nvPr/>
        </p:nvPicPr>
        <p:blipFill>
          <a:blip r:embed="rId3"/>
          <a:stretch>
            <a:fillRect/>
          </a:stretch>
        </p:blipFill>
        <p:spPr>
          <a:xfrm>
            <a:off x="5774696" y="2212439"/>
            <a:ext cx="5540499" cy="2520926"/>
          </a:xfrm>
          <a:prstGeom prst="rect">
            <a:avLst/>
          </a:prstGeom>
          <a:effectLst/>
        </p:spPr>
      </p:pic>
      <p:sp>
        <p:nvSpPr>
          <p:cNvPr id="3" name="TextBox 2">
            <a:extLst>
              <a:ext uri="{FF2B5EF4-FFF2-40B4-BE49-F238E27FC236}">
                <a16:creationId xmlns:a16="http://schemas.microsoft.com/office/drawing/2014/main" id="{6A1DFF16-82FB-469F-B150-5E68E46339EE}"/>
              </a:ext>
            </a:extLst>
          </p:cNvPr>
          <p:cNvSpPr txBox="1"/>
          <p:nvPr/>
        </p:nvSpPr>
        <p:spPr>
          <a:xfrm>
            <a:off x="242829" y="5500254"/>
            <a:ext cx="4339816" cy="1200329"/>
          </a:xfrm>
          <a:prstGeom prst="rect">
            <a:avLst/>
          </a:prstGeom>
          <a:noFill/>
        </p:spPr>
        <p:txBody>
          <a:bodyPr wrap="square" rtlCol="0">
            <a:spAutoFit/>
          </a:bodyPr>
          <a:lstStyle/>
          <a:p>
            <a:r>
              <a:rPr lang="en-GB" sz="2400" b="1" dirty="0"/>
              <a:t>Project leads:</a:t>
            </a:r>
          </a:p>
          <a:p>
            <a:endParaRPr lang="en-GB" sz="2400" b="1" dirty="0"/>
          </a:p>
          <a:p>
            <a:r>
              <a:rPr lang="en-GB" sz="2400" b="1" dirty="0"/>
              <a:t>Fi Moorman &amp; Karen New</a:t>
            </a:r>
          </a:p>
        </p:txBody>
      </p:sp>
      <p:pic>
        <p:nvPicPr>
          <p:cNvPr id="6" name="Picture 5">
            <a:extLst>
              <a:ext uri="{FF2B5EF4-FFF2-40B4-BE49-F238E27FC236}">
                <a16:creationId xmlns:a16="http://schemas.microsoft.com/office/drawing/2014/main" id="{A2831F64-4EE6-4BAF-BBD6-335747707C32}"/>
              </a:ext>
            </a:extLst>
          </p:cNvPr>
          <p:cNvPicPr>
            <a:picLocks noChangeAspect="1"/>
          </p:cNvPicPr>
          <p:nvPr/>
        </p:nvPicPr>
        <p:blipFill>
          <a:blip r:embed="rId4"/>
          <a:stretch>
            <a:fillRect/>
          </a:stretch>
        </p:blipFill>
        <p:spPr>
          <a:xfrm>
            <a:off x="-1800" y="3725348"/>
            <a:ext cx="4640856" cy="1400458"/>
          </a:xfrm>
          <a:prstGeom prst="rect">
            <a:avLst/>
          </a:prstGeom>
        </p:spPr>
      </p:pic>
    </p:spTree>
    <p:extLst>
      <p:ext uri="{BB962C8B-B14F-4D97-AF65-F5344CB8AC3E}">
        <p14:creationId xmlns:p14="http://schemas.microsoft.com/office/powerpoint/2010/main" val="366018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87B001D-C22C-44DC-BD90-F537DD76A05F}"/>
              </a:ext>
            </a:extLst>
          </p:cNvPr>
          <p:cNvGraphicFramePr>
            <a:graphicFrameLocks/>
          </p:cNvGraphicFramePr>
          <p:nvPr>
            <p:extLst>
              <p:ext uri="{D42A27DB-BD31-4B8C-83A1-F6EECF244321}">
                <p14:modId xmlns:p14="http://schemas.microsoft.com/office/powerpoint/2010/main" val="3325436093"/>
              </p:ext>
            </p:extLst>
          </p:nvPr>
        </p:nvGraphicFramePr>
        <p:xfrm>
          <a:off x="678180" y="685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61BA32B3-67E8-46D5-9217-F69DD4DEA0A9}"/>
              </a:ext>
            </a:extLst>
          </p:cNvPr>
          <p:cNvGraphicFramePr>
            <a:graphicFrameLocks/>
          </p:cNvGraphicFramePr>
          <p:nvPr>
            <p:extLst>
              <p:ext uri="{D42A27DB-BD31-4B8C-83A1-F6EECF244321}">
                <p14:modId xmlns:p14="http://schemas.microsoft.com/office/powerpoint/2010/main" val="859864907"/>
              </p:ext>
            </p:extLst>
          </p:nvPr>
        </p:nvGraphicFramePr>
        <p:xfrm>
          <a:off x="5623560" y="368808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D0F4F56E-647A-4140-84A2-F5F12D372641}"/>
              </a:ext>
            </a:extLst>
          </p:cNvPr>
          <p:cNvGraphicFramePr>
            <a:graphicFrameLocks/>
          </p:cNvGraphicFramePr>
          <p:nvPr>
            <p:extLst>
              <p:ext uri="{D42A27DB-BD31-4B8C-83A1-F6EECF244321}">
                <p14:modId xmlns:p14="http://schemas.microsoft.com/office/powerpoint/2010/main" val="3135128608"/>
              </p:ext>
            </p:extLst>
          </p:nvPr>
        </p:nvGraphicFramePr>
        <p:xfrm>
          <a:off x="609600" y="3688081"/>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4E8CBE2F-335A-4E3F-87BB-7757C4BD023B}"/>
              </a:ext>
            </a:extLst>
          </p:cNvPr>
          <p:cNvGraphicFramePr>
            <a:graphicFrameLocks/>
          </p:cNvGraphicFramePr>
          <p:nvPr>
            <p:extLst>
              <p:ext uri="{D42A27DB-BD31-4B8C-83A1-F6EECF244321}">
                <p14:modId xmlns:p14="http://schemas.microsoft.com/office/powerpoint/2010/main" val="372473623"/>
              </p:ext>
            </p:extLst>
          </p:nvPr>
        </p:nvGraphicFramePr>
        <p:xfrm>
          <a:off x="7464683" y="68580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AE28B1D9-6131-41B9-8137-2362DE69765F}"/>
              </a:ext>
            </a:extLst>
          </p:cNvPr>
          <p:cNvSpPr txBox="1"/>
          <p:nvPr/>
        </p:nvSpPr>
        <p:spPr>
          <a:xfrm>
            <a:off x="1977390" y="0"/>
            <a:ext cx="8237220" cy="584775"/>
          </a:xfrm>
          <a:prstGeom prst="rect">
            <a:avLst/>
          </a:prstGeom>
          <a:noFill/>
        </p:spPr>
        <p:txBody>
          <a:bodyPr wrap="square" rtlCol="0">
            <a:spAutoFit/>
          </a:bodyPr>
          <a:lstStyle/>
          <a:p>
            <a:r>
              <a:rPr lang="en-GB" sz="3200" b="1" dirty="0"/>
              <a:t>Characteristics of students receiving L markers </a:t>
            </a:r>
          </a:p>
        </p:txBody>
      </p:sp>
    </p:spTree>
    <p:extLst>
      <p:ext uri="{BB962C8B-B14F-4D97-AF65-F5344CB8AC3E}">
        <p14:creationId xmlns:p14="http://schemas.microsoft.com/office/powerpoint/2010/main" val="148454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CF4553D-9137-4F75-A2F0-5C6C76696BBF}"/>
              </a:ext>
            </a:extLst>
          </p:cNvPr>
          <p:cNvGraphicFramePr>
            <a:graphicFrameLocks/>
          </p:cNvGraphicFramePr>
          <p:nvPr>
            <p:extLst>
              <p:ext uri="{D42A27DB-BD31-4B8C-83A1-F6EECF244321}">
                <p14:modId xmlns:p14="http://schemas.microsoft.com/office/powerpoint/2010/main" val="537967684"/>
              </p:ext>
            </p:extLst>
          </p:nvPr>
        </p:nvGraphicFramePr>
        <p:xfrm>
          <a:off x="1630186" y="828526"/>
          <a:ext cx="9610244" cy="56570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9EB3639-24E9-4697-BB1D-2996B4BDCC2A}"/>
              </a:ext>
            </a:extLst>
          </p:cNvPr>
          <p:cNvSpPr txBox="1"/>
          <p:nvPr/>
        </p:nvSpPr>
        <p:spPr>
          <a:xfrm>
            <a:off x="366747" y="372470"/>
            <a:ext cx="3959161" cy="2062103"/>
          </a:xfrm>
          <a:prstGeom prst="rect">
            <a:avLst/>
          </a:prstGeom>
          <a:noFill/>
        </p:spPr>
        <p:txBody>
          <a:bodyPr wrap="none" rtlCol="0">
            <a:spAutoFit/>
          </a:bodyPr>
          <a:lstStyle/>
          <a:p>
            <a:r>
              <a:rPr lang="en-GB" sz="3200" b="1" dirty="0"/>
              <a:t>What happened next?</a:t>
            </a:r>
          </a:p>
          <a:p>
            <a:endParaRPr lang="en-GB" sz="3200" b="1" dirty="0"/>
          </a:p>
          <a:p>
            <a:endParaRPr lang="en-GB" sz="3200" b="1" dirty="0"/>
          </a:p>
          <a:p>
            <a:endParaRPr lang="en-GB" sz="3200" b="1" dirty="0"/>
          </a:p>
        </p:txBody>
      </p:sp>
      <p:sp>
        <p:nvSpPr>
          <p:cNvPr id="6" name="TextBox 5">
            <a:extLst>
              <a:ext uri="{FF2B5EF4-FFF2-40B4-BE49-F238E27FC236}">
                <a16:creationId xmlns:a16="http://schemas.microsoft.com/office/drawing/2014/main" id="{A22DC13B-80EA-4A4D-9385-234D354FAA37}"/>
              </a:ext>
            </a:extLst>
          </p:cNvPr>
          <p:cNvSpPr txBox="1"/>
          <p:nvPr/>
        </p:nvSpPr>
        <p:spPr>
          <a:xfrm>
            <a:off x="526694" y="6356909"/>
            <a:ext cx="2494465" cy="369332"/>
          </a:xfrm>
          <a:prstGeom prst="rect">
            <a:avLst/>
          </a:prstGeom>
          <a:noFill/>
        </p:spPr>
        <p:txBody>
          <a:bodyPr wrap="none" rtlCol="0">
            <a:spAutoFit/>
          </a:bodyPr>
          <a:lstStyle/>
          <a:p>
            <a:r>
              <a:rPr lang="da-DK" dirty="0"/>
              <a:t>n = 33 for L1; 58 for L2/3</a:t>
            </a:r>
            <a:endParaRPr lang="en-GB" dirty="0"/>
          </a:p>
        </p:txBody>
      </p:sp>
    </p:spTree>
    <p:extLst>
      <p:ext uri="{BB962C8B-B14F-4D97-AF65-F5344CB8AC3E}">
        <p14:creationId xmlns:p14="http://schemas.microsoft.com/office/powerpoint/2010/main" val="51616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B831F-9E53-4F43-9FDD-25B76A231FDA}"/>
              </a:ext>
            </a:extLst>
          </p:cNvPr>
          <p:cNvPicPr>
            <a:picLocks noChangeAspect="1"/>
          </p:cNvPicPr>
          <p:nvPr/>
        </p:nvPicPr>
        <p:blipFill>
          <a:blip r:embed="rId3"/>
          <a:stretch>
            <a:fillRect/>
          </a:stretch>
        </p:blipFill>
        <p:spPr>
          <a:xfrm>
            <a:off x="309426" y="341403"/>
            <a:ext cx="6191250" cy="1838325"/>
          </a:xfrm>
          <a:prstGeom prst="rect">
            <a:avLst/>
          </a:prstGeom>
        </p:spPr>
      </p:pic>
      <p:pic>
        <p:nvPicPr>
          <p:cNvPr id="5" name="Picture 4">
            <a:extLst>
              <a:ext uri="{FF2B5EF4-FFF2-40B4-BE49-F238E27FC236}">
                <a16:creationId xmlns:a16="http://schemas.microsoft.com/office/drawing/2014/main" id="{04516529-316B-4ACD-A136-FCF7476E59F4}"/>
              </a:ext>
            </a:extLst>
          </p:cNvPr>
          <p:cNvPicPr>
            <a:picLocks noChangeAspect="1"/>
          </p:cNvPicPr>
          <p:nvPr/>
        </p:nvPicPr>
        <p:blipFill>
          <a:blip r:embed="rId4"/>
          <a:stretch>
            <a:fillRect/>
          </a:stretch>
        </p:blipFill>
        <p:spPr>
          <a:xfrm>
            <a:off x="299901" y="2343150"/>
            <a:ext cx="6200775" cy="2171700"/>
          </a:xfrm>
          <a:prstGeom prst="rect">
            <a:avLst/>
          </a:prstGeom>
        </p:spPr>
      </p:pic>
      <p:pic>
        <p:nvPicPr>
          <p:cNvPr id="7" name="Picture 6">
            <a:extLst>
              <a:ext uri="{FF2B5EF4-FFF2-40B4-BE49-F238E27FC236}">
                <a16:creationId xmlns:a16="http://schemas.microsoft.com/office/drawing/2014/main" id="{45FA124B-D920-4D43-A795-FF9A71C1C3BF}"/>
              </a:ext>
            </a:extLst>
          </p:cNvPr>
          <p:cNvPicPr>
            <a:picLocks noChangeAspect="1"/>
          </p:cNvPicPr>
          <p:nvPr/>
        </p:nvPicPr>
        <p:blipFill>
          <a:blip r:embed="rId5"/>
          <a:stretch>
            <a:fillRect/>
          </a:stretch>
        </p:blipFill>
        <p:spPr>
          <a:xfrm>
            <a:off x="299900" y="4514850"/>
            <a:ext cx="6200775" cy="2105025"/>
          </a:xfrm>
          <a:prstGeom prst="rect">
            <a:avLst/>
          </a:prstGeom>
        </p:spPr>
      </p:pic>
      <p:pic>
        <p:nvPicPr>
          <p:cNvPr id="9" name="Picture 8">
            <a:extLst>
              <a:ext uri="{FF2B5EF4-FFF2-40B4-BE49-F238E27FC236}">
                <a16:creationId xmlns:a16="http://schemas.microsoft.com/office/drawing/2014/main" id="{A748665A-2FCC-4676-A07A-A13BD3BF2E67}"/>
              </a:ext>
            </a:extLst>
          </p:cNvPr>
          <p:cNvPicPr>
            <a:picLocks noChangeAspect="1"/>
          </p:cNvPicPr>
          <p:nvPr/>
        </p:nvPicPr>
        <p:blipFill>
          <a:blip r:embed="rId6"/>
          <a:stretch>
            <a:fillRect/>
          </a:stretch>
        </p:blipFill>
        <p:spPr>
          <a:xfrm>
            <a:off x="5869441" y="238125"/>
            <a:ext cx="6200775" cy="1209675"/>
          </a:xfrm>
          <a:prstGeom prst="rect">
            <a:avLst/>
          </a:prstGeom>
        </p:spPr>
      </p:pic>
      <p:pic>
        <p:nvPicPr>
          <p:cNvPr id="11" name="Picture 10">
            <a:extLst>
              <a:ext uri="{FF2B5EF4-FFF2-40B4-BE49-F238E27FC236}">
                <a16:creationId xmlns:a16="http://schemas.microsoft.com/office/drawing/2014/main" id="{EAD8D356-FE7C-4047-B95E-3205AA4EDCC7}"/>
              </a:ext>
            </a:extLst>
          </p:cNvPr>
          <p:cNvPicPr>
            <a:picLocks noChangeAspect="1"/>
          </p:cNvPicPr>
          <p:nvPr/>
        </p:nvPicPr>
        <p:blipFill>
          <a:blip r:embed="rId7"/>
          <a:stretch>
            <a:fillRect/>
          </a:stretch>
        </p:blipFill>
        <p:spPr>
          <a:xfrm>
            <a:off x="5840866" y="3619500"/>
            <a:ext cx="6229350" cy="1352550"/>
          </a:xfrm>
          <a:prstGeom prst="rect">
            <a:avLst/>
          </a:prstGeom>
        </p:spPr>
      </p:pic>
      <p:sp>
        <p:nvSpPr>
          <p:cNvPr id="8" name="TextBox 7">
            <a:extLst>
              <a:ext uri="{FF2B5EF4-FFF2-40B4-BE49-F238E27FC236}">
                <a16:creationId xmlns:a16="http://schemas.microsoft.com/office/drawing/2014/main" id="{BAD09BDA-6ED9-4043-8B3D-EA402303808C}"/>
              </a:ext>
            </a:extLst>
          </p:cNvPr>
          <p:cNvSpPr txBox="1"/>
          <p:nvPr/>
        </p:nvSpPr>
        <p:spPr>
          <a:xfrm>
            <a:off x="6821106" y="5277338"/>
            <a:ext cx="4585935" cy="2554545"/>
          </a:xfrm>
          <a:prstGeom prst="rect">
            <a:avLst/>
          </a:prstGeom>
          <a:noFill/>
        </p:spPr>
        <p:txBody>
          <a:bodyPr wrap="none" rtlCol="0">
            <a:spAutoFit/>
          </a:bodyPr>
          <a:lstStyle/>
          <a:p>
            <a:r>
              <a:rPr lang="en-GB" sz="3200" b="1" dirty="0"/>
              <a:t>Surveyed a sample of ALs </a:t>
            </a:r>
          </a:p>
          <a:p>
            <a:r>
              <a:rPr lang="en-GB" sz="3200" b="1" dirty="0"/>
              <a:t>across University</a:t>
            </a:r>
          </a:p>
          <a:p>
            <a:endParaRPr lang="en-GB" sz="3200" b="1" dirty="0"/>
          </a:p>
          <a:p>
            <a:endParaRPr lang="en-GB" sz="3200" b="1" dirty="0"/>
          </a:p>
          <a:p>
            <a:endParaRPr lang="en-GB" sz="3200" b="1" dirty="0"/>
          </a:p>
        </p:txBody>
      </p:sp>
    </p:spTree>
    <p:extLst>
      <p:ext uri="{BB962C8B-B14F-4D97-AF65-F5344CB8AC3E}">
        <p14:creationId xmlns:p14="http://schemas.microsoft.com/office/powerpoint/2010/main" val="118350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06298-AE86-45C9-B503-CFFC4EECA8A7}"/>
              </a:ext>
            </a:extLst>
          </p:cNvPr>
          <p:cNvPicPr>
            <a:picLocks noChangeAspect="1"/>
          </p:cNvPicPr>
          <p:nvPr/>
        </p:nvPicPr>
        <p:blipFill>
          <a:blip r:embed="rId3"/>
          <a:stretch>
            <a:fillRect/>
          </a:stretch>
        </p:blipFill>
        <p:spPr>
          <a:xfrm>
            <a:off x="3059388" y="2470682"/>
            <a:ext cx="6470426" cy="2368196"/>
          </a:xfrm>
          <a:prstGeom prst="rect">
            <a:avLst/>
          </a:prstGeom>
        </p:spPr>
      </p:pic>
      <p:pic>
        <p:nvPicPr>
          <p:cNvPr id="5" name="Picture 4">
            <a:extLst>
              <a:ext uri="{FF2B5EF4-FFF2-40B4-BE49-F238E27FC236}">
                <a16:creationId xmlns:a16="http://schemas.microsoft.com/office/drawing/2014/main" id="{CAA5DD53-9FE1-4454-8A4B-D4F9082339A9}"/>
              </a:ext>
            </a:extLst>
          </p:cNvPr>
          <p:cNvPicPr>
            <a:picLocks noChangeAspect="1"/>
          </p:cNvPicPr>
          <p:nvPr/>
        </p:nvPicPr>
        <p:blipFill>
          <a:blip r:embed="rId4"/>
          <a:stretch>
            <a:fillRect/>
          </a:stretch>
        </p:blipFill>
        <p:spPr>
          <a:xfrm>
            <a:off x="3069297" y="5024841"/>
            <a:ext cx="6460517" cy="1684491"/>
          </a:xfrm>
          <a:prstGeom prst="rect">
            <a:avLst/>
          </a:prstGeom>
        </p:spPr>
      </p:pic>
      <p:sp>
        <p:nvSpPr>
          <p:cNvPr id="6" name="TextBox 5">
            <a:extLst>
              <a:ext uri="{FF2B5EF4-FFF2-40B4-BE49-F238E27FC236}">
                <a16:creationId xmlns:a16="http://schemas.microsoft.com/office/drawing/2014/main" id="{9033EAC7-7339-4C13-A3B9-05BC7B60FBE2}"/>
              </a:ext>
            </a:extLst>
          </p:cNvPr>
          <p:cNvSpPr txBox="1"/>
          <p:nvPr/>
        </p:nvSpPr>
        <p:spPr>
          <a:xfrm>
            <a:off x="146239" y="193825"/>
            <a:ext cx="4946995" cy="584775"/>
          </a:xfrm>
          <a:prstGeom prst="rect">
            <a:avLst/>
          </a:prstGeom>
          <a:noFill/>
        </p:spPr>
        <p:txBody>
          <a:bodyPr wrap="none" rtlCol="0">
            <a:spAutoFit/>
          </a:bodyPr>
          <a:lstStyle/>
          <a:p>
            <a:r>
              <a:rPr lang="en-GB" sz="3200" b="1" dirty="0"/>
              <a:t>Using / discussing L markers</a:t>
            </a:r>
          </a:p>
        </p:txBody>
      </p:sp>
      <p:pic>
        <p:nvPicPr>
          <p:cNvPr id="8" name="Picture 7">
            <a:extLst>
              <a:ext uri="{FF2B5EF4-FFF2-40B4-BE49-F238E27FC236}">
                <a16:creationId xmlns:a16="http://schemas.microsoft.com/office/drawing/2014/main" id="{5D208A30-833D-42E9-81C4-7E92AF581C76}"/>
              </a:ext>
            </a:extLst>
          </p:cNvPr>
          <p:cNvPicPr>
            <a:picLocks noChangeAspect="1"/>
          </p:cNvPicPr>
          <p:nvPr/>
        </p:nvPicPr>
        <p:blipFill>
          <a:blip r:embed="rId5"/>
          <a:stretch>
            <a:fillRect/>
          </a:stretch>
        </p:blipFill>
        <p:spPr>
          <a:xfrm>
            <a:off x="5618161" y="632422"/>
            <a:ext cx="6238875" cy="1428750"/>
          </a:xfrm>
          <a:prstGeom prst="rect">
            <a:avLst/>
          </a:prstGeom>
        </p:spPr>
      </p:pic>
      <p:pic>
        <p:nvPicPr>
          <p:cNvPr id="7" name="Picture 6">
            <a:extLst>
              <a:ext uri="{FF2B5EF4-FFF2-40B4-BE49-F238E27FC236}">
                <a16:creationId xmlns:a16="http://schemas.microsoft.com/office/drawing/2014/main" id="{C9AD624C-64A1-46E4-BE4D-C5825EA9FB93}"/>
              </a:ext>
            </a:extLst>
          </p:cNvPr>
          <p:cNvPicPr>
            <a:picLocks noChangeAspect="1"/>
          </p:cNvPicPr>
          <p:nvPr/>
        </p:nvPicPr>
        <p:blipFill>
          <a:blip r:embed="rId6"/>
          <a:stretch>
            <a:fillRect/>
          </a:stretch>
        </p:blipFill>
        <p:spPr>
          <a:xfrm>
            <a:off x="188208" y="1060610"/>
            <a:ext cx="6565238" cy="1322995"/>
          </a:xfrm>
          <a:prstGeom prst="rect">
            <a:avLst/>
          </a:prstGeom>
        </p:spPr>
      </p:pic>
    </p:spTree>
    <p:extLst>
      <p:ext uri="{BB962C8B-B14F-4D97-AF65-F5344CB8AC3E}">
        <p14:creationId xmlns:p14="http://schemas.microsoft.com/office/powerpoint/2010/main" val="366759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C66296C-00D6-45F0-91A7-CC5B7CB56732}"/>
              </a:ext>
            </a:extLst>
          </p:cNvPr>
          <p:cNvPicPr>
            <a:picLocks noChangeAspect="1"/>
          </p:cNvPicPr>
          <p:nvPr/>
        </p:nvPicPr>
        <p:blipFill rotWithShape="1">
          <a:blip r:embed="rId3"/>
          <a:srcRect r="18220"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004F387-1AE6-474A-AD2C-038428DFBF3C}"/>
              </a:ext>
            </a:extLst>
          </p:cNvPr>
          <p:cNvSpPr txBox="1"/>
          <p:nvPr/>
        </p:nvSpPr>
        <p:spPr>
          <a:xfrm>
            <a:off x="8658508" y="1020484"/>
            <a:ext cx="3398025" cy="2347947"/>
          </a:xfrm>
          <a:prstGeom prst="rect">
            <a:avLst/>
          </a:prstGeom>
        </p:spPr>
        <p:txBody>
          <a:bodyPr vert="horz" lIns="91440" tIns="45720" rIns="91440" bIns="45720" rtlCol="0">
            <a:normAutofit lnSpcReduction="10000"/>
          </a:bodyPr>
          <a:lstStyle/>
          <a:p>
            <a:pPr>
              <a:lnSpc>
                <a:spcPct val="90000"/>
              </a:lnSpc>
              <a:spcAft>
                <a:spcPts val="600"/>
              </a:spcAft>
            </a:pPr>
            <a:r>
              <a:rPr lang="en-US" sz="3200" b="1" dirty="0"/>
              <a:t>Looking ahead…</a:t>
            </a:r>
          </a:p>
          <a:p>
            <a:pPr>
              <a:lnSpc>
                <a:spcPct val="90000"/>
              </a:lnSpc>
              <a:spcAft>
                <a:spcPts val="600"/>
              </a:spcAft>
            </a:pPr>
            <a:endParaRPr lang="en-US" sz="2000" dirty="0"/>
          </a:p>
          <a:p>
            <a:pPr marL="342900" indent="-342900">
              <a:lnSpc>
                <a:spcPct val="90000"/>
              </a:lnSpc>
              <a:spcAft>
                <a:spcPts val="600"/>
              </a:spcAft>
              <a:buFont typeface="Arial" panose="020B0604020202020204" pitchFamily="34" charset="0"/>
              <a:buChar char="•"/>
            </a:pPr>
            <a:r>
              <a:rPr lang="en-US" sz="1600" dirty="0"/>
              <a:t>Introduction of </a:t>
            </a:r>
            <a:r>
              <a:rPr lang="en-US" sz="1600" dirty="0" err="1"/>
              <a:t>Wiseflow</a:t>
            </a:r>
            <a:endParaRPr lang="en-US" sz="1600" dirty="0"/>
          </a:p>
          <a:p>
            <a:pPr marL="342900" indent="-342900">
              <a:lnSpc>
                <a:spcPct val="90000"/>
              </a:lnSpc>
              <a:spcAft>
                <a:spcPts val="600"/>
              </a:spcAft>
              <a:buFont typeface="Arial" panose="020B0604020202020204" pitchFamily="34" charset="0"/>
              <a:buChar char="•"/>
            </a:pPr>
            <a:endParaRPr lang="en-US" sz="1600" dirty="0"/>
          </a:p>
          <a:p>
            <a:pPr marL="342900" indent="-342900">
              <a:lnSpc>
                <a:spcPct val="90000"/>
              </a:lnSpc>
              <a:spcAft>
                <a:spcPts val="600"/>
              </a:spcAft>
              <a:buFont typeface="Arial" panose="020B0604020202020204" pitchFamily="34" charset="0"/>
              <a:buChar char="•"/>
            </a:pPr>
            <a:r>
              <a:rPr lang="en-US" sz="1600" dirty="0"/>
              <a:t>Time to take stock</a:t>
            </a:r>
          </a:p>
          <a:p>
            <a:pPr marL="342900" indent="-342900">
              <a:lnSpc>
                <a:spcPct val="90000"/>
              </a:lnSpc>
              <a:spcAft>
                <a:spcPts val="600"/>
              </a:spcAft>
              <a:buFont typeface="Arial" panose="020B0604020202020204" pitchFamily="34" charset="0"/>
              <a:buChar char="•"/>
            </a:pPr>
            <a:endParaRPr lang="en-US" sz="1600" dirty="0"/>
          </a:p>
          <a:p>
            <a:pPr marL="342900" indent="-342900">
              <a:lnSpc>
                <a:spcPct val="90000"/>
              </a:lnSpc>
              <a:spcAft>
                <a:spcPts val="600"/>
              </a:spcAft>
              <a:buFont typeface="Arial" panose="020B0604020202020204" pitchFamily="34" charset="0"/>
              <a:buChar char="•"/>
            </a:pPr>
            <a:r>
              <a:rPr lang="en-US" sz="1600" dirty="0"/>
              <a:t>Opportunity to change direction?</a:t>
            </a:r>
          </a:p>
        </p:txBody>
      </p:sp>
      <p:pic>
        <p:nvPicPr>
          <p:cNvPr id="6" name="Picture 5">
            <a:extLst>
              <a:ext uri="{FF2B5EF4-FFF2-40B4-BE49-F238E27FC236}">
                <a16:creationId xmlns:a16="http://schemas.microsoft.com/office/drawing/2014/main" id="{B16939D1-6A5D-4AFF-9B81-DB89025DCB13}"/>
              </a:ext>
            </a:extLst>
          </p:cNvPr>
          <p:cNvPicPr>
            <a:picLocks noChangeAspect="1"/>
          </p:cNvPicPr>
          <p:nvPr/>
        </p:nvPicPr>
        <p:blipFill>
          <a:blip r:embed="rId4"/>
          <a:stretch>
            <a:fillRect/>
          </a:stretch>
        </p:blipFill>
        <p:spPr>
          <a:xfrm>
            <a:off x="8501465" y="5744308"/>
            <a:ext cx="3690534" cy="1113682"/>
          </a:xfrm>
          <a:prstGeom prst="rect">
            <a:avLst/>
          </a:prstGeom>
        </p:spPr>
      </p:pic>
    </p:spTree>
    <p:extLst>
      <p:ext uri="{BB962C8B-B14F-4D97-AF65-F5344CB8AC3E}">
        <p14:creationId xmlns:p14="http://schemas.microsoft.com/office/powerpoint/2010/main" val="287857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5582FB-9E4C-40E7-89C6-A4E9337E24EB}"/>
              </a:ext>
            </a:extLst>
          </p:cNvPr>
          <p:cNvPicPr>
            <a:picLocks noChangeAspect="1"/>
          </p:cNvPicPr>
          <p:nvPr/>
        </p:nvPicPr>
        <p:blipFill>
          <a:blip r:embed="rId3"/>
          <a:stretch>
            <a:fillRect/>
          </a:stretch>
        </p:blipFill>
        <p:spPr>
          <a:xfrm>
            <a:off x="7188115" y="2151155"/>
            <a:ext cx="4891087" cy="3362965"/>
          </a:xfrm>
          <a:prstGeom prst="rect">
            <a:avLst/>
          </a:prstGeom>
        </p:spPr>
      </p:pic>
      <p:sp>
        <p:nvSpPr>
          <p:cNvPr id="9" name="TextBox 8">
            <a:extLst>
              <a:ext uri="{FF2B5EF4-FFF2-40B4-BE49-F238E27FC236}">
                <a16:creationId xmlns:a16="http://schemas.microsoft.com/office/drawing/2014/main" id="{2F51D550-A55E-4095-9A89-8CC927D1AEF1}"/>
              </a:ext>
            </a:extLst>
          </p:cNvPr>
          <p:cNvSpPr txBox="1"/>
          <p:nvPr/>
        </p:nvSpPr>
        <p:spPr>
          <a:xfrm>
            <a:off x="9291524" y="2875002"/>
            <a:ext cx="884992" cy="369332"/>
          </a:xfrm>
          <a:prstGeom prst="rect">
            <a:avLst/>
          </a:prstGeom>
          <a:solidFill>
            <a:schemeClr val="bg1"/>
          </a:solidFill>
          <a:ln>
            <a:solidFill>
              <a:schemeClr val="bg1"/>
            </a:solidFill>
          </a:ln>
        </p:spPr>
        <p:txBody>
          <a:bodyPr wrap="square" rtlCol="0">
            <a:spAutoFit/>
          </a:bodyPr>
          <a:lstStyle/>
          <a:p>
            <a:r>
              <a:rPr lang="en-GB" dirty="0"/>
              <a:t>TMA</a:t>
            </a:r>
          </a:p>
        </p:txBody>
      </p:sp>
      <p:sp>
        <p:nvSpPr>
          <p:cNvPr id="10" name="TextBox 9">
            <a:extLst>
              <a:ext uri="{FF2B5EF4-FFF2-40B4-BE49-F238E27FC236}">
                <a16:creationId xmlns:a16="http://schemas.microsoft.com/office/drawing/2014/main" id="{F15ADC9F-1857-4EB7-BCA3-19694309320C}"/>
              </a:ext>
            </a:extLst>
          </p:cNvPr>
          <p:cNvSpPr txBox="1"/>
          <p:nvPr/>
        </p:nvSpPr>
        <p:spPr>
          <a:xfrm>
            <a:off x="295182" y="388131"/>
            <a:ext cx="4069768" cy="584775"/>
          </a:xfrm>
          <a:prstGeom prst="rect">
            <a:avLst/>
          </a:prstGeom>
          <a:noFill/>
        </p:spPr>
        <p:txBody>
          <a:bodyPr wrap="none" rtlCol="0">
            <a:spAutoFit/>
          </a:bodyPr>
          <a:lstStyle/>
          <a:p>
            <a:r>
              <a:rPr lang="en-GB" sz="3200" b="1" dirty="0">
                <a:cs typeface="Arial" panose="020B0604020202020204" pitchFamily="34" charset="0"/>
              </a:rPr>
              <a:t>Assessments in the OU</a:t>
            </a:r>
          </a:p>
        </p:txBody>
      </p:sp>
      <p:sp>
        <p:nvSpPr>
          <p:cNvPr id="11" name="TextBox 10">
            <a:extLst>
              <a:ext uri="{FF2B5EF4-FFF2-40B4-BE49-F238E27FC236}">
                <a16:creationId xmlns:a16="http://schemas.microsoft.com/office/drawing/2014/main" id="{4A27DE28-81FA-406B-8AA6-E00D0CCD6235}"/>
              </a:ext>
            </a:extLst>
          </p:cNvPr>
          <p:cNvSpPr txBox="1"/>
          <p:nvPr/>
        </p:nvSpPr>
        <p:spPr>
          <a:xfrm>
            <a:off x="514443" y="2842451"/>
            <a:ext cx="995785" cy="2246769"/>
          </a:xfrm>
          <a:prstGeom prst="rect">
            <a:avLst/>
          </a:prstGeom>
          <a:noFill/>
        </p:spPr>
        <p:txBody>
          <a:bodyPr wrap="none" rtlCol="0">
            <a:spAutoFit/>
          </a:bodyPr>
          <a:lstStyle/>
          <a:p>
            <a:r>
              <a:rPr lang="en-GB" sz="2800" b="1" dirty="0" err="1"/>
              <a:t>iCMA</a:t>
            </a:r>
            <a:endParaRPr lang="en-GB" sz="2800" b="1" dirty="0"/>
          </a:p>
          <a:p>
            <a:endParaRPr lang="en-GB" sz="2800" b="1" dirty="0"/>
          </a:p>
          <a:p>
            <a:endParaRPr lang="en-GB" sz="2800" b="1" dirty="0"/>
          </a:p>
          <a:p>
            <a:r>
              <a:rPr lang="en-GB" sz="2800" b="1" dirty="0"/>
              <a:t>TMA</a:t>
            </a:r>
          </a:p>
          <a:p>
            <a:endParaRPr lang="en-GB" sz="2800" b="1" dirty="0"/>
          </a:p>
        </p:txBody>
      </p:sp>
      <p:sp>
        <p:nvSpPr>
          <p:cNvPr id="12" name="Rectangle 11">
            <a:extLst>
              <a:ext uri="{FF2B5EF4-FFF2-40B4-BE49-F238E27FC236}">
                <a16:creationId xmlns:a16="http://schemas.microsoft.com/office/drawing/2014/main" id="{79279BDE-ECBC-43EC-BBF6-C0374693C9C8}"/>
              </a:ext>
            </a:extLst>
          </p:cNvPr>
          <p:cNvSpPr/>
          <p:nvPr/>
        </p:nvSpPr>
        <p:spPr>
          <a:xfrm>
            <a:off x="2778711" y="1894834"/>
            <a:ext cx="1833988" cy="162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Fixed deadline</a:t>
            </a:r>
          </a:p>
        </p:txBody>
      </p:sp>
      <p:sp>
        <p:nvSpPr>
          <p:cNvPr id="13" name="Rectangle 12">
            <a:extLst>
              <a:ext uri="{FF2B5EF4-FFF2-40B4-BE49-F238E27FC236}">
                <a16:creationId xmlns:a16="http://schemas.microsoft.com/office/drawing/2014/main" id="{9121A3AB-1EFE-404C-9477-C7F476565472}"/>
              </a:ext>
            </a:extLst>
          </p:cNvPr>
          <p:cNvSpPr/>
          <p:nvPr/>
        </p:nvSpPr>
        <p:spPr>
          <a:xfrm>
            <a:off x="5007219" y="1894834"/>
            <a:ext cx="1833988" cy="162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No ‘personal’ aspect</a:t>
            </a:r>
          </a:p>
        </p:txBody>
      </p:sp>
      <p:sp>
        <p:nvSpPr>
          <p:cNvPr id="14" name="Rectangle 13">
            <a:extLst>
              <a:ext uri="{FF2B5EF4-FFF2-40B4-BE49-F238E27FC236}">
                <a16:creationId xmlns:a16="http://schemas.microsoft.com/office/drawing/2014/main" id="{5A8CD30A-9808-43E5-A9FF-4311E395580A}"/>
              </a:ext>
            </a:extLst>
          </p:cNvPr>
          <p:cNvSpPr/>
          <p:nvPr/>
        </p:nvSpPr>
        <p:spPr>
          <a:xfrm>
            <a:off x="2778711" y="4132555"/>
            <a:ext cx="1833988" cy="162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Potential for extn</a:t>
            </a:r>
          </a:p>
        </p:txBody>
      </p:sp>
      <p:sp>
        <p:nvSpPr>
          <p:cNvPr id="15" name="Rectangle 14">
            <a:extLst>
              <a:ext uri="{FF2B5EF4-FFF2-40B4-BE49-F238E27FC236}">
                <a16:creationId xmlns:a16="http://schemas.microsoft.com/office/drawing/2014/main" id="{3CD92C45-01FA-4779-9B8B-0A344D7CCA69}"/>
              </a:ext>
            </a:extLst>
          </p:cNvPr>
          <p:cNvSpPr/>
          <p:nvPr/>
        </p:nvSpPr>
        <p:spPr>
          <a:xfrm>
            <a:off x="5007219" y="4132555"/>
            <a:ext cx="1833988" cy="162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Some AL/ST discretion</a:t>
            </a:r>
          </a:p>
        </p:txBody>
      </p:sp>
      <p:cxnSp>
        <p:nvCxnSpPr>
          <p:cNvPr id="17" name="Straight Arrow Connector 16">
            <a:extLst>
              <a:ext uri="{FF2B5EF4-FFF2-40B4-BE49-F238E27FC236}">
                <a16:creationId xmlns:a16="http://schemas.microsoft.com/office/drawing/2014/main" id="{E67EC619-DDEC-4399-83A5-A1432176DB1F}"/>
              </a:ext>
            </a:extLst>
          </p:cNvPr>
          <p:cNvCxnSpPr>
            <a:cxnSpLocks/>
          </p:cNvCxnSpPr>
          <p:nvPr/>
        </p:nvCxnSpPr>
        <p:spPr>
          <a:xfrm flipV="1">
            <a:off x="1557127" y="2705572"/>
            <a:ext cx="1072026" cy="354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B6C584B-1EA1-4A5E-AD85-E1259086EE62}"/>
              </a:ext>
            </a:extLst>
          </p:cNvPr>
          <p:cNvCxnSpPr>
            <a:cxnSpLocks/>
          </p:cNvCxnSpPr>
          <p:nvPr/>
        </p:nvCxnSpPr>
        <p:spPr>
          <a:xfrm>
            <a:off x="1557127" y="4486092"/>
            <a:ext cx="982947" cy="457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20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FAF2A7-FB25-4B79-B67C-7F897D07A677}"/>
              </a:ext>
            </a:extLst>
          </p:cNvPr>
          <p:cNvSpPr txBox="1"/>
          <p:nvPr/>
        </p:nvSpPr>
        <p:spPr>
          <a:xfrm>
            <a:off x="345588" y="374503"/>
            <a:ext cx="3758786" cy="584775"/>
          </a:xfrm>
          <a:prstGeom prst="rect">
            <a:avLst/>
          </a:prstGeom>
          <a:noFill/>
        </p:spPr>
        <p:txBody>
          <a:bodyPr wrap="none" rtlCol="0">
            <a:spAutoFit/>
          </a:bodyPr>
          <a:lstStyle/>
          <a:p>
            <a:r>
              <a:rPr lang="en-GB" sz="3200" b="1" dirty="0"/>
              <a:t>What is an L marker?</a:t>
            </a:r>
          </a:p>
        </p:txBody>
      </p:sp>
      <p:sp>
        <p:nvSpPr>
          <p:cNvPr id="13" name="TextBox 12">
            <a:extLst>
              <a:ext uri="{FF2B5EF4-FFF2-40B4-BE49-F238E27FC236}">
                <a16:creationId xmlns:a16="http://schemas.microsoft.com/office/drawing/2014/main" id="{5930B726-8569-415F-9553-94D5F227D837}"/>
              </a:ext>
            </a:extLst>
          </p:cNvPr>
          <p:cNvSpPr txBox="1"/>
          <p:nvPr/>
        </p:nvSpPr>
        <p:spPr>
          <a:xfrm>
            <a:off x="4200653" y="6060554"/>
            <a:ext cx="4693208" cy="461665"/>
          </a:xfrm>
          <a:prstGeom prst="rect">
            <a:avLst/>
          </a:prstGeom>
          <a:noFill/>
        </p:spPr>
        <p:txBody>
          <a:bodyPr wrap="none" rtlCol="0">
            <a:spAutoFit/>
          </a:bodyPr>
          <a:lstStyle/>
          <a:p>
            <a:r>
              <a:rPr lang="en-GB" sz="2400" dirty="0"/>
              <a:t>Set by the AL on completing the PT3</a:t>
            </a:r>
          </a:p>
        </p:txBody>
      </p:sp>
      <p:grpSp>
        <p:nvGrpSpPr>
          <p:cNvPr id="3" name="Group 2">
            <a:extLst>
              <a:ext uri="{FF2B5EF4-FFF2-40B4-BE49-F238E27FC236}">
                <a16:creationId xmlns:a16="http://schemas.microsoft.com/office/drawing/2014/main" id="{6328B4C8-582B-4B96-BDE9-9D62FA719A0D}"/>
              </a:ext>
            </a:extLst>
          </p:cNvPr>
          <p:cNvGrpSpPr/>
          <p:nvPr/>
        </p:nvGrpSpPr>
        <p:grpSpPr>
          <a:xfrm>
            <a:off x="3060540" y="1493690"/>
            <a:ext cx="7533663" cy="4338972"/>
            <a:chOff x="1443613" y="1259514"/>
            <a:chExt cx="7533663" cy="4338972"/>
          </a:xfrm>
        </p:grpSpPr>
        <p:grpSp>
          <p:nvGrpSpPr>
            <p:cNvPr id="15" name="Group 14">
              <a:extLst>
                <a:ext uri="{FF2B5EF4-FFF2-40B4-BE49-F238E27FC236}">
                  <a16:creationId xmlns:a16="http://schemas.microsoft.com/office/drawing/2014/main" id="{5392F087-9A37-48B7-B905-F8C6B481A19E}"/>
                </a:ext>
              </a:extLst>
            </p:cNvPr>
            <p:cNvGrpSpPr/>
            <p:nvPr/>
          </p:nvGrpSpPr>
          <p:grpSpPr>
            <a:xfrm>
              <a:off x="1443613" y="1259514"/>
              <a:ext cx="7533663" cy="3006952"/>
              <a:chOff x="1443613" y="1259514"/>
              <a:chExt cx="7533663" cy="3006952"/>
            </a:xfrm>
          </p:grpSpPr>
          <p:grpSp>
            <p:nvGrpSpPr>
              <p:cNvPr id="9" name="Group 8">
                <a:extLst>
                  <a:ext uri="{FF2B5EF4-FFF2-40B4-BE49-F238E27FC236}">
                    <a16:creationId xmlns:a16="http://schemas.microsoft.com/office/drawing/2014/main" id="{517B2EA7-952C-4276-883E-201889183B38}"/>
                  </a:ext>
                </a:extLst>
              </p:cNvPr>
              <p:cNvGrpSpPr/>
              <p:nvPr/>
            </p:nvGrpSpPr>
            <p:grpSpPr>
              <a:xfrm>
                <a:off x="1443613" y="1259514"/>
                <a:ext cx="7533663" cy="3006952"/>
                <a:chOff x="1443613" y="1259514"/>
                <a:chExt cx="7533663" cy="3006952"/>
              </a:xfrm>
            </p:grpSpPr>
            <p:pic>
              <p:nvPicPr>
                <p:cNvPr id="6" name="Picture 5">
                  <a:extLst>
                    <a:ext uri="{FF2B5EF4-FFF2-40B4-BE49-F238E27FC236}">
                      <a16:creationId xmlns:a16="http://schemas.microsoft.com/office/drawing/2014/main" id="{DAD3946D-1DE6-400D-8588-678B9BB38ED7}"/>
                    </a:ext>
                  </a:extLst>
                </p:cNvPr>
                <p:cNvPicPr>
                  <a:picLocks noChangeAspect="1"/>
                </p:cNvPicPr>
                <p:nvPr/>
              </p:nvPicPr>
              <p:blipFill>
                <a:blip r:embed="rId3"/>
                <a:stretch>
                  <a:fillRect/>
                </a:stretch>
              </p:blipFill>
              <p:spPr>
                <a:xfrm>
                  <a:off x="1443613" y="1259514"/>
                  <a:ext cx="7533663" cy="3006952"/>
                </a:xfrm>
                <a:prstGeom prst="rect">
                  <a:avLst/>
                </a:prstGeom>
              </p:spPr>
            </p:pic>
            <p:sp>
              <p:nvSpPr>
                <p:cNvPr id="7" name="TextBox 6">
                  <a:extLst>
                    <a:ext uri="{FF2B5EF4-FFF2-40B4-BE49-F238E27FC236}">
                      <a16:creationId xmlns:a16="http://schemas.microsoft.com/office/drawing/2014/main" id="{59182A87-E133-4618-8B03-0B4DF38E9152}"/>
                    </a:ext>
                  </a:extLst>
                </p:cNvPr>
                <p:cNvSpPr txBox="1"/>
                <p:nvPr/>
              </p:nvSpPr>
              <p:spPr>
                <a:xfrm>
                  <a:off x="1994608" y="2293650"/>
                  <a:ext cx="1343395" cy="123111"/>
                </a:xfrm>
                <a:prstGeom prst="rect">
                  <a:avLst/>
                </a:prstGeom>
                <a:solidFill>
                  <a:schemeClr val="bg1"/>
                </a:solidFill>
              </p:spPr>
              <p:txBody>
                <a:bodyPr wrap="square" rtlCol="0">
                  <a:spAutoFit/>
                </a:bodyPr>
                <a:lstStyle/>
                <a:p>
                  <a:endParaRPr lang="en-GB" sz="200" dirty="0"/>
                </a:p>
              </p:txBody>
            </p:sp>
            <p:sp>
              <p:nvSpPr>
                <p:cNvPr id="8" name="TextBox 7">
                  <a:extLst>
                    <a:ext uri="{FF2B5EF4-FFF2-40B4-BE49-F238E27FC236}">
                      <a16:creationId xmlns:a16="http://schemas.microsoft.com/office/drawing/2014/main" id="{4A1D2A2A-AB2F-4215-AFD2-86B3D7FB05CC}"/>
                    </a:ext>
                  </a:extLst>
                </p:cNvPr>
                <p:cNvSpPr txBox="1"/>
                <p:nvPr/>
              </p:nvSpPr>
              <p:spPr>
                <a:xfrm>
                  <a:off x="4214859" y="2293650"/>
                  <a:ext cx="631701" cy="123111"/>
                </a:xfrm>
                <a:prstGeom prst="rect">
                  <a:avLst/>
                </a:prstGeom>
                <a:solidFill>
                  <a:schemeClr val="bg1"/>
                </a:solidFill>
              </p:spPr>
              <p:txBody>
                <a:bodyPr wrap="square" rtlCol="0">
                  <a:spAutoFit/>
                </a:bodyPr>
                <a:lstStyle/>
                <a:p>
                  <a:endParaRPr lang="en-GB" sz="200" dirty="0"/>
                </a:p>
              </p:txBody>
            </p:sp>
          </p:grpSp>
          <p:sp>
            <p:nvSpPr>
              <p:cNvPr id="14" name="TextBox 13">
                <a:extLst>
                  <a:ext uri="{FF2B5EF4-FFF2-40B4-BE49-F238E27FC236}">
                    <a16:creationId xmlns:a16="http://schemas.microsoft.com/office/drawing/2014/main" id="{821421C2-5A4F-45F1-9BC4-821DB4A88D4D}"/>
                  </a:ext>
                </a:extLst>
              </p:cNvPr>
              <p:cNvSpPr txBox="1"/>
              <p:nvPr/>
            </p:nvSpPr>
            <p:spPr>
              <a:xfrm>
                <a:off x="5571039" y="2284124"/>
                <a:ext cx="631701" cy="123111"/>
              </a:xfrm>
              <a:prstGeom prst="rect">
                <a:avLst/>
              </a:prstGeom>
              <a:solidFill>
                <a:schemeClr val="bg1"/>
              </a:solidFill>
            </p:spPr>
            <p:txBody>
              <a:bodyPr wrap="square" rtlCol="0">
                <a:spAutoFit/>
              </a:bodyPr>
              <a:lstStyle/>
              <a:p>
                <a:endParaRPr lang="en-GB" sz="200" dirty="0"/>
              </a:p>
            </p:txBody>
          </p:sp>
        </p:grpSp>
        <p:cxnSp>
          <p:nvCxnSpPr>
            <p:cNvPr id="11" name="Straight Arrow Connector 10">
              <a:extLst>
                <a:ext uri="{FF2B5EF4-FFF2-40B4-BE49-F238E27FC236}">
                  <a16:creationId xmlns:a16="http://schemas.microsoft.com/office/drawing/2014/main" id="{734BC7B4-CF35-4D22-9901-475BFEF9C2C9}"/>
                </a:ext>
              </a:extLst>
            </p:cNvPr>
            <p:cNvCxnSpPr>
              <a:cxnSpLocks/>
            </p:cNvCxnSpPr>
            <p:nvPr/>
          </p:nvCxnSpPr>
          <p:spPr>
            <a:xfrm flipH="1" flipV="1">
              <a:off x="3338003" y="2875486"/>
              <a:ext cx="239698" cy="272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531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FC487D-93D1-4C2E-AB44-424948A18A34}"/>
              </a:ext>
            </a:extLst>
          </p:cNvPr>
          <p:cNvSpPr txBox="1"/>
          <p:nvPr/>
        </p:nvSpPr>
        <p:spPr>
          <a:xfrm>
            <a:off x="319597" y="2400500"/>
            <a:ext cx="6640496" cy="3139321"/>
          </a:xfrm>
          <a:prstGeom prst="rect">
            <a:avLst/>
          </a:prstGeom>
          <a:noFill/>
        </p:spPr>
        <p:txBody>
          <a:bodyPr wrap="square">
            <a:spAutoFit/>
          </a:bodyPr>
          <a:lstStyle/>
          <a:p>
            <a:pPr marL="285750" indent="-285750" algn="l">
              <a:buFont typeface="Arial" panose="020B0604020202020204" pitchFamily="34" charset="0"/>
              <a:buChar char="•"/>
            </a:pPr>
            <a:r>
              <a:rPr lang="en-GB" b="0" i="0" dirty="0">
                <a:effectLst/>
              </a:rPr>
              <a:t>70% of directly-registered OU students work full or part-time during their studies</a:t>
            </a:r>
          </a:p>
          <a:p>
            <a:pPr marL="285750" indent="-285750" algn="l">
              <a:buFont typeface="Arial" panose="020B0604020202020204" pitchFamily="34" charset="0"/>
              <a:buChar char="•"/>
            </a:pPr>
            <a:r>
              <a:rPr lang="en-GB" b="0" i="0" dirty="0">
                <a:effectLst/>
              </a:rPr>
              <a:t>26% of OU UK undergraduates live in the 25% most deprived areas</a:t>
            </a:r>
          </a:p>
          <a:p>
            <a:pPr marL="285750" indent="-285750" algn="l">
              <a:buFont typeface="Arial" panose="020B0604020202020204" pitchFamily="34" charset="0"/>
              <a:buChar char="•"/>
            </a:pPr>
            <a:r>
              <a:rPr lang="en-GB" b="0" i="0" dirty="0">
                <a:effectLst/>
              </a:rPr>
              <a:t>34% of new OU undergraduates are under 25</a:t>
            </a:r>
          </a:p>
          <a:p>
            <a:pPr marL="285750" indent="-285750" algn="l">
              <a:buFont typeface="Arial" panose="020B0604020202020204" pitchFamily="34" charset="0"/>
              <a:buChar char="•"/>
            </a:pPr>
            <a:r>
              <a:rPr lang="en-GB" b="0" i="0" dirty="0">
                <a:effectLst/>
              </a:rPr>
              <a:t>77% of OU undergraduates had no previous HE qualifications on entry</a:t>
            </a:r>
          </a:p>
          <a:p>
            <a:pPr marL="285750" indent="-285750" algn="l">
              <a:buFont typeface="Arial" panose="020B0604020202020204" pitchFamily="34" charset="0"/>
              <a:buChar char="•"/>
            </a:pPr>
            <a:r>
              <a:rPr lang="en-GB" b="0" i="0" dirty="0">
                <a:effectLst/>
              </a:rPr>
              <a:t>We are the largest provider of </a:t>
            </a:r>
            <a:r>
              <a:rPr lang="en-GB" b="0" i="0" u="sng" dirty="0">
                <a:effectLst/>
                <a:hlinkClick r:id="rId3">
                  <a:extLst>
                    <a:ext uri="{A12FA001-AC4F-418D-AE19-62706E023703}">
                      <ahyp:hlinkClr xmlns:ahyp="http://schemas.microsoft.com/office/drawing/2018/hyperlinkcolor" val="tx"/>
                    </a:ext>
                  </a:extLst>
                </a:hlinkClick>
              </a:rPr>
              <a:t>higher education for people with disabilities</a:t>
            </a:r>
            <a:r>
              <a:rPr lang="en-GB" b="0" i="0" dirty="0">
                <a:effectLst/>
              </a:rPr>
              <a:t>:</a:t>
            </a:r>
          </a:p>
          <a:p>
            <a:pPr marL="285750" indent="-285750" algn="l">
              <a:buFont typeface="Arial" panose="020B0604020202020204" pitchFamily="34" charset="0"/>
              <a:buChar char="•"/>
            </a:pPr>
            <a:r>
              <a:rPr lang="en-GB" b="0" i="0" dirty="0">
                <a:effectLst/>
              </a:rPr>
              <a:t>36,400 students declaring a disability studied with us in 2020/21.</a:t>
            </a:r>
          </a:p>
          <a:p>
            <a:pPr marL="285750" indent="-285750" algn="l">
              <a:buFont typeface="Arial" panose="020B0604020202020204" pitchFamily="34" charset="0"/>
              <a:buChar char="•"/>
            </a:pPr>
            <a:r>
              <a:rPr lang="en-GB" b="0" i="0" dirty="0">
                <a:effectLst/>
              </a:rPr>
              <a:t>34% of students had one A level or a lower qualification at entry</a:t>
            </a:r>
          </a:p>
        </p:txBody>
      </p:sp>
      <p:sp>
        <p:nvSpPr>
          <p:cNvPr id="5" name="TextBox 4">
            <a:extLst>
              <a:ext uri="{FF2B5EF4-FFF2-40B4-BE49-F238E27FC236}">
                <a16:creationId xmlns:a16="http://schemas.microsoft.com/office/drawing/2014/main" id="{0B673FC8-3217-4938-AB68-45B4C4CA9EE4}"/>
              </a:ext>
            </a:extLst>
          </p:cNvPr>
          <p:cNvSpPr txBox="1"/>
          <p:nvPr/>
        </p:nvSpPr>
        <p:spPr>
          <a:xfrm>
            <a:off x="153139" y="6241871"/>
            <a:ext cx="9079637" cy="369332"/>
          </a:xfrm>
          <a:prstGeom prst="rect">
            <a:avLst/>
          </a:prstGeom>
          <a:noFill/>
        </p:spPr>
        <p:txBody>
          <a:bodyPr wrap="square">
            <a:spAutoFit/>
          </a:bodyPr>
          <a:lstStyle/>
          <a:p>
            <a:r>
              <a:rPr lang="en-GB" dirty="0">
                <a:hlinkClick r:id="rId4"/>
              </a:rPr>
              <a:t>https://www.open.ac.uk/about/main/strategy-and-policies/facts-and-figures</a:t>
            </a:r>
            <a:r>
              <a:rPr lang="en-GB" dirty="0"/>
              <a:t> (March 2022)</a:t>
            </a:r>
          </a:p>
        </p:txBody>
      </p:sp>
      <p:pic>
        <p:nvPicPr>
          <p:cNvPr id="7" name="Picture 6">
            <a:extLst>
              <a:ext uri="{FF2B5EF4-FFF2-40B4-BE49-F238E27FC236}">
                <a16:creationId xmlns:a16="http://schemas.microsoft.com/office/drawing/2014/main" id="{1E69EF26-B258-466F-A958-968AAC1156AA}"/>
              </a:ext>
            </a:extLst>
          </p:cNvPr>
          <p:cNvPicPr>
            <a:picLocks noChangeAspect="1"/>
          </p:cNvPicPr>
          <p:nvPr/>
        </p:nvPicPr>
        <p:blipFill>
          <a:blip r:embed="rId5"/>
          <a:stretch>
            <a:fillRect/>
          </a:stretch>
        </p:blipFill>
        <p:spPr>
          <a:xfrm>
            <a:off x="7059223" y="2249706"/>
            <a:ext cx="4813180" cy="3147484"/>
          </a:xfrm>
          <a:prstGeom prst="rect">
            <a:avLst/>
          </a:prstGeom>
        </p:spPr>
      </p:pic>
      <p:sp>
        <p:nvSpPr>
          <p:cNvPr id="9" name="TextBox 8">
            <a:extLst>
              <a:ext uri="{FF2B5EF4-FFF2-40B4-BE49-F238E27FC236}">
                <a16:creationId xmlns:a16="http://schemas.microsoft.com/office/drawing/2014/main" id="{37E25283-CDBF-4086-B54A-4BE22E44539F}"/>
              </a:ext>
            </a:extLst>
          </p:cNvPr>
          <p:cNvSpPr txBox="1"/>
          <p:nvPr/>
        </p:nvSpPr>
        <p:spPr>
          <a:xfrm>
            <a:off x="162989" y="952978"/>
            <a:ext cx="11866022" cy="1015663"/>
          </a:xfrm>
          <a:prstGeom prst="rect">
            <a:avLst/>
          </a:prstGeom>
          <a:noFill/>
        </p:spPr>
        <p:txBody>
          <a:bodyPr wrap="square">
            <a:spAutoFit/>
          </a:bodyPr>
          <a:lstStyle/>
          <a:p>
            <a:pPr algn="l"/>
            <a:r>
              <a:rPr lang="en-GB" sz="2000" b="0" i="0" dirty="0">
                <a:effectLst/>
              </a:rPr>
              <a:t>There is no typical OU student. People of all ages and backgrounds study with us, for all sorts of reasons – to update their skills, get a qualification, boost their career, change direction, prove themselves, or keep mentally active.</a:t>
            </a:r>
          </a:p>
        </p:txBody>
      </p:sp>
      <p:sp>
        <p:nvSpPr>
          <p:cNvPr id="10" name="TextBox 9">
            <a:extLst>
              <a:ext uri="{FF2B5EF4-FFF2-40B4-BE49-F238E27FC236}">
                <a16:creationId xmlns:a16="http://schemas.microsoft.com/office/drawing/2014/main" id="{3BFA1EBF-32C1-462A-9B9C-AA9AE2631AE5}"/>
              </a:ext>
            </a:extLst>
          </p:cNvPr>
          <p:cNvSpPr txBox="1"/>
          <p:nvPr/>
        </p:nvSpPr>
        <p:spPr>
          <a:xfrm>
            <a:off x="153139" y="192822"/>
            <a:ext cx="4073359" cy="584775"/>
          </a:xfrm>
          <a:prstGeom prst="rect">
            <a:avLst/>
          </a:prstGeom>
          <a:noFill/>
        </p:spPr>
        <p:txBody>
          <a:bodyPr wrap="none" rtlCol="0">
            <a:spAutoFit/>
          </a:bodyPr>
          <a:lstStyle/>
          <a:p>
            <a:r>
              <a:rPr lang="en-GB" sz="3200" b="1" dirty="0">
                <a:cs typeface="Arial" panose="020B0604020202020204" pitchFamily="34" charset="0"/>
              </a:rPr>
              <a:t>Who are our students?</a:t>
            </a:r>
          </a:p>
        </p:txBody>
      </p:sp>
    </p:spTree>
    <p:extLst>
      <p:ext uri="{BB962C8B-B14F-4D97-AF65-F5344CB8AC3E}">
        <p14:creationId xmlns:p14="http://schemas.microsoft.com/office/powerpoint/2010/main" val="61526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324373" y="227108"/>
            <a:ext cx="7374907" cy="568657"/>
          </a:xfrm>
          <a:noFill/>
        </p:spPr>
        <p:txBody>
          <a:bodyPr/>
          <a:lstStyle/>
          <a:p>
            <a:r>
              <a:rPr lang="en-GB" sz="3200" dirty="0">
                <a:solidFill>
                  <a:schemeClr val="tx1"/>
                </a:solidFill>
                <a:latin typeface="+mn-lt"/>
              </a:rPr>
              <a:t>What do students see?</a:t>
            </a:r>
          </a:p>
        </p:txBody>
      </p:sp>
      <p:sp>
        <p:nvSpPr>
          <p:cNvPr id="19" name="TextBox 18">
            <a:extLst>
              <a:ext uri="{FF2B5EF4-FFF2-40B4-BE49-F238E27FC236}">
                <a16:creationId xmlns:a16="http://schemas.microsoft.com/office/drawing/2014/main" id="{B0211DDD-D548-4A63-8324-99D0226B9909}"/>
              </a:ext>
            </a:extLst>
          </p:cNvPr>
          <p:cNvSpPr txBox="1"/>
          <p:nvPr/>
        </p:nvSpPr>
        <p:spPr>
          <a:xfrm>
            <a:off x="324373" y="4731188"/>
            <a:ext cx="5919413" cy="1754326"/>
          </a:xfrm>
          <a:prstGeom prst="rect">
            <a:avLst/>
          </a:prstGeom>
          <a:noFill/>
        </p:spPr>
        <p:txBody>
          <a:bodyPr wrap="square">
            <a:spAutoFit/>
          </a:bodyPr>
          <a:lstStyle/>
          <a:p>
            <a:r>
              <a:rPr lang="en-GB" dirty="0"/>
              <a:t>2.4.5 Non-scored TMA marking and ongoing difficulties with submission. Occasionally, </a:t>
            </a:r>
            <a:r>
              <a:rPr lang="en-GB" dirty="0">
                <a:highlight>
                  <a:srgbClr val="FFFF00"/>
                </a:highlight>
              </a:rPr>
              <a:t>even when it’s too late to record a score that can contribute to your assessment, or if the extension request is not authorised, your tutor may still think it useful for your assignment to be marked </a:t>
            </a:r>
            <a:r>
              <a:rPr lang="en-GB" dirty="0"/>
              <a:t>so that you have the benefit of teaching comment</a:t>
            </a:r>
          </a:p>
        </p:txBody>
      </p:sp>
      <p:sp>
        <p:nvSpPr>
          <p:cNvPr id="36" name="TextBox 35">
            <a:extLst>
              <a:ext uri="{FF2B5EF4-FFF2-40B4-BE49-F238E27FC236}">
                <a16:creationId xmlns:a16="http://schemas.microsoft.com/office/drawing/2014/main" id="{4002CC60-7FEB-4E69-88A1-3273C3532A48}"/>
              </a:ext>
            </a:extLst>
          </p:cNvPr>
          <p:cNvSpPr txBox="1"/>
          <p:nvPr/>
        </p:nvSpPr>
        <p:spPr>
          <a:xfrm>
            <a:off x="301258" y="1004466"/>
            <a:ext cx="5965641" cy="3693319"/>
          </a:xfrm>
          <a:prstGeom prst="rect">
            <a:avLst/>
          </a:prstGeom>
          <a:noFill/>
        </p:spPr>
        <p:txBody>
          <a:bodyPr wrap="square">
            <a:spAutoFit/>
          </a:bodyPr>
          <a:lstStyle/>
          <a:p>
            <a:r>
              <a:rPr lang="en-GB" dirty="0"/>
              <a:t>2.4.4 Requesting an extension for a TMA If you find that you are unable to submit your TMA before the cut-off date, you can consider requesting an extension. You should contact your tutor in the first instance when requesting an extension of any length. Try to avoid asking for an extension close to the deadline as your tutor may not be available to authorise this at very short notice. You must submit your request for an extension before the cut-off date. If you are asking for an extension on the cut-off date and you cannot contact your tutor, please contact your Student Support Team. </a:t>
            </a:r>
            <a:r>
              <a:rPr lang="en-GB" dirty="0">
                <a:highlight>
                  <a:srgbClr val="FFFF00"/>
                </a:highlight>
              </a:rPr>
              <a:t>Your tutor will decide if the extension can be authorised.</a:t>
            </a:r>
            <a:r>
              <a:rPr lang="en-GB" dirty="0"/>
              <a:t> If your tutor authorises an extension they will set a new deadline for you for that assignment</a:t>
            </a:r>
          </a:p>
        </p:txBody>
      </p:sp>
      <p:pic>
        <p:nvPicPr>
          <p:cNvPr id="8" name="Picture 7">
            <a:extLst>
              <a:ext uri="{FF2B5EF4-FFF2-40B4-BE49-F238E27FC236}">
                <a16:creationId xmlns:a16="http://schemas.microsoft.com/office/drawing/2014/main" id="{969B40CA-D7D6-456E-A900-9A6FA7BC6045}"/>
              </a:ext>
            </a:extLst>
          </p:cNvPr>
          <p:cNvPicPr>
            <a:picLocks noChangeAspect="1"/>
          </p:cNvPicPr>
          <p:nvPr/>
        </p:nvPicPr>
        <p:blipFill>
          <a:blip r:embed="rId3"/>
          <a:stretch>
            <a:fillRect/>
          </a:stretch>
        </p:blipFill>
        <p:spPr>
          <a:xfrm>
            <a:off x="6377602" y="1170576"/>
            <a:ext cx="5624828" cy="4252149"/>
          </a:xfrm>
          <a:prstGeom prst="rect">
            <a:avLst/>
          </a:prstGeom>
        </p:spPr>
      </p:pic>
      <p:sp>
        <p:nvSpPr>
          <p:cNvPr id="3" name="TextBox 2">
            <a:extLst>
              <a:ext uri="{FF2B5EF4-FFF2-40B4-BE49-F238E27FC236}">
                <a16:creationId xmlns:a16="http://schemas.microsoft.com/office/drawing/2014/main" id="{77832388-366D-44FE-9C38-BFCF4308F186}"/>
              </a:ext>
            </a:extLst>
          </p:cNvPr>
          <p:cNvSpPr txBox="1"/>
          <p:nvPr/>
        </p:nvSpPr>
        <p:spPr>
          <a:xfrm>
            <a:off x="9190016" y="6172347"/>
            <a:ext cx="2945871" cy="523220"/>
          </a:xfrm>
          <a:prstGeom prst="rect">
            <a:avLst/>
          </a:prstGeom>
          <a:noFill/>
        </p:spPr>
        <p:txBody>
          <a:bodyPr wrap="none" rtlCol="0">
            <a:spAutoFit/>
          </a:bodyPr>
          <a:lstStyle/>
          <a:p>
            <a:r>
              <a:rPr lang="en-GB" sz="2800" b="1" dirty="0">
                <a:solidFill>
                  <a:srgbClr val="FF0000"/>
                </a:solidFill>
              </a:rPr>
              <a:t>76 page document</a:t>
            </a:r>
          </a:p>
        </p:txBody>
      </p:sp>
      <p:sp>
        <p:nvSpPr>
          <p:cNvPr id="2" name="TextBox 1">
            <a:extLst>
              <a:ext uri="{FF2B5EF4-FFF2-40B4-BE49-F238E27FC236}">
                <a16:creationId xmlns:a16="http://schemas.microsoft.com/office/drawing/2014/main" id="{F52D4D5D-E727-42E8-B87F-087D291AE778}"/>
              </a:ext>
            </a:extLst>
          </p:cNvPr>
          <p:cNvSpPr txBox="1"/>
          <p:nvPr/>
        </p:nvSpPr>
        <p:spPr>
          <a:xfrm>
            <a:off x="8663598" y="5535926"/>
            <a:ext cx="3528402" cy="523220"/>
          </a:xfrm>
          <a:prstGeom prst="rect">
            <a:avLst/>
          </a:prstGeom>
          <a:noFill/>
        </p:spPr>
        <p:txBody>
          <a:bodyPr wrap="none" rtlCol="0">
            <a:spAutoFit/>
          </a:bodyPr>
          <a:lstStyle/>
          <a:p>
            <a:r>
              <a:rPr lang="en-GB" sz="2800" b="1" dirty="0">
                <a:solidFill>
                  <a:srgbClr val="FF0000"/>
                </a:solidFill>
              </a:rPr>
              <a:t>Assessment handbook</a:t>
            </a:r>
          </a:p>
        </p:txBody>
      </p:sp>
    </p:spTree>
    <p:extLst>
      <p:ext uri="{BB962C8B-B14F-4D97-AF65-F5344CB8AC3E}">
        <p14:creationId xmlns:p14="http://schemas.microsoft.com/office/powerpoint/2010/main" val="94005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2B022D-9EF6-4A63-8AC6-F56A26391F1C}"/>
              </a:ext>
            </a:extLst>
          </p:cNvPr>
          <p:cNvSpPr txBox="1"/>
          <p:nvPr/>
        </p:nvSpPr>
        <p:spPr>
          <a:xfrm>
            <a:off x="411038" y="263132"/>
            <a:ext cx="2482154" cy="2062103"/>
          </a:xfrm>
          <a:prstGeom prst="rect">
            <a:avLst/>
          </a:prstGeom>
          <a:noFill/>
        </p:spPr>
        <p:txBody>
          <a:bodyPr wrap="none" rtlCol="0">
            <a:spAutoFit/>
          </a:bodyPr>
          <a:lstStyle/>
          <a:p>
            <a:r>
              <a:rPr lang="en-GB" sz="3200" b="1" dirty="0"/>
              <a:t>Methodology</a:t>
            </a:r>
          </a:p>
          <a:p>
            <a:endParaRPr lang="en-GB" sz="3200" b="1" dirty="0"/>
          </a:p>
          <a:p>
            <a:endParaRPr lang="en-GB" sz="3200" b="1" dirty="0"/>
          </a:p>
          <a:p>
            <a:endParaRPr lang="en-GB" sz="3200" b="1" dirty="0"/>
          </a:p>
        </p:txBody>
      </p:sp>
      <p:sp>
        <p:nvSpPr>
          <p:cNvPr id="3" name="TextBox 2">
            <a:extLst>
              <a:ext uri="{FF2B5EF4-FFF2-40B4-BE49-F238E27FC236}">
                <a16:creationId xmlns:a16="http://schemas.microsoft.com/office/drawing/2014/main" id="{18AD7DE8-49ED-4BCA-AD06-895761FCB681}"/>
              </a:ext>
            </a:extLst>
          </p:cNvPr>
          <p:cNvSpPr txBox="1"/>
          <p:nvPr/>
        </p:nvSpPr>
        <p:spPr>
          <a:xfrm>
            <a:off x="696915" y="3429000"/>
            <a:ext cx="10240690" cy="1200329"/>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solidFill>
                <a:srgbClr val="000000"/>
              </a:solidFill>
              <a:latin typeface="Segoe UI" panose="020B0502040204020203" pitchFamily="34" charset="0"/>
              <a:ea typeface="Calibri" panose="020F0502020204030204" pitchFamily="34" charset="0"/>
            </a:endParaRPr>
          </a:p>
          <a:p>
            <a:pPr marL="285750" indent="-285750">
              <a:buFont typeface="Arial" panose="020B0604020202020204" pitchFamily="34" charset="0"/>
              <a:buChar char="•"/>
            </a:pPr>
            <a:endParaRPr lang="en-GB" dirty="0"/>
          </a:p>
        </p:txBody>
      </p:sp>
      <p:graphicFrame>
        <p:nvGraphicFramePr>
          <p:cNvPr id="4" name="Diagram 3">
            <a:extLst>
              <a:ext uri="{FF2B5EF4-FFF2-40B4-BE49-F238E27FC236}">
                <a16:creationId xmlns:a16="http://schemas.microsoft.com/office/drawing/2014/main" id="{4796BA0A-70CC-4968-85C5-9C1BE0A31BD4}"/>
              </a:ext>
            </a:extLst>
          </p:cNvPr>
          <p:cNvGraphicFramePr/>
          <p:nvPr>
            <p:extLst>
              <p:ext uri="{D42A27DB-BD31-4B8C-83A1-F6EECF244321}">
                <p14:modId xmlns:p14="http://schemas.microsoft.com/office/powerpoint/2010/main" val="65028013"/>
              </p:ext>
            </p:extLst>
          </p:nvPr>
        </p:nvGraphicFramePr>
        <p:xfrm>
          <a:off x="2032000" y="12214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042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E7BCF4-A191-4187-84EC-4F289DE8C0AB}"/>
              </a:ext>
            </a:extLst>
          </p:cNvPr>
          <p:cNvPicPr>
            <a:picLocks noChangeAspect="1"/>
          </p:cNvPicPr>
          <p:nvPr/>
        </p:nvPicPr>
        <p:blipFill>
          <a:blip r:embed="rId3"/>
          <a:stretch>
            <a:fillRect/>
          </a:stretch>
        </p:blipFill>
        <p:spPr>
          <a:xfrm>
            <a:off x="885825" y="343197"/>
            <a:ext cx="5638800" cy="6029028"/>
          </a:xfrm>
          <a:prstGeom prst="rect">
            <a:avLst/>
          </a:prstGeom>
        </p:spPr>
      </p:pic>
      <p:sp>
        <p:nvSpPr>
          <p:cNvPr id="4" name="TextBox 3">
            <a:extLst>
              <a:ext uri="{FF2B5EF4-FFF2-40B4-BE49-F238E27FC236}">
                <a16:creationId xmlns:a16="http://schemas.microsoft.com/office/drawing/2014/main" id="{6AEC704A-FFF1-4B17-9258-F8CF4BEA61BB}"/>
              </a:ext>
            </a:extLst>
          </p:cNvPr>
          <p:cNvSpPr txBox="1"/>
          <p:nvPr/>
        </p:nvSpPr>
        <p:spPr>
          <a:xfrm>
            <a:off x="6988652" y="1533977"/>
            <a:ext cx="3519490" cy="646331"/>
          </a:xfrm>
          <a:prstGeom prst="rect">
            <a:avLst/>
          </a:prstGeom>
          <a:noFill/>
        </p:spPr>
        <p:txBody>
          <a:bodyPr wrap="none" rtlCol="0">
            <a:spAutoFit/>
          </a:bodyPr>
          <a:lstStyle/>
          <a:p>
            <a:r>
              <a:rPr lang="en-GB" sz="3600" b="1" dirty="0"/>
              <a:t>Findings so far…..</a:t>
            </a:r>
          </a:p>
        </p:txBody>
      </p:sp>
      <p:sp>
        <p:nvSpPr>
          <p:cNvPr id="5" name="TextBox 4">
            <a:extLst>
              <a:ext uri="{FF2B5EF4-FFF2-40B4-BE49-F238E27FC236}">
                <a16:creationId xmlns:a16="http://schemas.microsoft.com/office/drawing/2014/main" id="{B90F60A6-6857-4DB8-BF30-0C9C9F8951A7}"/>
              </a:ext>
            </a:extLst>
          </p:cNvPr>
          <p:cNvSpPr txBox="1"/>
          <p:nvPr/>
        </p:nvSpPr>
        <p:spPr>
          <a:xfrm>
            <a:off x="6988652" y="3146402"/>
            <a:ext cx="5203348" cy="1200329"/>
          </a:xfrm>
          <a:prstGeom prst="rect">
            <a:avLst/>
          </a:prstGeom>
          <a:noFill/>
        </p:spPr>
        <p:txBody>
          <a:bodyPr wrap="none" rtlCol="0">
            <a:spAutoFit/>
          </a:bodyPr>
          <a:lstStyle/>
          <a:p>
            <a:r>
              <a:rPr lang="en-GB" sz="2400" dirty="0"/>
              <a:t>18B – 21J presentations</a:t>
            </a:r>
          </a:p>
          <a:p>
            <a:endParaRPr lang="en-GB" sz="2400" dirty="0"/>
          </a:p>
          <a:p>
            <a:r>
              <a:rPr lang="en-GB" sz="2400" dirty="0"/>
              <a:t>92 L markers applied (&amp; not overturned)</a:t>
            </a:r>
          </a:p>
        </p:txBody>
      </p:sp>
    </p:spTree>
    <p:extLst>
      <p:ext uri="{BB962C8B-B14F-4D97-AF65-F5344CB8AC3E}">
        <p14:creationId xmlns:p14="http://schemas.microsoft.com/office/powerpoint/2010/main" val="427052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F00CA25-679E-4470-AD9B-D23FD98C6583}"/>
              </a:ext>
            </a:extLst>
          </p:cNvPr>
          <p:cNvGraphicFramePr>
            <a:graphicFrameLocks/>
          </p:cNvGraphicFramePr>
          <p:nvPr>
            <p:extLst>
              <p:ext uri="{D42A27DB-BD31-4B8C-83A1-F6EECF244321}">
                <p14:modId xmlns:p14="http://schemas.microsoft.com/office/powerpoint/2010/main" val="361959330"/>
              </p:ext>
            </p:extLst>
          </p:nvPr>
        </p:nvGraphicFramePr>
        <p:xfrm>
          <a:off x="800198" y="340280"/>
          <a:ext cx="10101349" cy="577378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440ACBD-47FE-4EB8-98C7-126874D17D70}"/>
              </a:ext>
            </a:extLst>
          </p:cNvPr>
          <p:cNvSpPr txBox="1"/>
          <p:nvPr/>
        </p:nvSpPr>
        <p:spPr>
          <a:xfrm>
            <a:off x="1374569" y="6114063"/>
            <a:ext cx="1191352" cy="369332"/>
          </a:xfrm>
          <a:prstGeom prst="rect">
            <a:avLst/>
          </a:prstGeom>
          <a:noFill/>
        </p:spPr>
        <p:txBody>
          <a:bodyPr wrap="none" rtlCol="0">
            <a:spAutoFit/>
          </a:bodyPr>
          <a:lstStyle/>
          <a:p>
            <a:r>
              <a:rPr lang="en-GB" dirty="0"/>
              <a:t>10 SDK100</a:t>
            </a:r>
          </a:p>
        </p:txBody>
      </p:sp>
      <p:sp>
        <p:nvSpPr>
          <p:cNvPr id="5" name="Rectangle 4">
            <a:extLst>
              <a:ext uri="{FF2B5EF4-FFF2-40B4-BE49-F238E27FC236}">
                <a16:creationId xmlns:a16="http://schemas.microsoft.com/office/drawing/2014/main" id="{89AB6D50-8084-4BCC-9182-95B8C2138D74}"/>
              </a:ext>
            </a:extLst>
          </p:cNvPr>
          <p:cNvSpPr/>
          <p:nvPr/>
        </p:nvSpPr>
        <p:spPr>
          <a:xfrm>
            <a:off x="5000978" y="261257"/>
            <a:ext cx="1772355" cy="348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701241B-5C29-4B3C-8547-DEC1166FA83B}"/>
              </a:ext>
            </a:extLst>
          </p:cNvPr>
          <p:cNvSpPr txBox="1"/>
          <p:nvPr/>
        </p:nvSpPr>
        <p:spPr>
          <a:xfrm>
            <a:off x="4515556" y="103848"/>
            <a:ext cx="3409244" cy="584775"/>
          </a:xfrm>
          <a:prstGeom prst="rect">
            <a:avLst/>
          </a:prstGeom>
          <a:noFill/>
        </p:spPr>
        <p:txBody>
          <a:bodyPr wrap="square" rtlCol="0">
            <a:spAutoFit/>
          </a:bodyPr>
          <a:lstStyle/>
          <a:p>
            <a:r>
              <a:rPr lang="en-GB" sz="3200" b="1" dirty="0"/>
              <a:t>How late is late?</a:t>
            </a:r>
          </a:p>
        </p:txBody>
      </p:sp>
    </p:spTree>
    <p:extLst>
      <p:ext uri="{BB962C8B-B14F-4D97-AF65-F5344CB8AC3E}">
        <p14:creationId xmlns:p14="http://schemas.microsoft.com/office/powerpoint/2010/main" val="84394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AD78E99-ACA8-49B6-BF3A-14D6CB2FD1B9}"/>
              </a:ext>
            </a:extLst>
          </p:cNvPr>
          <p:cNvGraphicFramePr>
            <a:graphicFrameLocks/>
          </p:cNvGraphicFramePr>
          <p:nvPr>
            <p:extLst>
              <p:ext uri="{D42A27DB-BD31-4B8C-83A1-F6EECF244321}">
                <p14:modId xmlns:p14="http://schemas.microsoft.com/office/powerpoint/2010/main" val="3371412910"/>
              </p:ext>
            </p:extLst>
          </p:nvPr>
        </p:nvGraphicFramePr>
        <p:xfrm>
          <a:off x="534391" y="344385"/>
          <a:ext cx="10711542" cy="586641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46EF02DB-4132-4988-BC04-0BDEE1E60AE2}"/>
              </a:ext>
            </a:extLst>
          </p:cNvPr>
          <p:cNvSpPr/>
          <p:nvPr/>
        </p:nvSpPr>
        <p:spPr>
          <a:xfrm>
            <a:off x="4583289" y="344385"/>
            <a:ext cx="2788355" cy="302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63D3BE5-66F0-4984-B153-89A181480E0D}"/>
              </a:ext>
            </a:extLst>
          </p:cNvPr>
          <p:cNvSpPr txBox="1"/>
          <p:nvPr/>
        </p:nvSpPr>
        <p:spPr>
          <a:xfrm>
            <a:off x="1693500" y="62430"/>
            <a:ext cx="8997784" cy="584775"/>
          </a:xfrm>
          <a:prstGeom prst="rect">
            <a:avLst/>
          </a:prstGeom>
          <a:noFill/>
        </p:spPr>
        <p:txBody>
          <a:bodyPr wrap="none" rtlCol="0">
            <a:spAutoFit/>
          </a:bodyPr>
          <a:lstStyle/>
          <a:p>
            <a:r>
              <a:rPr lang="en-GB" sz="3200" b="1" dirty="0"/>
              <a:t>Total L markers in LHCS by module (as of April 2022)</a:t>
            </a:r>
          </a:p>
        </p:txBody>
      </p:sp>
    </p:spTree>
    <p:extLst>
      <p:ext uri="{BB962C8B-B14F-4D97-AF65-F5344CB8AC3E}">
        <p14:creationId xmlns:p14="http://schemas.microsoft.com/office/powerpoint/2010/main" val="2861055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685</Words>
  <Application>Microsoft Office PowerPoint</Application>
  <PresentationFormat>Widescreen</PresentationFormat>
  <Paragraphs>98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What do students 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Karen.New</dc:creator>
  <cp:lastModifiedBy>Fiona.Moorman</cp:lastModifiedBy>
  <cp:revision>37</cp:revision>
  <dcterms:created xsi:type="dcterms:W3CDTF">2022-03-22T10:07:19Z</dcterms:created>
  <dcterms:modified xsi:type="dcterms:W3CDTF">2022-05-09T15:41:05Z</dcterms:modified>
</cp:coreProperties>
</file>