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6"/>
  </p:notesMasterIdLst>
  <p:handoutMasterIdLst>
    <p:handoutMasterId r:id="rId17"/>
  </p:handoutMasterIdLst>
  <p:sldIdLst>
    <p:sldId id="331" r:id="rId5"/>
    <p:sldId id="336" r:id="rId6"/>
    <p:sldId id="340" r:id="rId7"/>
    <p:sldId id="333" r:id="rId8"/>
    <p:sldId id="341" r:id="rId9"/>
    <p:sldId id="334" r:id="rId10"/>
    <p:sldId id="338" r:id="rId11"/>
    <p:sldId id="337" r:id="rId12"/>
    <p:sldId id="339" r:id="rId13"/>
    <p:sldId id="332" r:id="rId14"/>
    <p:sldId id="335" r:id="rId15"/>
  </p:sldIdLst>
  <p:sldSz cx="12192000" cy="6858000"/>
  <p:notesSz cx="7010400" cy="92964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64" y="35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06/05/2022</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06/05/2022</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10</a:t>
            </a:fld>
            <a:endParaRPr lang="en-GB"/>
          </a:p>
        </p:txBody>
      </p:sp>
    </p:spTree>
    <p:extLst>
      <p:ext uri="{BB962C8B-B14F-4D97-AF65-F5344CB8AC3E}">
        <p14:creationId xmlns:p14="http://schemas.microsoft.com/office/powerpoint/2010/main" val="788170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11</a:t>
            </a:fld>
            <a:endParaRPr lang="en-GB"/>
          </a:p>
        </p:txBody>
      </p:sp>
    </p:spTree>
    <p:extLst>
      <p:ext uri="{BB962C8B-B14F-4D97-AF65-F5344CB8AC3E}">
        <p14:creationId xmlns:p14="http://schemas.microsoft.com/office/powerpoint/2010/main" val="3223134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2</a:t>
            </a:fld>
            <a:endParaRPr lang="en-GB"/>
          </a:p>
        </p:txBody>
      </p:sp>
    </p:spTree>
    <p:extLst>
      <p:ext uri="{BB962C8B-B14F-4D97-AF65-F5344CB8AC3E}">
        <p14:creationId xmlns:p14="http://schemas.microsoft.com/office/powerpoint/2010/main" val="2934556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3</a:t>
            </a:fld>
            <a:endParaRPr lang="en-GB"/>
          </a:p>
        </p:txBody>
      </p:sp>
    </p:spTree>
    <p:extLst>
      <p:ext uri="{BB962C8B-B14F-4D97-AF65-F5344CB8AC3E}">
        <p14:creationId xmlns:p14="http://schemas.microsoft.com/office/powerpoint/2010/main" val="2888833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t>
            </a:r>
          </a:p>
        </p:txBody>
      </p:sp>
      <p:sp>
        <p:nvSpPr>
          <p:cNvPr id="4" name="Slide Number Placeholder 3"/>
          <p:cNvSpPr>
            <a:spLocks noGrp="1"/>
          </p:cNvSpPr>
          <p:nvPr>
            <p:ph type="sldNum" sz="quarter" idx="10"/>
          </p:nvPr>
        </p:nvSpPr>
        <p:spPr/>
        <p:txBody>
          <a:bodyPr/>
          <a:lstStyle/>
          <a:p>
            <a:fld id="{2C755DF9-41A9-4B2A-8603-E47104E21A85}" type="slidenum">
              <a:rPr lang="en-GB" smtClean="0"/>
              <a:t>4</a:t>
            </a:fld>
            <a:endParaRPr lang="en-GB"/>
          </a:p>
        </p:txBody>
      </p:sp>
    </p:spTree>
    <p:extLst>
      <p:ext uri="{BB962C8B-B14F-4D97-AF65-F5344CB8AC3E}">
        <p14:creationId xmlns:p14="http://schemas.microsoft.com/office/powerpoint/2010/main" val="4040541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5</a:t>
            </a:fld>
            <a:endParaRPr lang="en-GB"/>
          </a:p>
        </p:txBody>
      </p:sp>
    </p:spTree>
    <p:extLst>
      <p:ext uri="{BB962C8B-B14F-4D97-AF65-F5344CB8AC3E}">
        <p14:creationId xmlns:p14="http://schemas.microsoft.com/office/powerpoint/2010/main" val="3545282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6</a:t>
            </a:fld>
            <a:endParaRPr lang="en-GB"/>
          </a:p>
        </p:txBody>
      </p:sp>
    </p:spTree>
    <p:extLst>
      <p:ext uri="{BB962C8B-B14F-4D97-AF65-F5344CB8AC3E}">
        <p14:creationId xmlns:p14="http://schemas.microsoft.com/office/powerpoint/2010/main" val="559151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7</a:t>
            </a:fld>
            <a:endParaRPr lang="en-GB"/>
          </a:p>
        </p:txBody>
      </p:sp>
    </p:spTree>
    <p:extLst>
      <p:ext uri="{BB962C8B-B14F-4D97-AF65-F5344CB8AC3E}">
        <p14:creationId xmlns:p14="http://schemas.microsoft.com/office/powerpoint/2010/main" val="3887090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8</a:t>
            </a:fld>
            <a:endParaRPr lang="en-GB"/>
          </a:p>
        </p:txBody>
      </p:sp>
    </p:spTree>
    <p:extLst>
      <p:ext uri="{BB962C8B-B14F-4D97-AF65-F5344CB8AC3E}">
        <p14:creationId xmlns:p14="http://schemas.microsoft.com/office/powerpoint/2010/main" val="1734010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9</a:t>
            </a:fld>
            <a:endParaRPr lang="en-GB"/>
          </a:p>
        </p:txBody>
      </p:sp>
    </p:spTree>
    <p:extLst>
      <p:ext uri="{BB962C8B-B14F-4D97-AF65-F5344CB8AC3E}">
        <p14:creationId xmlns:p14="http://schemas.microsoft.com/office/powerpoint/2010/main" val="26398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10.xml"/><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1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8" Type="http://schemas.openxmlformats.org/officeDocument/2006/relationships/hyperlink" Target="mailto:alexis.lansbury@open.ac.uk" TargetMode="External"/><Relationship Id="rId3" Type="http://schemas.openxmlformats.org/officeDocument/2006/relationships/notesSlide" Target="../notesSlides/notesSlide11.xml"/><Relationship Id="rId7" Type="http://schemas.openxmlformats.org/officeDocument/2006/relationships/hyperlink" Target="mailto:christine.gardner@open.ac.uk" TargetMode="External"/><Relationship Id="rId2" Type="http://schemas.openxmlformats.org/officeDocument/2006/relationships/slideLayout" Target="../slideLayouts/slideLayout1.xml"/><Relationship Id="rId1" Type="http://schemas.openxmlformats.org/officeDocument/2006/relationships/tags" Target="../tags/tag12.xml"/><Relationship Id="rId6" Type="http://schemas.openxmlformats.org/officeDocument/2006/relationships/hyperlink" Target="mailto:michael.bowkis@open.ac.uk" TargetMode="External"/><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3.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4.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5.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8.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9.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10.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100588" y="224919"/>
            <a:ext cx="1802110" cy="1322706"/>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sp>
        <p:nvSpPr>
          <p:cNvPr id="5" name="TextBox 4">
            <a:extLst>
              <a:ext uri="{FF2B5EF4-FFF2-40B4-BE49-F238E27FC236}">
                <a16:creationId xmlns:a16="http://schemas.microsoft.com/office/drawing/2014/main" id="{02E6AB75-C48E-4B01-BB0A-CB380DCF22A7}"/>
              </a:ext>
            </a:extLst>
          </p:cNvPr>
          <p:cNvSpPr txBox="1"/>
          <p:nvPr/>
        </p:nvSpPr>
        <p:spPr>
          <a:xfrm>
            <a:off x="1915886" y="2782669"/>
            <a:ext cx="8044543" cy="1569660"/>
          </a:xfrm>
          <a:prstGeom prst="rect">
            <a:avLst/>
          </a:prstGeom>
          <a:solidFill>
            <a:schemeClr val="bg1"/>
          </a:solidFill>
        </p:spPr>
        <p:txBody>
          <a:bodyPr wrap="square" rtlCol="0">
            <a:spAutoFit/>
          </a:bodyPr>
          <a:lstStyle/>
          <a:p>
            <a:pPr algn="ctr"/>
            <a:r>
              <a:rPr lang="en-GB" altLang="en-US" sz="2400" b="1" dirty="0">
                <a:solidFill>
                  <a:srgbClr val="FF6600"/>
                </a:solidFill>
                <a:latin typeface="Arial" panose="020B0604020202020204" pitchFamily="34" charset="0"/>
                <a:cs typeface="Arial" panose="020B0604020202020204" pitchFamily="34" charset="0"/>
              </a:rPr>
              <a:t>Early Start for TM470 project students</a:t>
            </a:r>
            <a:br>
              <a:rPr lang="en-GB" altLang="en-US" sz="2400" b="1" dirty="0">
                <a:solidFill>
                  <a:schemeClr val="tx1"/>
                </a:solidFill>
                <a:latin typeface="Arial" panose="020B0604020202020204" pitchFamily="34" charset="0"/>
                <a:cs typeface="Arial" panose="020B0604020202020204" pitchFamily="34" charset="0"/>
              </a:rPr>
            </a:br>
            <a:r>
              <a:rPr lang="en-GB" altLang="en-US" sz="2400" b="1" dirty="0">
                <a:solidFill>
                  <a:schemeClr val="tx1"/>
                </a:solidFill>
                <a:latin typeface="Arial" panose="020B0604020202020204" pitchFamily="34" charset="0"/>
                <a:cs typeface="Arial" panose="020B0604020202020204" pitchFamily="34" charset="0"/>
              </a:rPr>
              <a:t>Michael </a:t>
            </a:r>
            <a:r>
              <a:rPr lang="en-GB" altLang="en-US" sz="2400" b="1" dirty="0" err="1">
                <a:solidFill>
                  <a:schemeClr val="tx1"/>
                </a:solidFill>
                <a:latin typeface="Arial" panose="020B0604020202020204" pitchFamily="34" charset="0"/>
                <a:cs typeface="Arial" panose="020B0604020202020204" pitchFamily="34" charset="0"/>
              </a:rPr>
              <a:t>Bowkis</a:t>
            </a:r>
            <a:r>
              <a:rPr lang="en-GB" altLang="en-US" sz="2400" b="1" dirty="0">
                <a:solidFill>
                  <a:schemeClr val="tx1"/>
                </a:solidFill>
                <a:latin typeface="Arial" panose="020B0604020202020204" pitchFamily="34" charset="0"/>
                <a:cs typeface="Arial" panose="020B0604020202020204" pitchFamily="34" charset="0"/>
              </a:rPr>
              <a:t>, Christine Gardner, Alexis Lansbury</a:t>
            </a:r>
            <a:br>
              <a:rPr lang="en-GB" altLang="en-US" sz="2400" b="1" dirty="0">
                <a:solidFill>
                  <a:schemeClr val="tx1"/>
                </a:solidFill>
                <a:latin typeface="Arial" panose="020B0604020202020204" pitchFamily="34" charset="0"/>
                <a:cs typeface="Arial" panose="020B0604020202020204" pitchFamily="34" charset="0"/>
              </a:rPr>
            </a:br>
            <a:r>
              <a:rPr lang="en-GB" altLang="en-US" sz="2400" b="1" dirty="0">
                <a:solidFill>
                  <a:schemeClr val="tx1"/>
                </a:solidFill>
                <a:latin typeface="Arial" panose="020B0604020202020204" pitchFamily="34" charset="0"/>
                <a:cs typeface="Arial" panose="020B0604020202020204" pitchFamily="34" charset="0"/>
              </a:rPr>
              <a:t>Computing and Communications</a:t>
            </a:r>
            <a:br>
              <a:rPr lang="en-GB" altLang="en-US" sz="2400" b="1" dirty="0">
                <a:solidFill>
                  <a:schemeClr val="tx1"/>
                </a:solidFill>
                <a:latin typeface="Arial" panose="020B0604020202020204" pitchFamily="34" charset="0"/>
                <a:cs typeface="Arial" panose="020B0604020202020204" pitchFamily="34" charset="0"/>
              </a:rPr>
            </a:br>
            <a:endParaRPr lang="en-GB" sz="2400" dirty="0"/>
          </a:p>
        </p:txBody>
      </p:sp>
      <p:pic>
        <p:nvPicPr>
          <p:cNvPr id="1026" name="Picture 2" descr="See the source image">
            <a:extLst>
              <a:ext uri="{FF2B5EF4-FFF2-40B4-BE49-F238E27FC236}">
                <a16:creationId xmlns:a16="http://schemas.microsoft.com/office/drawing/2014/main" id="{2F0B802C-9EEA-4251-8AD0-12E5BEF9D3D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65210" y="224919"/>
            <a:ext cx="1735378" cy="130679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438572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100588" y="224919"/>
            <a:ext cx="1802110" cy="1322706"/>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sp>
        <p:nvSpPr>
          <p:cNvPr id="9" name="object 9">
            <a:extLst>
              <a:ext uri="{FF2B5EF4-FFF2-40B4-BE49-F238E27FC236}">
                <a16:creationId xmlns:a16="http://schemas.microsoft.com/office/drawing/2014/main" id="{85F90909-E13D-414D-91A0-88B436FEFD26}"/>
              </a:ext>
            </a:extLst>
          </p:cNvPr>
          <p:cNvSpPr txBox="1"/>
          <p:nvPr/>
        </p:nvSpPr>
        <p:spPr>
          <a:xfrm>
            <a:off x="1831299" y="2018757"/>
            <a:ext cx="8490856" cy="2161746"/>
          </a:xfrm>
          <a:prstGeom prst="rect">
            <a:avLst/>
          </a:prstGeom>
          <a:solidFill>
            <a:schemeClr val="accent6">
              <a:lumMod val="60000"/>
              <a:lumOff val="40000"/>
            </a:schemeClr>
          </a:solidFill>
          <a:ln w="50800">
            <a:solidFill>
              <a:srgbClr val="006FC0"/>
            </a:solidFill>
          </a:ln>
        </p:spPr>
        <p:txBody>
          <a:bodyPr vert="horz" wrap="square" lIns="0" tIns="60325" rIns="0" bIns="0" rtlCol="0" anchor="t">
            <a:spAutoFit/>
          </a:bodyPr>
          <a:lstStyle/>
          <a:p>
            <a:pPr>
              <a:spcBef>
                <a:spcPts val="10"/>
              </a:spcBef>
            </a:pPr>
            <a:endParaRPr sz="1200" dirty="0">
              <a:solidFill>
                <a:prstClr val="black"/>
              </a:solidFill>
              <a:latin typeface="Calibri" panose="020F0502020204030204" pitchFamily="34" charset="0"/>
              <a:cs typeface="Calibri" panose="020F0502020204030204" pitchFamily="34" charset="0"/>
            </a:endParaRPr>
          </a:p>
          <a:p>
            <a:pPr marL="116205">
              <a:lnSpc>
                <a:spcPts val="1525"/>
              </a:lnSpc>
            </a:pPr>
            <a:r>
              <a:rPr lang="en-GB" sz="2000" b="1" spc="-5" dirty="0">
                <a:cs typeface="Calibri"/>
              </a:rPr>
              <a:t>Potential Impact</a:t>
            </a:r>
            <a:endParaRPr lang="en-GB" sz="2000" b="1" spc="-5" dirty="0">
              <a:solidFill>
                <a:prstClr val="black"/>
              </a:solidFill>
              <a:cs typeface="Calibri" panose="020F0502020204030204" pitchFamily="34" charset="0"/>
            </a:endParaRPr>
          </a:p>
          <a:p>
            <a:pPr marL="116205">
              <a:lnSpc>
                <a:spcPts val="1525"/>
              </a:lnSpc>
            </a:pPr>
            <a:r>
              <a:rPr lang="en-GB" sz="2000" spc="-5" dirty="0">
                <a:cs typeface="Calibri"/>
              </a:rPr>
              <a:t>Students successfully  complete their final project and, therefore, their degree. </a:t>
            </a:r>
          </a:p>
          <a:p>
            <a:pPr marL="116205">
              <a:lnSpc>
                <a:spcPts val="1525"/>
              </a:lnSpc>
            </a:pPr>
            <a:endParaRPr lang="en-GB" sz="2000" spc="-5" dirty="0">
              <a:cs typeface="Calibri"/>
            </a:endParaRPr>
          </a:p>
          <a:p>
            <a:pPr marL="116205">
              <a:lnSpc>
                <a:spcPts val="1525"/>
              </a:lnSpc>
            </a:pPr>
            <a:r>
              <a:rPr lang="en-GB" sz="2000" spc="-5" dirty="0">
                <a:ea typeface="+mn-lt"/>
                <a:cs typeface="+mn-lt"/>
              </a:rPr>
              <a:t>Improve the overall completion/ pass rate for the module.</a:t>
            </a:r>
            <a:r>
              <a:rPr lang="en-GB" sz="2000" spc="-5" dirty="0">
                <a:cs typeface="Calibri"/>
              </a:rPr>
              <a:t> </a:t>
            </a:r>
          </a:p>
          <a:p>
            <a:pPr marL="116205">
              <a:lnSpc>
                <a:spcPts val="1525"/>
              </a:lnSpc>
            </a:pPr>
            <a:endParaRPr lang="en-GB" sz="2000" spc="-5" dirty="0">
              <a:cs typeface="Calibri"/>
            </a:endParaRPr>
          </a:p>
          <a:p>
            <a:pPr marL="116205">
              <a:lnSpc>
                <a:spcPts val="1525"/>
              </a:lnSpc>
            </a:pPr>
            <a:r>
              <a:rPr lang="en-GB" sz="2000" spc="-5" dirty="0">
                <a:cs typeface="Calibri"/>
              </a:rPr>
              <a:t>Increase retention, student satisfaction, so have a positive effect on TM470 metrics.</a:t>
            </a:r>
          </a:p>
          <a:p>
            <a:pPr marL="116205">
              <a:lnSpc>
                <a:spcPts val="1525"/>
              </a:lnSpc>
            </a:pPr>
            <a:r>
              <a:rPr lang="en-GB" sz="2000" spc="-5" dirty="0">
                <a:cs typeface="Calibri"/>
              </a:rPr>
              <a:t> </a:t>
            </a:r>
          </a:p>
          <a:p>
            <a:pPr marL="116205">
              <a:lnSpc>
                <a:spcPts val="1525"/>
              </a:lnSpc>
            </a:pPr>
            <a:r>
              <a:rPr lang="en-GB" sz="2000" spc="-5" dirty="0">
                <a:cs typeface="Calibri"/>
              </a:rPr>
              <a:t>Additionally, increase the knowledge base of early start interventions.</a:t>
            </a:r>
            <a:endParaRPr lang="en-GB" sz="2000" spc="-5" dirty="0">
              <a:solidFill>
                <a:prstClr val="black"/>
              </a:solidFill>
              <a:cs typeface="Calibri" panose="020F0502020204030204" pitchFamily="34" charset="0"/>
            </a:endParaRPr>
          </a:p>
          <a:p>
            <a:pPr marL="116205">
              <a:lnSpc>
                <a:spcPts val="1525"/>
              </a:lnSpc>
            </a:pPr>
            <a:endParaRPr lang="en-GB" sz="1200" b="1" spc="-5" dirty="0">
              <a:solidFill>
                <a:prstClr val="black"/>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2E6AB75-C48E-4B01-BB0A-CB380DCF22A7}"/>
              </a:ext>
            </a:extLst>
          </p:cNvPr>
          <p:cNvSpPr txBox="1"/>
          <p:nvPr/>
        </p:nvSpPr>
        <p:spPr>
          <a:xfrm>
            <a:off x="403219" y="224919"/>
            <a:ext cx="7961992" cy="1015663"/>
          </a:xfrm>
          <a:prstGeom prst="rect">
            <a:avLst/>
          </a:prstGeom>
          <a:solidFill>
            <a:schemeClr val="bg1"/>
          </a:solidFill>
        </p:spPr>
        <p:txBody>
          <a:bodyPr wrap="square" rtlCol="0">
            <a:spAutoFit/>
          </a:bodyPr>
          <a:lstStyle/>
          <a:p>
            <a:r>
              <a:rPr lang="en-GB" altLang="en-US" sz="2400" b="1" dirty="0">
                <a:solidFill>
                  <a:srgbClr val="FF6600"/>
                </a:solidFill>
                <a:latin typeface="Arial" panose="020B0604020202020204" pitchFamily="34" charset="0"/>
                <a:cs typeface="Arial" panose="020B0604020202020204" pitchFamily="34" charset="0"/>
              </a:rPr>
              <a:t>Early Start for TM470 project students</a:t>
            </a:r>
            <a:br>
              <a:rPr lang="en-GB" altLang="en-US" sz="1800" b="1" dirty="0">
                <a:solidFill>
                  <a:schemeClr val="tx1"/>
                </a:solidFill>
                <a:latin typeface="Arial" panose="020B0604020202020204" pitchFamily="34" charset="0"/>
                <a:cs typeface="Arial" panose="020B0604020202020204" pitchFamily="34" charset="0"/>
              </a:rPr>
            </a:br>
            <a:br>
              <a:rPr lang="en-GB" altLang="en-US" sz="1800" b="1" dirty="0">
                <a:solidFill>
                  <a:schemeClr val="tx1"/>
                </a:solidFill>
                <a:latin typeface="Arial" panose="020B0604020202020204" pitchFamily="34" charset="0"/>
                <a:cs typeface="Arial" panose="020B0604020202020204" pitchFamily="34" charset="0"/>
              </a:rPr>
            </a:br>
            <a:endParaRPr lang="en-GB" dirty="0"/>
          </a:p>
        </p:txBody>
      </p:sp>
      <p:pic>
        <p:nvPicPr>
          <p:cNvPr id="1026" name="Picture 2" descr="See the source image">
            <a:extLst>
              <a:ext uri="{FF2B5EF4-FFF2-40B4-BE49-F238E27FC236}">
                <a16:creationId xmlns:a16="http://schemas.microsoft.com/office/drawing/2014/main" id="{2F0B802C-9EEA-4251-8AD0-12E5BEF9D3D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65210" y="224919"/>
            <a:ext cx="1735378" cy="130679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F7CCD92E-BD35-4789-9507-F99AA915370A}"/>
              </a:ext>
            </a:extLst>
          </p:cNvPr>
          <p:cNvPicPr>
            <a:picLocks noChangeAspect="1"/>
          </p:cNvPicPr>
          <p:nvPr/>
        </p:nvPicPr>
        <p:blipFill>
          <a:blip r:embed="rId7"/>
          <a:stretch>
            <a:fillRect/>
          </a:stretch>
        </p:blipFill>
        <p:spPr>
          <a:xfrm>
            <a:off x="10835800" y="5566183"/>
            <a:ext cx="1066898" cy="1066898"/>
          </a:xfrm>
          <a:prstGeom prst="rect">
            <a:avLst/>
          </a:prstGeom>
        </p:spPr>
      </p:pic>
      <p:pic>
        <p:nvPicPr>
          <p:cNvPr id="13" name="Picture 11" descr="Graphical user interface, diagram, application&#10;&#10;Description automatically generated">
            <a:extLst>
              <a:ext uri="{FF2B5EF4-FFF2-40B4-BE49-F238E27FC236}">
                <a16:creationId xmlns:a16="http://schemas.microsoft.com/office/drawing/2014/main" id="{139AA542-C5CC-4F8F-A924-6763C0E5A64E}"/>
              </a:ext>
            </a:extLst>
          </p:cNvPr>
          <p:cNvPicPr>
            <a:picLocks noChangeAspect="1"/>
          </p:cNvPicPr>
          <p:nvPr/>
        </p:nvPicPr>
        <p:blipFill>
          <a:blip r:embed="rId8"/>
          <a:stretch>
            <a:fillRect/>
          </a:stretch>
        </p:blipFill>
        <p:spPr>
          <a:xfrm>
            <a:off x="10999667" y="4177341"/>
            <a:ext cx="760024" cy="703054"/>
          </a:xfrm>
          <a:prstGeom prst="rect">
            <a:avLst/>
          </a:prstGeom>
        </p:spPr>
      </p:pic>
    </p:spTree>
    <p:custDataLst>
      <p:tags r:id="rId1"/>
    </p:custDataLst>
    <p:extLst>
      <p:ext uri="{BB962C8B-B14F-4D97-AF65-F5344CB8AC3E}">
        <p14:creationId xmlns:p14="http://schemas.microsoft.com/office/powerpoint/2010/main" val="2269647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100588" y="224919"/>
            <a:ext cx="1802110" cy="1322706"/>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sp>
        <p:nvSpPr>
          <p:cNvPr id="5" name="TextBox 4">
            <a:extLst>
              <a:ext uri="{FF2B5EF4-FFF2-40B4-BE49-F238E27FC236}">
                <a16:creationId xmlns:a16="http://schemas.microsoft.com/office/drawing/2014/main" id="{02E6AB75-C48E-4B01-BB0A-CB380DCF22A7}"/>
              </a:ext>
            </a:extLst>
          </p:cNvPr>
          <p:cNvSpPr txBox="1"/>
          <p:nvPr/>
        </p:nvSpPr>
        <p:spPr>
          <a:xfrm>
            <a:off x="2623456" y="2641548"/>
            <a:ext cx="6912429" cy="3139321"/>
          </a:xfrm>
          <a:prstGeom prst="rect">
            <a:avLst/>
          </a:prstGeom>
          <a:solidFill>
            <a:schemeClr val="bg1"/>
          </a:solidFill>
        </p:spPr>
        <p:txBody>
          <a:bodyPr wrap="square" rtlCol="0">
            <a:spAutoFit/>
          </a:bodyPr>
          <a:lstStyle/>
          <a:p>
            <a:pPr algn="ctr"/>
            <a:r>
              <a:rPr lang="en-GB" altLang="en-US" sz="2400" b="1" dirty="0">
                <a:solidFill>
                  <a:srgbClr val="FF6600"/>
                </a:solidFill>
                <a:latin typeface="Arial" panose="020B0604020202020204" pitchFamily="34" charset="0"/>
                <a:cs typeface="Arial" panose="020B0604020202020204" pitchFamily="34" charset="0"/>
              </a:rPr>
              <a:t>Early Start for TM470 project students</a:t>
            </a:r>
          </a:p>
          <a:p>
            <a:pPr algn="ctr"/>
            <a:endParaRPr lang="en-GB" altLang="en-US" sz="2400" b="1" dirty="0">
              <a:solidFill>
                <a:srgbClr val="FF6600"/>
              </a:solidFill>
              <a:latin typeface="Arial" panose="020B0604020202020204" pitchFamily="34" charset="0"/>
              <a:cs typeface="Arial" panose="020B0604020202020204" pitchFamily="34" charset="0"/>
            </a:endParaRPr>
          </a:p>
          <a:p>
            <a:pPr algn="ctr"/>
            <a:r>
              <a:rPr lang="en-GB" altLang="en-US" sz="2400" b="1" dirty="0">
                <a:solidFill>
                  <a:srgbClr val="FF6600"/>
                </a:solidFill>
                <a:latin typeface="Arial" panose="020B0604020202020204" pitchFamily="34" charset="0"/>
                <a:cs typeface="Arial" panose="020B0604020202020204" pitchFamily="34" charset="0"/>
              </a:rPr>
              <a:t>Questions?</a:t>
            </a:r>
          </a:p>
          <a:p>
            <a:pPr algn="ctr"/>
            <a:br>
              <a:rPr lang="en-GB" altLang="en-US" sz="1800" b="1" dirty="0">
                <a:solidFill>
                  <a:schemeClr val="tx1"/>
                </a:solidFill>
                <a:latin typeface="Arial" panose="020B0604020202020204" pitchFamily="34" charset="0"/>
                <a:cs typeface="Arial" panose="020B0604020202020204" pitchFamily="34" charset="0"/>
              </a:rPr>
            </a:br>
            <a:r>
              <a:rPr lang="en-GB" altLang="en-US" b="1" dirty="0">
                <a:latin typeface="Arial" panose="020B0604020202020204" pitchFamily="34" charset="0"/>
                <a:cs typeface="Arial" panose="020B0604020202020204" pitchFamily="34" charset="0"/>
                <a:hlinkClick r:id="rId6"/>
              </a:rPr>
              <a:t>michael.bowkis@open.ac.uk</a:t>
            </a:r>
            <a:endParaRPr lang="en-GB" altLang="en-US" b="1" dirty="0">
              <a:latin typeface="Arial" panose="020B0604020202020204" pitchFamily="34" charset="0"/>
              <a:cs typeface="Arial" panose="020B0604020202020204" pitchFamily="34" charset="0"/>
            </a:endParaRPr>
          </a:p>
          <a:p>
            <a:pPr algn="ctr"/>
            <a:r>
              <a:rPr lang="en-GB" altLang="en-US" b="1" dirty="0">
                <a:latin typeface="Arial" panose="020B0604020202020204" pitchFamily="34" charset="0"/>
                <a:cs typeface="Arial" panose="020B0604020202020204" pitchFamily="34" charset="0"/>
                <a:hlinkClick r:id="rId7"/>
              </a:rPr>
              <a:t>c</a:t>
            </a:r>
            <a:r>
              <a:rPr lang="en-GB" altLang="en-US" sz="1800" b="1" dirty="0">
                <a:solidFill>
                  <a:schemeClr val="tx1"/>
                </a:solidFill>
                <a:latin typeface="Arial" panose="020B0604020202020204" pitchFamily="34" charset="0"/>
                <a:cs typeface="Arial" panose="020B0604020202020204" pitchFamily="34" charset="0"/>
                <a:hlinkClick r:id="rId7"/>
              </a:rPr>
              <a:t>hris</a:t>
            </a:r>
            <a:r>
              <a:rPr lang="en-GB" altLang="en-US" b="1" dirty="0">
                <a:latin typeface="Arial" panose="020B0604020202020204" pitchFamily="34" charset="0"/>
                <a:cs typeface="Arial" panose="020B0604020202020204" pitchFamily="34" charset="0"/>
                <a:hlinkClick r:id="rId7"/>
              </a:rPr>
              <a:t>.g</a:t>
            </a:r>
            <a:r>
              <a:rPr lang="en-GB" altLang="en-US" sz="1800" b="1" dirty="0">
                <a:solidFill>
                  <a:schemeClr val="tx1"/>
                </a:solidFill>
                <a:latin typeface="Arial" panose="020B0604020202020204" pitchFamily="34" charset="0"/>
                <a:cs typeface="Arial" panose="020B0604020202020204" pitchFamily="34" charset="0"/>
                <a:hlinkClick r:id="rId7"/>
              </a:rPr>
              <a:t>ardner@open.ac.uk</a:t>
            </a:r>
            <a:endParaRPr lang="en-GB" altLang="en-US" sz="1800" b="1" dirty="0">
              <a:solidFill>
                <a:schemeClr val="tx1"/>
              </a:solidFill>
              <a:latin typeface="Arial" panose="020B0604020202020204" pitchFamily="34" charset="0"/>
              <a:cs typeface="Arial" panose="020B0604020202020204" pitchFamily="34" charset="0"/>
            </a:endParaRPr>
          </a:p>
          <a:p>
            <a:pPr algn="ctr"/>
            <a:r>
              <a:rPr lang="en-GB" altLang="en-US" b="1" dirty="0">
                <a:latin typeface="Arial" panose="020B0604020202020204" pitchFamily="34" charset="0"/>
                <a:cs typeface="Arial" panose="020B0604020202020204" pitchFamily="34" charset="0"/>
                <a:hlinkClick r:id="rId8"/>
              </a:rPr>
              <a:t>a</a:t>
            </a:r>
            <a:r>
              <a:rPr lang="en-GB" altLang="en-US" sz="1800" b="1" dirty="0">
                <a:solidFill>
                  <a:schemeClr val="tx1"/>
                </a:solidFill>
                <a:latin typeface="Arial" panose="020B0604020202020204" pitchFamily="34" charset="0"/>
                <a:cs typeface="Arial" panose="020B0604020202020204" pitchFamily="34" charset="0"/>
                <a:hlinkClick r:id="rId8"/>
              </a:rPr>
              <a:t>lexis.lansbury@open.ac.uk</a:t>
            </a:r>
            <a:r>
              <a:rPr lang="en-GB" altLang="en-US" sz="1800" b="1" dirty="0">
                <a:solidFill>
                  <a:schemeClr val="tx1"/>
                </a:solidFill>
                <a:latin typeface="Arial" panose="020B0604020202020204" pitchFamily="34" charset="0"/>
                <a:cs typeface="Arial" panose="020B0604020202020204" pitchFamily="34" charset="0"/>
              </a:rPr>
              <a:t> </a:t>
            </a:r>
          </a:p>
          <a:p>
            <a:pPr algn="ctr"/>
            <a:br>
              <a:rPr lang="en-GB" altLang="en-US" sz="1800" b="1" dirty="0">
                <a:solidFill>
                  <a:schemeClr val="tx1"/>
                </a:solidFill>
                <a:latin typeface="Arial" panose="020B0604020202020204" pitchFamily="34" charset="0"/>
                <a:cs typeface="Arial" panose="020B0604020202020204" pitchFamily="34" charset="0"/>
              </a:rPr>
            </a:br>
            <a:r>
              <a:rPr lang="en-GB" altLang="en-US" sz="1800" b="1" dirty="0">
                <a:solidFill>
                  <a:schemeClr val="tx1"/>
                </a:solidFill>
                <a:latin typeface="Arial" panose="020B0604020202020204" pitchFamily="34" charset="0"/>
                <a:cs typeface="Arial" panose="020B0604020202020204" pitchFamily="34" charset="0"/>
              </a:rPr>
              <a:t>Computing and Communications</a:t>
            </a:r>
            <a:br>
              <a:rPr lang="en-GB" altLang="en-US" sz="1800" b="1" dirty="0">
                <a:solidFill>
                  <a:schemeClr val="tx1"/>
                </a:solidFill>
                <a:latin typeface="Arial" panose="020B0604020202020204" pitchFamily="34" charset="0"/>
                <a:cs typeface="Arial" panose="020B0604020202020204" pitchFamily="34" charset="0"/>
              </a:rPr>
            </a:br>
            <a:endParaRPr lang="en-GB" dirty="0"/>
          </a:p>
        </p:txBody>
      </p:sp>
      <p:pic>
        <p:nvPicPr>
          <p:cNvPr id="1026" name="Picture 2" descr="See the source image">
            <a:extLst>
              <a:ext uri="{FF2B5EF4-FFF2-40B4-BE49-F238E27FC236}">
                <a16:creationId xmlns:a16="http://schemas.microsoft.com/office/drawing/2014/main" id="{2F0B802C-9EEA-4251-8AD0-12E5BEF9D3D6}"/>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365210" y="224919"/>
            <a:ext cx="1735378" cy="130679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326081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100588" y="224919"/>
            <a:ext cx="1802110" cy="1322706"/>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sp>
        <p:nvSpPr>
          <p:cNvPr id="9" name="object 9">
            <a:extLst>
              <a:ext uri="{FF2B5EF4-FFF2-40B4-BE49-F238E27FC236}">
                <a16:creationId xmlns:a16="http://schemas.microsoft.com/office/drawing/2014/main" id="{85F90909-E13D-414D-91A0-88B436FEFD26}"/>
              </a:ext>
            </a:extLst>
          </p:cNvPr>
          <p:cNvSpPr txBox="1"/>
          <p:nvPr/>
        </p:nvSpPr>
        <p:spPr>
          <a:xfrm>
            <a:off x="1948543" y="1594373"/>
            <a:ext cx="8490856" cy="3350661"/>
          </a:xfrm>
          <a:prstGeom prst="rect">
            <a:avLst/>
          </a:prstGeom>
          <a:solidFill>
            <a:schemeClr val="accent4">
              <a:lumMod val="60000"/>
              <a:lumOff val="40000"/>
            </a:schemeClr>
          </a:solidFill>
          <a:ln w="50800">
            <a:solidFill>
              <a:srgbClr val="006FC0"/>
            </a:solidFill>
          </a:ln>
        </p:spPr>
        <p:txBody>
          <a:bodyPr vert="horz" wrap="square" lIns="0" tIns="60325" rIns="0" bIns="0" rtlCol="0" anchor="t">
            <a:spAutoFit/>
          </a:bodyPr>
          <a:lstStyle/>
          <a:p>
            <a:pPr marL="116205">
              <a:spcBef>
                <a:spcPts val="475"/>
              </a:spcBef>
            </a:pPr>
            <a:r>
              <a:rPr sz="2000" b="1" spc="-5" dirty="0">
                <a:cs typeface="Calibri"/>
              </a:rPr>
              <a:t>Context</a:t>
            </a:r>
            <a:r>
              <a:rPr lang="en-GB" sz="2000" b="1" spc="-5" dirty="0">
                <a:cs typeface="Calibri"/>
              </a:rPr>
              <a:t> </a:t>
            </a:r>
            <a:endParaRPr sz="2000" dirty="0">
              <a:solidFill>
                <a:prstClr val="black"/>
              </a:solidFill>
              <a:cs typeface="Calibri" panose="020F0502020204030204" pitchFamily="34" charset="0"/>
            </a:endParaRPr>
          </a:p>
          <a:p>
            <a:pPr marL="116205">
              <a:lnSpc>
                <a:spcPts val="1525"/>
              </a:lnSpc>
            </a:pPr>
            <a:r>
              <a:rPr lang="en-GB" sz="2000" dirty="0">
                <a:cs typeface="Calibri"/>
              </a:rPr>
              <a:t>TM470 project module, </a:t>
            </a:r>
            <a:r>
              <a:rPr sz="2000" dirty="0">
                <a:cs typeface="Calibri"/>
              </a:rPr>
              <a:t>30</a:t>
            </a:r>
            <a:r>
              <a:rPr sz="2000" spc="-5" dirty="0">
                <a:cs typeface="Calibri"/>
              </a:rPr>
              <a:t> credits</a:t>
            </a:r>
            <a:r>
              <a:rPr lang="en-GB" sz="2000" spc="-5" dirty="0">
                <a:cs typeface="Calibri"/>
              </a:rPr>
              <a:t>, likely to be last module of degree. </a:t>
            </a:r>
          </a:p>
          <a:p>
            <a:pPr marL="116205">
              <a:lnSpc>
                <a:spcPts val="1525"/>
              </a:lnSpc>
            </a:pPr>
            <a:r>
              <a:rPr lang="en-GB" sz="2000" spc="-5" dirty="0">
                <a:cs typeface="Calibri"/>
              </a:rPr>
              <a:t>Aimed at students deemed to be at risk who might drop out or fail TM470 – multiple attempts, gap in study, etc.</a:t>
            </a:r>
          </a:p>
          <a:p>
            <a:pPr marL="116205">
              <a:lnSpc>
                <a:spcPts val="1525"/>
              </a:lnSpc>
            </a:pPr>
            <a:r>
              <a:rPr lang="en-GB" sz="2000" spc="-5" dirty="0">
                <a:cs typeface="Calibri"/>
              </a:rPr>
              <a:t>Not all students in this group could be offered early start, so other became the control group.</a:t>
            </a:r>
          </a:p>
          <a:p>
            <a:pPr marL="116205">
              <a:lnSpc>
                <a:spcPts val="1525"/>
              </a:lnSpc>
            </a:pPr>
            <a:endParaRPr lang="en-GB" sz="2000" b="1" spc="-5" dirty="0">
              <a:solidFill>
                <a:prstClr val="black"/>
              </a:solidFill>
              <a:cs typeface="Calibri" panose="020F0502020204030204" pitchFamily="34" charset="0"/>
            </a:endParaRPr>
          </a:p>
          <a:p>
            <a:pPr marL="116205">
              <a:lnSpc>
                <a:spcPts val="1525"/>
              </a:lnSpc>
            </a:pPr>
            <a:r>
              <a:rPr lang="en-GB" sz="2000" b="1" spc="-5" dirty="0">
                <a:cs typeface="Calibri"/>
              </a:rPr>
              <a:t>Inspiration</a:t>
            </a:r>
          </a:p>
          <a:p>
            <a:pPr marL="116205">
              <a:lnSpc>
                <a:spcPts val="1525"/>
              </a:lnSpc>
            </a:pPr>
            <a:r>
              <a:rPr lang="en-GB" sz="2000" dirty="0">
                <a:effectLst/>
                <a:ea typeface="Calibri" panose="020F0502020204030204" pitchFamily="34" charset="0"/>
                <a:cs typeface="Calibri"/>
              </a:rPr>
              <a:t>This project aligns with </a:t>
            </a:r>
            <a:r>
              <a:rPr lang="en-GB" sz="2000" dirty="0" err="1">
                <a:effectLst/>
                <a:ea typeface="Calibri" panose="020F0502020204030204" pitchFamily="34" charset="0"/>
                <a:cs typeface="Calibri"/>
              </a:rPr>
              <a:t>eSTEeM’s</a:t>
            </a:r>
            <a:r>
              <a:rPr lang="en-GB" sz="2000" dirty="0">
                <a:effectLst/>
                <a:ea typeface="Calibri" panose="020F0502020204030204" pitchFamily="34" charset="0"/>
                <a:cs typeface="Calibri"/>
              </a:rPr>
              <a:t> priority area of “Student support</a:t>
            </a:r>
            <a:r>
              <a:rPr lang="en-US" sz="2000" dirty="0">
                <a:solidFill>
                  <a:srgbClr val="000000"/>
                </a:solidFill>
                <a:effectLst/>
                <a:ea typeface="Calibri" panose="020F0502020204030204" pitchFamily="34" charset="0"/>
                <a:cs typeface="Calibri"/>
              </a:rPr>
              <a:t>”.</a:t>
            </a:r>
          </a:p>
          <a:p>
            <a:pPr marL="116205">
              <a:lnSpc>
                <a:spcPts val="1525"/>
              </a:lnSpc>
            </a:pPr>
            <a:r>
              <a:rPr lang="en-GB" sz="2000" dirty="0">
                <a:solidFill>
                  <a:srgbClr val="333333"/>
                </a:solidFill>
                <a:ea typeface="Calibri" panose="020F0502020204030204" pitchFamily="34" charset="0"/>
                <a:cs typeface="Calibri"/>
              </a:rPr>
              <a:t>Improve </a:t>
            </a:r>
            <a:r>
              <a:rPr lang="en-GB" sz="2000" dirty="0">
                <a:solidFill>
                  <a:srgbClr val="333333"/>
                </a:solidFill>
                <a:effectLst/>
                <a:ea typeface="Calibri" panose="020F0502020204030204" pitchFamily="34" charset="0"/>
                <a:cs typeface="Calibri"/>
              </a:rPr>
              <a:t>the experience of students who participate in early start, to potentially increase confidence and motivation among this cohort and thereby improve the overall completion/ pass rate for the module.</a:t>
            </a:r>
            <a:r>
              <a:rPr lang="en-GB" sz="2000" dirty="0">
                <a:solidFill>
                  <a:srgbClr val="333333"/>
                </a:solidFill>
                <a:ea typeface="Calibri" panose="020F0502020204030204" pitchFamily="34" charset="0"/>
                <a:cs typeface="Calibri"/>
              </a:rPr>
              <a:t> </a:t>
            </a:r>
            <a:endParaRPr lang="en-GB" sz="2000" dirty="0">
              <a:solidFill>
                <a:srgbClr val="333333"/>
              </a:solidFill>
              <a:effectLst/>
              <a:ea typeface="Calibri" panose="020F0502020204030204" pitchFamily="34" charset="0"/>
              <a:cs typeface="Calibri" panose="020F0502020204030204" pitchFamily="34" charset="0"/>
            </a:endParaRPr>
          </a:p>
          <a:p>
            <a:pPr marL="116205">
              <a:lnSpc>
                <a:spcPts val="1525"/>
              </a:lnSpc>
            </a:pPr>
            <a:endParaRPr lang="en-US" sz="2000" dirty="0">
              <a:solidFill>
                <a:srgbClr val="000000"/>
              </a:solidFill>
              <a:effectLst/>
              <a:ea typeface="Calibri" panose="020F0502020204030204" pitchFamily="34" charset="0"/>
              <a:cs typeface="Calibri"/>
            </a:endParaRPr>
          </a:p>
          <a:p>
            <a:pPr marL="116205">
              <a:lnSpc>
                <a:spcPts val="1525"/>
              </a:lnSpc>
            </a:pPr>
            <a:endParaRPr lang="en-US" sz="2000" b="1" dirty="0">
              <a:solidFill>
                <a:srgbClr val="000000"/>
              </a:solidFill>
              <a:cs typeface="Calibri" panose="020F0502020204030204" pitchFamily="34" charset="0"/>
            </a:endParaRPr>
          </a:p>
          <a:p>
            <a:pPr marL="116205">
              <a:lnSpc>
                <a:spcPts val="1525"/>
              </a:lnSpc>
              <a:spcBef>
                <a:spcPts val="475"/>
              </a:spcBef>
            </a:pPr>
            <a:r>
              <a:rPr lang="en-GB" sz="2000" b="1" spc="-5" dirty="0">
                <a:cs typeface="Arial"/>
              </a:rPr>
              <a:t>Project</a:t>
            </a:r>
            <a:r>
              <a:rPr lang="en-GB" sz="2000" b="1" spc="-10" dirty="0">
                <a:cs typeface="Arial"/>
              </a:rPr>
              <a:t> </a:t>
            </a:r>
            <a:r>
              <a:rPr lang="en-GB" sz="2000" b="1" spc="-5" dirty="0">
                <a:cs typeface="Arial"/>
              </a:rPr>
              <a:t>outline</a:t>
            </a:r>
            <a:endParaRPr lang="en-GB" sz="2000" dirty="0">
              <a:cs typeface="Arial"/>
            </a:endParaRPr>
          </a:p>
          <a:p>
            <a:pPr marL="116205" marR="192405" indent="-635">
              <a:lnSpc>
                <a:spcPts val="1490"/>
              </a:lnSpc>
              <a:spcBef>
                <a:spcPts val="75"/>
              </a:spcBef>
            </a:pPr>
            <a:r>
              <a:rPr lang="en-GB" sz="2000" spc="-5" dirty="0">
                <a:cs typeface="Arial"/>
              </a:rPr>
              <a:t>Tutors provide early support in the months leading up to module start.</a:t>
            </a:r>
          </a:p>
        </p:txBody>
      </p:sp>
      <p:sp>
        <p:nvSpPr>
          <p:cNvPr id="5" name="TextBox 4">
            <a:extLst>
              <a:ext uri="{FF2B5EF4-FFF2-40B4-BE49-F238E27FC236}">
                <a16:creationId xmlns:a16="http://schemas.microsoft.com/office/drawing/2014/main" id="{02E6AB75-C48E-4B01-BB0A-CB380DCF22A7}"/>
              </a:ext>
            </a:extLst>
          </p:cNvPr>
          <p:cNvSpPr txBox="1"/>
          <p:nvPr/>
        </p:nvSpPr>
        <p:spPr>
          <a:xfrm>
            <a:off x="403219" y="224919"/>
            <a:ext cx="7961992" cy="1015663"/>
          </a:xfrm>
          <a:prstGeom prst="rect">
            <a:avLst/>
          </a:prstGeom>
          <a:solidFill>
            <a:schemeClr val="bg1"/>
          </a:solidFill>
        </p:spPr>
        <p:txBody>
          <a:bodyPr wrap="square" rtlCol="0">
            <a:spAutoFit/>
          </a:bodyPr>
          <a:lstStyle/>
          <a:p>
            <a:r>
              <a:rPr lang="en-GB" altLang="en-US" sz="2400" b="1" dirty="0">
                <a:solidFill>
                  <a:srgbClr val="FF6600"/>
                </a:solidFill>
                <a:latin typeface="Arial" panose="020B0604020202020204" pitchFamily="34" charset="0"/>
                <a:cs typeface="Arial" panose="020B0604020202020204" pitchFamily="34" charset="0"/>
              </a:rPr>
              <a:t>Early Start for TM470 project students</a:t>
            </a:r>
            <a:br>
              <a:rPr lang="en-GB" altLang="en-US" sz="1800" b="1" dirty="0">
                <a:solidFill>
                  <a:schemeClr val="tx1"/>
                </a:solidFill>
                <a:latin typeface="Arial" panose="020B0604020202020204" pitchFamily="34" charset="0"/>
                <a:cs typeface="Arial" panose="020B0604020202020204" pitchFamily="34" charset="0"/>
              </a:rPr>
            </a:br>
            <a:br>
              <a:rPr lang="en-GB" altLang="en-US" sz="1800" b="1" dirty="0">
                <a:solidFill>
                  <a:schemeClr val="tx1"/>
                </a:solidFill>
                <a:latin typeface="Arial" panose="020B0604020202020204" pitchFamily="34" charset="0"/>
                <a:cs typeface="Arial" panose="020B0604020202020204" pitchFamily="34" charset="0"/>
              </a:rPr>
            </a:br>
            <a:endParaRPr lang="en-GB" dirty="0"/>
          </a:p>
        </p:txBody>
      </p:sp>
      <p:pic>
        <p:nvPicPr>
          <p:cNvPr id="1026" name="Picture 2" descr="See the source image">
            <a:extLst>
              <a:ext uri="{FF2B5EF4-FFF2-40B4-BE49-F238E27FC236}">
                <a16:creationId xmlns:a16="http://schemas.microsoft.com/office/drawing/2014/main" id="{2F0B802C-9EEA-4251-8AD0-12E5BEF9D3D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65210" y="224919"/>
            <a:ext cx="1735378" cy="130679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F7CCD92E-BD35-4789-9507-F99AA915370A}"/>
              </a:ext>
            </a:extLst>
          </p:cNvPr>
          <p:cNvPicPr>
            <a:picLocks noChangeAspect="1"/>
          </p:cNvPicPr>
          <p:nvPr/>
        </p:nvPicPr>
        <p:blipFill>
          <a:blip r:embed="rId7"/>
          <a:stretch>
            <a:fillRect/>
          </a:stretch>
        </p:blipFill>
        <p:spPr>
          <a:xfrm>
            <a:off x="10835800" y="5566183"/>
            <a:ext cx="1066898" cy="1066898"/>
          </a:xfrm>
          <a:prstGeom prst="rect">
            <a:avLst/>
          </a:prstGeom>
        </p:spPr>
      </p:pic>
    </p:spTree>
    <p:custDataLst>
      <p:tags r:id="rId1"/>
    </p:custDataLst>
    <p:extLst>
      <p:ext uri="{BB962C8B-B14F-4D97-AF65-F5344CB8AC3E}">
        <p14:creationId xmlns:p14="http://schemas.microsoft.com/office/powerpoint/2010/main" val="2239911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100588" y="224919"/>
            <a:ext cx="1802110" cy="1322706"/>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sp>
        <p:nvSpPr>
          <p:cNvPr id="5" name="TextBox 4">
            <a:extLst>
              <a:ext uri="{FF2B5EF4-FFF2-40B4-BE49-F238E27FC236}">
                <a16:creationId xmlns:a16="http://schemas.microsoft.com/office/drawing/2014/main" id="{02E6AB75-C48E-4B01-BB0A-CB380DCF22A7}"/>
              </a:ext>
            </a:extLst>
          </p:cNvPr>
          <p:cNvSpPr txBox="1"/>
          <p:nvPr/>
        </p:nvSpPr>
        <p:spPr>
          <a:xfrm>
            <a:off x="403219" y="224919"/>
            <a:ext cx="7961992" cy="1015663"/>
          </a:xfrm>
          <a:prstGeom prst="rect">
            <a:avLst/>
          </a:prstGeom>
          <a:solidFill>
            <a:schemeClr val="bg1"/>
          </a:solidFill>
        </p:spPr>
        <p:txBody>
          <a:bodyPr wrap="square" rtlCol="0">
            <a:spAutoFit/>
          </a:bodyPr>
          <a:lstStyle/>
          <a:p>
            <a:r>
              <a:rPr lang="en-GB" altLang="en-US" sz="2400" b="1" dirty="0">
                <a:solidFill>
                  <a:srgbClr val="FF6600"/>
                </a:solidFill>
                <a:latin typeface="Arial" panose="020B0604020202020204" pitchFamily="34" charset="0"/>
                <a:cs typeface="Arial" panose="020B0604020202020204" pitchFamily="34" charset="0"/>
              </a:rPr>
              <a:t>Early Start for TM470 project students</a:t>
            </a:r>
            <a:br>
              <a:rPr lang="en-GB" altLang="en-US" sz="1800" b="1" dirty="0">
                <a:solidFill>
                  <a:schemeClr val="tx1"/>
                </a:solidFill>
                <a:latin typeface="Arial" panose="020B0604020202020204" pitchFamily="34" charset="0"/>
                <a:cs typeface="Arial" panose="020B0604020202020204" pitchFamily="34" charset="0"/>
              </a:rPr>
            </a:br>
            <a:br>
              <a:rPr lang="en-GB" altLang="en-US" sz="1800" b="1" dirty="0">
                <a:solidFill>
                  <a:schemeClr val="tx1"/>
                </a:solidFill>
                <a:latin typeface="Arial" panose="020B0604020202020204" pitchFamily="34" charset="0"/>
                <a:cs typeface="Arial" panose="020B0604020202020204" pitchFamily="34" charset="0"/>
              </a:rPr>
            </a:br>
            <a:endParaRPr lang="en-GB" dirty="0"/>
          </a:p>
        </p:txBody>
      </p:sp>
      <p:sp>
        <p:nvSpPr>
          <p:cNvPr id="10" name="object 10">
            <a:extLst>
              <a:ext uri="{FF2B5EF4-FFF2-40B4-BE49-F238E27FC236}">
                <a16:creationId xmlns:a16="http://schemas.microsoft.com/office/drawing/2014/main" id="{A7E7C52B-1113-4F94-9B05-5A8875CB7B28}"/>
              </a:ext>
            </a:extLst>
          </p:cNvPr>
          <p:cNvSpPr txBox="1"/>
          <p:nvPr/>
        </p:nvSpPr>
        <p:spPr>
          <a:xfrm>
            <a:off x="1992791" y="1664518"/>
            <a:ext cx="8508953" cy="4031232"/>
          </a:xfrm>
          <a:prstGeom prst="rect">
            <a:avLst/>
          </a:prstGeom>
          <a:solidFill>
            <a:srgbClr val="00B0F0"/>
          </a:solidFill>
          <a:ln w="50800">
            <a:solidFill>
              <a:srgbClr val="006FC0"/>
            </a:solidFill>
          </a:ln>
        </p:spPr>
        <p:txBody>
          <a:bodyPr vert="horz" wrap="square" lIns="0" tIns="60325" rIns="0" bIns="0" rtlCol="0" anchor="t">
            <a:spAutoFit/>
          </a:bodyPr>
          <a:lstStyle/>
          <a:p>
            <a:pPr lvl="1">
              <a:spcBef>
                <a:spcPts val="45"/>
              </a:spcBef>
            </a:pPr>
            <a:endParaRPr lang="en-GB" sz="1200" b="1" dirty="0">
              <a:latin typeface="Calibri"/>
              <a:cs typeface="Calibri"/>
            </a:endParaRPr>
          </a:p>
          <a:p>
            <a:pPr lvl="1">
              <a:spcBef>
                <a:spcPts val="45"/>
              </a:spcBef>
            </a:pPr>
            <a:endParaRPr lang="en-GB" sz="2000" b="1" dirty="0">
              <a:cs typeface="Calibri"/>
            </a:endParaRPr>
          </a:p>
          <a:p>
            <a:pPr algn="l"/>
            <a:r>
              <a:rPr lang="en-GB" sz="2000" b="0" i="0" dirty="0">
                <a:solidFill>
                  <a:srgbClr val="414141"/>
                </a:solidFill>
                <a:effectLst/>
              </a:rPr>
              <a:t> The suggested timetable for the contact process was:</a:t>
            </a:r>
          </a:p>
          <a:p>
            <a:pPr algn="l"/>
            <a:endParaRPr lang="en-GB" sz="2000" b="0" i="0" dirty="0">
              <a:solidFill>
                <a:srgbClr val="414141"/>
              </a:solidFill>
              <a:effectLst/>
            </a:endParaRPr>
          </a:p>
          <a:p>
            <a:pPr algn="l">
              <a:buFont typeface="Arial" panose="020B0604020202020204" pitchFamily="34" charset="0"/>
              <a:buChar char="•"/>
            </a:pPr>
            <a:r>
              <a:rPr lang="en-GB" sz="2000" b="0" i="0" dirty="0">
                <a:solidFill>
                  <a:srgbClr val="000000"/>
                </a:solidFill>
                <a:effectLst/>
              </a:rPr>
              <a:t>October -  introduction, explore early ideas.</a:t>
            </a:r>
          </a:p>
          <a:p>
            <a:pPr algn="l">
              <a:buFont typeface="Arial" panose="020B0604020202020204" pitchFamily="34" charset="0"/>
              <a:buChar char="•"/>
            </a:pPr>
            <a:r>
              <a:rPr lang="en-GB" sz="2000" b="0" i="0" dirty="0">
                <a:solidFill>
                  <a:srgbClr val="000000"/>
                </a:solidFill>
                <a:effectLst/>
              </a:rPr>
              <a:t>November -  refine ideas and early research.</a:t>
            </a:r>
          </a:p>
          <a:p>
            <a:pPr algn="l">
              <a:buFont typeface="Arial" panose="020B0604020202020204" pitchFamily="34" charset="0"/>
              <a:buChar char="•"/>
            </a:pPr>
            <a:r>
              <a:rPr lang="en-GB" sz="2000" b="0" i="0" dirty="0">
                <a:solidFill>
                  <a:srgbClr val="000000"/>
                </a:solidFill>
                <a:effectLst/>
              </a:rPr>
              <a:t>December  - post initial ideas to TM470 Project Preparation Forum and reflect on feedback and ideas including anything learned from other student postings.</a:t>
            </a:r>
          </a:p>
          <a:p>
            <a:pPr algn="l">
              <a:buFont typeface="Arial" panose="020B0604020202020204" pitchFamily="34" charset="0"/>
              <a:buChar char="•"/>
            </a:pPr>
            <a:r>
              <a:rPr lang="en-GB" sz="2000" b="0" i="0" dirty="0">
                <a:solidFill>
                  <a:srgbClr val="000000"/>
                </a:solidFill>
                <a:effectLst/>
              </a:rPr>
              <a:t>January - student prepares an early draft plan for discussion with tutor.</a:t>
            </a:r>
          </a:p>
          <a:p>
            <a:pPr algn="l">
              <a:buFont typeface="Arial" panose="020B0604020202020204" pitchFamily="34" charset="0"/>
              <a:buChar char="•"/>
            </a:pPr>
            <a:r>
              <a:rPr lang="en-GB" sz="2000" b="0" i="0" dirty="0">
                <a:solidFill>
                  <a:srgbClr val="000000"/>
                </a:solidFill>
                <a:effectLst/>
              </a:rPr>
              <a:t>February - student ‘hits the ground running’ </a:t>
            </a:r>
          </a:p>
          <a:p>
            <a:pPr lvl="1">
              <a:spcBef>
                <a:spcPts val="45"/>
              </a:spcBef>
            </a:pPr>
            <a:endParaRPr lang="en-GB" b="1" dirty="0">
              <a:latin typeface="Calibri"/>
              <a:cs typeface="Calibri"/>
            </a:endParaRPr>
          </a:p>
          <a:p>
            <a:pPr lvl="1">
              <a:spcBef>
                <a:spcPts val="45"/>
              </a:spcBef>
            </a:pPr>
            <a:endParaRPr lang="en-GB" b="1" dirty="0">
              <a:latin typeface="Calibri" panose="020F0502020204030204" pitchFamily="34" charset="0"/>
              <a:cs typeface="Calibri" panose="020F0502020204030204" pitchFamily="34" charset="0"/>
            </a:endParaRPr>
          </a:p>
          <a:p>
            <a:pPr lvl="1">
              <a:spcBef>
                <a:spcPts val="45"/>
              </a:spcBef>
            </a:pPr>
            <a:r>
              <a:rPr lang="en-GB" dirty="0">
                <a:latin typeface="Calibri"/>
                <a:cs typeface="Calibri"/>
              </a:rPr>
              <a:t>.</a:t>
            </a:r>
          </a:p>
          <a:p>
            <a:pPr lvl="1">
              <a:spcBef>
                <a:spcPts val="45"/>
              </a:spcBef>
            </a:pPr>
            <a:endParaRPr lang="en-GB" sz="1200" b="1" dirty="0">
              <a:latin typeface="Calibri"/>
              <a:cs typeface="Calibri"/>
            </a:endParaRPr>
          </a:p>
        </p:txBody>
      </p:sp>
      <p:pic>
        <p:nvPicPr>
          <p:cNvPr id="1026" name="Picture 2" descr="See the source image">
            <a:extLst>
              <a:ext uri="{FF2B5EF4-FFF2-40B4-BE49-F238E27FC236}">
                <a16:creationId xmlns:a16="http://schemas.microsoft.com/office/drawing/2014/main" id="{2F0B802C-9EEA-4251-8AD0-12E5BEF9D3D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65210" y="224919"/>
            <a:ext cx="1735378" cy="130679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810252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100588" y="224919"/>
            <a:ext cx="1802110" cy="1322706"/>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sp>
        <p:nvSpPr>
          <p:cNvPr id="6" name="object 10">
            <a:extLst>
              <a:ext uri="{FF2B5EF4-FFF2-40B4-BE49-F238E27FC236}">
                <a16:creationId xmlns:a16="http://schemas.microsoft.com/office/drawing/2014/main" id="{392B590C-80E9-4579-BCB6-CB285346BC4A}"/>
              </a:ext>
            </a:extLst>
          </p:cNvPr>
          <p:cNvSpPr txBox="1"/>
          <p:nvPr/>
        </p:nvSpPr>
        <p:spPr>
          <a:xfrm>
            <a:off x="1953491" y="1992678"/>
            <a:ext cx="7647709" cy="3315651"/>
          </a:xfrm>
          <a:prstGeom prst="rect">
            <a:avLst/>
          </a:prstGeom>
          <a:solidFill>
            <a:srgbClr val="C5DFB3"/>
          </a:solidFill>
          <a:ln w="50800">
            <a:solidFill>
              <a:srgbClr val="006FC0"/>
            </a:solidFill>
          </a:ln>
        </p:spPr>
        <p:txBody>
          <a:bodyPr vert="horz" wrap="square" lIns="0" tIns="60325" rIns="0" bIns="0" rtlCol="0" anchor="t">
            <a:spAutoFit/>
          </a:bodyPr>
          <a:lstStyle/>
          <a:p>
            <a:pPr marL="116205" marR="192405" indent="-635">
              <a:lnSpc>
                <a:spcPts val="1490"/>
              </a:lnSpc>
              <a:spcBef>
                <a:spcPts val="75"/>
              </a:spcBef>
            </a:pPr>
            <a:endParaRPr lang="en-US" sz="1200" dirty="0">
              <a:cs typeface="Arial"/>
            </a:endParaRPr>
          </a:p>
          <a:p>
            <a:pPr marL="116205">
              <a:lnSpc>
                <a:spcPts val="1525"/>
              </a:lnSpc>
            </a:pPr>
            <a:r>
              <a:rPr lang="en-GB" sz="2000" b="1" dirty="0">
                <a:cs typeface="Arial"/>
              </a:rPr>
              <a:t>         </a:t>
            </a:r>
            <a:r>
              <a:rPr sz="2000" b="1" dirty="0">
                <a:cs typeface="Arial"/>
              </a:rPr>
              <a:t>Aims</a:t>
            </a:r>
            <a:endParaRPr lang="en-GB" sz="2000" dirty="0">
              <a:cs typeface="Arial"/>
            </a:endParaRPr>
          </a:p>
          <a:p>
            <a:pPr marL="116205">
              <a:lnSpc>
                <a:spcPts val="1525"/>
              </a:lnSpc>
            </a:pPr>
            <a:endParaRPr sz="2000" dirty="0">
              <a:cs typeface="Arial"/>
            </a:endParaRPr>
          </a:p>
          <a:p>
            <a:pPr lvl="1">
              <a:spcBef>
                <a:spcPts val="45"/>
              </a:spcBef>
            </a:pPr>
            <a:r>
              <a:rPr lang="en-GB" sz="2000" dirty="0">
                <a:cs typeface="Arial"/>
              </a:rPr>
              <a:t>•Analyse student performance, for those on early start and those who are not, to make a comparison.</a:t>
            </a:r>
          </a:p>
          <a:p>
            <a:pPr lvl="1">
              <a:spcBef>
                <a:spcPts val="45"/>
              </a:spcBef>
            </a:pPr>
            <a:r>
              <a:rPr lang="en-GB" sz="2000" dirty="0">
                <a:cs typeface="Arial"/>
              </a:rPr>
              <a:t>•Gather feedback from students on the early start project to discover how effective they felt the early start was, for example in giving them more confidence when embarking on their project.</a:t>
            </a:r>
          </a:p>
          <a:p>
            <a:pPr lvl="1">
              <a:spcBef>
                <a:spcPts val="45"/>
              </a:spcBef>
            </a:pPr>
            <a:r>
              <a:rPr lang="en-GB" sz="2000" dirty="0">
                <a:cs typeface="Arial"/>
              </a:rPr>
              <a:t>•Gather feedback from tutors to indicate the effectiveness of the early start project.</a:t>
            </a:r>
          </a:p>
          <a:p>
            <a:pPr lvl="1">
              <a:spcBef>
                <a:spcPts val="45"/>
              </a:spcBef>
            </a:pPr>
            <a:endParaRPr lang="en-GB" sz="2000" dirty="0">
              <a:cs typeface="Arial"/>
            </a:endParaRPr>
          </a:p>
          <a:p>
            <a:pPr>
              <a:spcBef>
                <a:spcPts val="45"/>
              </a:spcBef>
            </a:pPr>
            <a:endParaRPr lang="en-GB" sz="1400" dirty="0">
              <a:latin typeface="Arial"/>
              <a:cs typeface="Arial"/>
            </a:endParaRPr>
          </a:p>
        </p:txBody>
      </p:sp>
      <p:sp>
        <p:nvSpPr>
          <p:cNvPr id="5" name="TextBox 4">
            <a:extLst>
              <a:ext uri="{FF2B5EF4-FFF2-40B4-BE49-F238E27FC236}">
                <a16:creationId xmlns:a16="http://schemas.microsoft.com/office/drawing/2014/main" id="{02E6AB75-C48E-4B01-BB0A-CB380DCF22A7}"/>
              </a:ext>
            </a:extLst>
          </p:cNvPr>
          <p:cNvSpPr txBox="1"/>
          <p:nvPr/>
        </p:nvSpPr>
        <p:spPr>
          <a:xfrm>
            <a:off x="403219" y="224919"/>
            <a:ext cx="7961992" cy="738664"/>
          </a:xfrm>
          <a:prstGeom prst="rect">
            <a:avLst/>
          </a:prstGeom>
          <a:solidFill>
            <a:schemeClr val="bg1"/>
          </a:solidFill>
        </p:spPr>
        <p:txBody>
          <a:bodyPr wrap="square" rtlCol="0">
            <a:spAutoFit/>
          </a:bodyPr>
          <a:lstStyle/>
          <a:p>
            <a:r>
              <a:rPr lang="en-GB" altLang="en-US" sz="2400" b="1" dirty="0">
                <a:solidFill>
                  <a:srgbClr val="FF6600"/>
                </a:solidFill>
                <a:latin typeface="Arial" panose="020B0604020202020204" pitchFamily="34" charset="0"/>
                <a:cs typeface="Arial" panose="020B0604020202020204" pitchFamily="34" charset="0"/>
              </a:rPr>
              <a:t>Early Start for TM470 project students</a:t>
            </a:r>
            <a:br>
              <a:rPr lang="en-GB" altLang="en-US" sz="1800" b="1" dirty="0">
                <a:solidFill>
                  <a:schemeClr val="tx1"/>
                </a:solidFill>
                <a:latin typeface="Arial" panose="020B0604020202020204" pitchFamily="34" charset="0"/>
                <a:cs typeface="Arial" panose="020B0604020202020204" pitchFamily="34" charset="0"/>
              </a:rPr>
            </a:br>
            <a:endParaRPr lang="en-GB" dirty="0"/>
          </a:p>
        </p:txBody>
      </p:sp>
      <p:pic>
        <p:nvPicPr>
          <p:cNvPr id="1026" name="Picture 2" descr="See the source image">
            <a:extLst>
              <a:ext uri="{FF2B5EF4-FFF2-40B4-BE49-F238E27FC236}">
                <a16:creationId xmlns:a16="http://schemas.microsoft.com/office/drawing/2014/main" id="{2F0B802C-9EEA-4251-8AD0-12E5BEF9D3D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65210" y="224919"/>
            <a:ext cx="1735378" cy="130679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10" descr="Logo&#10;&#10;Description automatically generated">
            <a:extLst>
              <a:ext uri="{FF2B5EF4-FFF2-40B4-BE49-F238E27FC236}">
                <a16:creationId xmlns:a16="http://schemas.microsoft.com/office/drawing/2014/main" id="{7A35384C-E6BF-4355-8837-025DAA32ECA6}"/>
              </a:ext>
            </a:extLst>
          </p:cNvPr>
          <p:cNvPicPr>
            <a:picLocks noChangeAspect="1"/>
          </p:cNvPicPr>
          <p:nvPr/>
        </p:nvPicPr>
        <p:blipFill>
          <a:blip r:embed="rId7"/>
          <a:stretch>
            <a:fillRect/>
          </a:stretch>
        </p:blipFill>
        <p:spPr>
          <a:xfrm>
            <a:off x="10338038" y="5480084"/>
            <a:ext cx="1327210" cy="966878"/>
          </a:xfrm>
          <a:prstGeom prst="rect">
            <a:avLst/>
          </a:prstGeom>
        </p:spPr>
      </p:pic>
    </p:spTree>
    <p:custDataLst>
      <p:tags r:id="rId1"/>
    </p:custDataLst>
    <p:extLst>
      <p:ext uri="{BB962C8B-B14F-4D97-AF65-F5344CB8AC3E}">
        <p14:creationId xmlns:p14="http://schemas.microsoft.com/office/powerpoint/2010/main" val="2434594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100588" y="224919"/>
            <a:ext cx="1802110" cy="1322706"/>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sp>
        <p:nvSpPr>
          <p:cNvPr id="9" name="object 9">
            <a:extLst>
              <a:ext uri="{FF2B5EF4-FFF2-40B4-BE49-F238E27FC236}">
                <a16:creationId xmlns:a16="http://schemas.microsoft.com/office/drawing/2014/main" id="{85F90909-E13D-414D-91A0-88B436FEFD26}"/>
              </a:ext>
            </a:extLst>
          </p:cNvPr>
          <p:cNvSpPr txBox="1"/>
          <p:nvPr/>
        </p:nvSpPr>
        <p:spPr>
          <a:xfrm>
            <a:off x="1850572" y="2237969"/>
            <a:ext cx="8490856" cy="2581219"/>
          </a:xfrm>
          <a:prstGeom prst="rect">
            <a:avLst/>
          </a:prstGeom>
          <a:solidFill>
            <a:schemeClr val="accent4">
              <a:lumMod val="60000"/>
              <a:lumOff val="40000"/>
            </a:schemeClr>
          </a:solidFill>
          <a:ln w="50800">
            <a:solidFill>
              <a:srgbClr val="006FC0"/>
            </a:solidFill>
          </a:ln>
        </p:spPr>
        <p:txBody>
          <a:bodyPr vert="horz" wrap="square" lIns="0" tIns="60325" rIns="0" bIns="0" rtlCol="0" anchor="t">
            <a:spAutoFit/>
          </a:bodyPr>
          <a:lstStyle/>
          <a:p>
            <a:pPr marL="116205">
              <a:lnSpc>
                <a:spcPts val="1525"/>
              </a:lnSpc>
            </a:pPr>
            <a:endParaRPr lang="en-US" dirty="0">
              <a:solidFill>
                <a:srgbClr val="000000"/>
              </a:solidFill>
              <a:effectLst/>
              <a:ea typeface="Calibri" panose="020F0502020204030204" pitchFamily="34" charset="0"/>
              <a:cs typeface="Calibri"/>
            </a:endParaRPr>
          </a:p>
          <a:p>
            <a:pPr marL="116205">
              <a:lnSpc>
                <a:spcPts val="1525"/>
              </a:lnSpc>
            </a:pPr>
            <a:endParaRPr lang="en-US" b="1" dirty="0">
              <a:solidFill>
                <a:srgbClr val="000000"/>
              </a:solidFill>
              <a:cs typeface="Calibri" panose="020F0502020204030204" pitchFamily="34" charset="0"/>
            </a:endParaRPr>
          </a:p>
          <a:p>
            <a:pPr marL="116205">
              <a:lnSpc>
                <a:spcPts val="1525"/>
              </a:lnSpc>
              <a:spcBef>
                <a:spcPts val="475"/>
              </a:spcBef>
            </a:pPr>
            <a:r>
              <a:rPr lang="en-GB" sz="2000" b="1" spc="-5" dirty="0">
                <a:cs typeface="Arial"/>
              </a:rPr>
              <a:t>Student cohorts</a:t>
            </a:r>
          </a:p>
          <a:p>
            <a:pPr marL="116205">
              <a:lnSpc>
                <a:spcPts val="1525"/>
              </a:lnSpc>
              <a:spcBef>
                <a:spcPts val="475"/>
              </a:spcBef>
            </a:pPr>
            <a:endParaRPr lang="en-GB" sz="2000" spc="-5" dirty="0">
              <a:cs typeface="Arial"/>
            </a:endParaRPr>
          </a:p>
          <a:p>
            <a:pPr marL="116205" marR="192405" indent="-635">
              <a:lnSpc>
                <a:spcPts val="1490"/>
              </a:lnSpc>
              <a:spcBef>
                <a:spcPts val="75"/>
              </a:spcBef>
            </a:pPr>
            <a:r>
              <a:rPr lang="en-GB" sz="2000" dirty="0">
                <a:solidFill>
                  <a:srgbClr val="000000"/>
                </a:solidFill>
                <a:effectLst/>
                <a:ea typeface="Times New Roman" panose="02020603050405020304" pitchFamily="18" charset="0"/>
              </a:rPr>
              <a:t>TM470 early start pilot 20B, 12 students supported,  tutors. Initial results were promising. </a:t>
            </a:r>
          </a:p>
          <a:p>
            <a:pPr marL="116205" marR="192405" indent="-635">
              <a:lnSpc>
                <a:spcPts val="1490"/>
              </a:lnSpc>
              <a:spcBef>
                <a:spcPts val="75"/>
              </a:spcBef>
            </a:pPr>
            <a:endParaRPr lang="en-GB" sz="2000" dirty="0">
              <a:solidFill>
                <a:srgbClr val="000000"/>
              </a:solidFill>
              <a:ea typeface="Times New Roman" panose="02020603050405020304" pitchFamily="18" charset="0"/>
            </a:endParaRPr>
          </a:p>
          <a:p>
            <a:pPr marL="116205" marR="192405" indent="-635">
              <a:lnSpc>
                <a:spcPts val="1490"/>
              </a:lnSpc>
              <a:spcBef>
                <a:spcPts val="75"/>
              </a:spcBef>
            </a:pPr>
            <a:r>
              <a:rPr lang="en-GB" sz="2000" spc="-5" dirty="0">
                <a:solidFill>
                  <a:srgbClr val="000000"/>
                </a:solidFill>
                <a:cs typeface="Arial"/>
              </a:rPr>
              <a:t>21B, small amount of funding was available to continue the project, 12 students supported, 6 tutors. Mixed results – so decided to explore further…</a:t>
            </a:r>
          </a:p>
          <a:p>
            <a:pPr marL="116205" marR="192405" indent="-635">
              <a:lnSpc>
                <a:spcPts val="1490"/>
              </a:lnSpc>
              <a:spcBef>
                <a:spcPts val="75"/>
              </a:spcBef>
            </a:pPr>
            <a:endParaRPr lang="en-GB" sz="2000" spc="-5" dirty="0">
              <a:solidFill>
                <a:srgbClr val="000000"/>
              </a:solidFill>
              <a:cs typeface="Arial"/>
            </a:endParaRPr>
          </a:p>
          <a:p>
            <a:pPr marL="116205" marR="192405" indent="-635">
              <a:lnSpc>
                <a:spcPts val="1490"/>
              </a:lnSpc>
              <a:spcBef>
                <a:spcPts val="75"/>
              </a:spcBef>
            </a:pPr>
            <a:r>
              <a:rPr lang="en-GB" sz="2000" spc="-5" dirty="0">
                <a:solidFill>
                  <a:srgbClr val="000000"/>
                </a:solidFill>
                <a:cs typeface="Arial"/>
              </a:rPr>
              <a:t> 22B , slightly bigger group, 25 students, and 12 tutors.  More in-depth exploration.</a:t>
            </a:r>
            <a:endParaRPr lang="en-GB" sz="2000" dirty="0"/>
          </a:p>
        </p:txBody>
      </p:sp>
      <p:sp>
        <p:nvSpPr>
          <p:cNvPr id="5" name="TextBox 4">
            <a:extLst>
              <a:ext uri="{FF2B5EF4-FFF2-40B4-BE49-F238E27FC236}">
                <a16:creationId xmlns:a16="http://schemas.microsoft.com/office/drawing/2014/main" id="{02E6AB75-C48E-4B01-BB0A-CB380DCF22A7}"/>
              </a:ext>
            </a:extLst>
          </p:cNvPr>
          <p:cNvSpPr txBox="1"/>
          <p:nvPr/>
        </p:nvSpPr>
        <p:spPr>
          <a:xfrm>
            <a:off x="403219" y="224919"/>
            <a:ext cx="7961992" cy="1015663"/>
          </a:xfrm>
          <a:prstGeom prst="rect">
            <a:avLst/>
          </a:prstGeom>
          <a:solidFill>
            <a:schemeClr val="bg1"/>
          </a:solidFill>
        </p:spPr>
        <p:txBody>
          <a:bodyPr wrap="square" rtlCol="0">
            <a:spAutoFit/>
          </a:bodyPr>
          <a:lstStyle/>
          <a:p>
            <a:r>
              <a:rPr lang="en-GB" altLang="en-US" sz="2400" b="1" dirty="0">
                <a:solidFill>
                  <a:srgbClr val="FF6600"/>
                </a:solidFill>
                <a:latin typeface="Arial" panose="020B0604020202020204" pitchFamily="34" charset="0"/>
                <a:cs typeface="Arial" panose="020B0604020202020204" pitchFamily="34" charset="0"/>
              </a:rPr>
              <a:t>Early Start for TM470 project students</a:t>
            </a:r>
            <a:br>
              <a:rPr lang="en-GB" altLang="en-US" sz="1800" b="1" dirty="0">
                <a:solidFill>
                  <a:schemeClr val="tx1"/>
                </a:solidFill>
                <a:latin typeface="Arial" panose="020B0604020202020204" pitchFamily="34" charset="0"/>
                <a:cs typeface="Arial" panose="020B0604020202020204" pitchFamily="34" charset="0"/>
              </a:rPr>
            </a:br>
            <a:br>
              <a:rPr lang="en-GB" altLang="en-US" sz="1800" b="1" dirty="0">
                <a:solidFill>
                  <a:schemeClr val="tx1"/>
                </a:solidFill>
                <a:latin typeface="Arial" panose="020B0604020202020204" pitchFamily="34" charset="0"/>
                <a:cs typeface="Arial" panose="020B0604020202020204" pitchFamily="34" charset="0"/>
              </a:rPr>
            </a:br>
            <a:endParaRPr lang="en-GB" dirty="0"/>
          </a:p>
        </p:txBody>
      </p:sp>
      <p:pic>
        <p:nvPicPr>
          <p:cNvPr id="1026" name="Picture 2" descr="See the source image">
            <a:extLst>
              <a:ext uri="{FF2B5EF4-FFF2-40B4-BE49-F238E27FC236}">
                <a16:creationId xmlns:a16="http://schemas.microsoft.com/office/drawing/2014/main" id="{2F0B802C-9EEA-4251-8AD0-12E5BEF9D3D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65210" y="224919"/>
            <a:ext cx="1735378" cy="130679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F7CCD92E-BD35-4789-9507-F99AA915370A}"/>
              </a:ext>
            </a:extLst>
          </p:cNvPr>
          <p:cNvPicPr>
            <a:picLocks noChangeAspect="1"/>
          </p:cNvPicPr>
          <p:nvPr/>
        </p:nvPicPr>
        <p:blipFill>
          <a:blip r:embed="rId7"/>
          <a:stretch>
            <a:fillRect/>
          </a:stretch>
        </p:blipFill>
        <p:spPr>
          <a:xfrm>
            <a:off x="10835800" y="5566183"/>
            <a:ext cx="1066898" cy="1066898"/>
          </a:xfrm>
          <a:prstGeom prst="rect">
            <a:avLst/>
          </a:prstGeom>
        </p:spPr>
      </p:pic>
    </p:spTree>
    <p:custDataLst>
      <p:tags r:id="rId1"/>
    </p:custDataLst>
    <p:extLst>
      <p:ext uri="{BB962C8B-B14F-4D97-AF65-F5344CB8AC3E}">
        <p14:creationId xmlns:p14="http://schemas.microsoft.com/office/powerpoint/2010/main" val="2694501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100588" y="224919"/>
            <a:ext cx="1802110" cy="1322706"/>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sp>
        <p:nvSpPr>
          <p:cNvPr id="5" name="TextBox 4">
            <a:extLst>
              <a:ext uri="{FF2B5EF4-FFF2-40B4-BE49-F238E27FC236}">
                <a16:creationId xmlns:a16="http://schemas.microsoft.com/office/drawing/2014/main" id="{02E6AB75-C48E-4B01-BB0A-CB380DCF22A7}"/>
              </a:ext>
            </a:extLst>
          </p:cNvPr>
          <p:cNvSpPr txBox="1"/>
          <p:nvPr/>
        </p:nvSpPr>
        <p:spPr>
          <a:xfrm>
            <a:off x="403219" y="224919"/>
            <a:ext cx="7961992" cy="1015663"/>
          </a:xfrm>
          <a:prstGeom prst="rect">
            <a:avLst/>
          </a:prstGeom>
          <a:solidFill>
            <a:schemeClr val="bg1"/>
          </a:solidFill>
        </p:spPr>
        <p:txBody>
          <a:bodyPr wrap="square" rtlCol="0">
            <a:spAutoFit/>
          </a:bodyPr>
          <a:lstStyle/>
          <a:p>
            <a:r>
              <a:rPr lang="en-GB" altLang="en-US" sz="2400" b="1" dirty="0">
                <a:solidFill>
                  <a:srgbClr val="FF6600"/>
                </a:solidFill>
                <a:latin typeface="Arial" panose="020B0604020202020204" pitchFamily="34" charset="0"/>
                <a:cs typeface="Arial" panose="020B0604020202020204" pitchFamily="34" charset="0"/>
              </a:rPr>
              <a:t>Early Start for TM470 project students</a:t>
            </a:r>
            <a:br>
              <a:rPr lang="en-GB" altLang="en-US" sz="1800" b="1" dirty="0">
                <a:solidFill>
                  <a:schemeClr val="tx1"/>
                </a:solidFill>
                <a:latin typeface="Arial" panose="020B0604020202020204" pitchFamily="34" charset="0"/>
                <a:cs typeface="Arial" panose="020B0604020202020204" pitchFamily="34" charset="0"/>
              </a:rPr>
            </a:br>
            <a:br>
              <a:rPr lang="en-GB" altLang="en-US" sz="1800" b="1" dirty="0">
                <a:solidFill>
                  <a:schemeClr val="tx1"/>
                </a:solidFill>
                <a:latin typeface="Arial" panose="020B0604020202020204" pitchFamily="34" charset="0"/>
                <a:cs typeface="Arial" panose="020B0604020202020204" pitchFamily="34" charset="0"/>
              </a:rPr>
            </a:br>
            <a:endParaRPr lang="en-GB" dirty="0"/>
          </a:p>
        </p:txBody>
      </p:sp>
      <p:sp>
        <p:nvSpPr>
          <p:cNvPr id="10" name="object 10">
            <a:extLst>
              <a:ext uri="{FF2B5EF4-FFF2-40B4-BE49-F238E27FC236}">
                <a16:creationId xmlns:a16="http://schemas.microsoft.com/office/drawing/2014/main" id="{A7E7C52B-1113-4F94-9B05-5A8875CB7B28}"/>
              </a:ext>
            </a:extLst>
          </p:cNvPr>
          <p:cNvSpPr txBox="1"/>
          <p:nvPr/>
        </p:nvSpPr>
        <p:spPr>
          <a:xfrm>
            <a:off x="1593273" y="1656518"/>
            <a:ext cx="8797636" cy="4031232"/>
          </a:xfrm>
          <a:prstGeom prst="rect">
            <a:avLst/>
          </a:prstGeom>
          <a:solidFill>
            <a:srgbClr val="00B0F0"/>
          </a:solidFill>
          <a:ln w="50800">
            <a:solidFill>
              <a:srgbClr val="006FC0"/>
            </a:solidFill>
          </a:ln>
        </p:spPr>
        <p:txBody>
          <a:bodyPr vert="horz" wrap="square" lIns="0" tIns="60325" rIns="0" bIns="0" rtlCol="0" anchor="t">
            <a:spAutoFit/>
          </a:bodyPr>
          <a:lstStyle/>
          <a:p>
            <a:pPr lvl="1">
              <a:spcBef>
                <a:spcPts val="45"/>
              </a:spcBef>
            </a:pPr>
            <a:endParaRPr lang="en-GB" sz="1200" b="1" dirty="0">
              <a:latin typeface="Calibri"/>
              <a:cs typeface="Calibri"/>
            </a:endParaRPr>
          </a:p>
          <a:p>
            <a:pPr lvl="1">
              <a:spcBef>
                <a:spcPts val="45"/>
              </a:spcBef>
            </a:pPr>
            <a:r>
              <a:rPr lang="en-GB" b="1" dirty="0">
                <a:cs typeface="Calibri"/>
              </a:rPr>
              <a:t>Method</a:t>
            </a:r>
          </a:p>
          <a:p>
            <a:pPr lvl="1">
              <a:spcBef>
                <a:spcPts val="45"/>
              </a:spcBef>
            </a:pPr>
            <a:endParaRPr lang="en-GB" b="1" dirty="0">
              <a:cs typeface="Calibri"/>
            </a:endParaRPr>
          </a:p>
          <a:p>
            <a:pPr lvl="1">
              <a:spcBef>
                <a:spcPts val="45"/>
              </a:spcBef>
            </a:pPr>
            <a:r>
              <a:rPr lang="en-GB" b="0" i="0" dirty="0">
                <a:solidFill>
                  <a:srgbClr val="000000"/>
                </a:solidFill>
                <a:effectLst/>
              </a:rPr>
              <a:t>The approach taken to the research </a:t>
            </a:r>
            <a:r>
              <a:rPr lang="en-GB" dirty="0">
                <a:solidFill>
                  <a:srgbClr val="000000"/>
                </a:solidFill>
              </a:rPr>
              <a:t>is </a:t>
            </a:r>
            <a:r>
              <a:rPr lang="en-GB" b="0" i="0" dirty="0">
                <a:solidFill>
                  <a:srgbClr val="000000"/>
                </a:solidFill>
                <a:effectLst/>
              </a:rPr>
              <a:t>predominantly be a qualitative case study, with the researchers central to the process.</a:t>
            </a:r>
            <a:endParaRPr lang="en-GB" b="1" dirty="0">
              <a:cs typeface="Calibri"/>
            </a:endParaRPr>
          </a:p>
          <a:p>
            <a:pPr lvl="1">
              <a:spcBef>
                <a:spcPts val="45"/>
              </a:spcBef>
            </a:pPr>
            <a:endParaRPr lang="en-GB" b="1" dirty="0">
              <a:cs typeface="Calibri" panose="020F0502020204030204" pitchFamily="34" charset="0"/>
            </a:endParaRPr>
          </a:p>
          <a:p>
            <a:pPr lvl="1">
              <a:spcBef>
                <a:spcPts val="45"/>
              </a:spcBef>
            </a:pPr>
            <a:r>
              <a:rPr lang="en-GB" dirty="0">
                <a:cs typeface="Calibri"/>
              </a:rPr>
              <a:t>Three main sources of data, mixed methods: </a:t>
            </a:r>
          </a:p>
          <a:p>
            <a:pPr lvl="1">
              <a:spcBef>
                <a:spcPts val="45"/>
              </a:spcBef>
            </a:pPr>
            <a:endParaRPr lang="en-GB" b="1" dirty="0">
              <a:cs typeface="Calibri"/>
            </a:endParaRPr>
          </a:p>
          <a:p>
            <a:pPr lvl="1">
              <a:spcBef>
                <a:spcPts val="45"/>
              </a:spcBef>
            </a:pPr>
            <a:r>
              <a:rPr lang="en-GB" b="1" dirty="0">
                <a:cs typeface="Calibri"/>
              </a:rPr>
              <a:t>•</a:t>
            </a:r>
            <a:r>
              <a:rPr lang="en-GB" dirty="0">
                <a:cs typeface="Calibri"/>
              </a:rPr>
              <a:t>Analytics data on student performance – how they have performed on previous modules, study intensity.</a:t>
            </a:r>
          </a:p>
          <a:p>
            <a:pPr lvl="1">
              <a:spcBef>
                <a:spcPts val="45"/>
              </a:spcBef>
            </a:pPr>
            <a:r>
              <a:rPr lang="en-GB" dirty="0">
                <a:cs typeface="Calibri"/>
              </a:rPr>
              <a:t>•Student interviews on motivations and reasons for early start – to give an insight into the early start process from a student perspective.</a:t>
            </a:r>
            <a:endParaRPr lang="en-GB" dirty="0">
              <a:cs typeface="Calibri" panose="020F0502020204030204" pitchFamily="34" charset="0"/>
            </a:endParaRPr>
          </a:p>
          <a:p>
            <a:pPr lvl="1">
              <a:spcBef>
                <a:spcPts val="45"/>
              </a:spcBef>
            </a:pPr>
            <a:r>
              <a:rPr lang="en-GB" dirty="0">
                <a:cs typeface="Calibri"/>
              </a:rPr>
              <a:t>•Written feedback from ALs involved in early start – to understand the support method/s that tutors put in place for the students, and their effectiveness.</a:t>
            </a:r>
          </a:p>
          <a:p>
            <a:pPr lvl="1">
              <a:spcBef>
                <a:spcPts val="45"/>
              </a:spcBef>
            </a:pPr>
            <a:endParaRPr lang="en-GB" sz="1200" b="1" dirty="0">
              <a:latin typeface="Calibri"/>
              <a:cs typeface="Calibri"/>
            </a:endParaRPr>
          </a:p>
        </p:txBody>
      </p:sp>
      <p:pic>
        <p:nvPicPr>
          <p:cNvPr id="1026" name="Picture 2" descr="See the source image">
            <a:extLst>
              <a:ext uri="{FF2B5EF4-FFF2-40B4-BE49-F238E27FC236}">
                <a16:creationId xmlns:a16="http://schemas.microsoft.com/office/drawing/2014/main" id="{2F0B802C-9EEA-4251-8AD0-12E5BEF9D3D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65210" y="224919"/>
            <a:ext cx="1735378" cy="130679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400914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100588" y="224919"/>
            <a:ext cx="1802110" cy="1322706"/>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sp>
        <p:nvSpPr>
          <p:cNvPr id="6" name="object 10">
            <a:extLst>
              <a:ext uri="{FF2B5EF4-FFF2-40B4-BE49-F238E27FC236}">
                <a16:creationId xmlns:a16="http://schemas.microsoft.com/office/drawing/2014/main" id="{392B590C-80E9-4579-BCB6-CB285346BC4A}"/>
              </a:ext>
            </a:extLst>
          </p:cNvPr>
          <p:cNvSpPr txBox="1"/>
          <p:nvPr/>
        </p:nvSpPr>
        <p:spPr>
          <a:xfrm>
            <a:off x="2569030" y="1992678"/>
            <a:ext cx="7032170" cy="3183949"/>
          </a:xfrm>
          <a:prstGeom prst="rect">
            <a:avLst/>
          </a:prstGeom>
          <a:solidFill>
            <a:schemeClr val="accent6">
              <a:lumMod val="40000"/>
              <a:lumOff val="60000"/>
            </a:schemeClr>
          </a:solidFill>
          <a:ln w="50800">
            <a:solidFill>
              <a:srgbClr val="006FC0"/>
            </a:solidFill>
          </a:ln>
        </p:spPr>
        <p:txBody>
          <a:bodyPr vert="horz" wrap="square" lIns="0" tIns="60325" rIns="0" bIns="0" rtlCol="0" anchor="t">
            <a:spAutoFit/>
          </a:bodyPr>
          <a:lstStyle/>
          <a:p>
            <a:pPr marL="116205" marR="192405" indent="-635">
              <a:lnSpc>
                <a:spcPts val="1490"/>
              </a:lnSpc>
              <a:spcBef>
                <a:spcPts val="75"/>
              </a:spcBef>
            </a:pPr>
            <a:endParaRPr lang="en-US" sz="1200" dirty="0">
              <a:cs typeface="Arial"/>
            </a:endParaRPr>
          </a:p>
          <a:p>
            <a:pPr marL="116205">
              <a:lnSpc>
                <a:spcPts val="1525"/>
              </a:lnSpc>
            </a:pPr>
            <a:r>
              <a:rPr lang="en-GB" sz="2000" b="1" dirty="0">
                <a:cs typeface="Arial"/>
              </a:rPr>
              <a:t>         Preliminary Results </a:t>
            </a:r>
          </a:p>
          <a:p>
            <a:pPr marL="116205">
              <a:lnSpc>
                <a:spcPts val="1525"/>
              </a:lnSpc>
            </a:pPr>
            <a:endParaRPr lang="en-GB" sz="2000" dirty="0">
              <a:cs typeface="Arial"/>
            </a:endParaRPr>
          </a:p>
          <a:p>
            <a:pPr marL="116205">
              <a:lnSpc>
                <a:spcPts val="1525"/>
              </a:lnSpc>
            </a:pPr>
            <a:endParaRPr lang="en-GB" sz="2000" dirty="0">
              <a:cs typeface="Arial"/>
            </a:endParaRPr>
          </a:p>
          <a:p>
            <a:pPr marL="116205">
              <a:lnSpc>
                <a:spcPts val="1525"/>
              </a:lnSpc>
            </a:pPr>
            <a:r>
              <a:rPr lang="en-GB" sz="2000" dirty="0">
                <a:cs typeface="Arial"/>
              </a:rPr>
              <a:t>20B – 7 students passed, 4 failed, one withdrew.</a:t>
            </a:r>
          </a:p>
          <a:p>
            <a:pPr marL="116205" marR="192405" indent="-635">
              <a:lnSpc>
                <a:spcPts val="1490"/>
              </a:lnSpc>
              <a:spcBef>
                <a:spcPts val="75"/>
              </a:spcBef>
            </a:pPr>
            <a:r>
              <a:rPr lang="en-GB" sz="2000" dirty="0">
                <a:solidFill>
                  <a:srgbClr val="000000"/>
                </a:solidFill>
                <a:effectLst/>
                <a:ea typeface="Times New Roman" panose="02020603050405020304" pitchFamily="18" charset="0"/>
              </a:rPr>
              <a:t>Students’ pass rate almost as  </a:t>
            </a:r>
            <a:r>
              <a:rPr lang="en-GB" sz="2000" dirty="0">
                <a:solidFill>
                  <a:srgbClr val="000000"/>
                </a:solidFill>
                <a:ea typeface="Times New Roman" panose="02020603050405020304" pitchFamily="18" charset="0"/>
              </a:rPr>
              <a:t>good as </a:t>
            </a:r>
            <a:r>
              <a:rPr lang="en-GB" sz="2000" dirty="0">
                <a:solidFill>
                  <a:srgbClr val="000000"/>
                </a:solidFill>
                <a:effectLst/>
                <a:ea typeface="Times New Roman" panose="02020603050405020304" pitchFamily="18" charset="0"/>
              </a:rPr>
              <a:t>main cohort.</a:t>
            </a:r>
          </a:p>
          <a:p>
            <a:pPr marL="116205" marR="192405" indent="-635">
              <a:lnSpc>
                <a:spcPts val="1490"/>
              </a:lnSpc>
              <a:spcBef>
                <a:spcPts val="75"/>
              </a:spcBef>
            </a:pPr>
            <a:endParaRPr lang="en-GB" sz="2000" dirty="0">
              <a:solidFill>
                <a:srgbClr val="000000"/>
              </a:solidFill>
              <a:ea typeface="Times New Roman" panose="02020603050405020304" pitchFamily="18" charset="0"/>
            </a:endParaRPr>
          </a:p>
          <a:p>
            <a:pPr marL="116205">
              <a:lnSpc>
                <a:spcPts val="1525"/>
              </a:lnSpc>
            </a:pPr>
            <a:endParaRPr lang="en-GB" sz="2000" dirty="0">
              <a:cs typeface="Arial"/>
            </a:endParaRPr>
          </a:p>
          <a:p>
            <a:pPr marL="116205">
              <a:lnSpc>
                <a:spcPts val="1525"/>
              </a:lnSpc>
            </a:pPr>
            <a:endParaRPr lang="en-GB" sz="2000" dirty="0">
              <a:cs typeface="Arial"/>
            </a:endParaRPr>
          </a:p>
          <a:p>
            <a:pPr marL="116205">
              <a:lnSpc>
                <a:spcPts val="1525"/>
              </a:lnSpc>
            </a:pPr>
            <a:r>
              <a:rPr lang="en-GB" sz="2000" dirty="0">
                <a:cs typeface="Arial"/>
              </a:rPr>
              <a:t>21B – 5 passed, 1 resubmission, 1 postponed, 1 changed to BEng, 4 withdrew </a:t>
            </a:r>
          </a:p>
          <a:p>
            <a:pPr marL="116205">
              <a:lnSpc>
                <a:spcPts val="1525"/>
              </a:lnSpc>
            </a:pPr>
            <a:endParaRPr lang="en-GB" sz="2000" dirty="0">
              <a:cs typeface="Arial"/>
            </a:endParaRPr>
          </a:p>
          <a:p>
            <a:pPr marL="116205">
              <a:lnSpc>
                <a:spcPts val="1525"/>
              </a:lnSpc>
            </a:pPr>
            <a:r>
              <a:rPr lang="en-GB" sz="2000" dirty="0">
                <a:cs typeface="Arial"/>
              </a:rPr>
              <a:t>22B – monitoring progress</a:t>
            </a:r>
          </a:p>
          <a:p>
            <a:pPr marL="116205">
              <a:lnSpc>
                <a:spcPts val="1525"/>
              </a:lnSpc>
            </a:pPr>
            <a:endParaRPr lang="en-GB" sz="2000" dirty="0">
              <a:cs typeface="Arial"/>
            </a:endParaRPr>
          </a:p>
          <a:p>
            <a:pPr marL="116205">
              <a:lnSpc>
                <a:spcPts val="1525"/>
              </a:lnSpc>
            </a:pPr>
            <a:r>
              <a:rPr lang="en-GB" sz="2000" dirty="0">
                <a:cs typeface="Arial"/>
              </a:rPr>
              <a:t>The early start student results will be compared to the main cohort.</a:t>
            </a:r>
            <a:endParaRPr lang="en-GB" sz="1400" dirty="0">
              <a:cs typeface="Arial"/>
            </a:endParaRPr>
          </a:p>
        </p:txBody>
      </p:sp>
      <p:sp>
        <p:nvSpPr>
          <p:cNvPr id="5" name="TextBox 4">
            <a:extLst>
              <a:ext uri="{FF2B5EF4-FFF2-40B4-BE49-F238E27FC236}">
                <a16:creationId xmlns:a16="http://schemas.microsoft.com/office/drawing/2014/main" id="{02E6AB75-C48E-4B01-BB0A-CB380DCF22A7}"/>
              </a:ext>
            </a:extLst>
          </p:cNvPr>
          <p:cNvSpPr txBox="1"/>
          <p:nvPr/>
        </p:nvSpPr>
        <p:spPr>
          <a:xfrm>
            <a:off x="403219" y="224919"/>
            <a:ext cx="7961992" cy="738664"/>
          </a:xfrm>
          <a:prstGeom prst="rect">
            <a:avLst/>
          </a:prstGeom>
          <a:solidFill>
            <a:schemeClr val="bg1"/>
          </a:solidFill>
        </p:spPr>
        <p:txBody>
          <a:bodyPr wrap="square" rtlCol="0">
            <a:spAutoFit/>
          </a:bodyPr>
          <a:lstStyle/>
          <a:p>
            <a:r>
              <a:rPr lang="en-GB" altLang="en-US" sz="2400" b="1" dirty="0">
                <a:solidFill>
                  <a:srgbClr val="FF6600"/>
                </a:solidFill>
                <a:latin typeface="Arial" panose="020B0604020202020204" pitchFamily="34" charset="0"/>
                <a:cs typeface="Arial" panose="020B0604020202020204" pitchFamily="34" charset="0"/>
              </a:rPr>
              <a:t>Early Start for TM470 project students</a:t>
            </a:r>
            <a:br>
              <a:rPr lang="en-GB" altLang="en-US" sz="1800" b="1" dirty="0">
                <a:solidFill>
                  <a:schemeClr val="tx1"/>
                </a:solidFill>
                <a:latin typeface="Arial" panose="020B0604020202020204" pitchFamily="34" charset="0"/>
                <a:cs typeface="Arial" panose="020B0604020202020204" pitchFamily="34" charset="0"/>
              </a:rPr>
            </a:br>
            <a:endParaRPr lang="en-GB" dirty="0"/>
          </a:p>
        </p:txBody>
      </p:sp>
      <p:pic>
        <p:nvPicPr>
          <p:cNvPr id="1026" name="Picture 2" descr="See the source image">
            <a:extLst>
              <a:ext uri="{FF2B5EF4-FFF2-40B4-BE49-F238E27FC236}">
                <a16:creationId xmlns:a16="http://schemas.microsoft.com/office/drawing/2014/main" id="{2F0B802C-9EEA-4251-8AD0-12E5BEF9D3D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65210" y="224919"/>
            <a:ext cx="1735378" cy="130679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10" descr="Logo&#10;&#10;Description automatically generated">
            <a:extLst>
              <a:ext uri="{FF2B5EF4-FFF2-40B4-BE49-F238E27FC236}">
                <a16:creationId xmlns:a16="http://schemas.microsoft.com/office/drawing/2014/main" id="{7A35384C-E6BF-4355-8837-025DAA32ECA6}"/>
              </a:ext>
            </a:extLst>
          </p:cNvPr>
          <p:cNvPicPr>
            <a:picLocks noChangeAspect="1"/>
          </p:cNvPicPr>
          <p:nvPr/>
        </p:nvPicPr>
        <p:blipFill>
          <a:blip r:embed="rId7"/>
          <a:stretch>
            <a:fillRect/>
          </a:stretch>
        </p:blipFill>
        <p:spPr>
          <a:xfrm>
            <a:off x="10338038" y="5480084"/>
            <a:ext cx="1327210" cy="966878"/>
          </a:xfrm>
          <a:prstGeom prst="rect">
            <a:avLst/>
          </a:prstGeom>
        </p:spPr>
      </p:pic>
    </p:spTree>
    <p:custDataLst>
      <p:tags r:id="rId1"/>
    </p:custDataLst>
    <p:extLst>
      <p:ext uri="{BB962C8B-B14F-4D97-AF65-F5344CB8AC3E}">
        <p14:creationId xmlns:p14="http://schemas.microsoft.com/office/powerpoint/2010/main" val="3478598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100588" y="224919"/>
            <a:ext cx="1802110" cy="1322706"/>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sp>
        <p:nvSpPr>
          <p:cNvPr id="6" name="object 10">
            <a:extLst>
              <a:ext uri="{FF2B5EF4-FFF2-40B4-BE49-F238E27FC236}">
                <a16:creationId xmlns:a16="http://schemas.microsoft.com/office/drawing/2014/main" id="{392B590C-80E9-4579-BCB6-CB285346BC4A}"/>
              </a:ext>
            </a:extLst>
          </p:cNvPr>
          <p:cNvSpPr txBox="1"/>
          <p:nvPr/>
        </p:nvSpPr>
        <p:spPr>
          <a:xfrm>
            <a:off x="310706" y="1182125"/>
            <a:ext cx="7032170" cy="463268"/>
          </a:xfrm>
          <a:prstGeom prst="rect">
            <a:avLst/>
          </a:prstGeom>
          <a:solidFill>
            <a:schemeClr val="accent4">
              <a:lumMod val="60000"/>
              <a:lumOff val="40000"/>
            </a:schemeClr>
          </a:solidFill>
          <a:ln w="50800">
            <a:solidFill>
              <a:srgbClr val="006FC0"/>
            </a:solidFill>
          </a:ln>
        </p:spPr>
        <p:txBody>
          <a:bodyPr vert="horz" wrap="square" lIns="0" tIns="60325" rIns="0" bIns="0" rtlCol="0" anchor="t">
            <a:spAutoFit/>
          </a:bodyPr>
          <a:lstStyle/>
          <a:p>
            <a:pPr marL="116205" marR="192405" indent="-635">
              <a:lnSpc>
                <a:spcPts val="1490"/>
              </a:lnSpc>
              <a:spcBef>
                <a:spcPts val="75"/>
              </a:spcBef>
            </a:pPr>
            <a:endParaRPr lang="en-US" sz="1200" dirty="0">
              <a:cs typeface="Arial"/>
            </a:endParaRPr>
          </a:p>
          <a:p>
            <a:pPr marL="116205">
              <a:lnSpc>
                <a:spcPts val="1525"/>
              </a:lnSpc>
            </a:pPr>
            <a:r>
              <a:rPr lang="en-GB" sz="2000" b="1" dirty="0">
                <a:cs typeface="Arial"/>
              </a:rPr>
              <a:t>         Preliminary Results – Tutor feedback</a:t>
            </a:r>
            <a:endParaRPr lang="en-GB" sz="1400" dirty="0">
              <a:latin typeface="Arial"/>
              <a:cs typeface="Arial"/>
            </a:endParaRPr>
          </a:p>
        </p:txBody>
      </p:sp>
      <p:sp>
        <p:nvSpPr>
          <p:cNvPr id="5" name="TextBox 4">
            <a:extLst>
              <a:ext uri="{FF2B5EF4-FFF2-40B4-BE49-F238E27FC236}">
                <a16:creationId xmlns:a16="http://schemas.microsoft.com/office/drawing/2014/main" id="{02E6AB75-C48E-4B01-BB0A-CB380DCF22A7}"/>
              </a:ext>
            </a:extLst>
          </p:cNvPr>
          <p:cNvSpPr txBox="1"/>
          <p:nvPr/>
        </p:nvSpPr>
        <p:spPr>
          <a:xfrm>
            <a:off x="403219" y="224919"/>
            <a:ext cx="7961992" cy="738664"/>
          </a:xfrm>
          <a:prstGeom prst="rect">
            <a:avLst/>
          </a:prstGeom>
          <a:solidFill>
            <a:schemeClr val="bg1"/>
          </a:solidFill>
        </p:spPr>
        <p:txBody>
          <a:bodyPr wrap="square" rtlCol="0">
            <a:spAutoFit/>
          </a:bodyPr>
          <a:lstStyle/>
          <a:p>
            <a:r>
              <a:rPr lang="en-GB" altLang="en-US" sz="2400" b="1" dirty="0">
                <a:solidFill>
                  <a:srgbClr val="FF6600"/>
                </a:solidFill>
                <a:latin typeface="Arial" panose="020B0604020202020204" pitchFamily="34" charset="0"/>
                <a:cs typeface="Arial" panose="020B0604020202020204" pitchFamily="34" charset="0"/>
              </a:rPr>
              <a:t>Early Start for TM470 project students</a:t>
            </a:r>
            <a:br>
              <a:rPr lang="en-GB" altLang="en-US" sz="1800" b="1" dirty="0">
                <a:solidFill>
                  <a:schemeClr val="tx1"/>
                </a:solidFill>
                <a:latin typeface="Arial" panose="020B0604020202020204" pitchFamily="34" charset="0"/>
                <a:cs typeface="Arial" panose="020B0604020202020204" pitchFamily="34" charset="0"/>
              </a:rPr>
            </a:br>
            <a:endParaRPr lang="en-GB" dirty="0"/>
          </a:p>
        </p:txBody>
      </p:sp>
      <p:pic>
        <p:nvPicPr>
          <p:cNvPr id="1026" name="Picture 2" descr="See the source image">
            <a:extLst>
              <a:ext uri="{FF2B5EF4-FFF2-40B4-BE49-F238E27FC236}">
                <a16:creationId xmlns:a16="http://schemas.microsoft.com/office/drawing/2014/main" id="{2F0B802C-9EEA-4251-8AD0-12E5BEF9D3D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65210" y="224919"/>
            <a:ext cx="1735378" cy="130679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10" descr="Logo&#10;&#10;Description automatically generated">
            <a:extLst>
              <a:ext uri="{FF2B5EF4-FFF2-40B4-BE49-F238E27FC236}">
                <a16:creationId xmlns:a16="http://schemas.microsoft.com/office/drawing/2014/main" id="{7A35384C-E6BF-4355-8837-025DAA32ECA6}"/>
              </a:ext>
            </a:extLst>
          </p:cNvPr>
          <p:cNvPicPr>
            <a:picLocks noChangeAspect="1"/>
          </p:cNvPicPr>
          <p:nvPr/>
        </p:nvPicPr>
        <p:blipFill>
          <a:blip r:embed="rId7"/>
          <a:stretch>
            <a:fillRect/>
          </a:stretch>
        </p:blipFill>
        <p:spPr>
          <a:xfrm>
            <a:off x="10338038" y="5480084"/>
            <a:ext cx="1327210" cy="966878"/>
          </a:xfrm>
          <a:prstGeom prst="rect">
            <a:avLst/>
          </a:prstGeom>
        </p:spPr>
      </p:pic>
      <p:sp>
        <p:nvSpPr>
          <p:cNvPr id="7" name="Flowchart: Sequential Access Storage 6">
            <a:extLst>
              <a:ext uri="{FF2B5EF4-FFF2-40B4-BE49-F238E27FC236}">
                <a16:creationId xmlns:a16="http://schemas.microsoft.com/office/drawing/2014/main" id="{2AB025C6-F4B1-4DC6-A2F8-120B1F74189E}"/>
              </a:ext>
            </a:extLst>
          </p:cNvPr>
          <p:cNvSpPr/>
          <p:nvPr/>
        </p:nvSpPr>
        <p:spPr>
          <a:xfrm>
            <a:off x="0" y="1898571"/>
            <a:ext cx="6289964" cy="2556164"/>
          </a:xfrm>
          <a:prstGeom prst="flowChartMagnetic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0" i="0" dirty="0">
                <a:solidFill>
                  <a:schemeClr val="bg1"/>
                </a:solidFill>
                <a:effectLst/>
                <a:latin typeface="Calibri" panose="020F0502020204030204" pitchFamily="34" charset="0"/>
              </a:rPr>
              <a:t>I would say both students benefitted from having early access to their tutor, although their particular circumstances were quite different: the first student was struggling to have a 'good' project idea, whereas the second student had faced family issues last year. </a:t>
            </a:r>
            <a:endParaRPr lang="en-GB" dirty="0">
              <a:solidFill>
                <a:schemeClr val="bg1"/>
              </a:solidFill>
            </a:endParaRPr>
          </a:p>
        </p:txBody>
      </p:sp>
      <p:sp>
        <p:nvSpPr>
          <p:cNvPr id="9" name="Speech Bubble: Rectangle 8">
            <a:extLst>
              <a:ext uri="{FF2B5EF4-FFF2-40B4-BE49-F238E27FC236}">
                <a16:creationId xmlns:a16="http://schemas.microsoft.com/office/drawing/2014/main" id="{64EE3793-F99C-4E49-91A5-E948291FB4F8}"/>
              </a:ext>
            </a:extLst>
          </p:cNvPr>
          <p:cNvSpPr/>
          <p:nvPr/>
        </p:nvSpPr>
        <p:spPr>
          <a:xfrm>
            <a:off x="7801128" y="2327203"/>
            <a:ext cx="3851564" cy="2257293"/>
          </a:xfrm>
          <a:prstGeom prst="wedgeRectCallout">
            <a:avLst>
              <a:gd name="adj1" fmla="val -32703"/>
              <a:gd name="adj2" fmla="val 79686"/>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0" i="0" dirty="0">
                <a:solidFill>
                  <a:schemeClr val="tx1"/>
                </a:solidFill>
                <a:effectLst/>
                <a:latin typeface="Calibri" panose="020F0502020204030204" pitchFamily="34" charset="0"/>
              </a:rPr>
              <a:t>In both cases the early communication with the tutor facilitates an early engagement and an early start, which allows for some issues to crop up but still meet the deadlines for submitting coursework. </a:t>
            </a:r>
            <a:endParaRPr lang="en-GB" dirty="0">
              <a:solidFill>
                <a:schemeClr val="tx1"/>
              </a:solidFill>
            </a:endParaRPr>
          </a:p>
        </p:txBody>
      </p:sp>
      <p:sp>
        <p:nvSpPr>
          <p:cNvPr id="10" name="Speech Bubble: Oval 9">
            <a:extLst>
              <a:ext uri="{FF2B5EF4-FFF2-40B4-BE49-F238E27FC236}">
                <a16:creationId xmlns:a16="http://schemas.microsoft.com/office/drawing/2014/main" id="{0FB73DF6-8E15-42F4-B249-5D9429FDA889}"/>
              </a:ext>
            </a:extLst>
          </p:cNvPr>
          <p:cNvSpPr/>
          <p:nvPr/>
        </p:nvSpPr>
        <p:spPr>
          <a:xfrm>
            <a:off x="3525386" y="5038397"/>
            <a:ext cx="5141228" cy="1406236"/>
          </a:xfrm>
          <a:prstGeom prst="wedgeEllipseCallou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0" i="0" dirty="0">
                <a:solidFill>
                  <a:srgbClr val="000000"/>
                </a:solidFill>
                <a:effectLst/>
                <a:latin typeface="Calibri" panose="020F0502020204030204" pitchFamily="34" charset="0"/>
              </a:rPr>
              <a:t>The initial response was very positive, but both are now behind where I would hope at this point, but hopefully ready to move forward. </a:t>
            </a:r>
            <a:endParaRPr lang="en-GB" dirty="0"/>
          </a:p>
        </p:txBody>
      </p:sp>
    </p:spTree>
    <p:custDataLst>
      <p:tags r:id="rId1"/>
    </p:custDataLst>
    <p:extLst>
      <p:ext uri="{BB962C8B-B14F-4D97-AF65-F5344CB8AC3E}">
        <p14:creationId xmlns:p14="http://schemas.microsoft.com/office/powerpoint/2010/main" val="1976304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100588" y="224919"/>
            <a:ext cx="1802110" cy="1322706"/>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sp>
        <p:nvSpPr>
          <p:cNvPr id="6" name="object 10">
            <a:extLst>
              <a:ext uri="{FF2B5EF4-FFF2-40B4-BE49-F238E27FC236}">
                <a16:creationId xmlns:a16="http://schemas.microsoft.com/office/drawing/2014/main" id="{392B590C-80E9-4579-BCB6-CB285346BC4A}"/>
              </a:ext>
            </a:extLst>
          </p:cNvPr>
          <p:cNvSpPr txBox="1"/>
          <p:nvPr/>
        </p:nvSpPr>
        <p:spPr>
          <a:xfrm>
            <a:off x="403219" y="1208906"/>
            <a:ext cx="7032170" cy="463268"/>
          </a:xfrm>
          <a:prstGeom prst="rect">
            <a:avLst/>
          </a:prstGeom>
          <a:solidFill>
            <a:srgbClr val="00B0F0"/>
          </a:solidFill>
          <a:ln w="50800">
            <a:solidFill>
              <a:srgbClr val="006FC0"/>
            </a:solidFill>
          </a:ln>
        </p:spPr>
        <p:txBody>
          <a:bodyPr vert="horz" wrap="square" lIns="0" tIns="60325" rIns="0" bIns="0" rtlCol="0" anchor="t">
            <a:spAutoFit/>
          </a:bodyPr>
          <a:lstStyle/>
          <a:p>
            <a:pPr marL="116205" marR="192405" indent="-635">
              <a:lnSpc>
                <a:spcPts val="1490"/>
              </a:lnSpc>
              <a:spcBef>
                <a:spcPts val="75"/>
              </a:spcBef>
            </a:pPr>
            <a:endParaRPr lang="en-US" sz="1200" dirty="0">
              <a:cs typeface="Arial"/>
            </a:endParaRPr>
          </a:p>
          <a:p>
            <a:pPr marL="116205">
              <a:lnSpc>
                <a:spcPts val="1525"/>
              </a:lnSpc>
            </a:pPr>
            <a:r>
              <a:rPr lang="en-GB" sz="2000" b="1" dirty="0">
                <a:cs typeface="Arial"/>
              </a:rPr>
              <a:t>         Preliminary Results – Student feedback</a:t>
            </a:r>
            <a:endParaRPr lang="en-GB" sz="1400" dirty="0">
              <a:latin typeface="Arial"/>
              <a:cs typeface="Arial"/>
            </a:endParaRPr>
          </a:p>
        </p:txBody>
      </p:sp>
      <p:sp>
        <p:nvSpPr>
          <p:cNvPr id="5" name="TextBox 4">
            <a:extLst>
              <a:ext uri="{FF2B5EF4-FFF2-40B4-BE49-F238E27FC236}">
                <a16:creationId xmlns:a16="http://schemas.microsoft.com/office/drawing/2014/main" id="{02E6AB75-C48E-4B01-BB0A-CB380DCF22A7}"/>
              </a:ext>
            </a:extLst>
          </p:cNvPr>
          <p:cNvSpPr txBox="1"/>
          <p:nvPr/>
        </p:nvSpPr>
        <p:spPr>
          <a:xfrm>
            <a:off x="403219" y="224919"/>
            <a:ext cx="7961992" cy="738664"/>
          </a:xfrm>
          <a:prstGeom prst="rect">
            <a:avLst/>
          </a:prstGeom>
          <a:solidFill>
            <a:schemeClr val="bg1"/>
          </a:solidFill>
        </p:spPr>
        <p:txBody>
          <a:bodyPr wrap="square" rtlCol="0">
            <a:spAutoFit/>
          </a:bodyPr>
          <a:lstStyle/>
          <a:p>
            <a:r>
              <a:rPr lang="en-GB" altLang="en-US" sz="2400" b="1" dirty="0">
                <a:solidFill>
                  <a:srgbClr val="FF6600"/>
                </a:solidFill>
                <a:latin typeface="Arial" panose="020B0604020202020204" pitchFamily="34" charset="0"/>
                <a:cs typeface="Arial" panose="020B0604020202020204" pitchFamily="34" charset="0"/>
              </a:rPr>
              <a:t>Early Start for TM470 project students</a:t>
            </a:r>
            <a:br>
              <a:rPr lang="en-GB" altLang="en-US" sz="1800" b="1" dirty="0">
                <a:solidFill>
                  <a:schemeClr val="tx1"/>
                </a:solidFill>
                <a:latin typeface="Arial" panose="020B0604020202020204" pitchFamily="34" charset="0"/>
                <a:cs typeface="Arial" panose="020B0604020202020204" pitchFamily="34" charset="0"/>
              </a:rPr>
            </a:br>
            <a:endParaRPr lang="en-GB" dirty="0"/>
          </a:p>
        </p:txBody>
      </p:sp>
      <p:pic>
        <p:nvPicPr>
          <p:cNvPr id="1026" name="Picture 2" descr="See the source image">
            <a:extLst>
              <a:ext uri="{FF2B5EF4-FFF2-40B4-BE49-F238E27FC236}">
                <a16:creationId xmlns:a16="http://schemas.microsoft.com/office/drawing/2014/main" id="{2F0B802C-9EEA-4251-8AD0-12E5BEF9D3D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65210" y="224919"/>
            <a:ext cx="1735378" cy="130679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10" descr="Logo&#10;&#10;Description automatically generated">
            <a:extLst>
              <a:ext uri="{FF2B5EF4-FFF2-40B4-BE49-F238E27FC236}">
                <a16:creationId xmlns:a16="http://schemas.microsoft.com/office/drawing/2014/main" id="{7A35384C-E6BF-4355-8837-025DAA32ECA6}"/>
              </a:ext>
            </a:extLst>
          </p:cNvPr>
          <p:cNvPicPr>
            <a:picLocks noChangeAspect="1"/>
          </p:cNvPicPr>
          <p:nvPr/>
        </p:nvPicPr>
        <p:blipFill>
          <a:blip r:embed="rId7"/>
          <a:stretch>
            <a:fillRect/>
          </a:stretch>
        </p:blipFill>
        <p:spPr>
          <a:xfrm>
            <a:off x="10338038" y="5480084"/>
            <a:ext cx="1327210" cy="966878"/>
          </a:xfrm>
          <a:prstGeom prst="rect">
            <a:avLst/>
          </a:prstGeom>
        </p:spPr>
      </p:pic>
      <p:sp>
        <p:nvSpPr>
          <p:cNvPr id="7" name="Speech Bubble: Oval 6">
            <a:extLst>
              <a:ext uri="{FF2B5EF4-FFF2-40B4-BE49-F238E27FC236}">
                <a16:creationId xmlns:a16="http://schemas.microsoft.com/office/drawing/2014/main" id="{5436239A-4432-4CDC-AA09-D9552A02C254}"/>
              </a:ext>
            </a:extLst>
          </p:cNvPr>
          <p:cNvSpPr/>
          <p:nvPr/>
        </p:nvSpPr>
        <p:spPr>
          <a:xfrm>
            <a:off x="7047071" y="1930052"/>
            <a:ext cx="4147122" cy="2556906"/>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Take advantage of a head start.</a:t>
            </a:r>
          </a:p>
          <a:p>
            <a:pPr algn="ctr"/>
            <a:r>
              <a:rPr lang="en-GB" dirty="0"/>
              <a:t>Here we are in November, December. Start now</a:t>
            </a:r>
          </a:p>
        </p:txBody>
      </p:sp>
      <p:sp>
        <p:nvSpPr>
          <p:cNvPr id="9" name="Speech Bubble: Rectangle 8">
            <a:extLst>
              <a:ext uri="{FF2B5EF4-FFF2-40B4-BE49-F238E27FC236}">
                <a16:creationId xmlns:a16="http://schemas.microsoft.com/office/drawing/2014/main" id="{5CAEF5F2-C3F8-47FD-9C26-739F3F40890E}"/>
              </a:ext>
            </a:extLst>
          </p:cNvPr>
          <p:cNvSpPr/>
          <p:nvPr/>
        </p:nvSpPr>
        <p:spPr>
          <a:xfrm>
            <a:off x="403219" y="2380765"/>
            <a:ext cx="4147122" cy="2473648"/>
          </a:xfrm>
          <a:prstGeom prst="wedgeRectCallout">
            <a:avLst>
              <a:gd name="adj1" fmla="val 33621"/>
              <a:gd name="adj2" fmla="val 70901"/>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 was keen to do it again. Because obviously, I get my degree finished on (TM)470. Obviously, that means a lot to me, otherwise I wouldn't have started it 11 years ago.</a:t>
            </a:r>
          </a:p>
        </p:txBody>
      </p:sp>
      <p:sp>
        <p:nvSpPr>
          <p:cNvPr id="10" name="Flowchart: Sequential Access Storage 9">
            <a:extLst>
              <a:ext uri="{FF2B5EF4-FFF2-40B4-BE49-F238E27FC236}">
                <a16:creationId xmlns:a16="http://schemas.microsoft.com/office/drawing/2014/main" id="{D4939E68-74DE-4B68-8623-97352C0416A1}"/>
              </a:ext>
            </a:extLst>
          </p:cNvPr>
          <p:cNvSpPr/>
          <p:nvPr/>
        </p:nvSpPr>
        <p:spPr>
          <a:xfrm>
            <a:off x="4636661" y="4627418"/>
            <a:ext cx="4147121" cy="2005663"/>
          </a:xfrm>
          <a:prstGeom prst="flowChartMagneticTap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You‘ve got that buffer throughout, particularly if you've recently had to stop like me, because you've got a  busy life outside.</a:t>
            </a:r>
          </a:p>
        </p:txBody>
      </p:sp>
    </p:spTree>
    <p:custDataLst>
      <p:tags r:id="rId1"/>
    </p:custDataLst>
    <p:extLst>
      <p:ext uri="{BB962C8B-B14F-4D97-AF65-F5344CB8AC3E}">
        <p14:creationId xmlns:p14="http://schemas.microsoft.com/office/powerpoint/2010/main" val="7646474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10.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ags/tag11.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ags/tag1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ags/tag3.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ags/tag4.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ags/tag5.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ags/tag6.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ags/tag7.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ags/tag8.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ags/tag9.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AC3F657E6D4FE4F965CE2F63FF1010C" ma:contentTypeVersion="6" ma:contentTypeDescription="Create a new document." ma:contentTypeScope="" ma:versionID="97b51f8e694a0259ca41508a3622329f">
  <xsd:schema xmlns:xsd="http://www.w3.org/2001/XMLSchema" xmlns:xs="http://www.w3.org/2001/XMLSchema" xmlns:p="http://schemas.microsoft.com/office/2006/metadata/properties" xmlns:ns2="3098e4bf-8df4-412d-824d-869a890411f0" targetNamespace="http://schemas.microsoft.com/office/2006/metadata/properties" ma:root="true" ma:fieldsID="89c80a3d4f6b2bc11b3da0ec3cbf6969" ns2:_="">
    <xsd:import namespace="3098e4bf-8df4-412d-824d-869a890411f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98e4bf-8df4-412d-824d-869a890411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06D68DF-9354-479C-8202-8991942B2856}">
  <ds:schemaRefs>
    <ds:schemaRef ds:uri="3098e4bf-8df4-412d-824d-869a890411f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217A404-258C-4E12-9D92-5A29BC5365B5}">
  <ds:schemaRefs>
    <ds:schemaRef ds:uri="http://schemas.microsoft.com/sharepoint/v3/contenttype/forms"/>
  </ds:schemaRefs>
</ds:datastoreItem>
</file>

<file path=customXml/itemProps3.xml><?xml version="1.0" encoding="utf-8"?>
<ds:datastoreItem xmlns:ds="http://schemas.openxmlformats.org/officeDocument/2006/customXml" ds:itemID="{4F9D0475-9BCE-4BC8-8EFF-24A260A5614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4064</TotalTime>
  <Words>896</Words>
  <Application>Microsoft Office PowerPoint</Application>
  <PresentationFormat>Widescreen</PresentationFormat>
  <Paragraphs>112</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Chris.Gardner</cp:lastModifiedBy>
  <cp:revision>47</cp:revision>
  <cp:lastPrinted>2018-10-16T09:27:54Z</cp:lastPrinted>
  <dcterms:created xsi:type="dcterms:W3CDTF">2017-05-06T04:58:44Z</dcterms:created>
  <dcterms:modified xsi:type="dcterms:W3CDTF">2022-05-09T14:38:03Z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0x0101007AC3F657E6D4FE4F965CE2F63FF1010C</vt:lpwstr>
  </property>
</Properties>
</file>