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57" r:id="rId4"/>
    <p:sldId id="260" r:id="rId5"/>
    <p:sldId id="266" r:id="rId6"/>
    <p:sldId id="264" r:id="rId7"/>
    <p:sldId id="261" r:id="rId8"/>
    <p:sldId id="267" r:id="rId9"/>
    <p:sldId id="259" r:id="rId10"/>
    <p:sldId id="268" r:id="rId11"/>
    <p:sldId id="269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7A37A"/>
    <a:srgbClr val="1D499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37" autoAdjust="0"/>
  </p:normalViewPr>
  <p:slideViewPr>
    <p:cSldViewPr snapToGrid="0">
      <p:cViewPr varScale="1">
        <p:scale>
          <a:sx n="88" d="100"/>
          <a:sy n="88" d="100"/>
        </p:scale>
        <p:origin x="41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C615D-044F-49D2-9804-7D3CF271B67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4401D-655F-49B2-9F63-2C93A916A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404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6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7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04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880003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4222658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413308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880003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4222658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225995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880003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4222658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1480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880003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4222658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46900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55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39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12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0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6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17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33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54A3E-331D-4A4A-BC2E-AC583BB13AB9}" type="datetimeFigureOut">
              <a:rPr lang="en-GB" smtClean="0"/>
              <a:t>08/05/2022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09706-2D88-4132-8069-AF314DA86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36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01" y="220800"/>
            <a:ext cx="631509" cy="5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97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Extensions - student use, impact, and implications</a:t>
            </a:r>
            <a:b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ea typeface="Arial"/>
                <a:cs typeface="Arial"/>
                <a:sym typeface="Arial"/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A5117-7EB2-4787-BCB5-5DEF32EF6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80491"/>
            <a:ext cx="6858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Cath Brown &amp; Catherine Halliwell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4354CC-3BA2-4CE7-A378-16396728E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42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1734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Thanks for listening! </a:t>
            </a:r>
            <a:br>
              <a:rPr lang="en-US" sz="6000" b="1" dirty="0">
                <a:solidFill>
                  <a:schemeClr val="bg1"/>
                </a:solidFill>
              </a:rPr>
            </a:b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Any </a:t>
            </a:r>
            <a:r>
              <a:rPr lang="en-US" b="1" dirty="0">
                <a:solidFill>
                  <a:schemeClr val="bg1"/>
                </a:solidFill>
              </a:rPr>
              <a:t>q</a:t>
            </a:r>
            <a:r>
              <a:rPr lang="en-US" sz="6000" b="1" dirty="0">
                <a:solidFill>
                  <a:schemeClr val="bg1"/>
                </a:solidFill>
              </a:rPr>
              <a:t>uestions?</a:t>
            </a:r>
            <a:b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ea typeface="Arial"/>
                <a:cs typeface="Arial"/>
                <a:sym typeface="Arial"/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A5117-7EB2-4787-BCB5-5DEF32EF6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622194"/>
            <a:ext cx="6858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Cath.Brown@open.ac.uk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Catherine.Halliwell@open.ac.uk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4354CC-3BA2-4CE7-A378-16396728E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4F349C-74B7-4C03-BE8E-EE4F3B5A9252}"/>
              </a:ext>
            </a:extLst>
          </p:cNvPr>
          <p:cNvSpPr txBox="1"/>
          <p:nvPr/>
        </p:nvSpPr>
        <p:spPr>
          <a:xfrm>
            <a:off x="1" y="6273227"/>
            <a:ext cx="9143999" cy="58477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Acknowledgements:  eSTEeM, Data &amp; Student Analytics, our project mentor, Rachel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Hilliam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Student Focus Group Facilitator Charlotte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Hancox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and our student and AL participants</a:t>
            </a:r>
          </a:p>
        </p:txBody>
      </p:sp>
    </p:spTree>
    <p:extLst>
      <p:ext uri="{BB962C8B-B14F-4D97-AF65-F5344CB8AC3E}">
        <p14:creationId xmlns:p14="http://schemas.microsoft.com/office/powerpoint/2010/main" val="2116556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222597"/>
            <a:ext cx="7628238" cy="822411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1D499B"/>
                </a:solidFill>
              </a:rPr>
              <a:t>Data –Intensity by Module</a:t>
            </a:r>
            <a:endParaRPr lang="en-GB" sz="5000" b="1" dirty="0">
              <a:solidFill>
                <a:srgbClr val="1D499B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C32E24-34E4-4CF5-9434-D51B286A8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9932" y="1610751"/>
            <a:ext cx="2595563" cy="15478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B26DEE-4DC3-4247-9036-D80F65A989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5282" y="3239014"/>
            <a:ext cx="2790825" cy="15192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985303-01BE-432D-A7DB-673C40E312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1921" y="3245285"/>
            <a:ext cx="2605088" cy="15335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5B45685-80E1-4D12-B909-8432BF309B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9496" y="1592246"/>
            <a:ext cx="2638425" cy="15478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B150554-4C30-4108-B131-1B34906631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916" y="3266715"/>
            <a:ext cx="2552700" cy="14906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E5C84D-5849-42CE-BC4A-48C2CDA8E9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00673" y="4914977"/>
            <a:ext cx="629602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43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222597"/>
            <a:ext cx="7628238" cy="822411"/>
          </a:xfrm>
        </p:spPr>
        <p:txBody>
          <a:bodyPr>
            <a:noAutofit/>
          </a:bodyPr>
          <a:lstStyle/>
          <a:p>
            <a:r>
              <a:rPr lang="en-US" sz="4700" b="1" dirty="0">
                <a:solidFill>
                  <a:srgbClr val="1D499B"/>
                </a:solidFill>
              </a:rPr>
              <a:t>Data – Qualification &amp; Intensity</a:t>
            </a:r>
            <a:endParaRPr lang="en-GB" sz="4700" b="1" dirty="0">
              <a:solidFill>
                <a:srgbClr val="1D499B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3FDD57-7247-4280-8192-3EADF8E72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23" y="1160719"/>
            <a:ext cx="3705749" cy="2196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265421C-502E-4AF7-B6D8-5B66EF190D06}"/>
              </a:ext>
            </a:extLst>
          </p:cNvPr>
          <p:cNvSpPr txBox="1"/>
          <p:nvPr/>
        </p:nvSpPr>
        <p:spPr>
          <a:xfrm>
            <a:off x="297223" y="3337426"/>
            <a:ext cx="370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Q64: </a:t>
            </a:r>
            <a:r>
              <a:rPr lang="en-GB" i="1" dirty="0"/>
              <a:t>n</a:t>
            </a:r>
            <a:r>
              <a:rPr lang="en-GB" dirty="0"/>
              <a:t> = 124;   Q71: </a:t>
            </a:r>
            <a:r>
              <a:rPr lang="en-GB" i="1" dirty="0"/>
              <a:t>n</a:t>
            </a:r>
            <a:r>
              <a:rPr lang="en-GB" dirty="0"/>
              <a:t> = 225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79A3DDA-DEB3-4C52-A06B-27C35F95C8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395" y="4048691"/>
            <a:ext cx="3704400" cy="221636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41600BB-DA1F-4ADC-B3E7-4A8E66553CC6}"/>
              </a:ext>
            </a:extLst>
          </p:cNvPr>
          <p:cNvSpPr txBox="1"/>
          <p:nvPr/>
        </p:nvSpPr>
        <p:spPr>
          <a:xfrm>
            <a:off x="327367" y="6256425"/>
            <a:ext cx="370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Q64: </a:t>
            </a:r>
            <a:r>
              <a:rPr lang="en-GB" i="1" dirty="0"/>
              <a:t>n</a:t>
            </a:r>
            <a:r>
              <a:rPr lang="en-GB" dirty="0"/>
              <a:t> = 166;   Q71: </a:t>
            </a:r>
            <a:r>
              <a:rPr lang="en-GB" i="1" dirty="0"/>
              <a:t>n</a:t>
            </a:r>
            <a:r>
              <a:rPr lang="en-GB" dirty="0"/>
              <a:t> = 291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A7E0EF4-261D-41AB-BE89-1F1B3E55D0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1560" y="1181081"/>
            <a:ext cx="3704400" cy="223253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91127EF-8953-4D4A-8A66-877B843356E7}"/>
              </a:ext>
            </a:extLst>
          </p:cNvPr>
          <p:cNvSpPr txBox="1"/>
          <p:nvPr/>
        </p:nvSpPr>
        <p:spPr>
          <a:xfrm>
            <a:off x="4661560" y="3418952"/>
            <a:ext cx="370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Q64: </a:t>
            </a:r>
            <a:r>
              <a:rPr lang="en-GB" i="1" dirty="0"/>
              <a:t>n</a:t>
            </a:r>
            <a:r>
              <a:rPr lang="en-GB" dirty="0"/>
              <a:t> = 46;   Q71: </a:t>
            </a:r>
            <a:r>
              <a:rPr lang="en-GB" i="1" dirty="0"/>
              <a:t>n</a:t>
            </a:r>
            <a:r>
              <a:rPr lang="en-GB" dirty="0"/>
              <a:t> = 62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F370A77-FCBE-4BE7-BCE2-7AAA8D7B2E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2927" y="4087644"/>
            <a:ext cx="3704400" cy="222891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D6C7157-7A35-4B89-9491-B11BACAA2999}"/>
              </a:ext>
            </a:extLst>
          </p:cNvPr>
          <p:cNvSpPr txBox="1"/>
          <p:nvPr/>
        </p:nvSpPr>
        <p:spPr>
          <a:xfrm>
            <a:off x="4652927" y="6316563"/>
            <a:ext cx="370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Q64: </a:t>
            </a:r>
            <a:r>
              <a:rPr lang="en-GB" i="1" dirty="0"/>
              <a:t>n</a:t>
            </a:r>
            <a:r>
              <a:rPr lang="en-GB" dirty="0"/>
              <a:t> = 27;   Q71: </a:t>
            </a:r>
            <a:r>
              <a:rPr lang="en-GB" i="1" dirty="0"/>
              <a:t>n</a:t>
            </a:r>
            <a:r>
              <a:rPr lang="en-GB" dirty="0"/>
              <a:t> = 68</a:t>
            </a:r>
          </a:p>
        </p:txBody>
      </p:sp>
    </p:spTree>
    <p:extLst>
      <p:ext uri="{BB962C8B-B14F-4D97-AF65-F5344CB8AC3E}">
        <p14:creationId xmlns:p14="http://schemas.microsoft.com/office/powerpoint/2010/main" val="30959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CA5117-7EB2-4787-BCB5-5DEF32EF6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044" y="1160718"/>
            <a:ext cx="8462319" cy="561078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3100" dirty="0">
                <a:solidFill>
                  <a:srgbClr val="FFC000"/>
                </a:solidFill>
              </a:rPr>
              <a:t>Why do it?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Increasing numbers of extension requests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chemeClr val="bg1"/>
                </a:solidFill>
              </a:rPr>
              <a:t>Connection to high intensity study?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GB" sz="2100" dirty="0">
                <a:solidFill>
                  <a:schemeClr val="bg1"/>
                </a:solidFill>
              </a:rPr>
              <a:t>But what is the impact on students? </a:t>
            </a:r>
          </a:p>
          <a:p>
            <a:pPr algn="l">
              <a:spcBef>
                <a:spcPts val="1500"/>
              </a:spcBef>
            </a:pPr>
            <a:r>
              <a:rPr lang="en-GB" sz="3100" dirty="0">
                <a:solidFill>
                  <a:srgbClr val="FFC000"/>
                </a:solidFill>
              </a:rPr>
              <a:t>Research questions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Do students studying at high intensity have more extensions?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How does use of extensions relate to success?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How are students using extensions?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What are the implications for assessment and course design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Implications for supporting non-traditional students</a:t>
            </a:r>
          </a:p>
          <a:p>
            <a:pPr algn="l">
              <a:spcBef>
                <a:spcPts val="1500"/>
              </a:spcBef>
            </a:pPr>
            <a:r>
              <a:rPr lang="en-GB" sz="3100" dirty="0">
                <a:solidFill>
                  <a:srgbClr val="FFC000"/>
                </a:solidFill>
              </a:rPr>
              <a:t>Methods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Statistical analysis and focus groups of students and of ALs</a:t>
            </a:r>
          </a:p>
          <a:p>
            <a:pPr algn="l">
              <a:spcBef>
                <a:spcPts val="1500"/>
              </a:spcBef>
            </a:pPr>
            <a:r>
              <a:rPr lang="en-GB" sz="3100" dirty="0">
                <a:solidFill>
                  <a:srgbClr val="FFC000"/>
                </a:solidFill>
              </a:rPr>
              <a:t>Modules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S294, S295, SDK228, SK299, SXHL288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Health Sciences &amp; Natural Sciences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181407"/>
            <a:ext cx="7628238" cy="822411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1D499B"/>
                </a:solidFill>
              </a:rPr>
              <a:t>Project Overview</a:t>
            </a:r>
            <a:endParaRPr lang="en-GB" sz="5000" b="1" dirty="0">
              <a:solidFill>
                <a:srgbClr val="1D499B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B714840-B86D-447B-80F4-6D6D313DA40D}"/>
              </a:ext>
            </a:extLst>
          </p:cNvPr>
          <p:cNvSpPr txBox="1">
            <a:spLocks/>
          </p:cNvSpPr>
          <p:nvPr/>
        </p:nvSpPr>
        <p:spPr>
          <a:xfrm>
            <a:off x="486032" y="2799244"/>
            <a:ext cx="846231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9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CA5117-7EB2-4787-BCB5-5DEF32EF6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61" y="1357666"/>
            <a:ext cx="9123721" cy="5610785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Proportionately twice as many for disabled students as non disabled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More for Health Sciences than Natural Sciences students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Not just low attainers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On a module by module basis, no clear relationship between study intensity and number of extensions</a:t>
            </a:r>
          </a:p>
          <a:p>
            <a:pPr algn="l"/>
            <a:endParaRPr lang="en-GB" sz="2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214359"/>
            <a:ext cx="7628238" cy="822411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1D499B"/>
                </a:solidFill>
              </a:rPr>
              <a:t>Who has extensions?</a:t>
            </a:r>
            <a:endParaRPr lang="en-GB" sz="5000" b="1" dirty="0">
              <a:solidFill>
                <a:srgbClr val="1D499B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B714840-B86D-447B-80F4-6D6D313DA40D}"/>
              </a:ext>
            </a:extLst>
          </p:cNvPr>
          <p:cNvSpPr txBox="1">
            <a:spLocks/>
          </p:cNvSpPr>
          <p:nvPr/>
        </p:nvSpPr>
        <p:spPr>
          <a:xfrm>
            <a:off x="486032" y="2799244"/>
            <a:ext cx="846231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C8D32C-6389-4C35-93B9-A7304D9A0CB6}"/>
              </a:ext>
            </a:extLst>
          </p:cNvPr>
          <p:cNvSpPr txBox="1"/>
          <p:nvPr/>
        </p:nvSpPr>
        <p:spPr>
          <a:xfrm>
            <a:off x="90617" y="4150651"/>
            <a:ext cx="8567351" cy="249299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600" b="1" dirty="0"/>
              <a:t>Interesting?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Only 31% of extensions were “official” – recorded on the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37% of those not recorded (26% of ALL extensions) – were 1 day.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Many of these are likely to be late submissions</a:t>
            </a:r>
          </a:p>
        </p:txBody>
      </p:sp>
    </p:spTree>
    <p:extLst>
      <p:ext uri="{BB962C8B-B14F-4D97-AF65-F5344CB8AC3E}">
        <p14:creationId xmlns:p14="http://schemas.microsoft.com/office/powerpoint/2010/main" val="177441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CA5117-7EB2-4787-BCB5-5DEF32EF6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617" y="1036770"/>
            <a:ext cx="9123721" cy="5906641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800"/>
              </a:spcBef>
            </a:pPr>
            <a:r>
              <a:rPr lang="en-GB" sz="2600" dirty="0">
                <a:solidFill>
                  <a:srgbClr val="FFC000"/>
                </a:solidFill>
              </a:rPr>
              <a:t>Extension requests on TMA 01 can be a sign of struggle 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Link with final outcome (drop-out/ fail/pass) shown for four of the modules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S294, SK299, SXHL288 (</a:t>
            </a:r>
            <a:r>
              <a:rPr lang="en-GB" sz="2200" i="1" dirty="0">
                <a:solidFill>
                  <a:schemeClr val="bg1"/>
                </a:solidFill>
              </a:rPr>
              <a:t>p</a:t>
            </a:r>
            <a:r>
              <a:rPr lang="en-GB" sz="2200" dirty="0">
                <a:solidFill>
                  <a:schemeClr val="bg1"/>
                </a:solidFill>
              </a:rPr>
              <a:t> &lt; 0.01); SDK228 (</a:t>
            </a:r>
            <a:r>
              <a:rPr lang="en-GB" sz="2200" i="1" dirty="0">
                <a:solidFill>
                  <a:schemeClr val="bg1"/>
                </a:solidFill>
              </a:rPr>
              <a:t>p</a:t>
            </a:r>
            <a:r>
              <a:rPr lang="en-GB" sz="2200" dirty="0">
                <a:solidFill>
                  <a:schemeClr val="bg1"/>
                </a:solidFill>
              </a:rPr>
              <a:t> &lt; 0.05)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S295 no link shown (</a:t>
            </a:r>
            <a:r>
              <a:rPr lang="en-GB" sz="2200" i="1" dirty="0">
                <a:solidFill>
                  <a:schemeClr val="bg1"/>
                </a:solidFill>
              </a:rPr>
              <a:t>p</a:t>
            </a:r>
            <a:r>
              <a:rPr lang="en-GB" sz="2200" dirty="0">
                <a:solidFill>
                  <a:schemeClr val="bg1"/>
                </a:solidFill>
              </a:rPr>
              <a:t> &gt; 0.1)</a:t>
            </a:r>
          </a:p>
          <a:p>
            <a:pPr algn="l">
              <a:spcBef>
                <a:spcPts val="800"/>
              </a:spcBef>
            </a:pPr>
            <a:endParaRPr lang="en-GB" sz="2600" dirty="0">
              <a:solidFill>
                <a:srgbClr val="FFC000"/>
              </a:solidFill>
            </a:endParaRPr>
          </a:p>
          <a:p>
            <a:pPr algn="l">
              <a:spcBef>
                <a:spcPts val="800"/>
              </a:spcBef>
            </a:pPr>
            <a:r>
              <a:rPr lang="en-GB" sz="2600" dirty="0">
                <a:solidFill>
                  <a:srgbClr val="FFC000"/>
                </a:solidFill>
              </a:rPr>
              <a:t>Multiple extensions show link with final grade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Total number of extensions shows association with outcome for all five modules (</a:t>
            </a:r>
            <a:r>
              <a:rPr lang="en-GB" sz="2200" i="1" dirty="0">
                <a:solidFill>
                  <a:schemeClr val="bg1"/>
                </a:solidFill>
              </a:rPr>
              <a:t>p</a:t>
            </a:r>
            <a:r>
              <a:rPr lang="en-GB" sz="2200" dirty="0">
                <a:solidFill>
                  <a:schemeClr val="bg1"/>
                </a:solidFill>
              </a:rPr>
              <a:t> &lt; 0.01) 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But still plenty of students with all grades taking multiple extensions</a:t>
            </a:r>
          </a:p>
          <a:p>
            <a:pPr algn="l">
              <a:spcBef>
                <a:spcPts val="800"/>
              </a:spcBef>
            </a:pPr>
            <a:endParaRPr lang="en-GB" sz="2600" dirty="0">
              <a:solidFill>
                <a:schemeClr val="bg1"/>
              </a:solidFill>
            </a:endParaRPr>
          </a:p>
          <a:p>
            <a:pPr algn="l">
              <a:spcBef>
                <a:spcPts val="800"/>
              </a:spcBef>
            </a:pPr>
            <a:r>
              <a:rPr lang="en-GB" sz="2600" dirty="0">
                <a:solidFill>
                  <a:srgbClr val="FFC000"/>
                </a:solidFill>
              </a:rPr>
              <a:t>Total length of extensions an issue for just one module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S294 shows negative correlation (</a:t>
            </a:r>
            <a:r>
              <a:rPr lang="en-GB" sz="2200" i="1" dirty="0">
                <a:solidFill>
                  <a:schemeClr val="bg1"/>
                </a:solidFill>
              </a:rPr>
              <a:t>p</a:t>
            </a:r>
            <a:r>
              <a:rPr lang="en-GB" sz="2200" dirty="0">
                <a:solidFill>
                  <a:schemeClr val="bg1"/>
                </a:solidFill>
              </a:rPr>
              <a:t> &lt; 0.05) between total length of extension and OCAS and OES scores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This is the most content-heavy of the five modules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bg1"/>
              </a:solidFill>
            </a:endParaRPr>
          </a:p>
          <a:p>
            <a:pPr marL="342900" lvl="1" algn="l">
              <a:tabLst>
                <a:tab pos="900113" algn="l"/>
              </a:tabLst>
            </a:pPr>
            <a:endParaRPr lang="en-GB" sz="2100" dirty="0">
              <a:solidFill>
                <a:schemeClr val="bg1"/>
              </a:solidFill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100" dirty="0">
              <a:solidFill>
                <a:schemeClr val="bg1"/>
              </a:solidFill>
            </a:endParaRP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214359"/>
            <a:ext cx="7628238" cy="822411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1D499B"/>
                </a:solidFill>
              </a:rPr>
              <a:t>Any adverse impact?</a:t>
            </a:r>
            <a:endParaRPr lang="en-GB" sz="5000" b="1" dirty="0">
              <a:solidFill>
                <a:srgbClr val="1D499B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B714840-B86D-447B-80F4-6D6D313DA40D}"/>
              </a:ext>
            </a:extLst>
          </p:cNvPr>
          <p:cNvSpPr txBox="1">
            <a:spLocks/>
          </p:cNvSpPr>
          <p:nvPr/>
        </p:nvSpPr>
        <p:spPr>
          <a:xfrm>
            <a:off x="486032" y="2799244"/>
            <a:ext cx="846231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74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222597"/>
            <a:ext cx="7628238" cy="822411"/>
          </a:xfrm>
        </p:spPr>
        <p:txBody>
          <a:bodyPr>
            <a:noAutofit/>
          </a:bodyPr>
          <a:lstStyle/>
          <a:p>
            <a:r>
              <a:rPr lang="en-US" sz="4700" b="1" dirty="0">
                <a:solidFill>
                  <a:srgbClr val="1D499B"/>
                </a:solidFill>
              </a:rPr>
              <a:t>Data – Dropout &amp; Grades S294</a:t>
            </a:r>
            <a:endParaRPr lang="en-GB" sz="4700" b="1" dirty="0">
              <a:solidFill>
                <a:srgbClr val="1D499B"/>
              </a:solidFill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F304EBB-6D19-41B9-B5BD-3146D5AAE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95" y="1910612"/>
            <a:ext cx="8906409" cy="1329595"/>
          </a:xfrm>
        </p:spPr>
        <p:txBody>
          <a:bodyPr/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98C07F0-11DC-4FDE-9C49-20CA407DB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134664"/>
              </p:ext>
            </p:extLst>
          </p:nvPr>
        </p:nvGraphicFramePr>
        <p:xfrm>
          <a:off x="270179" y="2039122"/>
          <a:ext cx="8377653" cy="2226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088">
                  <a:extLst>
                    <a:ext uri="{9D8B030D-6E8A-4147-A177-3AD203B41FA5}">
                      <a16:colId xmlns:a16="http://schemas.microsoft.com/office/drawing/2014/main" val="2998325736"/>
                    </a:ext>
                  </a:extLst>
                </a:gridCol>
                <a:gridCol w="850185">
                  <a:extLst>
                    <a:ext uri="{9D8B030D-6E8A-4147-A177-3AD203B41FA5}">
                      <a16:colId xmlns:a16="http://schemas.microsoft.com/office/drawing/2014/main" val="1820317868"/>
                    </a:ext>
                  </a:extLst>
                </a:gridCol>
                <a:gridCol w="850185">
                  <a:extLst>
                    <a:ext uri="{9D8B030D-6E8A-4147-A177-3AD203B41FA5}">
                      <a16:colId xmlns:a16="http://schemas.microsoft.com/office/drawing/2014/main" val="1420033962"/>
                    </a:ext>
                  </a:extLst>
                </a:gridCol>
                <a:gridCol w="850185">
                  <a:extLst>
                    <a:ext uri="{9D8B030D-6E8A-4147-A177-3AD203B41FA5}">
                      <a16:colId xmlns:a16="http://schemas.microsoft.com/office/drawing/2014/main" val="4001926042"/>
                    </a:ext>
                  </a:extLst>
                </a:gridCol>
                <a:gridCol w="850185">
                  <a:extLst>
                    <a:ext uri="{9D8B030D-6E8A-4147-A177-3AD203B41FA5}">
                      <a16:colId xmlns:a16="http://schemas.microsoft.com/office/drawing/2014/main" val="3032955366"/>
                    </a:ext>
                  </a:extLst>
                </a:gridCol>
                <a:gridCol w="1232165">
                  <a:extLst>
                    <a:ext uri="{9D8B030D-6E8A-4147-A177-3AD203B41FA5}">
                      <a16:colId xmlns:a16="http://schemas.microsoft.com/office/drawing/2014/main" val="2175441615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3824142238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1699634841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1366566844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1807285720"/>
                    </a:ext>
                  </a:extLst>
                </a:gridCol>
                <a:gridCol w="649932">
                  <a:extLst>
                    <a:ext uri="{9D8B030D-6E8A-4147-A177-3AD203B41FA5}">
                      <a16:colId xmlns:a16="http://schemas.microsoft.com/office/drawing/2014/main" val="3781103098"/>
                    </a:ext>
                  </a:extLst>
                </a:gridCol>
              </a:tblGrid>
              <a:tr h="259416">
                <a:tc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Drop out</a:t>
                      </a: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Fail</a:t>
                      </a: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2199923672"/>
                  </a:ext>
                </a:extLst>
              </a:tr>
              <a:tr h="308228"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After TMA 1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(53)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After TMA 2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(50)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After TMA 3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(24)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After TMA 4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(3)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Passive Withdrawal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(27)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Fail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(76)</a:t>
                      </a: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40-54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(57)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55-69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(103)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70-84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(75)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85-100</a:t>
                      </a:r>
                      <a:b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(13)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329102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 ext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35.8%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22.7%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38.5%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289245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 ext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64.2%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20.8%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40.7%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11.8%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16.5%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18.7%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15.4%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980619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 ext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64.0%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14.8%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11.8%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14.0%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12.6%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16.0%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15.4%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666787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3 ext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22.2%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27.6%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29.8%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12.6%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25.3%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23.1%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172432"/>
                  </a:ext>
                </a:extLst>
              </a:tr>
              <a:tr h="25941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 </a:t>
                      </a:r>
                      <a:r>
                        <a:rPr lang="en-GB" sz="14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ext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0.0%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38.2%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31.6%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40.8%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>
                          <a:solidFill>
                            <a:schemeClr val="bg1"/>
                          </a:solidFill>
                          <a:effectLst/>
                        </a:rPr>
                        <a:t>17.3%</a:t>
                      </a:r>
                      <a:endParaRPr lang="en-GB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7.7%</a:t>
                      </a:r>
                      <a:endParaRPr lang="en-GB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7" marR="7547" marT="7547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8393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490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197883"/>
            <a:ext cx="7628238" cy="822411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1D499B"/>
                </a:solidFill>
              </a:rPr>
              <a:t>Data – S294 impacts</a:t>
            </a:r>
            <a:endParaRPr lang="en-GB" sz="5000" b="1" dirty="0">
              <a:solidFill>
                <a:srgbClr val="1D499B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89C3E9-2C56-40A8-9149-23EEA7C7B6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822" y="1344611"/>
            <a:ext cx="5471768" cy="19428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3EAEF4-77D1-43D1-8896-DE22AFC3D3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5843" y="3645951"/>
            <a:ext cx="41052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9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CA5117-7EB2-4787-BCB5-5DEF32EF6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617" y="1004501"/>
            <a:ext cx="9123721" cy="5610785"/>
          </a:xfrm>
        </p:spPr>
        <p:txBody>
          <a:bodyPr>
            <a:normAutofit/>
          </a:bodyPr>
          <a:lstStyle/>
          <a:p>
            <a:pPr algn="l"/>
            <a:r>
              <a:rPr lang="en-GB" sz="2600" dirty="0">
                <a:solidFill>
                  <a:srgbClr val="FFC000"/>
                </a:solidFill>
              </a:rPr>
              <a:t>Not used tactically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No suggestion from either students or ALs that there’s significant tactical use of extension to balance workloads, or to gain other advantages</a:t>
            </a:r>
          </a:p>
          <a:p>
            <a:pPr algn="l">
              <a:spcBef>
                <a:spcPts val="1200"/>
              </a:spcBef>
            </a:pPr>
            <a:r>
              <a:rPr lang="en-GB" sz="2600" dirty="0">
                <a:solidFill>
                  <a:srgbClr val="FFC000"/>
                </a:solidFill>
              </a:rPr>
              <a:t>Disability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AL focus groups highlighted disability as a frequent factor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Less mentioned by students – but student focus is on own circumstances</a:t>
            </a:r>
          </a:p>
          <a:p>
            <a:pPr algn="l">
              <a:spcBef>
                <a:spcPts val="1200"/>
              </a:spcBef>
            </a:pPr>
            <a:r>
              <a:rPr lang="en-GB" sz="2600" dirty="0">
                <a:solidFill>
                  <a:srgbClr val="FFC000"/>
                </a:solidFill>
              </a:rPr>
              <a:t>Time management and workload</a:t>
            </a:r>
            <a:endParaRPr lang="en-GB" sz="2600" dirty="0">
              <a:solidFill>
                <a:schemeClr val="bg1"/>
              </a:solidFill>
            </a:endParaRP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Mentioned by both groups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Nature, as well as timing, of specific assessments comes in</a:t>
            </a:r>
          </a:p>
          <a:p>
            <a:pPr algn="l">
              <a:spcBef>
                <a:spcPts val="1200"/>
              </a:spcBef>
            </a:pPr>
            <a:r>
              <a:rPr lang="en-GB" sz="2600" dirty="0">
                <a:solidFill>
                  <a:srgbClr val="FFC000"/>
                </a:solidFill>
              </a:rPr>
              <a:t>Life events</a:t>
            </a:r>
          </a:p>
          <a:p>
            <a:pPr marL="457200" indent="-457200" algn="l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Highlighted as a very common reason by both groups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214359"/>
            <a:ext cx="7628238" cy="822411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1D499B"/>
                </a:solidFill>
              </a:rPr>
              <a:t>How are they used?</a:t>
            </a:r>
            <a:endParaRPr lang="en-GB" sz="5000" b="1" dirty="0">
              <a:solidFill>
                <a:srgbClr val="1D499B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B714840-B86D-447B-80F4-6D6D313DA40D}"/>
              </a:ext>
            </a:extLst>
          </p:cNvPr>
          <p:cNvSpPr txBox="1">
            <a:spLocks/>
          </p:cNvSpPr>
          <p:nvPr/>
        </p:nvSpPr>
        <p:spPr>
          <a:xfrm>
            <a:off x="486032" y="2799244"/>
            <a:ext cx="846231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60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CA5117-7EB2-4787-BCB5-5DEF32EF6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649" y="1068144"/>
            <a:ext cx="8752702" cy="5491921"/>
          </a:xfrm>
        </p:spPr>
        <p:txBody>
          <a:bodyPr>
            <a:normAutofit/>
          </a:bodyPr>
          <a:lstStyle/>
          <a:p>
            <a:pPr algn="l"/>
            <a:r>
              <a:rPr lang="en-GB" sz="2800" dirty="0">
                <a:solidFill>
                  <a:srgbClr val="FFC000"/>
                </a:solidFill>
              </a:rPr>
              <a:t>Students with significant extension on TMA 01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MILLs intervention to prompt discussion of workload and signposting to resources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Could feed into tutor-facing dashboards</a:t>
            </a:r>
          </a:p>
          <a:p>
            <a:pPr algn="l"/>
            <a:r>
              <a:rPr lang="en-GB" sz="2800" dirty="0">
                <a:solidFill>
                  <a:srgbClr val="FFC000"/>
                </a:solidFill>
              </a:rPr>
              <a:t>Assessment design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Consider timings of assessment points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Look into the balance of report writing/ essays/ problem-solving to see what students find time-consuming</a:t>
            </a:r>
          </a:p>
          <a:p>
            <a:pPr marL="971550" lvl="1" indent="-514350" algn="l">
              <a:buFont typeface="Courier New" panose="02070309020205020404" pitchFamily="49" charset="0"/>
              <a:buChar char="o"/>
            </a:pPr>
            <a:r>
              <a:rPr lang="en-GB" sz="1900" dirty="0">
                <a:solidFill>
                  <a:schemeClr val="bg1"/>
                </a:solidFill>
              </a:rPr>
              <a:t>We suggest gaining further insight from Curriculum Design Panel</a:t>
            </a:r>
          </a:p>
          <a:p>
            <a:pPr algn="l"/>
            <a:r>
              <a:rPr lang="en-GB" sz="2800" dirty="0">
                <a:solidFill>
                  <a:srgbClr val="FFC000"/>
                </a:solidFill>
              </a:rPr>
              <a:t>Approach to granting extensions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We recommend ALs and STs continue to take a flexible and sympathetic approach when discussing extensions with students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222597"/>
            <a:ext cx="7628238" cy="822411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1D499B"/>
                </a:solidFill>
              </a:rPr>
              <a:t>Recommendations</a:t>
            </a:r>
            <a:endParaRPr lang="en-GB" b="1" dirty="0">
              <a:solidFill>
                <a:srgbClr val="1D499B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B714840-B86D-447B-80F4-6D6D313DA40D}"/>
              </a:ext>
            </a:extLst>
          </p:cNvPr>
          <p:cNvSpPr txBox="1">
            <a:spLocks/>
          </p:cNvSpPr>
          <p:nvPr/>
        </p:nvSpPr>
        <p:spPr>
          <a:xfrm>
            <a:off x="486032" y="2799244"/>
            <a:ext cx="846231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99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D499B"/>
            </a:gs>
            <a:gs pos="50000">
              <a:srgbClr val="1D499B">
                <a:alpha val="85000"/>
              </a:srgbClr>
            </a:gs>
            <a:gs pos="100000">
              <a:srgbClr val="1D499B">
                <a:alpha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CA5117-7EB2-4787-BCB5-5DEF32EF6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648" y="1068144"/>
            <a:ext cx="8878013" cy="5491921"/>
          </a:xfrm>
        </p:spPr>
        <p:txBody>
          <a:bodyPr>
            <a:normAutofit/>
          </a:bodyPr>
          <a:lstStyle/>
          <a:p>
            <a:pPr algn="l"/>
            <a:r>
              <a:rPr lang="en-GB" sz="2800" dirty="0">
                <a:solidFill>
                  <a:srgbClr val="FFC000"/>
                </a:solidFill>
              </a:rPr>
              <a:t>Advice to students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Ensure students are made aware of the benefits of engaging with their tutors to discuss the best strategies</a:t>
            </a:r>
          </a:p>
          <a:p>
            <a:pPr algn="l"/>
            <a:r>
              <a:rPr lang="en-GB" sz="2800" dirty="0">
                <a:solidFill>
                  <a:srgbClr val="FFC000"/>
                </a:solidFill>
              </a:rPr>
              <a:t>Disabled students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We suggest that scholarship centres, Assessment Policy Group and PVC-Students look at the impact of extensions for disabled students</a:t>
            </a:r>
            <a:endParaRPr lang="en-GB" sz="2800" dirty="0">
              <a:solidFill>
                <a:srgbClr val="FFC000"/>
              </a:solidFill>
            </a:endParaRPr>
          </a:p>
          <a:p>
            <a:pPr algn="l"/>
            <a:r>
              <a:rPr lang="en-GB" sz="2800" dirty="0">
                <a:solidFill>
                  <a:srgbClr val="FFC000"/>
                </a:solidFill>
              </a:rPr>
              <a:t>Extensions policy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The current extensions policy enables students to continue who would otherwise drop out. We recommend the OU continues with a flexible policy on extensions and considers where else similar flexibility might be beneficial.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The data on numbers of “unofficial” extensions should inform this flexibility to avoid adversely impacting students.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OU systems should enable an equitable approach for students and ALs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9CEFA-F38B-4FE1-AFC0-46422DF18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7921" y="0"/>
            <a:ext cx="1556079" cy="11434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BB802E-77BC-4B08-8B93-2FA05EB03B8E}"/>
              </a:ext>
            </a:extLst>
          </p:cNvPr>
          <p:cNvSpPr/>
          <p:nvPr/>
        </p:nvSpPr>
        <p:spPr>
          <a:xfrm>
            <a:off x="90617" y="214184"/>
            <a:ext cx="7628238" cy="732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794F7-258E-4D82-85D8-59893C82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7" y="222597"/>
            <a:ext cx="7628238" cy="822411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1D499B"/>
                </a:solidFill>
              </a:rPr>
              <a:t>Recommendations</a:t>
            </a:r>
            <a:endParaRPr lang="en-GB" b="1" dirty="0">
              <a:solidFill>
                <a:srgbClr val="1D499B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B714840-B86D-447B-80F4-6D6D313DA40D}"/>
              </a:ext>
            </a:extLst>
          </p:cNvPr>
          <p:cNvSpPr txBox="1">
            <a:spLocks/>
          </p:cNvSpPr>
          <p:nvPr/>
        </p:nvSpPr>
        <p:spPr>
          <a:xfrm>
            <a:off x="486032" y="2799244"/>
            <a:ext cx="846231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6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U Section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07C1CE78-EE35-498E-9E2C-57BA0D26E19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880</Words>
  <Application>Microsoft Office PowerPoint</Application>
  <PresentationFormat>On-screen Show (4:3)</PresentationFormat>
  <Paragraphs>149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OU Section</vt:lpstr>
      <vt:lpstr>Extensions - student use, impact, and implications </vt:lpstr>
      <vt:lpstr>Project Overview</vt:lpstr>
      <vt:lpstr>Who has extensions?</vt:lpstr>
      <vt:lpstr>Any adverse impact?</vt:lpstr>
      <vt:lpstr>Data – Dropout &amp; Grades S294</vt:lpstr>
      <vt:lpstr>Data – S294 impacts</vt:lpstr>
      <vt:lpstr>How are they used?</vt:lpstr>
      <vt:lpstr>Recommendations</vt:lpstr>
      <vt:lpstr>Recommendations</vt:lpstr>
      <vt:lpstr>Thanks for listening!   Any questions? </vt:lpstr>
      <vt:lpstr>Data –Intensity by Module</vt:lpstr>
      <vt:lpstr>Data – Qualification &amp; Intensity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Extensions - student use, impact, and implications </dc:title>
  <dc:creator>Cath.Brown</dc:creator>
  <cp:lastModifiedBy>Cath.Brown</cp:lastModifiedBy>
  <cp:revision>16</cp:revision>
  <dcterms:created xsi:type="dcterms:W3CDTF">2022-05-02T13:46:38Z</dcterms:created>
  <dcterms:modified xsi:type="dcterms:W3CDTF">2022-05-08T08:57:58Z</dcterms:modified>
</cp:coreProperties>
</file>