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6" r:id="rId2"/>
    <p:sldMasterId id="2147483672" r:id="rId3"/>
  </p:sldMasterIdLst>
  <p:notesMasterIdLst>
    <p:notesMasterId r:id="rId21"/>
  </p:notesMasterIdLst>
  <p:sldIdLst>
    <p:sldId id="274" r:id="rId4"/>
    <p:sldId id="262" r:id="rId5"/>
    <p:sldId id="263" r:id="rId6"/>
    <p:sldId id="258" r:id="rId7"/>
    <p:sldId id="285" r:id="rId8"/>
    <p:sldId id="269" r:id="rId9"/>
    <p:sldId id="278" r:id="rId10"/>
    <p:sldId id="282" r:id="rId11"/>
    <p:sldId id="284" r:id="rId12"/>
    <p:sldId id="291" r:id="rId13"/>
    <p:sldId id="261" r:id="rId14"/>
    <p:sldId id="286" r:id="rId15"/>
    <p:sldId id="287" r:id="rId16"/>
    <p:sldId id="289" r:id="rId17"/>
    <p:sldId id="288" r:id="rId18"/>
    <p:sldId id="290" r:id="rId19"/>
    <p:sldId id="270" r:id="rId20"/>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twant.Knight" initials="S" lastIdx="1" clrIdx="0">
    <p:extLst>
      <p:ext uri="{19B8F6BF-5375-455C-9EA6-DF929625EA0E}">
        <p15:presenceInfo xmlns:p15="http://schemas.microsoft.com/office/powerpoint/2012/main" userId="S::sk9977@open.ac.uk::b4688907-dbcb-4b6c-a7de-387851c6bd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47" autoAdjust="0"/>
    <p:restoredTop sz="95024" autoAdjust="0"/>
  </p:normalViewPr>
  <p:slideViewPr>
    <p:cSldViewPr snapToGrid="0" snapToObjects="1">
      <p:cViewPr varScale="1">
        <p:scale>
          <a:sx n="95" d="100"/>
          <a:sy n="95" d="100"/>
        </p:scale>
        <p:origin x="660" y="84"/>
      </p:cViewPr>
      <p:guideLst/>
    </p:cSldViewPr>
  </p:slideViewPr>
  <p:outlineViewPr>
    <p:cViewPr>
      <p:scale>
        <a:sx n="33" d="100"/>
        <a:sy n="33" d="100"/>
      </p:scale>
      <p:origin x="0" y="-15252"/>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ADE5F2-41C7-6244-B6BE-0DE86CAF42DC}" type="datetimeFigureOut">
              <a:rPr lang="en-US" smtClean="0"/>
              <a:t>5/11/2022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519EDF-32DA-2B40-A28B-2067B9A173AA}" type="slidenum">
              <a:rPr lang="en-US" smtClean="0"/>
              <a:t>‹#›</a:t>
            </a:fld>
            <a:endParaRPr lang="en-US" dirty="0"/>
          </a:p>
        </p:txBody>
      </p:sp>
    </p:spTree>
    <p:extLst>
      <p:ext uri="{BB962C8B-B14F-4D97-AF65-F5344CB8AC3E}">
        <p14:creationId xmlns:p14="http://schemas.microsoft.com/office/powerpoint/2010/main" val="1113224940"/>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519EDF-32DA-2B40-A28B-2067B9A173AA}" type="slidenum">
              <a:rPr lang="en-US" smtClean="0"/>
              <a:t>1</a:t>
            </a:fld>
            <a:endParaRPr lang="en-US" dirty="0"/>
          </a:p>
        </p:txBody>
      </p:sp>
    </p:spTree>
    <p:extLst>
      <p:ext uri="{BB962C8B-B14F-4D97-AF65-F5344CB8AC3E}">
        <p14:creationId xmlns:p14="http://schemas.microsoft.com/office/powerpoint/2010/main" val="1922426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519EDF-32DA-2B40-A28B-2067B9A173AA}" type="slidenum">
              <a:rPr lang="en-US" smtClean="0"/>
              <a:t>12</a:t>
            </a:fld>
            <a:endParaRPr lang="en-US" dirty="0"/>
          </a:p>
        </p:txBody>
      </p:sp>
    </p:spTree>
    <p:extLst>
      <p:ext uri="{BB962C8B-B14F-4D97-AF65-F5344CB8AC3E}">
        <p14:creationId xmlns:p14="http://schemas.microsoft.com/office/powerpoint/2010/main" val="4026375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519EDF-32DA-2B40-A28B-2067B9A173AA}" type="slidenum">
              <a:rPr lang="en-US" smtClean="0"/>
              <a:t>13</a:t>
            </a:fld>
            <a:endParaRPr lang="en-US" dirty="0"/>
          </a:p>
        </p:txBody>
      </p:sp>
    </p:spTree>
    <p:extLst>
      <p:ext uri="{BB962C8B-B14F-4D97-AF65-F5344CB8AC3E}">
        <p14:creationId xmlns:p14="http://schemas.microsoft.com/office/powerpoint/2010/main" val="3189301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519EDF-32DA-2B40-A28B-2067B9A173AA}" type="slidenum">
              <a:rPr lang="en-US" smtClean="0"/>
              <a:t>14</a:t>
            </a:fld>
            <a:endParaRPr lang="en-US" dirty="0"/>
          </a:p>
        </p:txBody>
      </p:sp>
    </p:spTree>
    <p:extLst>
      <p:ext uri="{BB962C8B-B14F-4D97-AF65-F5344CB8AC3E}">
        <p14:creationId xmlns:p14="http://schemas.microsoft.com/office/powerpoint/2010/main" val="2998260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519EDF-32DA-2B40-A28B-2067B9A173AA}" type="slidenum">
              <a:rPr lang="en-US" smtClean="0"/>
              <a:t>15</a:t>
            </a:fld>
            <a:endParaRPr lang="en-US" dirty="0"/>
          </a:p>
        </p:txBody>
      </p:sp>
    </p:spTree>
    <p:extLst>
      <p:ext uri="{BB962C8B-B14F-4D97-AF65-F5344CB8AC3E}">
        <p14:creationId xmlns:p14="http://schemas.microsoft.com/office/powerpoint/2010/main" val="1243081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519EDF-32DA-2B40-A28B-2067B9A173AA}" type="slidenum">
              <a:rPr lang="en-US" smtClean="0"/>
              <a:t>16</a:t>
            </a:fld>
            <a:endParaRPr lang="en-US" dirty="0"/>
          </a:p>
        </p:txBody>
      </p:sp>
    </p:spTree>
    <p:extLst>
      <p:ext uri="{BB962C8B-B14F-4D97-AF65-F5344CB8AC3E}">
        <p14:creationId xmlns:p14="http://schemas.microsoft.com/office/powerpoint/2010/main" val="13561133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74321" y="2160001"/>
            <a:ext cx="8614700"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3" name="Subtitle 2"/>
          <p:cNvSpPr>
            <a:spLocks noGrp="1"/>
          </p:cNvSpPr>
          <p:nvPr>
            <p:ph type="subTitle" idx="1" hasCustomPrompt="1"/>
          </p:nvPr>
        </p:nvSpPr>
        <p:spPr>
          <a:xfrm>
            <a:off x="274320" y="3166992"/>
            <a:ext cx="8614701"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4" name="Date Placeholder 3"/>
          <p:cNvSpPr>
            <a:spLocks noGrp="1"/>
          </p:cNvSpPr>
          <p:nvPr>
            <p:ph type="dt" sz="half" idx="10"/>
          </p:nvPr>
        </p:nvSpPr>
        <p:spPr>
          <a:xfrm>
            <a:off x="274319" y="4741183"/>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93607" y="4130270"/>
            <a:ext cx="1095415" cy="74941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yout - 2 col text / med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dirty="0"/>
          </a:p>
        </p:txBody>
      </p:sp>
      <p:sp>
        <p:nvSpPr>
          <p:cNvPr id="6" name="Text Placeholder 9"/>
          <p:cNvSpPr>
            <a:spLocks noGrp="1"/>
          </p:cNvSpPr>
          <p:nvPr>
            <p:ph type="body" sz="quarter" idx="11" hasCustomPrompt="1"/>
          </p:nvPr>
        </p:nvSpPr>
        <p:spPr>
          <a:xfrm>
            <a:off x="432000" y="1080000"/>
            <a:ext cx="1800000" cy="3703500"/>
          </a:xfrm>
          <a:prstGeom prst="rect">
            <a:avLst/>
          </a:prstGeom>
        </p:spPr>
        <p:txBody>
          <a:bodyPr lIns="0" tIns="0" rIns="0" bIns="0"/>
          <a:lstStyle>
            <a:lvl1pPr marL="0" indent="0" algn="l">
              <a:buNone/>
              <a:defRPr sz="1200"/>
            </a:lvl1pPr>
            <a:lvl2pPr algn="l">
              <a:defRPr/>
            </a:lvl2pPr>
            <a:lvl3pPr algn="l">
              <a:defRPr/>
            </a:lvl3pPr>
            <a:lvl4pPr algn="l">
              <a:defRPr/>
            </a:lvl4pPr>
            <a:lvl5pPr algn="l">
              <a:defRPr/>
            </a:lvl5pPr>
          </a:lstStyle>
          <a:p>
            <a:pPr lvl="0"/>
            <a:r>
              <a:rPr lang="en-US" dirty="0"/>
              <a:t>Body text</a:t>
            </a:r>
            <a:br>
              <a:rPr lang="en-US" dirty="0"/>
            </a:br>
            <a:br>
              <a:rPr lang="en-US" dirty="0"/>
            </a:br>
            <a:r>
              <a:rPr lang="en-US" dirty="0"/>
              <a:t>Graphs and graphics can be positioned over the grey box</a:t>
            </a:r>
          </a:p>
        </p:txBody>
      </p:sp>
      <p:sp>
        <p:nvSpPr>
          <p:cNvPr id="9" name="Rectangle 8"/>
          <p:cNvSpPr/>
          <p:nvPr userDrawn="1"/>
        </p:nvSpPr>
        <p:spPr>
          <a:xfrm>
            <a:off x="2592001" y="1080362"/>
            <a:ext cx="6192000" cy="3703138"/>
          </a:xfrm>
          <a:prstGeom prst="rect">
            <a:avLst/>
          </a:prstGeom>
          <a:solidFill>
            <a:schemeClr val="bg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10"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11" name="Text Placeholder 3"/>
          <p:cNvSpPr>
            <a:spLocks noGrp="1"/>
          </p:cNvSpPr>
          <p:nvPr>
            <p:ph type="body" sz="quarter" idx="12"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94664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 2 col text /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dirty="0"/>
          </a:p>
        </p:txBody>
      </p:sp>
      <p:sp>
        <p:nvSpPr>
          <p:cNvPr id="10" name="Text Placeholder 9"/>
          <p:cNvSpPr>
            <a:spLocks noGrp="1"/>
          </p:cNvSpPr>
          <p:nvPr>
            <p:ph type="body" sz="quarter" idx="11" hasCustomPrompt="1"/>
          </p:nvPr>
        </p:nvSpPr>
        <p:spPr>
          <a:xfrm>
            <a:off x="432001" y="1080000"/>
            <a:ext cx="3395663" cy="3703500"/>
          </a:xfrm>
          <a:prstGeom prst="rect">
            <a:avLst/>
          </a:prstGeom>
        </p:spPr>
        <p:txBody>
          <a:bodyPr lIns="0" tIns="0" rIns="0" bIns="0"/>
          <a:lstStyle>
            <a:lvl1pPr marL="0" indent="0" algn="l">
              <a:buNone/>
              <a:defRPr sz="1200"/>
            </a:lvl1pPr>
            <a:lvl2pPr algn="l">
              <a:defRPr/>
            </a:lvl2pPr>
            <a:lvl3pPr algn="l">
              <a:defRPr/>
            </a:lvl3pPr>
            <a:lvl4pPr algn="l">
              <a:defRPr/>
            </a:lvl4pPr>
            <a:lvl5pPr algn="l">
              <a:defRPr/>
            </a:lvl5pPr>
          </a:lstStyle>
          <a:p>
            <a:pPr lvl="0"/>
            <a:r>
              <a:rPr lang="en-US" dirty="0"/>
              <a:t>Body text</a:t>
            </a:r>
          </a:p>
        </p:txBody>
      </p:sp>
      <p:sp>
        <p:nvSpPr>
          <p:cNvPr id="13" name="Picture Placeholder 12"/>
          <p:cNvSpPr>
            <a:spLocks noGrp="1"/>
          </p:cNvSpPr>
          <p:nvPr>
            <p:ph type="pic" sz="quarter" idx="12" hasCustomPrompt="1"/>
          </p:nvPr>
        </p:nvSpPr>
        <p:spPr>
          <a:xfrm>
            <a:off x="4176000" y="1080000"/>
            <a:ext cx="4608000" cy="3703138"/>
          </a:xfrm>
          <a:prstGeom prst="rect">
            <a:avLst/>
          </a:prstGeom>
          <a:solidFill>
            <a:schemeClr val="bg2">
              <a:alpha val="30000"/>
            </a:schemeClr>
          </a:solidFill>
        </p:spPr>
        <p:txBody>
          <a:bodyPr lIns="0" tIns="0" rIns="0" bIns="0" anchor="ctr" anchorCtr="0"/>
          <a:lstStyle>
            <a:lvl1pPr marL="0" indent="0" algn="ctr">
              <a:buFontTx/>
              <a:buNone/>
              <a:defRPr sz="1200" b="1" baseline="0"/>
            </a:lvl1pPr>
          </a:lstStyle>
          <a:p>
            <a:pPr marL="228594" marR="0" lvl="0" indent="-228594" algn="l" defTabSz="914377" rtl="0" eaLnBrk="1" fontAlgn="auto" latinLnBrk="0" hangingPunct="1">
              <a:lnSpc>
                <a:spcPct val="90000"/>
              </a:lnSpc>
              <a:spcBef>
                <a:spcPts val="1000"/>
              </a:spcBef>
              <a:spcAft>
                <a:spcPts val="0"/>
              </a:spcAft>
              <a:buClrTx/>
              <a:buSzTx/>
              <a:buFont typeface="Arial"/>
              <a:buNone/>
              <a:tabLst/>
              <a:defRPr/>
            </a:pPr>
            <a:r>
              <a:rPr lang="en-US" dirty="0"/>
              <a:t>INSERT IMAGE</a:t>
            </a:r>
          </a:p>
        </p:txBody>
      </p:sp>
      <p:sp>
        <p:nvSpPr>
          <p:cNvPr id="11"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12" name="Text Placeholder 3"/>
          <p:cNvSpPr>
            <a:spLocks noGrp="1"/>
          </p:cNvSpPr>
          <p:nvPr>
            <p:ph type="body" sz="quarter" idx="13"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2024141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dirty="0"/>
          </a:p>
        </p:txBody>
      </p:sp>
      <p:sp>
        <p:nvSpPr>
          <p:cNvPr id="6" name="Text Placeholder 9"/>
          <p:cNvSpPr>
            <a:spLocks noGrp="1"/>
          </p:cNvSpPr>
          <p:nvPr>
            <p:ph type="body" sz="quarter" idx="11" hasCustomPrompt="1"/>
          </p:nvPr>
        </p:nvSpPr>
        <p:spPr>
          <a:xfrm>
            <a:off x="432001" y="3136922"/>
            <a:ext cx="3395663" cy="1646578"/>
          </a:xfrm>
          <a:prstGeom prst="rect">
            <a:avLst/>
          </a:prstGeom>
        </p:spPr>
        <p:txBody>
          <a:bodyPr lIns="0" tIns="0" rIns="0" bIns="0"/>
          <a:lstStyle>
            <a:lvl1pPr marL="171446" indent="-171446" algn="l">
              <a:buClr>
                <a:schemeClr val="accent2"/>
              </a:buClr>
              <a:buFont typeface="Arial" charset="0"/>
              <a:buChar char="•"/>
              <a:defRPr sz="1200" baseline="0"/>
            </a:lvl1pPr>
            <a:lvl2pPr algn="l">
              <a:defRPr/>
            </a:lvl2pPr>
            <a:lvl3pPr algn="l">
              <a:defRPr/>
            </a:lvl3pPr>
            <a:lvl4pPr algn="l">
              <a:defRPr/>
            </a:lvl4pPr>
            <a:lvl5pPr algn="l">
              <a:defRPr/>
            </a:lvl5pPr>
          </a:lstStyle>
          <a:p>
            <a:pPr lvl="0"/>
            <a:r>
              <a:rPr lang="en-US" dirty="0"/>
              <a:t>Bullet points</a:t>
            </a:r>
          </a:p>
          <a:p>
            <a:pPr lvl="0"/>
            <a:endParaRPr lang="en-US" dirty="0"/>
          </a:p>
        </p:txBody>
      </p:sp>
      <p:sp>
        <p:nvSpPr>
          <p:cNvPr id="10" name="Rectangle 9"/>
          <p:cNvSpPr/>
          <p:nvPr userDrawn="1"/>
        </p:nvSpPr>
        <p:spPr>
          <a:xfrm>
            <a:off x="4186802" y="1080362"/>
            <a:ext cx="4597199" cy="3703138"/>
          </a:xfrm>
          <a:prstGeom prst="rect">
            <a:avLst/>
          </a:prstGeom>
          <a:solidFill>
            <a:schemeClr val="bg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11" name="Text Placeholder 9"/>
          <p:cNvSpPr>
            <a:spLocks noGrp="1"/>
          </p:cNvSpPr>
          <p:nvPr>
            <p:ph type="body" sz="quarter" idx="12" hasCustomPrompt="1"/>
          </p:nvPr>
        </p:nvSpPr>
        <p:spPr>
          <a:xfrm>
            <a:off x="432001" y="1080000"/>
            <a:ext cx="3395663" cy="1840920"/>
          </a:xfrm>
          <a:prstGeom prst="rect">
            <a:avLst/>
          </a:prstGeom>
        </p:spPr>
        <p:txBody>
          <a:bodyPr lIns="0" tIns="0" rIns="0" bIns="0" numCol="2" spcCol="288000"/>
          <a:lstStyle>
            <a:lvl1pPr marL="0" indent="0" algn="l">
              <a:buNone/>
              <a:defRPr sz="1200" baseline="0"/>
            </a:lvl1pPr>
            <a:lvl2pPr algn="l">
              <a:defRPr/>
            </a:lvl2pPr>
            <a:lvl3pPr algn="l">
              <a:defRPr/>
            </a:lvl3pPr>
            <a:lvl4pPr algn="l">
              <a:defRPr/>
            </a:lvl4pPr>
            <a:lvl5pPr algn="l">
              <a:defRPr/>
            </a:lvl5pPr>
          </a:lstStyle>
          <a:p>
            <a:pPr lvl="0"/>
            <a:r>
              <a:rPr lang="en-US" dirty="0"/>
              <a:t>Body text</a:t>
            </a:r>
            <a:br>
              <a:rPr lang="en-US" dirty="0"/>
            </a:br>
            <a:br>
              <a:rPr lang="en-US" dirty="0"/>
            </a:br>
            <a:r>
              <a:rPr lang="en-US" dirty="0"/>
              <a:t>Charts, graphs and graphics can be positioned over the grey box.</a:t>
            </a:r>
            <a:br>
              <a:rPr lang="en-US" dirty="0"/>
            </a:br>
            <a:br>
              <a:rPr lang="en-US" dirty="0"/>
            </a:br>
            <a:br>
              <a:rPr lang="en-US" dirty="0"/>
            </a:br>
            <a:r>
              <a:rPr lang="en-US" dirty="0"/>
              <a:t>Body text</a:t>
            </a:r>
          </a:p>
        </p:txBody>
      </p:sp>
      <p:sp>
        <p:nvSpPr>
          <p:cNvPr id="12"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13" name="Text Placeholder 3"/>
          <p:cNvSpPr>
            <a:spLocks noGrp="1"/>
          </p:cNvSpPr>
          <p:nvPr>
            <p:ph type="body" sz="quarter" idx="13"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237913609"/>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 3 column">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dirty="0"/>
          </a:p>
        </p:txBody>
      </p:sp>
      <p:sp>
        <p:nvSpPr>
          <p:cNvPr id="5" name="Text Placeholder 9"/>
          <p:cNvSpPr>
            <a:spLocks noGrp="1"/>
          </p:cNvSpPr>
          <p:nvPr>
            <p:ph type="body" sz="quarter" idx="11" hasCustomPrompt="1"/>
          </p:nvPr>
        </p:nvSpPr>
        <p:spPr>
          <a:xfrm>
            <a:off x="431999" y="1080000"/>
            <a:ext cx="2160000" cy="3703500"/>
          </a:xfrm>
          <a:prstGeom prst="rect">
            <a:avLst/>
          </a:prstGeom>
        </p:spPr>
        <p:txBody>
          <a:bodyPr lIns="0" tIns="0" rIns="0" bIns="0" numCol="1" spcCol="360000"/>
          <a:lstStyle>
            <a:lvl1pPr marL="0" indent="0" algn="l">
              <a:buNone/>
              <a:defRPr sz="1200"/>
            </a:lvl1pPr>
            <a:lvl2pPr algn="l">
              <a:defRPr/>
            </a:lvl2pPr>
            <a:lvl3pPr algn="l">
              <a:defRPr/>
            </a:lvl3pPr>
            <a:lvl4pPr algn="l">
              <a:defRPr/>
            </a:lvl4pPr>
            <a:lvl5pPr algn="l">
              <a:defRPr/>
            </a:lvl5pPr>
          </a:lstStyle>
          <a:p>
            <a:pPr lvl="0"/>
            <a:r>
              <a:rPr lang="en-US" dirty="0"/>
              <a:t>Body text</a:t>
            </a:r>
          </a:p>
          <a:p>
            <a:pPr lvl="0"/>
            <a:endParaRPr lang="en-US" dirty="0"/>
          </a:p>
        </p:txBody>
      </p:sp>
      <p:sp>
        <p:nvSpPr>
          <p:cNvPr id="11" name="Text Placeholder 9"/>
          <p:cNvSpPr>
            <a:spLocks noGrp="1"/>
          </p:cNvSpPr>
          <p:nvPr>
            <p:ph type="body" sz="quarter" idx="12" hasCustomPrompt="1"/>
          </p:nvPr>
        </p:nvSpPr>
        <p:spPr>
          <a:xfrm>
            <a:off x="2880000" y="1080000"/>
            <a:ext cx="2160000" cy="3703500"/>
          </a:xfrm>
          <a:prstGeom prst="rect">
            <a:avLst/>
          </a:prstGeom>
        </p:spPr>
        <p:txBody>
          <a:bodyPr lIns="0" tIns="0" rIns="0" bIns="0" numCol="1" spcCol="360000"/>
          <a:lstStyle>
            <a:lvl1pPr marL="0" indent="0" algn="l">
              <a:buNone/>
              <a:defRPr sz="1200"/>
            </a:lvl1pPr>
            <a:lvl2pPr algn="l">
              <a:defRPr/>
            </a:lvl2pPr>
            <a:lvl3pPr algn="l">
              <a:defRPr/>
            </a:lvl3pPr>
            <a:lvl4pPr algn="l">
              <a:defRPr/>
            </a:lvl4pPr>
            <a:lvl5pPr algn="l">
              <a:defRPr/>
            </a:lvl5pPr>
          </a:lstStyle>
          <a:p>
            <a:pPr lvl="0"/>
            <a:r>
              <a:rPr lang="en-US" dirty="0"/>
              <a:t>Body text</a:t>
            </a:r>
          </a:p>
          <a:p>
            <a:pPr lvl="0"/>
            <a:endParaRPr lang="en-US" dirty="0"/>
          </a:p>
        </p:txBody>
      </p:sp>
      <p:sp>
        <p:nvSpPr>
          <p:cNvPr id="12" name="Text Placeholder 9"/>
          <p:cNvSpPr>
            <a:spLocks noGrp="1"/>
          </p:cNvSpPr>
          <p:nvPr>
            <p:ph type="body" sz="quarter" idx="13" hasCustomPrompt="1"/>
          </p:nvPr>
        </p:nvSpPr>
        <p:spPr>
          <a:xfrm>
            <a:off x="5328002" y="1080000"/>
            <a:ext cx="3455999" cy="3703500"/>
          </a:xfrm>
          <a:prstGeom prst="rect">
            <a:avLst/>
          </a:prstGeom>
        </p:spPr>
        <p:txBody>
          <a:bodyPr lIns="0" tIns="0" rIns="0" bIns="0" numCol="1" spcCol="360000"/>
          <a:lstStyle>
            <a:lvl1pPr marL="171446" indent="-171446" algn="l">
              <a:buClr>
                <a:schemeClr val="accent2"/>
              </a:buClr>
              <a:buFont typeface="Arial" charset="0"/>
              <a:buChar char="•"/>
              <a:defRPr sz="1200"/>
            </a:lvl1pPr>
            <a:lvl2pPr algn="l">
              <a:defRPr/>
            </a:lvl2pPr>
            <a:lvl3pPr algn="l">
              <a:defRPr/>
            </a:lvl3pPr>
            <a:lvl4pPr algn="l">
              <a:defRPr/>
            </a:lvl4pPr>
            <a:lvl5pPr algn="l">
              <a:defRPr/>
            </a:lvl5pPr>
          </a:lstStyle>
          <a:p>
            <a:pPr lvl="0"/>
            <a:r>
              <a:rPr lang="en-US" dirty="0"/>
              <a:t>Bullet points</a:t>
            </a:r>
          </a:p>
          <a:p>
            <a:pPr lvl="0"/>
            <a:endParaRPr lang="en-US" dirty="0"/>
          </a:p>
        </p:txBody>
      </p:sp>
      <p:sp>
        <p:nvSpPr>
          <p:cNvPr id="13"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14" name="Text Placeholder 3"/>
          <p:cNvSpPr>
            <a:spLocks noGrp="1"/>
          </p:cNvSpPr>
          <p:nvPr>
            <p:ph type="body" sz="quarter" idx="14"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1452818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 2 row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dirty="0"/>
          </a:p>
        </p:txBody>
      </p:sp>
      <p:sp>
        <p:nvSpPr>
          <p:cNvPr id="5" name="Text Placeholder 9"/>
          <p:cNvSpPr>
            <a:spLocks noGrp="1"/>
          </p:cNvSpPr>
          <p:nvPr>
            <p:ph type="body" sz="quarter" idx="11" hasCustomPrompt="1"/>
          </p:nvPr>
        </p:nvSpPr>
        <p:spPr>
          <a:xfrm>
            <a:off x="431999" y="1080002"/>
            <a:ext cx="8352000" cy="1670075"/>
          </a:xfrm>
          <a:prstGeom prst="rect">
            <a:avLst/>
          </a:prstGeom>
        </p:spPr>
        <p:txBody>
          <a:bodyPr lIns="0" tIns="0" rIns="0" bIns="0" numCol="1" spcCol="360000"/>
          <a:lstStyle>
            <a:lvl1pPr marL="0" indent="0" algn="l">
              <a:buNone/>
              <a:defRPr sz="1200"/>
            </a:lvl1pPr>
            <a:lvl2pPr algn="l">
              <a:defRPr/>
            </a:lvl2pPr>
            <a:lvl3pPr algn="l">
              <a:defRPr/>
            </a:lvl3pPr>
            <a:lvl4pPr algn="l">
              <a:defRPr/>
            </a:lvl4pPr>
            <a:lvl5pPr algn="l">
              <a:defRPr/>
            </a:lvl5pPr>
          </a:lstStyle>
          <a:p>
            <a:pPr lvl="0"/>
            <a:r>
              <a:rPr lang="en-US" dirty="0"/>
              <a:t>Body text</a:t>
            </a:r>
          </a:p>
          <a:p>
            <a:pPr lvl="0"/>
            <a:endParaRPr lang="en-US" dirty="0"/>
          </a:p>
        </p:txBody>
      </p:sp>
      <p:sp>
        <p:nvSpPr>
          <p:cNvPr id="7" name="Text Placeholder 9"/>
          <p:cNvSpPr>
            <a:spLocks noGrp="1"/>
          </p:cNvSpPr>
          <p:nvPr>
            <p:ph type="body" sz="quarter" idx="13" hasCustomPrompt="1"/>
          </p:nvPr>
        </p:nvSpPr>
        <p:spPr>
          <a:xfrm>
            <a:off x="432000" y="2966078"/>
            <a:ext cx="8352000" cy="1817423"/>
          </a:xfrm>
          <a:prstGeom prst="rect">
            <a:avLst/>
          </a:prstGeom>
        </p:spPr>
        <p:txBody>
          <a:bodyPr lIns="0" tIns="0" rIns="0" bIns="0" numCol="1" spcCol="360000"/>
          <a:lstStyle>
            <a:lvl1pPr marL="171446" indent="-171446" algn="l">
              <a:buClr>
                <a:schemeClr val="accent2"/>
              </a:buClr>
              <a:buFont typeface="Arial" charset="0"/>
              <a:buChar char="•"/>
              <a:defRPr sz="1200"/>
            </a:lvl1pPr>
            <a:lvl2pPr algn="l">
              <a:defRPr/>
            </a:lvl2pPr>
            <a:lvl3pPr algn="l">
              <a:defRPr/>
            </a:lvl3pPr>
            <a:lvl4pPr algn="l">
              <a:defRPr/>
            </a:lvl4pPr>
            <a:lvl5pPr algn="l">
              <a:defRPr/>
            </a:lvl5pPr>
          </a:lstStyle>
          <a:p>
            <a:pPr lvl="0"/>
            <a:r>
              <a:rPr lang="en-US" dirty="0"/>
              <a:t>Bullet points</a:t>
            </a:r>
          </a:p>
          <a:p>
            <a:pPr lvl="0"/>
            <a:endParaRPr lang="en-US" dirty="0"/>
          </a:p>
        </p:txBody>
      </p:sp>
      <p:sp>
        <p:nvSpPr>
          <p:cNvPr id="11"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12" name="Text Placeholder 3"/>
          <p:cNvSpPr>
            <a:spLocks noGrp="1"/>
          </p:cNvSpPr>
          <p:nvPr>
            <p:ph type="body" sz="quarter" idx="14"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5303665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74321" y="2160001"/>
            <a:ext cx="8614700"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3" name="Subtitle 2"/>
          <p:cNvSpPr>
            <a:spLocks noGrp="1"/>
          </p:cNvSpPr>
          <p:nvPr>
            <p:ph type="subTitle" idx="1" hasCustomPrompt="1"/>
          </p:nvPr>
        </p:nvSpPr>
        <p:spPr>
          <a:xfrm>
            <a:off x="274320" y="3166992"/>
            <a:ext cx="8614701"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4" name="Date Placeholder 3"/>
          <p:cNvSpPr>
            <a:spLocks noGrp="1"/>
          </p:cNvSpPr>
          <p:nvPr>
            <p:ph type="dt" sz="half" idx="10"/>
          </p:nvPr>
        </p:nvSpPr>
        <p:spPr>
          <a:xfrm>
            <a:off x="274319" y="4741183"/>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93607" y="4130270"/>
            <a:ext cx="1095415" cy="749410"/>
          </a:xfrm>
          <a:prstGeom prst="rect">
            <a:avLst/>
          </a:prstGeom>
        </p:spPr>
      </p:pic>
    </p:spTree>
    <p:extLst>
      <p:ext uri="{BB962C8B-B14F-4D97-AF65-F5344CB8AC3E}">
        <p14:creationId xmlns:p14="http://schemas.microsoft.com/office/powerpoint/2010/main" val="1233179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ection title - pink">
    <p:bg>
      <p:bgPr>
        <a:solidFill>
          <a:schemeClr val="accent3"/>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2159999" y="21600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9" name="Subtitle 2"/>
          <p:cNvSpPr>
            <a:spLocks noGrp="1"/>
          </p:cNvSpPr>
          <p:nvPr>
            <p:ph type="subTitle" idx="1" hasCustomPrompt="1"/>
          </p:nvPr>
        </p:nvSpPr>
        <p:spPr>
          <a:xfrm>
            <a:off x="2160000" y="31669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764176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 blue">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2159999" y="21600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6" name="Subtitle 2"/>
          <p:cNvSpPr>
            <a:spLocks noGrp="1"/>
          </p:cNvSpPr>
          <p:nvPr>
            <p:ph type="subTitle" idx="1" hasCustomPrompt="1"/>
          </p:nvPr>
        </p:nvSpPr>
        <p:spPr>
          <a:xfrm>
            <a:off x="2160000" y="31669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435674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 orange">
    <p:bg>
      <p:bgPr>
        <a:solidFill>
          <a:schemeClr val="accent2"/>
        </a:solidFill>
        <a:effectLst/>
      </p:bgPr>
    </p:bg>
    <p:spTree>
      <p:nvGrpSpPr>
        <p:cNvPr id="1" name=""/>
        <p:cNvGrpSpPr/>
        <p:nvPr/>
      </p:nvGrpSpPr>
      <p:grpSpPr>
        <a:xfrm>
          <a:off x="0" y="0"/>
          <a:ext cx="0" cy="0"/>
          <a:chOff x="0" y="0"/>
          <a:chExt cx="0" cy="0"/>
        </a:xfrm>
      </p:grpSpPr>
      <p:sp>
        <p:nvSpPr>
          <p:cNvPr id="9" name="Title 1"/>
          <p:cNvSpPr>
            <a:spLocks noGrp="1"/>
          </p:cNvSpPr>
          <p:nvPr>
            <p:ph type="ctrTitle" hasCustomPrompt="1"/>
          </p:nvPr>
        </p:nvSpPr>
        <p:spPr>
          <a:xfrm>
            <a:off x="2159999" y="21600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10" name="Subtitle 2"/>
          <p:cNvSpPr>
            <a:spLocks noGrp="1"/>
          </p:cNvSpPr>
          <p:nvPr>
            <p:ph type="subTitle" idx="1" hasCustomPrompt="1"/>
          </p:nvPr>
        </p:nvSpPr>
        <p:spPr>
          <a:xfrm>
            <a:off x="2160000" y="31669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602260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 pink">
    <p:bg>
      <p:bgPr>
        <a:solidFill>
          <a:schemeClr val="accent3"/>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2159999" y="21600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9" name="Subtitle 2"/>
          <p:cNvSpPr>
            <a:spLocks noGrp="1"/>
          </p:cNvSpPr>
          <p:nvPr>
            <p:ph type="subTitle" idx="1" hasCustomPrompt="1"/>
          </p:nvPr>
        </p:nvSpPr>
        <p:spPr>
          <a:xfrm>
            <a:off x="2160000" y="31669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781794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 turquoise">
    <p:bg>
      <p:bgPr>
        <a:solidFill>
          <a:schemeClr val="accent4"/>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2159999" y="21600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9" name="Subtitle 2"/>
          <p:cNvSpPr>
            <a:spLocks noGrp="1"/>
          </p:cNvSpPr>
          <p:nvPr>
            <p:ph type="subTitle" idx="1" hasCustomPrompt="1"/>
          </p:nvPr>
        </p:nvSpPr>
        <p:spPr>
          <a:xfrm>
            <a:off x="2160000" y="31669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2109515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 contents 1">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dirty="0"/>
          </a:p>
        </p:txBody>
      </p:sp>
      <p:sp>
        <p:nvSpPr>
          <p:cNvPr id="7" name="TextBox 6"/>
          <p:cNvSpPr txBox="1"/>
          <p:nvPr userDrawn="1"/>
        </p:nvSpPr>
        <p:spPr>
          <a:xfrm>
            <a:off x="3964964" y="379281"/>
            <a:ext cx="1017437" cy="207877"/>
          </a:xfrm>
          <a:prstGeom prst="rect">
            <a:avLst/>
          </a:prstGeom>
          <a:solidFill>
            <a:schemeClr val="accent1"/>
          </a:solidFill>
        </p:spPr>
        <p:txBody>
          <a:bodyPr wrap="square" lIns="36000" tIns="0" rIns="0" bIns="0" rtlCol="0" anchor="ctr" anchorCtr="0">
            <a:spAutoFit/>
          </a:bodyPr>
          <a:lstStyle/>
          <a:p>
            <a:r>
              <a:rPr lang="en-US" sz="1351" b="1" dirty="0">
                <a:solidFill>
                  <a:schemeClr val="bg1"/>
                </a:solidFill>
              </a:rPr>
              <a:t>CONTENTS</a:t>
            </a:r>
          </a:p>
        </p:txBody>
      </p:sp>
      <p:sp>
        <p:nvSpPr>
          <p:cNvPr id="5" name="Text Placeholder 4"/>
          <p:cNvSpPr>
            <a:spLocks noGrp="1"/>
          </p:cNvSpPr>
          <p:nvPr>
            <p:ph type="body" sz="quarter" idx="11" hasCustomPrompt="1"/>
          </p:nvPr>
        </p:nvSpPr>
        <p:spPr>
          <a:xfrm>
            <a:off x="3964960" y="788547"/>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01</a:t>
            </a:r>
          </a:p>
        </p:txBody>
      </p:sp>
      <p:sp>
        <p:nvSpPr>
          <p:cNvPr id="32" name="Text Placeholder 31"/>
          <p:cNvSpPr>
            <a:spLocks noGrp="1"/>
          </p:cNvSpPr>
          <p:nvPr>
            <p:ph type="body" sz="quarter" idx="12" hasCustomPrompt="1"/>
          </p:nvPr>
        </p:nvSpPr>
        <p:spPr>
          <a:xfrm>
            <a:off x="4504960" y="788545"/>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36" name="Text Placeholder 31"/>
          <p:cNvSpPr>
            <a:spLocks noGrp="1"/>
          </p:cNvSpPr>
          <p:nvPr>
            <p:ph type="body" sz="quarter" idx="13" hasCustomPrompt="1"/>
          </p:nvPr>
        </p:nvSpPr>
        <p:spPr>
          <a:xfrm>
            <a:off x="4504960" y="1057683"/>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37" name="Text Placeholder 4"/>
          <p:cNvSpPr>
            <a:spLocks noGrp="1"/>
          </p:cNvSpPr>
          <p:nvPr>
            <p:ph type="body" sz="quarter" idx="14" hasCustomPrompt="1"/>
          </p:nvPr>
        </p:nvSpPr>
        <p:spPr>
          <a:xfrm>
            <a:off x="3964960" y="1489054"/>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02</a:t>
            </a:r>
          </a:p>
        </p:txBody>
      </p:sp>
      <p:sp>
        <p:nvSpPr>
          <p:cNvPr id="38" name="Text Placeholder 31"/>
          <p:cNvSpPr>
            <a:spLocks noGrp="1"/>
          </p:cNvSpPr>
          <p:nvPr>
            <p:ph type="body" sz="quarter" idx="15" hasCustomPrompt="1"/>
          </p:nvPr>
        </p:nvSpPr>
        <p:spPr>
          <a:xfrm>
            <a:off x="4504960" y="1489052"/>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39" name="Text Placeholder 31"/>
          <p:cNvSpPr>
            <a:spLocks noGrp="1"/>
          </p:cNvSpPr>
          <p:nvPr>
            <p:ph type="body" sz="quarter" idx="16" hasCustomPrompt="1"/>
          </p:nvPr>
        </p:nvSpPr>
        <p:spPr>
          <a:xfrm>
            <a:off x="4504960" y="1758190"/>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40" name="Text Placeholder 4"/>
          <p:cNvSpPr>
            <a:spLocks noGrp="1"/>
          </p:cNvSpPr>
          <p:nvPr>
            <p:ph type="body" sz="quarter" idx="17" hasCustomPrompt="1"/>
          </p:nvPr>
        </p:nvSpPr>
        <p:spPr>
          <a:xfrm>
            <a:off x="3964960" y="2189561"/>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03</a:t>
            </a:r>
          </a:p>
        </p:txBody>
      </p:sp>
      <p:sp>
        <p:nvSpPr>
          <p:cNvPr id="41" name="Text Placeholder 31"/>
          <p:cNvSpPr>
            <a:spLocks noGrp="1"/>
          </p:cNvSpPr>
          <p:nvPr>
            <p:ph type="body" sz="quarter" idx="18" hasCustomPrompt="1"/>
          </p:nvPr>
        </p:nvSpPr>
        <p:spPr>
          <a:xfrm>
            <a:off x="4504960" y="2189559"/>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42" name="Text Placeholder 31"/>
          <p:cNvSpPr>
            <a:spLocks noGrp="1"/>
          </p:cNvSpPr>
          <p:nvPr>
            <p:ph type="body" sz="quarter" idx="19" hasCustomPrompt="1"/>
          </p:nvPr>
        </p:nvSpPr>
        <p:spPr>
          <a:xfrm>
            <a:off x="4504960" y="2458697"/>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43" name="Text Placeholder 4"/>
          <p:cNvSpPr>
            <a:spLocks noGrp="1"/>
          </p:cNvSpPr>
          <p:nvPr>
            <p:ph type="body" sz="quarter" idx="20" hasCustomPrompt="1"/>
          </p:nvPr>
        </p:nvSpPr>
        <p:spPr>
          <a:xfrm>
            <a:off x="3964960" y="2890066"/>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04</a:t>
            </a:r>
          </a:p>
        </p:txBody>
      </p:sp>
      <p:sp>
        <p:nvSpPr>
          <p:cNvPr id="44" name="Text Placeholder 31"/>
          <p:cNvSpPr>
            <a:spLocks noGrp="1"/>
          </p:cNvSpPr>
          <p:nvPr>
            <p:ph type="body" sz="quarter" idx="21" hasCustomPrompt="1"/>
          </p:nvPr>
        </p:nvSpPr>
        <p:spPr>
          <a:xfrm>
            <a:off x="4504960" y="2890066"/>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45" name="Text Placeholder 31"/>
          <p:cNvSpPr>
            <a:spLocks noGrp="1"/>
          </p:cNvSpPr>
          <p:nvPr>
            <p:ph type="body" sz="quarter" idx="22" hasCustomPrompt="1"/>
          </p:nvPr>
        </p:nvSpPr>
        <p:spPr>
          <a:xfrm>
            <a:off x="4504960" y="3159204"/>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46" name="Text Placeholder 4"/>
          <p:cNvSpPr>
            <a:spLocks noGrp="1"/>
          </p:cNvSpPr>
          <p:nvPr>
            <p:ph type="body" sz="quarter" idx="23" hasCustomPrompt="1"/>
          </p:nvPr>
        </p:nvSpPr>
        <p:spPr>
          <a:xfrm>
            <a:off x="3964960" y="3590574"/>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05</a:t>
            </a:r>
          </a:p>
        </p:txBody>
      </p:sp>
      <p:sp>
        <p:nvSpPr>
          <p:cNvPr id="47" name="Text Placeholder 31"/>
          <p:cNvSpPr>
            <a:spLocks noGrp="1"/>
          </p:cNvSpPr>
          <p:nvPr>
            <p:ph type="body" sz="quarter" idx="24" hasCustomPrompt="1"/>
          </p:nvPr>
        </p:nvSpPr>
        <p:spPr>
          <a:xfrm>
            <a:off x="4504960" y="3590573"/>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48" name="Text Placeholder 31"/>
          <p:cNvSpPr>
            <a:spLocks noGrp="1"/>
          </p:cNvSpPr>
          <p:nvPr>
            <p:ph type="body" sz="quarter" idx="25" hasCustomPrompt="1"/>
          </p:nvPr>
        </p:nvSpPr>
        <p:spPr>
          <a:xfrm>
            <a:off x="4504960" y="3859711"/>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49" name="Text Placeholder 4"/>
          <p:cNvSpPr>
            <a:spLocks noGrp="1"/>
          </p:cNvSpPr>
          <p:nvPr>
            <p:ph type="body" sz="quarter" idx="26" hasCustomPrompt="1"/>
          </p:nvPr>
        </p:nvSpPr>
        <p:spPr>
          <a:xfrm>
            <a:off x="3964960" y="4291082"/>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06</a:t>
            </a:r>
          </a:p>
        </p:txBody>
      </p:sp>
      <p:sp>
        <p:nvSpPr>
          <p:cNvPr id="50" name="Text Placeholder 31"/>
          <p:cNvSpPr>
            <a:spLocks noGrp="1"/>
          </p:cNvSpPr>
          <p:nvPr>
            <p:ph type="body" sz="quarter" idx="27" hasCustomPrompt="1"/>
          </p:nvPr>
        </p:nvSpPr>
        <p:spPr>
          <a:xfrm>
            <a:off x="4504960" y="4291080"/>
            <a:ext cx="3600000"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51" name="Text Placeholder 31"/>
          <p:cNvSpPr>
            <a:spLocks noGrp="1"/>
          </p:cNvSpPr>
          <p:nvPr>
            <p:ph type="body" sz="quarter" idx="28" hasCustomPrompt="1"/>
          </p:nvPr>
        </p:nvSpPr>
        <p:spPr>
          <a:xfrm>
            <a:off x="4504960" y="4560218"/>
            <a:ext cx="3600000"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3" name="Picture Placeholder 12"/>
          <p:cNvSpPr>
            <a:spLocks noGrp="1"/>
          </p:cNvSpPr>
          <p:nvPr>
            <p:ph type="pic" sz="quarter" idx="29" hasCustomPrompt="1"/>
          </p:nvPr>
        </p:nvSpPr>
        <p:spPr>
          <a:xfrm>
            <a:off x="0" y="0"/>
            <a:ext cx="3600000" cy="5143500"/>
          </a:xfrm>
          <a:prstGeom prst="rect">
            <a:avLst/>
          </a:prstGeom>
          <a:solidFill>
            <a:schemeClr val="bg2">
              <a:alpha val="30000"/>
            </a:schemeClr>
          </a:solidFill>
        </p:spPr>
        <p:txBody>
          <a:bodyPr lIns="0" tIns="0" rIns="0" bIns="0" anchor="ctr" anchorCtr="0"/>
          <a:lstStyle>
            <a:lvl1pPr marL="0" indent="0" algn="ctr">
              <a:buFontTx/>
              <a:buNone/>
              <a:defRPr sz="1200" b="1" baseline="0"/>
            </a:lvl1pPr>
          </a:lstStyle>
          <a:p>
            <a:pPr marL="228594" marR="0" lvl="0" indent="-228594" algn="l" defTabSz="914377" rtl="0" eaLnBrk="1" fontAlgn="auto" latinLnBrk="0" hangingPunct="1">
              <a:lnSpc>
                <a:spcPct val="90000"/>
              </a:lnSpc>
              <a:spcBef>
                <a:spcPts val="1000"/>
              </a:spcBef>
              <a:spcAft>
                <a:spcPts val="0"/>
              </a:spcAft>
              <a:buClrTx/>
              <a:buSzTx/>
              <a:buFont typeface="Arial"/>
              <a:buNone/>
              <a:tabLst/>
              <a:defRPr/>
            </a:pPr>
            <a:r>
              <a:rPr lang="en-US" dirty="0"/>
              <a:t>INSERT IMAGE</a:t>
            </a:r>
          </a:p>
        </p:txBody>
      </p:sp>
    </p:spTree>
    <p:extLst>
      <p:ext uri="{BB962C8B-B14F-4D97-AF65-F5344CB8AC3E}">
        <p14:creationId xmlns:p14="http://schemas.microsoft.com/office/powerpoint/2010/main" val="941870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 contents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dirty="0"/>
          </a:p>
        </p:txBody>
      </p:sp>
      <p:sp>
        <p:nvSpPr>
          <p:cNvPr id="4" name="TextBox 3"/>
          <p:cNvSpPr txBox="1"/>
          <p:nvPr userDrawn="1"/>
        </p:nvSpPr>
        <p:spPr>
          <a:xfrm>
            <a:off x="388800" y="401863"/>
            <a:ext cx="1017437" cy="207877"/>
          </a:xfrm>
          <a:prstGeom prst="rect">
            <a:avLst/>
          </a:prstGeom>
          <a:solidFill>
            <a:schemeClr val="accent1"/>
          </a:solidFill>
        </p:spPr>
        <p:txBody>
          <a:bodyPr wrap="square" lIns="36000" tIns="0" rIns="0" bIns="0" rtlCol="0" anchor="ctr" anchorCtr="0">
            <a:spAutoFit/>
          </a:bodyPr>
          <a:lstStyle/>
          <a:p>
            <a:r>
              <a:rPr lang="en-US" sz="1351" b="1" dirty="0">
                <a:solidFill>
                  <a:schemeClr val="bg1"/>
                </a:solidFill>
              </a:rPr>
              <a:t>CONTENTS</a:t>
            </a:r>
          </a:p>
        </p:txBody>
      </p:sp>
      <p:sp>
        <p:nvSpPr>
          <p:cNvPr id="5" name="Text Placeholder 9"/>
          <p:cNvSpPr>
            <a:spLocks noGrp="1"/>
          </p:cNvSpPr>
          <p:nvPr>
            <p:ph type="body" sz="quarter" idx="11" hasCustomPrompt="1"/>
          </p:nvPr>
        </p:nvSpPr>
        <p:spPr>
          <a:xfrm>
            <a:off x="432000" y="1080000"/>
            <a:ext cx="8352000" cy="3703500"/>
          </a:xfrm>
          <a:prstGeom prst="rect">
            <a:avLst/>
          </a:prstGeom>
        </p:spPr>
        <p:txBody>
          <a:bodyPr lIns="0" tIns="0" rIns="0" bIns="0" numCol="2" spcCol="360000"/>
          <a:lstStyle>
            <a:lvl1pPr marL="0" indent="0" algn="l" defTabSz="287993">
              <a:lnSpc>
                <a:spcPts val="1600"/>
              </a:lnSpc>
              <a:buNone/>
              <a:defRPr sz="1200" b="1" baseline="0"/>
            </a:lvl1pPr>
            <a:lvl2pPr algn="l">
              <a:defRPr/>
            </a:lvl2pPr>
            <a:lvl3pPr algn="l">
              <a:defRPr/>
            </a:lvl3pPr>
            <a:lvl4pPr algn="l">
              <a:defRPr/>
            </a:lvl4pPr>
            <a:lvl5pPr algn="l">
              <a:defRPr/>
            </a:lvl5pPr>
          </a:lstStyle>
          <a:p>
            <a:pPr lvl="0"/>
            <a:r>
              <a:rPr lang="en-US" dirty="0"/>
              <a:t>00	Insert contents listing (2 columns)</a:t>
            </a:r>
          </a:p>
        </p:txBody>
      </p:sp>
    </p:spTree>
    <p:extLst>
      <p:ext uri="{BB962C8B-B14F-4D97-AF65-F5344CB8AC3E}">
        <p14:creationId xmlns:p14="http://schemas.microsoft.com/office/powerpoint/2010/main" val="1909778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 just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8" name="Content Placeholder 2"/>
          <p:cNvSpPr>
            <a:spLocks noGrp="1"/>
          </p:cNvSpPr>
          <p:nvPr>
            <p:ph idx="1" hasCustomPrompt="1"/>
          </p:nvPr>
        </p:nvSpPr>
        <p:spPr>
          <a:xfrm>
            <a:off x="432000" y="1080000"/>
            <a:ext cx="8352000" cy="3703500"/>
          </a:xfrm>
          <a:prstGeom prst="rect">
            <a:avLst/>
          </a:prstGeom>
        </p:spPr>
        <p:txBody>
          <a:bodyPr lIns="0" tIns="0" rIns="0" bIns="0"/>
          <a:lstStyle>
            <a:lvl1pPr marL="0" indent="0">
              <a:buNone/>
              <a:defRPr sz="1200"/>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dirty="0"/>
              <a:t>Body text</a:t>
            </a:r>
          </a:p>
        </p:txBody>
      </p:sp>
      <p:sp>
        <p:nvSpPr>
          <p:cNvPr id="12" name="Slide Number Placeholder 8"/>
          <p:cNvSpPr>
            <a:spLocks noGrp="1"/>
          </p:cNvSpPr>
          <p:nvPr>
            <p:ph type="sldNum" sz="quarter" idx="4"/>
          </p:nvPr>
        </p:nvSpPr>
        <p:spPr>
          <a:xfrm>
            <a:off x="8784000" y="4783500"/>
            <a:ext cx="360000" cy="360000"/>
          </a:xfrm>
          <a:prstGeom prst="rect">
            <a:avLst/>
          </a:prstGeom>
          <a:solidFill>
            <a:schemeClr val="accent1"/>
          </a:solidFill>
        </p:spPr>
        <p:txBody>
          <a:bodyPr vert="horz" lIns="0" tIns="0" rIns="0" bIns="0" rtlCol="0" anchor="ctr"/>
          <a:lstStyle>
            <a:lvl1pPr algn="ctr">
              <a:defRPr sz="1200">
                <a:solidFill>
                  <a:schemeClr val="bg1"/>
                </a:solidFill>
              </a:defRPr>
            </a:lvl1pPr>
          </a:lstStyle>
          <a:p>
            <a:fld id="{0406593E-52CF-5B45-8CFF-7309163A4729}" type="slidenum">
              <a:rPr lang="en-US" smtClean="0"/>
              <a:pPr/>
              <a:t>‹#›</a:t>
            </a:fld>
            <a:endParaRPr lang="en-US" dirty="0"/>
          </a:p>
        </p:txBody>
      </p:sp>
      <p:sp>
        <p:nvSpPr>
          <p:cNvPr id="4" name="Text Placeholder 3"/>
          <p:cNvSpPr>
            <a:spLocks noGrp="1"/>
          </p:cNvSpPr>
          <p:nvPr>
            <p:ph type="body" sz="quarter" idx="10"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909545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 just an imag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406593E-52CF-5B45-8CFF-7309163A4729}" type="slidenum">
              <a:rPr lang="en-US" smtClean="0"/>
              <a:pPr/>
              <a:t>‹#›</a:t>
            </a:fld>
            <a:endParaRPr lang="en-US" dirty="0"/>
          </a:p>
        </p:txBody>
      </p:sp>
      <p:sp>
        <p:nvSpPr>
          <p:cNvPr id="10" name="Picture Placeholder 12"/>
          <p:cNvSpPr>
            <a:spLocks noGrp="1"/>
          </p:cNvSpPr>
          <p:nvPr>
            <p:ph type="pic" sz="quarter" idx="12" hasCustomPrompt="1"/>
          </p:nvPr>
        </p:nvSpPr>
        <p:spPr>
          <a:xfrm>
            <a:off x="432000" y="1080000"/>
            <a:ext cx="8352000" cy="3703138"/>
          </a:xfrm>
          <a:prstGeom prst="rect">
            <a:avLst/>
          </a:prstGeom>
          <a:solidFill>
            <a:schemeClr val="bg2">
              <a:alpha val="30000"/>
            </a:schemeClr>
          </a:solidFill>
        </p:spPr>
        <p:txBody>
          <a:bodyPr lIns="0" tIns="0" rIns="0" bIns="0" anchor="ctr" anchorCtr="0"/>
          <a:lstStyle>
            <a:lvl1pPr marL="0" indent="0" algn="ctr">
              <a:buFontTx/>
              <a:buNone/>
              <a:defRPr sz="1200" b="1" baseline="0"/>
            </a:lvl1pPr>
          </a:lstStyle>
          <a:p>
            <a:pPr marL="228594" marR="0" lvl="0" indent="-228594" algn="l" defTabSz="914377" rtl="0" eaLnBrk="1" fontAlgn="auto" latinLnBrk="0" hangingPunct="1">
              <a:lnSpc>
                <a:spcPct val="90000"/>
              </a:lnSpc>
              <a:spcBef>
                <a:spcPts val="1000"/>
              </a:spcBef>
              <a:spcAft>
                <a:spcPts val="0"/>
              </a:spcAft>
              <a:buClrTx/>
              <a:buSzTx/>
              <a:buFont typeface="Arial"/>
              <a:buNone/>
              <a:tabLst/>
              <a:defRPr/>
            </a:pPr>
            <a:r>
              <a:rPr lang="en-US" dirty="0"/>
              <a:t>INSERT IMAGE</a:t>
            </a:r>
          </a:p>
        </p:txBody>
      </p:sp>
      <p:sp>
        <p:nvSpPr>
          <p:cNvPr id="8" name="Title 1"/>
          <p:cNvSpPr>
            <a:spLocks noGrp="1"/>
          </p:cNvSpPr>
          <p:nvPr>
            <p:ph type="ctrTitle" hasCustomPrompt="1"/>
          </p:nvPr>
        </p:nvSpPr>
        <p:spPr>
          <a:xfrm>
            <a:off x="388801" y="399926"/>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9" name="Text Placeholder 3"/>
          <p:cNvSpPr>
            <a:spLocks noGrp="1"/>
          </p:cNvSpPr>
          <p:nvPr>
            <p:ph type="body" sz="quarter" idx="13" hasCustomPrompt="1"/>
          </p:nvPr>
        </p:nvSpPr>
        <p:spPr>
          <a:xfrm>
            <a:off x="388801" y="612002"/>
            <a:ext cx="7941600"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Tree>
    <p:extLst>
      <p:ext uri="{BB962C8B-B14F-4D97-AF65-F5344CB8AC3E}">
        <p14:creationId xmlns:p14="http://schemas.microsoft.com/office/powerpoint/2010/main" val="28676753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2.pn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3.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1"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79896473"/>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38"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1"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352000" y="165600"/>
            <a:ext cx="631509" cy="432036"/>
          </a:xfrm>
          <a:prstGeom prst="rect">
            <a:avLst/>
          </a:prstGeom>
        </p:spPr>
      </p:pic>
    </p:spTree>
    <p:extLst>
      <p:ext uri="{BB962C8B-B14F-4D97-AF65-F5344CB8AC3E}">
        <p14:creationId xmlns:p14="http://schemas.microsoft.com/office/powerpoint/2010/main" val="1464631393"/>
      </p:ext>
    </p:extLst>
  </p:cSld>
  <p:clrMap bg1="lt1" tx1="dk1" bg2="lt2" tx2="dk2" accent1="accent1" accent2="accent2" accent3="accent3" accent4="accent4" accent5="accent5" accent6="accent6" hlink="hlink" folHlink="folHlink"/>
  <p:sldLayoutIdLst>
    <p:sldLayoutId id="2147483680" r:id="rId1"/>
    <p:sldLayoutId id="2147483677" r:id="rId2"/>
    <p:sldLayoutId id="2147483678" r:id="rId3"/>
    <p:sldLayoutId id="2147483679" r:id="rId4"/>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350579" y="165793"/>
            <a:ext cx="644992" cy="443430"/>
          </a:xfrm>
          <a:prstGeom prst="rect">
            <a:avLst/>
          </a:prstGeom>
        </p:spPr>
      </p:pic>
      <p:sp>
        <p:nvSpPr>
          <p:cNvPr id="9" name="Slide Number Placeholder 8"/>
          <p:cNvSpPr>
            <a:spLocks noGrp="1"/>
          </p:cNvSpPr>
          <p:nvPr>
            <p:ph type="sldNum" sz="quarter" idx="4"/>
          </p:nvPr>
        </p:nvSpPr>
        <p:spPr>
          <a:xfrm>
            <a:off x="8784000" y="4783500"/>
            <a:ext cx="360000" cy="360000"/>
          </a:xfrm>
          <a:prstGeom prst="rect">
            <a:avLst/>
          </a:prstGeom>
          <a:solidFill>
            <a:schemeClr val="accent1"/>
          </a:solidFill>
        </p:spPr>
        <p:txBody>
          <a:bodyPr vert="horz" lIns="0" tIns="0" rIns="0" bIns="0" rtlCol="0" anchor="ctr"/>
          <a:lstStyle>
            <a:lvl1pPr algn="ctr">
              <a:defRPr sz="1200">
                <a:solidFill>
                  <a:schemeClr val="bg1"/>
                </a:solidFill>
              </a:defRPr>
            </a:lvl1pPr>
          </a:lstStyle>
          <a:p>
            <a:fld id="{0406593E-52CF-5B45-8CFF-7309163A4729}" type="slidenum">
              <a:rPr lang="en-US" smtClean="0"/>
              <a:pPr/>
              <a:t>‹#›</a:t>
            </a:fld>
            <a:endParaRPr lang="en-US" dirty="0"/>
          </a:p>
        </p:txBody>
      </p:sp>
    </p:spTree>
    <p:extLst>
      <p:ext uri="{BB962C8B-B14F-4D97-AF65-F5344CB8AC3E}">
        <p14:creationId xmlns:p14="http://schemas.microsoft.com/office/powerpoint/2010/main" val="174390232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73" r:id="rId3"/>
    <p:sldLayoutId id="2147483683" r:id="rId4"/>
    <p:sldLayoutId id="2147483685" r:id="rId5"/>
    <p:sldLayoutId id="2147483681" r:id="rId6"/>
    <p:sldLayoutId id="2147483684" r:id="rId7"/>
    <p:sldLayoutId id="2147483682" r:id="rId8"/>
    <p:sldLayoutId id="2147483686" r:id="rId9"/>
    <p:sldLayoutId id="2147483689" r:id="rId10"/>
    <p:sldLayoutId id="2147483690" r:id="rId11"/>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a:buChar char="•"/>
        <a:defRPr sz="12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a:buChar char="•"/>
        <a:defRPr sz="12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a:buChar char="•"/>
        <a:defRPr sz="12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a:buChar char="•"/>
        <a:defRPr sz="12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a:buChar char="•"/>
        <a:defRPr sz="12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witter.com/OU_eSTEe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open.edu/openlearn/health-sports-psychology/mental-health/black-and-minority-ethnic-students-mental-wellbeing-and-study-support" TargetMode="External"/><Relationship Id="rId2" Type="http://schemas.openxmlformats.org/officeDocument/2006/relationships/slideLayout" Target="../slideLayouts/slideLayout16.xml"/><Relationship Id="rId1" Type="http://schemas.openxmlformats.org/officeDocument/2006/relationships/video" Target="https://www.youtube.com/embed/w6vh67tU8EI?feature=oembed" TargetMode="External"/><Relationship Id="rId5" Type="http://schemas.openxmlformats.org/officeDocument/2006/relationships/image" Target="../media/image4.jpeg"/><Relationship Id="rId4" Type="http://schemas.openxmlformats.org/officeDocument/2006/relationships/hyperlink" Target="https://open-library-ingentaconnect-com.libezproxy.open.ac.uk/content/openu/jwpl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4321" y="269967"/>
            <a:ext cx="8614700" cy="796833"/>
          </a:xfrm>
        </p:spPr>
        <p:txBody>
          <a:bodyPr/>
          <a:lstStyle/>
          <a:p>
            <a:pPr algn="ctr"/>
            <a:r>
              <a:rPr lang="en-GB" sz="1800" dirty="0">
                <a:effectLst/>
                <a:latin typeface="Calibri" panose="020F0502020204030204" pitchFamily="34" charset="0"/>
                <a:ea typeface="Calibri" panose="020F0502020204030204" pitchFamily="34" charset="0"/>
              </a:rPr>
              <a:t>11</a:t>
            </a:r>
            <a:r>
              <a:rPr lang="en-GB" sz="1800" baseline="30000" dirty="0">
                <a:effectLst/>
                <a:latin typeface="Calibri" panose="020F0502020204030204" pitchFamily="34" charset="0"/>
                <a:ea typeface="Calibri" panose="020F0502020204030204" pitchFamily="34" charset="0"/>
              </a:rPr>
              <a:t>th</a:t>
            </a:r>
            <a:r>
              <a:rPr lang="en-GB" sz="1800" dirty="0">
                <a:effectLst/>
                <a:latin typeface="Calibri" panose="020F0502020204030204" pitchFamily="34" charset="0"/>
                <a:ea typeface="Calibri" panose="020F0502020204030204" pitchFamily="34" charset="0"/>
              </a:rPr>
              <a:t> </a:t>
            </a:r>
            <a:r>
              <a:rPr lang="en-GB" sz="1800" dirty="0" err="1">
                <a:effectLst/>
                <a:latin typeface="Calibri" panose="020F0502020204030204" pitchFamily="34" charset="0"/>
                <a:ea typeface="Calibri" panose="020F0502020204030204" pitchFamily="34" charset="0"/>
              </a:rPr>
              <a:t>eSTEeM</a:t>
            </a:r>
            <a:r>
              <a:rPr lang="en-GB" sz="1800" dirty="0">
                <a:effectLst/>
                <a:latin typeface="Calibri" panose="020F0502020204030204" pitchFamily="34" charset="0"/>
                <a:ea typeface="Calibri" panose="020F0502020204030204" pitchFamily="34" charset="0"/>
              </a:rPr>
              <a:t> Annual Conference</a:t>
            </a:r>
            <a:br>
              <a:rPr lang="en-GB" dirty="0">
                <a:solidFill>
                  <a:srgbClr val="FFFFFF"/>
                </a:solidFill>
                <a:effectLst/>
                <a:latin typeface="Arial" panose="020B0604020202020204" pitchFamily="34" charset="0"/>
                <a:ea typeface="Times New Roman" panose="02020603050405020304" pitchFamily="18" charset="0"/>
              </a:rPr>
            </a:br>
            <a:r>
              <a:rPr lang="en-GB" sz="1800" b="1" dirty="0">
                <a:effectLst/>
                <a:latin typeface="Calibri" panose="020F0502020204030204" pitchFamily="34" charset="0"/>
                <a:ea typeface="Calibri" panose="020F0502020204030204" pitchFamily="34" charset="0"/>
              </a:rPr>
              <a:t>Wednesday 11</a:t>
            </a:r>
            <a:r>
              <a:rPr lang="en-GB" sz="1800" b="1" baseline="30000" dirty="0">
                <a:effectLst/>
                <a:latin typeface="Calibri" panose="020F0502020204030204" pitchFamily="34" charset="0"/>
                <a:ea typeface="Calibri" panose="020F0502020204030204" pitchFamily="34" charset="0"/>
              </a:rPr>
              <a:t>th</a:t>
            </a:r>
            <a:r>
              <a:rPr lang="en-GB" sz="1800" b="1" dirty="0">
                <a:effectLst/>
                <a:latin typeface="Calibri" panose="020F0502020204030204" pitchFamily="34" charset="0"/>
                <a:ea typeface="Calibri" panose="020F0502020204030204" pitchFamily="34" charset="0"/>
              </a:rPr>
              <a:t> May, 14.00-15:00</a:t>
            </a:r>
            <a:br>
              <a:rPr lang="en-GB" sz="1800" b="1" dirty="0">
                <a:effectLst/>
                <a:latin typeface="Calibri" panose="020F0502020204030204" pitchFamily="34" charset="0"/>
                <a:ea typeface="Calibri" panose="020F0502020204030204" pitchFamily="34" charset="0"/>
              </a:rPr>
            </a:br>
            <a:r>
              <a:rPr lang="en-GB" sz="1800" i="1" u="sng" dirty="0">
                <a:solidFill>
                  <a:srgbClr val="0563C1"/>
                </a:solidFill>
                <a:effectLst/>
                <a:latin typeface="Calibri" panose="020F0502020204030204" pitchFamily="34" charset="0"/>
                <a:ea typeface="Calibri" panose="020F0502020204030204" pitchFamily="34" charset="0"/>
                <a:hlinkClick r:id="rId3"/>
              </a:rPr>
              <a:t>@OU_eSTEeM</a:t>
            </a:r>
            <a:r>
              <a:rPr lang="en-GB" sz="1800" i="1" dirty="0">
                <a:effectLst/>
                <a:latin typeface="Calibri" panose="020F0502020204030204" pitchFamily="34" charset="0"/>
                <a:ea typeface="Calibri" panose="020F0502020204030204" pitchFamily="34" charset="0"/>
              </a:rPr>
              <a:t> #eSTEeMConf22</a:t>
            </a:r>
            <a:br>
              <a:rPr lang="en-GB" sz="1800" dirty="0">
                <a:effectLst/>
                <a:latin typeface="Times New Roman" panose="02020603050405020304" pitchFamily="18" charset="0"/>
                <a:ea typeface="Calibri" panose="020F0502020204030204" pitchFamily="34" charset="0"/>
              </a:rPr>
            </a:br>
            <a:endParaRPr lang="en-US" dirty="0"/>
          </a:p>
        </p:txBody>
      </p:sp>
      <p:sp>
        <p:nvSpPr>
          <p:cNvPr id="5" name="Subtitle 4"/>
          <p:cNvSpPr>
            <a:spLocks noGrp="1"/>
          </p:cNvSpPr>
          <p:nvPr>
            <p:ph type="subTitle" idx="1"/>
          </p:nvPr>
        </p:nvSpPr>
        <p:spPr>
          <a:xfrm>
            <a:off x="274320" y="2571750"/>
            <a:ext cx="8614701" cy="443198"/>
          </a:xfrm>
        </p:spPr>
        <p:txBody>
          <a:bodyPr/>
          <a:lstStyle/>
          <a:p>
            <a:r>
              <a:rPr lang="en-GB" sz="3200" dirty="0"/>
              <a:t>How do we talk about race and mental health?</a:t>
            </a:r>
            <a:endParaRPr lang="en-US" sz="3200" dirty="0"/>
          </a:p>
        </p:txBody>
      </p:sp>
      <p:sp>
        <p:nvSpPr>
          <p:cNvPr id="8" name="TextBox 7">
            <a:extLst>
              <a:ext uri="{FF2B5EF4-FFF2-40B4-BE49-F238E27FC236}">
                <a16:creationId xmlns:a16="http://schemas.microsoft.com/office/drawing/2014/main" id="{29C98456-02B3-4458-B7FA-F908E52824C2}"/>
              </a:ext>
            </a:extLst>
          </p:cNvPr>
          <p:cNvSpPr txBox="1"/>
          <p:nvPr/>
        </p:nvSpPr>
        <p:spPr>
          <a:xfrm>
            <a:off x="201639" y="2958784"/>
            <a:ext cx="7287065" cy="400110"/>
          </a:xfrm>
          <a:prstGeom prst="rect">
            <a:avLst/>
          </a:prstGeom>
          <a:noFill/>
        </p:spPr>
        <p:txBody>
          <a:bodyPr wrap="square">
            <a:spAutoFit/>
          </a:bodyPr>
          <a:lstStyle/>
          <a:p>
            <a:r>
              <a:rPr lang="en-GB" sz="2000" dirty="0">
                <a:solidFill>
                  <a:schemeClr val="bg1"/>
                </a:solidFill>
              </a:rPr>
              <a:t>Rehana Awan</a:t>
            </a:r>
          </a:p>
        </p:txBody>
      </p:sp>
      <p:sp>
        <p:nvSpPr>
          <p:cNvPr id="10" name="TextBox 9">
            <a:extLst>
              <a:ext uri="{FF2B5EF4-FFF2-40B4-BE49-F238E27FC236}">
                <a16:creationId xmlns:a16="http://schemas.microsoft.com/office/drawing/2014/main" id="{6DD8E0AB-8A55-4EA5-A322-A5A0AFC714C7}"/>
              </a:ext>
            </a:extLst>
          </p:cNvPr>
          <p:cNvSpPr txBox="1"/>
          <p:nvPr/>
        </p:nvSpPr>
        <p:spPr>
          <a:xfrm>
            <a:off x="274321" y="3550095"/>
            <a:ext cx="4580792" cy="1200329"/>
          </a:xfrm>
          <a:prstGeom prst="rect">
            <a:avLst/>
          </a:prstGeom>
          <a:noFill/>
        </p:spPr>
        <p:txBody>
          <a:bodyPr wrap="square">
            <a:spAutoFit/>
          </a:bodyPr>
          <a:lstStyle/>
          <a:p>
            <a:r>
              <a:rPr lang="en-GB" sz="1800" dirty="0">
                <a:solidFill>
                  <a:schemeClr val="bg1"/>
                </a:solidFill>
              </a:rPr>
              <a:t>With thanks to:</a:t>
            </a:r>
          </a:p>
          <a:p>
            <a:r>
              <a:rPr lang="en-GB" sz="1800" dirty="0">
                <a:solidFill>
                  <a:schemeClr val="bg1"/>
                </a:solidFill>
              </a:rPr>
              <a:t>WELS TEF funding</a:t>
            </a:r>
          </a:p>
          <a:p>
            <a:r>
              <a:rPr lang="en-GB" sz="1800" dirty="0">
                <a:solidFill>
                  <a:schemeClr val="bg1"/>
                </a:solidFill>
              </a:rPr>
              <a:t>APS funding</a:t>
            </a:r>
          </a:p>
          <a:p>
            <a:r>
              <a:rPr lang="en-GB" sz="1800" dirty="0">
                <a:solidFill>
                  <a:schemeClr val="bg1"/>
                </a:solidFill>
              </a:rPr>
              <a:t>PRAXIS funding</a:t>
            </a:r>
          </a:p>
        </p:txBody>
      </p:sp>
    </p:spTree>
    <p:extLst>
      <p:ext uri="{BB962C8B-B14F-4D97-AF65-F5344CB8AC3E}">
        <p14:creationId xmlns:p14="http://schemas.microsoft.com/office/powerpoint/2010/main" val="3734981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A8C6A-EF17-4A91-BDE2-9E8872501986}"/>
              </a:ext>
            </a:extLst>
          </p:cNvPr>
          <p:cNvSpPr>
            <a:spLocks noGrp="1"/>
          </p:cNvSpPr>
          <p:nvPr>
            <p:ph type="ctrTitle"/>
          </p:nvPr>
        </p:nvSpPr>
        <p:spPr>
          <a:xfrm>
            <a:off x="471874" y="383955"/>
            <a:ext cx="8222545" cy="1052596"/>
          </a:xfrm>
        </p:spPr>
        <p:txBody>
          <a:bodyPr/>
          <a:lstStyle/>
          <a:p>
            <a:r>
              <a:rPr lang="en-GB" dirty="0"/>
              <a:t>Outputs</a:t>
            </a:r>
            <a:br>
              <a:rPr lang="en-GB" dirty="0"/>
            </a:br>
            <a:r>
              <a:rPr lang="en-GB" sz="2000" dirty="0">
                <a:hlinkClick r:id="rId3"/>
              </a:rPr>
              <a:t>Black and Minority Ethnic students: Mental wellbeing and study support - OpenLearn - Open University</a:t>
            </a:r>
            <a:endParaRPr lang="en-GB" sz="2000" dirty="0"/>
          </a:p>
        </p:txBody>
      </p:sp>
      <p:sp>
        <p:nvSpPr>
          <p:cNvPr id="3" name="TextBox 2">
            <a:extLst>
              <a:ext uri="{FF2B5EF4-FFF2-40B4-BE49-F238E27FC236}">
                <a16:creationId xmlns:a16="http://schemas.microsoft.com/office/drawing/2014/main" id="{633E326C-A074-4F8E-9B2A-16647200706F}"/>
              </a:ext>
            </a:extLst>
          </p:cNvPr>
          <p:cNvSpPr txBox="1"/>
          <p:nvPr/>
        </p:nvSpPr>
        <p:spPr>
          <a:xfrm>
            <a:off x="125446" y="3855720"/>
            <a:ext cx="8915400" cy="338554"/>
          </a:xfrm>
          <a:prstGeom prst="rect">
            <a:avLst/>
          </a:prstGeom>
          <a:noFill/>
        </p:spPr>
        <p:txBody>
          <a:bodyPr wrap="square" rtlCol="0">
            <a:spAutoFit/>
          </a:bodyPr>
          <a:lstStyle/>
          <a:p>
            <a:r>
              <a:rPr lang="en-GB" sz="1600" b="0" i="0" dirty="0">
                <a:effectLst/>
                <a:latin typeface="OpenSansRegular"/>
                <a:hlinkClick r:id="rId4" tooltip="link to all issues of this title"/>
              </a:rPr>
              <a:t>Widening Participation and Lifelong Learning</a:t>
            </a:r>
            <a:r>
              <a:rPr lang="en-GB" sz="1600" b="0" i="0" dirty="0">
                <a:solidFill>
                  <a:srgbClr val="000000"/>
                </a:solidFill>
                <a:effectLst/>
                <a:latin typeface="OpenSansRegular"/>
              </a:rPr>
              <a:t>, Volume 23, Number 3, 9 December 2021, pp. 147-162(16)</a:t>
            </a:r>
            <a:endParaRPr lang="en-GB" sz="1200" dirty="0"/>
          </a:p>
        </p:txBody>
      </p:sp>
      <p:pic>
        <p:nvPicPr>
          <p:cNvPr id="4" name="Online Media 3" title="We did it!' The role of study support in student success">
            <a:hlinkClick r:id="" action="ppaction://media"/>
            <a:extLst>
              <a:ext uri="{FF2B5EF4-FFF2-40B4-BE49-F238E27FC236}">
                <a16:creationId xmlns:a16="http://schemas.microsoft.com/office/drawing/2014/main" id="{0182BD4C-1154-4653-AB3F-FA11DBF70AC4}"/>
              </a:ext>
            </a:extLst>
          </p:cNvPr>
          <p:cNvPicPr>
            <a:picLocks noRot="1" noChangeAspect="1"/>
          </p:cNvPicPr>
          <p:nvPr>
            <a:videoFile r:link="rId1"/>
          </p:nvPr>
        </p:nvPicPr>
        <p:blipFill>
          <a:blip r:embed="rId5"/>
          <a:stretch>
            <a:fillRect/>
          </a:stretch>
        </p:blipFill>
        <p:spPr>
          <a:xfrm>
            <a:off x="2087880" y="1436551"/>
            <a:ext cx="4610100" cy="2336378"/>
          </a:xfrm>
          <a:prstGeom prst="rect">
            <a:avLst/>
          </a:prstGeom>
        </p:spPr>
      </p:pic>
    </p:spTree>
    <p:extLst>
      <p:ext uri="{BB962C8B-B14F-4D97-AF65-F5344CB8AC3E}">
        <p14:creationId xmlns:p14="http://schemas.microsoft.com/office/powerpoint/2010/main" val="4290440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1B6E3-E8B9-4D90-A4C5-4AD7EC0C05BA}"/>
              </a:ext>
            </a:extLst>
          </p:cNvPr>
          <p:cNvSpPr>
            <a:spLocks noGrp="1"/>
          </p:cNvSpPr>
          <p:nvPr>
            <p:ph type="ctrTitle"/>
          </p:nvPr>
        </p:nvSpPr>
        <p:spPr>
          <a:xfrm>
            <a:off x="296030" y="225693"/>
            <a:ext cx="5400000" cy="997196"/>
          </a:xfrm>
        </p:spPr>
        <p:txBody>
          <a:bodyPr/>
          <a:lstStyle/>
          <a:p>
            <a:r>
              <a:rPr lang="en-GB" dirty="0"/>
              <a:t>Key recommendations</a:t>
            </a:r>
            <a:br>
              <a:rPr lang="en-GB" dirty="0"/>
            </a:br>
            <a:endParaRPr lang="en-GB" dirty="0"/>
          </a:p>
        </p:txBody>
      </p:sp>
      <p:sp>
        <p:nvSpPr>
          <p:cNvPr id="3" name="Subtitle 2">
            <a:extLst>
              <a:ext uri="{FF2B5EF4-FFF2-40B4-BE49-F238E27FC236}">
                <a16:creationId xmlns:a16="http://schemas.microsoft.com/office/drawing/2014/main" id="{223F8E76-512A-4615-B2CF-2B35E41A5950}"/>
              </a:ext>
            </a:extLst>
          </p:cNvPr>
          <p:cNvSpPr>
            <a:spLocks noGrp="1"/>
          </p:cNvSpPr>
          <p:nvPr>
            <p:ph type="subTitle" idx="1"/>
          </p:nvPr>
        </p:nvSpPr>
        <p:spPr>
          <a:xfrm>
            <a:off x="449896" y="1188730"/>
            <a:ext cx="4032795" cy="1975926"/>
          </a:xfrm>
          <a:ln>
            <a:solidFill>
              <a:schemeClr val="bg1"/>
            </a:solidFill>
          </a:ln>
        </p:spPr>
        <p:txBody>
          <a:bodyPr/>
          <a:lstStyle/>
          <a:p>
            <a:pPr marL="72000"/>
            <a:r>
              <a:rPr lang="en-GB" sz="3400" dirty="0">
                <a:latin typeface="Calibri" panose="020F0502020204030204" pitchFamily="34" charset="0"/>
                <a:cs typeface="Calibri" panose="020F0502020204030204" pitchFamily="34" charset="0"/>
              </a:rPr>
              <a:t>1.  Mental health</a:t>
            </a:r>
          </a:p>
          <a:p>
            <a:pPr marL="72000"/>
            <a:r>
              <a:rPr lang="en-GB" sz="3400" dirty="0">
                <a:latin typeface="Calibri" panose="020F0502020204030204" pitchFamily="34" charset="0"/>
                <a:cs typeface="Calibri" panose="020F0502020204030204" pitchFamily="34" charset="0"/>
              </a:rPr>
              <a:t>2.  Staff development</a:t>
            </a:r>
          </a:p>
          <a:p>
            <a:pPr marL="72000"/>
            <a:r>
              <a:rPr lang="en-GB" sz="3400" dirty="0">
                <a:latin typeface="Calibri" panose="020F0502020204030204" pitchFamily="34" charset="0"/>
                <a:cs typeface="Calibri" panose="020F0502020204030204" pitchFamily="34" charset="0"/>
              </a:rPr>
              <a:t>3.  Tutor support</a:t>
            </a:r>
          </a:p>
          <a:p>
            <a:pPr marL="72000"/>
            <a:r>
              <a:rPr lang="en-GB" sz="3400" dirty="0">
                <a:latin typeface="Calibri" panose="020F0502020204030204" pitchFamily="34" charset="0"/>
                <a:cs typeface="Calibri" panose="020F0502020204030204" pitchFamily="34" charset="0"/>
              </a:rPr>
              <a:t>4.  Empowerment</a:t>
            </a:r>
          </a:p>
          <a:p>
            <a:endParaRPr lang="en-GB" dirty="0"/>
          </a:p>
          <a:p>
            <a:endParaRPr lang="en-GB" dirty="0"/>
          </a:p>
        </p:txBody>
      </p:sp>
      <p:sp>
        <p:nvSpPr>
          <p:cNvPr id="9" name="TextBox 8">
            <a:extLst>
              <a:ext uri="{FF2B5EF4-FFF2-40B4-BE49-F238E27FC236}">
                <a16:creationId xmlns:a16="http://schemas.microsoft.com/office/drawing/2014/main" id="{792E36E7-D8EF-45B4-BD15-3BE9C71C4D6F}"/>
              </a:ext>
            </a:extLst>
          </p:cNvPr>
          <p:cNvSpPr txBox="1"/>
          <p:nvPr/>
        </p:nvSpPr>
        <p:spPr>
          <a:xfrm>
            <a:off x="4661311" y="1188729"/>
            <a:ext cx="4186659" cy="1975926"/>
          </a:xfrm>
          <a:prstGeom prst="rect">
            <a:avLst/>
          </a:prstGeom>
          <a:noFill/>
          <a:ln>
            <a:solidFill>
              <a:schemeClr val="bg1"/>
            </a:solidFill>
          </a:ln>
        </p:spPr>
        <p:txBody>
          <a:bodyPr wrap="square">
            <a:spAutoFit/>
          </a:bodyPr>
          <a:lstStyle/>
          <a:p>
            <a:pPr>
              <a:lnSpc>
                <a:spcPct val="90000"/>
              </a:lnSpc>
            </a:pPr>
            <a:r>
              <a:rPr lang="en-GB" sz="3400" dirty="0">
                <a:solidFill>
                  <a:schemeClr val="bg1"/>
                </a:solidFill>
                <a:latin typeface="Calibri" panose="020F0502020204030204" pitchFamily="34" charset="0"/>
                <a:cs typeface="Calibri" panose="020F0502020204030204" pitchFamily="34" charset="0"/>
              </a:rPr>
              <a:t>5.  Hidden curriculum</a:t>
            </a:r>
          </a:p>
          <a:p>
            <a:pPr>
              <a:lnSpc>
                <a:spcPct val="90000"/>
              </a:lnSpc>
            </a:pPr>
            <a:r>
              <a:rPr lang="en-GB" sz="3400" dirty="0">
                <a:solidFill>
                  <a:schemeClr val="bg1"/>
                </a:solidFill>
                <a:latin typeface="Calibri" panose="020F0502020204030204" pitchFamily="34" charset="0"/>
                <a:cs typeface="Calibri" panose="020F0502020204030204" pitchFamily="34" charset="0"/>
              </a:rPr>
              <a:t>6.  Race and racism</a:t>
            </a:r>
          </a:p>
          <a:p>
            <a:pPr>
              <a:lnSpc>
                <a:spcPct val="90000"/>
              </a:lnSpc>
            </a:pPr>
            <a:r>
              <a:rPr lang="en-GB" sz="3400" dirty="0">
                <a:solidFill>
                  <a:schemeClr val="bg1"/>
                </a:solidFill>
                <a:latin typeface="Calibri" panose="020F0502020204030204" pitchFamily="34" charset="0"/>
                <a:cs typeface="Calibri" panose="020F0502020204030204" pitchFamily="34" charset="0"/>
              </a:rPr>
              <a:t>7.  Student Finance</a:t>
            </a:r>
          </a:p>
          <a:p>
            <a:pPr>
              <a:lnSpc>
                <a:spcPct val="90000"/>
              </a:lnSpc>
            </a:pPr>
            <a:r>
              <a:rPr lang="en-GB" sz="3400" dirty="0">
                <a:solidFill>
                  <a:schemeClr val="bg1"/>
                </a:solidFill>
                <a:latin typeface="Calibri" panose="020F0502020204030204" pitchFamily="34" charset="0"/>
                <a:cs typeface="Calibri" panose="020F0502020204030204" pitchFamily="34" charset="0"/>
              </a:rPr>
              <a:t>8.  Marcomms</a:t>
            </a:r>
            <a:endParaRPr lang="en-GB" sz="1800" dirty="0">
              <a:solidFill>
                <a:schemeClr val="bg1"/>
              </a:solidFill>
            </a:endParaRPr>
          </a:p>
        </p:txBody>
      </p:sp>
    </p:spTree>
    <p:extLst>
      <p:ext uri="{BB962C8B-B14F-4D97-AF65-F5344CB8AC3E}">
        <p14:creationId xmlns:p14="http://schemas.microsoft.com/office/powerpoint/2010/main" val="1933391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4321" y="269967"/>
            <a:ext cx="8614700" cy="1013710"/>
          </a:xfrm>
          <a:ln>
            <a:solidFill>
              <a:schemeClr val="bg1"/>
            </a:solidFill>
          </a:ln>
        </p:spPr>
        <p:txBody>
          <a:bodyPr/>
          <a:lstStyle/>
          <a:p>
            <a:r>
              <a:rPr lang="en-GB" dirty="0"/>
              <a:t>What our Black students are telling us about..</a:t>
            </a:r>
            <a:br>
              <a:rPr lang="en-GB" dirty="0"/>
            </a:br>
            <a:endParaRPr lang="en-US" dirty="0"/>
          </a:p>
        </p:txBody>
      </p:sp>
      <p:sp>
        <p:nvSpPr>
          <p:cNvPr id="5" name="Subtitle 4"/>
          <p:cNvSpPr>
            <a:spLocks noGrp="1"/>
          </p:cNvSpPr>
          <p:nvPr>
            <p:ph type="subTitle" idx="1"/>
          </p:nvPr>
        </p:nvSpPr>
        <p:spPr>
          <a:xfrm>
            <a:off x="274320" y="1459523"/>
            <a:ext cx="8614701" cy="3542508"/>
          </a:xfrm>
        </p:spPr>
        <p:txBody>
          <a:bodyPr/>
          <a:lstStyle/>
          <a:p>
            <a:r>
              <a:rPr lang="en-GB" sz="1600" b="1" dirty="0">
                <a:latin typeface="Calibri" panose="020F0502020204030204" pitchFamily="34" charset="0"/>
                <a:cs typeface="Calibri" panose="020F0502020204030204" pitchFamily="34" charset="0"/>
              </a:rPr>
              <a:t>Mental health</a:t>
            </a:r>
          </a:p>
          <a:p>
            <a:pPr marL="0" indent="0">
              <a:spcBef>
                <a:spcPts val="600"/>
              </a:spcBef>
              <a:buNone/>
            </a:pPr>
            <a:r>
              <a:rPr lang="en-GB" sz="1500" dirty="0">
                <a:latin typeface="Calibri" panose="020F0502020204030204" pitchFamily="34" charset="0"/>
                <a:cs typeface="Calibri" panose="020F0502020204030204" pitchFamily="34" charset="0"/>
              </a:rPr>
              <a:t>Our messaging needs to </a:t>
            </a:r>
            <a:r>
              <a:rPr lang="en-GB" sz="1500" b="1" dirty="0">
                <a:latin typeface="Calibri" panose="020F0502020204030204" pitchFamily="34" charset="0"/>
                <a:cs typeface="Calibri" panose="020F0502020204030204" pitchFamily="34" charset="0"/>
              </a:rPr>
              <a:t>reassure</a:t>
            </a:r>
            <a:r>
              <a:rPr lang="en-GB" sz="1500" dirty="0">
                <a:latin typeface="Calibri" panose="020F0502020204030204" pitchFamily="34" charset="0"/>
                <a:cs typeface="Calibri" panose="020F0502020204030204" pitchFamily="34" charset="0"/>
              </a:rPr>
              <a:t> students there’s nothing to fear or be embarrassed about by talking to us, they won’t be treated any differently and that the information is </a:t>
            </a:r>
            <a:r>
              <a:rPr lang="en-GB" sz="1500" b="1" dirty="0">
                <a:latin typeface="Calibri" panose="020F0502020204030204" pitchFamily="34" charset="0"/>
                <a:cs typeface="Calibri" panose="020F0502020204030204" pitchFamily="34" charset="0"/>
              </a:rPr>
              <a:t>confidential</a:t>
            </a:r>
            <a:r>
              <a:rPr lang="en-GB" sz="1500" dirty="0">
                <a:latin typeface="Calibri" panose="020F0502020204030204" pitchFamily="34" charset="0"/>
                <a:cs typeface="Calibri" panose="020F0502020204030204" pitchFamily="34" charset="0"/>
              </a:rPr>
              <a:t>. We need to tell students how they need to speak out to </a:t>
            </a:r>
            <a:r>
              <a:rPr lang="en-GB" sz="1500" b="1" dirty="0">
                <a:latin typeface="Calibri" panose="020F0502020204030204" pitchFamily="34" charset="0"/>
                <a:cs typeface="Calibri" panose="020F0502020204030204" pitchFamily="34" charset="0"/>
              </a:rPr>
              <a:t>get help </a:t>
            </a:r>
            <a:r>
              <a:rPr lang="en-GB" sz="1500" dirty="0">
                <a:latin typeface="Calibri" panose="020F0502020204030204" pitchFamily="34" charset="0"/>
                <a:cs typeface="Calibri" panose="020F0502020204030204" pitchFamily="34" charset="0"/>
              </a:rPr>
              <a:t>and with help they are </a:t>
            </a:r>
            <a:r>
              <a:rPr lang="en-GB" sz="1500" b="1" dirty="0">
                <a:latin typeface="Calibri" panose="020F0502020204030204" pitchFamily="34" charset="0"/>
                <a:cs typeface="Calibri" panose="020F0502020204030204" pitchFamily="34" charset="0"/>
              </a:rPr>
              <a:t>more likely to keep on </a:t>
            </a:r>
            <a:r>
              <a:rPr lang="en-GB" sz="1500" dirty="0">
                <a:latin typeface="Calibri" panose="020F0502020204030204" pitchFamily="34" charset="0"/>
                <a:cs typeface="Calibri" panose="020F0502020204030204" pitchFamily="34" charset="0"/>
              </a:rPr>
              <a:t>with their studies. We need to make it </a:t>
            </a:r>
            <a:r>
              <a:rPr lang="en-GB" sz="1500" b="1" dirty="0">
                <a:latin typeface="Calibri" panose="020F0502020204030204" pitchFamily="34" charset="0"/>
                <a:cs typeface="Calibri" panose="020F0502020204030204" pitchFamily="34" charset="0"/>
              </a:rPr>
              <a:t>easy </a:t>
            </a:r>
            <a:r>
              <a:rPr lang="en-GB" sz="1500" dirty="0">
                <a:latin typeface="Calibri" panose="020F0502020204030204" pitchFamily="34" charset="0"/>
                <a:cs typeface="Calibri" panose="020F0502020204030204" pitchFamily="34" charset="0"/>
              </a:rPr>
              <a:t>for students to </a:t>
            </a:r>
            <a:r>
              <a:rPr lang="en-GB" sz="1500" b="1" dirty="0">
                <a:latin typeface="Calibri" panose="020F0502020204030204" pitchFamily="34" charset="0"/>
                <a:cs typeface="Calibri" panose="020F0502020204030204" pitchFamily="34" charset="0"/>
              </a:rPr>
              <a:t>find</a:t>
            </a:r>
            <a:r>
              <a:rPr lang="en-GB" sz="1500" dirty="0">
                <a:latin typeface="Calibri" panose="020F0502020204030204" pitchFamily="34" charset="0"/>
                <a:cs typeface="Calibri" panose="020F0502020204030204" pitchFamily="34" charset="0"/>
              </a:rPr>
              <a:t> the </a:t>
            </a:r>
            <a:r>
              <a:rPr lang="en-GB" sz="1500" b="1" dirty="0">
                <a:latin typeface="Calibri" panose="020F0502020204030204" pitchFamily="34" charset="0"/>
                <a:cs typeface="Calibri" panose="020F0502020204030204" pitchFamily="34" charset="0"/>
              </a:rPr>
              <a:t>information</a:t>
            </a:r>
            <a:r>
              <a:rPr lang="en-GB" sz="1500" dirty="0">
                <a:latin typeface="Calibri" panose="020F0502020204030204" pitchFamily="34" charset="0"/>
                <a:cs typeface="Calibri" panose="020F0502020204030204" pitchFamily="34" charset="0"/>
              </a:rPr>
              <a:t> they need, </a:t>
            </a:r>
            <a:r>
              <a:rPr lang="en-GB" sz="1500" b="1" dirty="0">
                <a:latin typeface="Calibri" panose="020F0502020204030204" pitchFamily="34" charset="0"/>
                <a:cs typeface="Calibri" panose="020F0502020204030204" pitchFamily="34" charset="0"/>
              </a:rPr>
              <a:t>through</a:t>
            </a:r>
            <a:r>
              <a:rPr lang="en-GB" sz="1500" dirty="0">
                <a:latin typeface="Calibri" panose="020F0502020204030204" pitchFamily="34" charset="0"/>
                <a:cs typeface="Calibri" panose="020F0502020204030204" pitchFamily="34" charset="0"/>
              </a:rPr>
              <a:t> their </a:t>
            </a:r>
            <a:r>
              <a:rPr lang="en-GB" sz="1500" b="1" dirty="0">
                <a:latin typeface="Calibri" panose="020F0502020204030204" pitchFamily="34" charset="0"/>
                <a:cs typeface="Calibri" panose="020F0502020204030204" pitchFamily="34" charset="0"/>
              </a:rPr>
              <a:t>tutors</a:t>
            </a:r>
            <a:r>
              <a:rPr lang="en-GB" sz="1500" dirty="0">
                <a:latin typeface="Calibri" panose="020F0502020204030204" pitchFamily="34" charset="0"/>
                <a:cs typeface="Calibri" panose="020F0502020204030204" pitchFamily="34" charset="0"/>
              </a:rPr>
              <a:t>, in </a:t>
            </a:r>
            <a:r>
              <a:rPr lang="en-GB" sz="1500" b="1" dirty="0">
                <a:latin typeface="Calibri" panose="020F0502020204030204" pitchFamily="34" charset="0"/>
                <a:cs typeface="Calibri" panose="020F0502020204030204" pitchFamily="34" charset="0"/>
              </a:rPr>
              <a:t>module design </a:t>
            </a:r>
            <a:r>
              <a:rPr lang="en-GB" sz="1500" dirty="0">
                <a:latin typeface="Calibri" panose="020F0502020204030204" pitchFamily="34" charset="0"/>
                <a:cs typeface="Calibri" panose="020F0502020204030204" pitchFamily="34" charset="0"/>
              </a:rPr>
              <a:t>and on </a:t>
            </a:r>
            <a:r>
              <a:rPr lang="en-GB" sz="1500" b="1" dirty="0" err="1">
                <a:latin typeface="Calibri" panose="020F0502020204030204" pitchFamily="34" charset="0"/>
                <a:cs typeface="Calibri" panose="020F0502020204030204" pitchFamily="34" charset="0"/>
              </a:rPr>
              <a:t>StudentHome</a:t>
            </a:r>
            <a:r>
              <a:rPr lang="en-GB" sz="1500" dirty="0">
                <a:latin typeface="Calibri" panose="020F0502020204030204" pitchFamily="34" charset="0"/>
                <a:cs typeface="Calibri" panose="020F0502020204030204" pitchFamily="34" charset="0"/>
              </a:rPr>
              <a:t>. Building </a:t>
            </a:r>
            <a:r>
              <a:rPr lang="en-GB" sz="1500" b="1" dirty="0">
                <a:latin typeface="Calibri" panose="020F0502020204030204" pitchFamily="34" charset="0"/>
                <a:cs typeface="Calibri" panose="020F0502020204030204" pitchFamily="34" charset="0"/>
              </a:rPr>
              <a:t>reflective tasks </a:t>
            </a:r>
            <a:r>
              <a:rPr lang="en-GB" sz="1500" dirty="0">
                <a:latin typeface="Calibri" panose="020F0502020204030204" pitchFamily="34" charset="0"/>
                <a:cs typeface="Calibri" panose="020F0502020204030204" pitchFamily="34" charset="0"/>
              </a:rPr>
              <a:t>into modules can allow students to think about how they’re feeling at certain points in their study and </a:t>
            </a:r>
            <a:r>
              <a:rPr lang="en-GB" sz="1500" b="1" dirty="0">
                <a:latin typeface="Calibri" panose="020F0502020204030204" pitchFamily="34" charset="0"/>
                <a:cs typeface="Calibri" panose="020F0502020204030204" pitchFamily="34" charset="0"/>
              </a:rPr>
              <a:t>signposts to support </a:t>
            </a:r>
            <a:r>
              <a:rPr lang="en-GB" sz="1500" dirty="0">
                <a:latin typeface="Calibri" panose="020F0502020204030204" pitchFamily="34" charset="0"/>
                <a:cs typeface="Calibri" panose="020F0502020204030204" pitchFamily="34" charset="0"/>
              </a:rPr>
              <a:t>can be </a:t>
            </a:r>
            <a:r>
              <a:rPr lang="en-GB" sz="1500" b="1" dirty="0">
                <a:latin typeface="Calibri" panose="020F0502020204030204" pitchFamily="34" charset="0"/>
                <a:cs typeface="Calibri" panose="020F0502020204030204" pitchFamily="34" charset="0"/>
              </a:rPr>
              <a:t>embedded</a:t>
            </a:r>
            <a:r>
              <a:rPr lang="en-GB" sz="1500" dirty="0">
                <a:latin typeface="Calibri" panose="020F0502020204030204" pitchFamily="34" charset="0"/>
                <a:cs typeface="Calibri" panose="020F0502020204030204" pitchFamily="34" charset="0"/>
              </a:rPr>
              <a:t> into materials. Students need to know what </a:t>
            </a:r>
            <a:r>
              <a:rPr lang="en-GB" sz="1500" b="1" dirty="0">
                <a:latin typeface="Calibri" panose="020F0502020204030204" pitchFamily="34" charset="0"/>
                <a:cs typeface="Calibri" panose="020F0502020204030204" pitchFamily="34" charset="0"/>
              </a:rPr>
              <a:t>declaring</a:t>
            </a:r>
            <a:r>
              <a:rPr lang="en-GB" sz="1500" dirty="0">
                <a:latin typeface="Calibri" panose="020F0502020204030204" pitchFamily="34" charset="0"/>
                <a:cs typeface="Calibri" panose="020F0502020204030204" pitchFamily="34" charset="0"/>
              </a:rPr>
              <a:t> means along with the different </a:t>
            </a:r>
            <a:r>
              <a:rPr lang="en-GB" sz="1500" b="1" dirty="0">
                <a:latin typeface="Calibri" panose="020F0502020204030204" pitchFamily="34" charset="0"/>
                <a:cs typeface="Calibri" panose="020F0502020204030204" pitchFamily="34" charset="0"/>
              </a:rPr>
              <a:t>levels of support </a:t>
            </a:r>
            <a:r>
              <a:rPr lang="en-GB" sz="1500" dirty="0">
                <a:latin typeface="Calibri" panose="020F0502020204030204" pitchFamily="34" charset="0"/>
                <a:cs typeface="Calibri" panose="020F0502020204030204" pitchFamily="34" charset="0"/>
              </a:rPr>
              <a:t>and that they </a:t>
            </a:r>
            <a:r>
              <a:rPr lang="en-GB" sz="1500" b="1" dirty="0">
                <a:latin typeface="Calibri" panose="020F0502020204030204" pitchFamily="34" charset="0"/>
                <a:cs typeface="Calibri" panose="020F0502020204030204" pitchFamily="34" charset="0"/>
              </a:rPr>
              <a:t>don’t</a:t>
            </a:r>
            <a:r>
              <a:rPr lang="en-GB" sz="1500" dirty="0">
                <a:latin typeface="Calibri" panose="020F0502020204030204" pitchFamily="34" charset="0"/>
                <a:cs typeface="Calibri" panose="020F0502020204030204" pitchFamily="34" charset="0"/>
              </a:rPr>
              <a:t> necessarily </a:t>
            </a:r>
            <a:r>
              <a:rPr lang="en-GB" sz="1500" b="1" dirty="0">
                <a:latin typeface="Calibri" panose="020F0502020204030204" pitchFamily="34" charset="0"/>
                <a:cs typeface="Calibri" panose="020F0502020204030204" pitchFamily="34" charset="0"/>
              </a:rPr>
              <a:t>need</a:t>
            </a:r>
            <a:r>
              <a:rPr lang="en-GB" sz="1500" dirty="0">
                <a:latin typeface="Calibri" panose="020F0502020204030204" pitchFamily="34" charset="0"/>
                <a:cs typeface="Calibri" panose="020F0502020204030204" pitchFamily="34" charset="0"/>
              </a:rPr>
              <a:t> a </a:t>
            </a:r>
            <a:r>
              <a:rPr lang="en-GB" sz="1500" b="1" dirty="0">
                <a:latin typeface="Calibri" panose="020F0502020204030204" pitchFamily="34" charset="0"/>
                <a:cs typeface="Calibri" panose="020F0502020204030204" pitchFamily="34" charset="0"/>
              </a:rPr>
              <a:t>Drs note/certificate</a:t>
            </a:r>
            <a:r>
              <a:rPr lang="en-GB" sz="1500" dirty="0">
                <a:latin typeface="Calibri" panose="020F0502020204030204" pitchFamily="34" charset="0"/>
                <a:cs typeface="Calibri" panose="020F0502020204030204" pitchFamily="34" charset="0"/>
              </a:rPr>
              <a:t>.</a:t>
            </a:r>
          </a:p>
          <a:p>
            <a:pPr marL="0" indent="0">
              <a:buNone/>
            </a:pPr>
            <a:r>
              <a:rPr lang="en-GB" sz="1500" dirty="0">
                <a:latin typeface="Calibri" panose="020F0502020204030204" pitchFamily="34" charset="0"/>
                <a:cs typeface="Calibri" panose="020F0502020204030204" pitchFamily="34" charset="0"/>
              </a:rPr>
              <a:t>We need to </a:t>
            </a:r>
            <a:r>
              <a:rPr lang="en-GB" sz="1500" b="1" dirty="0">
                <a:latin typeface="Calibri" panose="020F0502020204030204" pitchFamily="34" charset="0"/>
                <a:cs typeface="Calibri" panose="020F0502020204030204" pitchFamily="34" charset="0"/>
              </a:rPr>
              <a:t>review</a:t>
            </a:r>
            <a:r>
              <a:rPr lang="en-GB" sz="1500" dirty="0">
                <a:latin typeface="Calibri" panose="020F0502020204030204" pitchFamily="34" charset="0"/>
                <a:cs typeface="Calibri" panose="020F0502020204030204" pitchFamily="34" charset="0"/>
              </a:rPr>
              <a:t> the way in which mental health is </a:t>
            </a:r>
            <a:r>
              <a:rPr lang="en-GB" sz="1500" b="1" dirty="0">
                <a:latin typeface="Calibri" panose="020F0502020204030204" pitchFamily="34" charset="0"/>
                <a:cs typeface="Calibri" panose="020F0502020204030204" pitchFamily="34" charset="0"/>
              </a:rPr>
              <a:t>declared as a disability </a:t>
            </a:r>
            <a:r>
              <a:rPr lang="en-GB" sz="1500" dirty="0">
                <a:latin typeface="Calibri" panose="020F0502020204030204" pitchFamily="34" charset="0"/>
                <a:cs typeface="Calibri" panose="020F0502020204030204" pitchFamily="34" charset="0"/>
              </a:rPr>
              <a:t>and consider how we can </a:t>
            </a:r>
            <a:r>
              <a:rPr lang="en-GB" sz="1500" b="1" dirty="0">
                <a:latin typeface="Calibri" panose="020F0502020204030204" pitchFamily="34" charset="0"/>
                <a:cs typeface="Calibri" panose="020F0502020204030204" pitchFamily="34" charset="0"/>
              </a:rPr>
              <a:t>uncouple</a:t>
            </a:r>
            <a:r>
              <a:rPr lang="en-GB" sz="1500" dirty="0">
                <a:latin typeface="Calibri" panose="020F0502020204030204" pitchFamily="34" charset="0"/>
                <a:cs typeface="Calibri" panose="020F0502020204030204" pitchFamily="34" charset="0"/>
              </a:rPr>
              <a:t> these </a:t>
            </a:r>
            <a:r>
              <a:rPr lang="en-GB" sz="1500" b="1" dirty="0">
                <a:latin typeface="Calibri" panose="020F0502020204030204" pitchFamily="34" charset="0"/>
                <a:cs typeface="Calibri" panose="020F0502020204030204" pitchFamily="34" charset="0"/>
              </a:rPr>
              <a:t>terms</a:t>
            </a:r>
            <a:r>
              <a:rPr lang="en-GB" sz="1500" dirty="0">
                <a:latin typeface="Calibri" panose="020F0502020204030204" pitchFamily="34" charset="0"/>
                <a:cs typeface="Calibri" panose="020F0502020204030204" pitchFamily="34" charset="0"/>
              </a:rPr>
              <a:t>.  The </a:t>
            </a:r>
            <a:r>
              <a:rPr lang="en-GB" sz="1500" b="1" dirty="0">
                <a:latin typeface="Calibri" panose="020F0502020204030204" pitchFamily="34" charset="0"/>
                <a:cs typeface="Calibri" panose="020F0502020204030204" pitchFamily="34" charset="0"/>
              </a:rPr>
              <a:t>language</a:t>
            </a:r>
            <a:r>
              <a:rPr lang="en-GB" sz="1500" dirty="0">
                <a:latin typeface="Calibri" panose="020F0502020204030204" pitchFamily="34" charset="0"/>
                <a:cs typeface="Calibri" panose="020F0502020204030204" pitchFamily="34" charset="0"/>
              </a:rPr>
              <a:t> used to describe mental wellbeing may be more </a:t>
            </a:r>
            <a:r>
              <a:rPr lang="en-GB" sz="1500" b="1" dirty="0">
                <a:latin typeface="Calibri" panose="020F0502020204030204" pitchFamily="34" charset="0"/>
                <a:cs typeface="Calibri" panose="020F0502020204030204" pitchFamily="34" charset="0"/>
              </a:rPr>
              <a:t>subtle</a:t>
            </a:r>
            <a:r>
              <a:rPr lang="en-GB" sz="1500" dirty="0">
                <a:latin typeface="Calibri" panose="020F0502020204030204" pitchFamily="34" charset="0"/>
                <a:cs typeface="Calibri" panose="020F0502020204030204" pitchFamily="34" charset="0"/>
              </a:rPr>
              <a:t> or different for Black students which means we should l</a:t>
            </a:r>
            <a:r>
              <a:rPr lang="en-GB" sz="1500" b="1" dirty="0">
                <a:latin typeface="Calibri" panose="020F0502020204030204" pitchFamily="34" charset="0"/>
                <a:cs typeface="Calibri" panose="020F0502020204030204" pitchFamily="34" charset="0"/>
              </a:rPr>
              <a:t>isten</a:t>
            </a:r>
            <a:r>
              <a:rPr lang="en-GB" sz="1500" dirty="0">
                <a:latin typeface="Calibri" panose="020F0502020204030204" pitchFamily="34" charset="0"/>
                <a:cs typeface="Calibri" panose="020F0502020204030204" pitchFamily="34" charset="0"/>
              </a:rPr>
              <a:t>  for cues about feeling unwell, tired, having a bad day, not feeling too good etc. </a:t>
            </a:r>
          </a:p>
          <a:p>
            <a:endParaRPr lang="en-US" sz="3200" dirty="0"/>
          </a:p>
        </p:txBody>
      </p:sp>
    </p:spTree>
    <p:extLst>
      <p:ext uri="{BB962C8B-B14F-4D97-AF65-F5344CB8AC3E}">
        <p14:creationId xmlns:p14="http://schemas.microsoft.com/office/powerpoint/2010/main" val="2686342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4321" y="269967"/>
            <a:ext cx="8417858" cy="960956"/>
          </a:xfrm>
          <a:ln>
            <a:solidFill>
              <a:schemeClr val="bg1"/>
            </a:solidFill>
          </a:ln>
        </p:spPr>
        <p:txBody>
          <a:bodyPr/>
          <a:lstStyle/>
          <a:p>
            <a:r>
              <a:rPr lang="en-GB" dirty="0"/>
              <a:t>What our Black students are telling us about..	</a:t>
            </a:r>
            <a:br>
              <a:rPr lang="en-GB" dirty="0"/>
            </a:br>
            <a:endParaRPr lang="en-US" dirty="0"/>
          </a:p>
        </p:txBody>
      </p:sp>
      <p:sp>
        <p:nvSpPr>
          <p:cNvPr id="5" name="Subtitle 4"/>
          <p:cNvSpPr>
            <a:spLocks noGrp="1"/>
          </p:cNvSpPr>
          <p:nvPr>
            <p:ph type="subTitle" idx="1"/>
          </p:nvPr>
        </p:nvSpPr>
        <p:spPr>
          <a:xfrm>
            <a:off x="274320" y="1459523"/>
            <a:ext cx="8614701" cy="2583271"/>
          </a:xfrm>
        </p:spPr>
        <p:txBody>
          <a:bodyPr/>
          <a:lstStyle/>
          <a:p>
            <a:r>
              <a:rPr lang="en-GB" sz="1600" b="1" dirty="0">
                <a:latin typeface="Calibri" panose="020F0502020204030204" pitchFamily="34" charset="0"/>
                <a:cs typeface="Calibri" panose="020F0502020204030204" pitchFamily="34" charset="0"/>
              </a:rPr>
              <a:t>Staff development</a:t>
            </a:r>
          </a:p>
          <a:p>
            <a:pPr marL="0" indent="0">
              <a:buNone/>
            </a:pPr>
            <a:r>
              <a:rPr lang="en-GB" sz="1500" b="1" dirty="0">
                <a:latin typeface="Calibri" panose="020F0502020204030204" pitchFamily="34" charset="0"/>
                <a:cs typeface="Calibri" panose="020F0502020204030204" pitchFamily="34" charset="0"/>
              </a:rPr>
              <a:t>Staff</a:t>
            </a:r>
            <a:r>
              <a:rPr lang="en-GB" sz="1500" dirty="0">
                <a:latin typeface="Calibri" panose="020F0502020204030204" pitchFamily="34" charset="0"/>
                <a:cs typeface="Calibri" panose="020F0502020204030204" pitchFamily="34" charset="0"/>
              </a:rPr>
              <a:t>  should be </a:t>
            </a:r>
            <a:r>
              <a:rPr lang="en-GB" sz="1500" b="1" dirty="0">
                <a:latin typeface="Calibri" panose="020F0502020204030204" pitchFamily="34" charset="0"/>
                <a:cs typeface="Calibri" panose="020F0502020204030204" pitchFamily="34" charset="0"/>
              </a:rPr>
              <a:t>trained</a:t>
            </a:r>
            <a:r>
              <a:rPr lang="en-GB" sz="1500" dirty="0">
                <a:latin typeface="Calibri" panose="020F0502020204030204" pitchFamily="34" charset="0"/>
                <a:cs typeface="Calibri" panose="020F0502020204030204" pitchFamily="34" charset="0"/>
              </a:rPr>
              <a:t> in how to support Black people with mental health conditions, have </a:t>
            </a:r>
            <a:r>
              <a:rPr lang="en-GB" sz="1500" b="1" dirty="0">
                <a:latin typeface="Calibri" panose="020F0502020204030204" pitchFamily="34" charset="0"/>
                <a:cs typeface="Calibri" panose="020F0502020204030204" pitchFamily="34" charset="0"/>
              </a:rPr>
              <a:t>cultural competence and empathy </a:t>
            </a:r>
            <a:r>
              <a:rPr lang="en-GB" sz="1500" dirty="0">
                <a:latin typeface="Calibri" panose="020F0502020204030204" pitchFamily="34" charset="0"/>
                <a:cs typeface="Calibri" panose="020F0502020204030204" pitchFamily="34" charset="0"/>
              </a:rPr>
              <a:t>with the individual’s journey. A </a:t>
            </a:r>
            <a:r>
              <a:rPr lang="en-GB" sz="1500" b="1" dirty="0">
                <a:latin typeface="Calibri" panose="020F0502020204030204" pitchFamily="34" charset="0"/>
                <a:cs typeface="Calibri" panose="020F0502020204030204" pitchFamily="34" charset="0"/>
              </a:rPr>
              <a:t>wellbeing helpline </a:t>
            </a:r>
            <a:r>
              <a:rPr lang="en-GB" sz="1500" dirty="0">
                <a:latin typeface="Calibri" panose="020F0502020204030204" pitchFamily="34" charset="0"/>
                <a:cs typeface="Calibri" panose="020F0502020204030204" pitchFamily="34" charset="0"/>
              </a:rPr>
              <a:t>would make it easy for students to have direct contact with someone they can </a:t>
            </a:r>
            <a:r>
              <a:rPr lang="en-GB" sz="1500" b="1" dirty="0">
                <a:latin typeface="Calibri" panose="020F0502020204030204" pitchFamily="34" charset="0"/>
                <a:cs typeface="Calibri" panose="020F0502020204030204" pitchFamily="34" charset="0"/>
              </a:rPr>
              <a:t>speak</a:t>
            </a:r>
            <a:r>
              <a:rPr lang="en-GB" sz="1500" dirty="0">
                <a:latin typeface="Calibri" panose="020F0502020204030204" pitchFamily="34" charset="0"/>
                <a:cs typeface="Calibri" panose="020F0502020204030204" pitchFamily="34" charset="0"/>
              </a:rPr>
              <a:t> to. Teaming up with an existing provider that provides </a:t>
            </a:r>
            <a:r>
              <a:rPr lang="en-GB" sz="1500" b="1" dirty="0">
                <a:latin typeface="Calibri" panose="020F0502020204030204" pitchFamily="34" charset="0"/>
                <a:cs typeface="Calibri" panose="020F0502020204030204" pitchFamily="34" charset="0"/>
              </a:rPr>
              <a:t>culturally competent support </a:t>
            </a:r>
            <a:r>
              <a:rPr lang="en-GB" sz="1500" dirty="0">
                <a:latin typeface="Calibri" panose="020F0502020204030204" pitchFamily="34" charset="0"/>
                <a:cs typeface="Calibri" panose="020F0502020204030204" pitchFamily="34" charset="0"/>
              </a:rPr>
              <a:t>could</a:t>
            </a:r>
            <a:r>
              <a:rPr lang="en-GB" sz="1500" b="1" dirty="0">
                <a:latin typeface="Calibri" panose="020F0502020204030204" pitchFamily="34" charset="0"/>
                <a:cs typeface="Calibri" panose="020F0502020204030204" pitchFamily="34" charset="0"/>
              </a:rPr>
              <a:t> </a:t>
            </a:r>
            <a:r>
              <a:rPr lang="en-GB" sz="1500" dirty="0">
                <a:latin typeface="Calibri" panose="020F0502020204030204" pitchFamily="34" charset="0"/>
                <a:cs typeface="Calibri" panose="020F0502020204030204" pitchFamily="34" charset="0"/>
              </a:rPr>
              <a:t>also help. Having </a:t>
            </a:r>
            <a:r>
              <a:rPr lang="en-GB" sz="1500" b="1" dirty="0">
                <a:latin typeface="Calibri" panose="020F0502020204030204" pitchFamily="34" charset="0"/>
                <a:cs typeface="Calibri" panose="020F0502020204030204" pitchFamily="34" charset="0"/>
              </a:rPr>
              <a:t>empathy</a:t>
            </a:r>
            <a:r>
              <a:rPr lang="en-GB" sz="1500" dirty="0">
                <a:latin typeface="Calibri" panose="020F0502020204030204" pitchFamily="34" charset="0"/>
                <a:cs typeface="Calibri" panose="020F0502020204030204" pitchFamily="34" charset="0"/>
              </a:rPr>
              <a:t> when speaking to students can help with recognising the </a:t>
            </a:r>
            <a:r>
              <a:rPr lang="en-GB" sz="1500" b="1" dirty="0">
                <a:latin typeface="Calibri" panose="020F0502020204030204" pitchFamily="34" charset="0"/>
                <a:cs typeface="Calibri" panose="020F0502020204030204" pitchFamily="34" charset="0"/>
              </a:rPr>
              <a:t>different journeys </a:t>
            </a:r>
            <a:r>
              <a:rPr lang="en-GB" sz="1500" dirty="0">
                <a:latin typeface="Calibri" panose="020F0502020204030204" pitchFamily="34" charset="0"/>
                <a:cs typeface="Calibri" panose="020F0502020204030204" pitchFamily="34" charset="0"/>
              </a:rPr>
              <a:t>students have had. O</a:t>
            </a:r>
            <a:r>
              <a:rPr lang="en-GB" sz="1500" dirty="0">
                <a:effectLst/>
                <a:latin typeface="Calibri" panose="020F0502020204030204" pitchFamily="34" charset="0"/>
                <a:ea typeface="Times New Roman" panose="02020603050405020304" pitchFamily="18" charset="0"/>
                <a:cs typeface="Calibri" panose="020F0502020204030204" pitchFamily="34" charset="0"/>
              </a:rPr>
              <a:t>ur front line staff need to be able to empathise with a forced migrant and the impact of this on their mental health, as well as with people who experience or have experienced racism, whether direct or indirect, on a regular basis (in addition to issues around intersectionality).</a:t>
            </a:r>
            <a:endParaRPr lang="en-GB" sz="1500" dirty="0">
              <a:latin typeface="Calibri" panose="020F0502020204030204" pitchFamily="34" charset="0"/>
              <a:cs typeface="Calibri" panose="020F0502020204030204" pitchFamily="34" charset="0"/>
            </a:endParaRPr>
          </a:p>
          <a:p>
            <a:endParaRPr lang="en-US" sz="3200" dirty="0"/>
          </a:p>
        </p:txBody>
      </p:sp>
    </p:spTree>
    <p:extLst>
      <p:ext uri="{BB962C8B-B14F-4D97-AF65-F5344CB8AC3E}">
        <p14:creationId xmlns:p14="http://schemas.microsoft.com/office/powerpoint/2010/main" val="3158878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4320" y="269967"/>
            <a:ext cx="8465233" cy="960956"/>
          </a:xfrm>
          <a:ln>
            <a:solidFill>
              <a:schemeClr val="bg1"/>
            </a:solidFill>
          </a:ln>
        </p:spPr>
        <p:txBody>
          <a:bodyPr/>
          <a:lstStyle/>
          <a:p>
            <a:r>
              <a:rPr lang="en-GB" dirty="0"/>
              <a:t>What our Black students are telling us about..	</a:t>
            </a:r>
            <a:br>
              <a:rPr lang="en-GB" dirty="0"/>
            </a:br>
            <a:endParaRPr lang="en-US" dirty="0"/>
          </a:p>
        </p:txBody>
      </p:sp>
      <p:sp>
        <p:nvSpPr>
          <p:cNvPr id="5" name="Subtitle 4"/>
          <p:cNvSpPr>
            <a:spLocks noGrp="1"/>
          </p:cNvSpPr>
          <p:nvPr>
            <p:ph type="subTitle" idx="1"/>
          </p:nvPr>
        </p:nvSpPr>
        <p:spPr>
          <a:xfrm>
            <a:off x="274320" y="1459523"/>
            <a:ext cx="8614701" cy="3476849"/>
          </a:xfrm>
        </p:spPr>
        <p:txBody>
          <a:bodyPr/>
          <a:lstStyle/>
          <a:p>
            <a:r>
              <a:rPr lang="en-GB" sz="1600" b="1" dirty="0">
                <a:latin typeface="Calibri" panose="020F0502020204030204" pitchFamily="34" charset="0"/>
                <a:cs typeface="Calibri" panose="020F0502020204030204" pitchFamily="34" charset="0"/>
              </a:rPr>
              <a:t>Tutors</a:t>
            </a:r>
          </a:p>
          <a:p>
            <a:pPr marL="0" indent="0">
              <a:buNone/>
            </a:pPr>
            <a:r>
              <a:rPr lang="en-GB" sz="1500" dirty="0">
                <a:latin typeface="Calibri" panose="020F0502020204030204" pitchFamily="34" charset="0"/>
                <a:cs typeface="Calibri" panose="020F0502020204030204" pitchFamily="34" charset="0"/>
              </a:rPr>
              <a:t>Tutors are </a:t>
            </a:r>
            <a:r>
              <a:rPr lang="en-GB" sz="1500" b="1" dirty="0">
                <a:latin typeface="Calibri" panose="020F0502020204030204" pitchFamily="34" charset="0"/>
                <a:cs typeface="Calibri" panose="020F0502020204030204" pitchFamily="34" charset="0"/>
              </a:rPr>
              <a:t>key</a:t>
            </a:r>
            <a:r>
              <a:rPr lang="en-GB" sz="1500" dirty="0">
                <a:latin typeface="Calibri" panose="020F0502020204030204" pitchFamily="34" charset="0"/>
                <a:cs typeface="Calibri" panose="020F0502020204030204" pitchFamily="34" charset="0"/>
              </a:rPr>
              <a:t> in the student relationship as they are trusted individuals and are spoken of highly by students. Tutors need to have </a:t>
            </a:r>
            <a:r>
              <a:rPr lang="en-GB" sz="1500" b="1" dirty="0">
                <a:latin typeface="Calibri" panose="020F0502020204030204" pitchFamily="34" charset="0"/>
                <a:cs typeface="Calibri" panose="020F0502020204030204" pitchFamily="34" charset="0"/>
              </a:rPr>
              <a:t>high expectations </a:t>
            </a:r>
            <a:r>
              <a:rPr lang="en-GB" sz="1500" dirty="0">
                <a:latin typeface="Calibri" panose="020F0502020204030204" pitchFamily="34" charset="0"/>
                <a:cs typeface="Calibri" panose="020F0502020204030204" pitchFamily="34" charset="0"/>
              </a:rPr>
              <a:t>for all students, and </a:t>
            </a:r>
            <a:r>
              <a:rPr lang="en-GB" sz="1500" b="1" dirty="0">
                <a:latin typeface="Calibri" panose="020F0502020204030204" pitchFamily="34" charset="0"/>
                <a:cs typeface="Calibri" panose="020F0502020204030204" pitchFamily="34" charset="0"/>
              </a:rPr>
              <a:t>encourage attendance </a:t>
            </a:r>
            <a:r>
              <a:rPr lang="en-GB" sz="1500" dirty="0">
                <a:latin typeface="Calibri" panose="020F0502020204030204" pitchFamily="34" charset="0"/>
                <a:cs typeface="Calibri" panose="020F0502020204030204" pitchFamily="34" charset="0"/>
              </a:rPr>
              <a:t>at </a:t>
            </a:r>
            <a:r>
              <a:rPr lang="en-GB" sz="1500" b="1" dirty="0">
                <a:latin typeface="Calibri" panose="020F0502020204030204" pitchFamily="34" charset="0"/>
                <a:cs typeface="Calibri" panose="020F0502020204030204" pitchFamily="34" charset="0"/>
              </a:rPr>
              <a:t>online learning events</a:t>
            </a:r>
            <a:r>
              <a:rPr lang="en-GB" sz="1500" dirty="0">
                <a:latin typeface="Calibri" panose="020F0502020204030204" pitchFamily="34" charset="0"/>
                <a:cs typeface="Calibri" panose="020F0502020204030204" pitchFamily="34" charset="0"/>
              </a:rPr>
              <a:t> whether synchronous or asynchronous. They OU needs to s</a:t>
            </a:r>
            <a:r>
              <a:rPr lang="en-GB" sz="1500" b="1" dirty="0">
                <a:latin typeface="Calibri" panose="020F0502020204030204" pitchFamily="34" charset="0"/>
                <a:cs typeface="Calibri" panose="020F0502020204030204" pitchFamily="34" charset="0"/>
              </a:rPr>
              <a:t>upport</a:t>
            </a:r>
            <a:r>
              <a:rPr lang="en-GB" sz="1500" dirty="0">
                <a:latin typeface="Calibri" panose="020F0502020204030204" pitchFamily="34" charset="0"/>
                <a:cs typeface="Calibri" panose="020F0502020204030204" pitchFamily="34" charset="0"/>
              </a:rPr>
              <a:t> students with </a:t>
            </a:r>
            <a:r>
              <a:rPr lang="en-GB" sz="1500" b="1" dirty="0">
                <a:latin typeface="Calibri" panose="020F0502020204030204" pitchFamily="34" charset="0"/>
                <a:cs typeface="Calibri" panose="020F0502020204030204" pitchFamily="34" charset="0"/>
              </a:rPr>
              <a:t>anxieties</a:t>
            </a:r>
            <a:r>
              <a:rPr lang="en-GB" sz="1500" dirty="0">
                <a:latin typeface="Calibri" panose="020F0502020204030204" pitchFamily="34" charset="0"/>
                <a:cs typeface="Calibri" panose="020F0502020204030204" pitchFamily="34" charset="0"/>
              </a:rPr>
              <a:t> about posting in forums and being seen at tutorials by supporting tutors to create a tutor </a:t>
            </a:r>
            <a:r>
              <a:rPr lang="en-GB" sz="1500" b="1" dirty="0">
                <a:latin typeface="Calibri" panose="020F0502020204030204" pitchFamily="34" charset="0"/>
                <a:cs typeface="Calibri" panose="020F0502020204030204" pitchFamily="34" charset="0"/>
              </a:rPr>
              <a:t>group identity</a:t>
            </a:r>
            <a:r>
              <a:rPr lang="en-GB" sz="1500" dirty="0">
                <a:latin typeface="Calibri" panose="020F0502020204030204" pitchFamily="34" charset="0"/>
                <a:cs typeface="Calibri" panose="020F0502020204030204" pitchFamily="34" charset="0"/>
              </a:rPr>
              <a:t> and </a:t>
            </a:r>
            <a:r>
              <a:rPr lang="en-GB" sz="1500" b="1" dirty="0">
                <a:latin typeface="Calibri" panose="020F0502020204030204" pitchFamily="34" charset="0"/>
                <a:cs typeface="Calibri" panose="020F0502020204030204" pitchFamily="34" charset="0"/>
              </a:rPr>
              <a:t>community</a:t>
            </a:r>
            <a:r>
              <a:rPr lang="en-GB" sz="1500" dirty="0">
                <a:latin typeface="Calibri" panose="020F0502020204030204" pitchFamily="34" charset="0"/>
                <a:cs typeface="Calibri" panose="020F0502020204030204" pitchFamily="34" charset="0"/>
              </a:rPr>
              <a:t> so that students can see each other and get to know each other and feel </a:t>
            </a:r>
            <a:r>
              <a:rPr lang="en-GB" sz="1500" b="1" dirty="0">
                <a:latin typeface="Calibri" panose="020F0502020204030204" pitchFamily="34" charset="0"/>
                <a:cs typeface="Calibri" panose="020F0502020204030204" pitchFamily="34" charset="0"/>
              </a:rPr>
              <a:t>psychologically safe. </a:t>
            </a:r>
            <a:r>
              <a:rPr lang="en-GB" sz="1500" dirty="0">
                <a:latin typeface="Calibri" panose="020F0502020204030204" pitchFamily="34" charset="0"/>
                <a:cs typeface="Calibri" panose="020F0502020204030204" pitchFamily="34" charset="0"/>
              </a:rPr>
              <a:t>Tutors should </a:t>
            </a:r>
            <a:r>
              <a:rPr lang="en-GB" sz="1500" b="1" dirty="0">
                <a:latin typeface="Calibri" panose="020F0502020204030204" pitchFamily="34" charset="0"/>
                <a:cs typeface="Calibri" panose="020F0502020204030204" pitchFamily="34" charset="0"/>
              </a:rPr>
              <a:t>reinforce</a:t>
            </a:r>
            <a:r>
              <a:rPr lang="en-GB" sz="1500" dirty="0">
                <a:latin typeface="Calibri" panose="020F0502020204030204" pitchFamily="34" charset="0"/>
                <a:cs typeface="Calibri" panose="020F0502020204030204" pitchFamily="34" charset="0"/>
              </a:rPr>
              <a:t> students </a:t>
            </a:r>
            <a:r>
              <a:rPr lang="en-GB" sz="1500" b="1" dirty="0">
                <a:latin typeface="Calibri" panose="020F0502020204030204" pitchFamily="34" charset="0"/>
                <a:cs typeface="Calibri" panose="020F0502020204030204" pitchFamily="34" charset="0"/>
              </a:rPr>
              <a:t>expectations</a:t>
            </a:r>
            <a:r>
              <a:rPr lang="en-GB" sz="1500" dirty="0">
                <a:latin typeface="Calibri" panose="020F0502020204030204" pitchFamily="34" charset="0"/>
                <a:cs typeface="Calibri" panose="020F0502020204030204" pitchFamily="34" charset="0"/>
              </a:rPr>
              <a:t> about tutor </a:t>
            </a:r>
            <a:r>
              <a:rPr lang="en-GB" sz="1500" b="1" dirty="0">
                <a:latin typeface="Calibri" panose="020F0502020204030204" pitchFamily="34" charset="0"/>
                <a:cs typeface="Calibri" panose="020F0502020204030204" pitchFamily="34" charset="0"/>
              </a:rPr>
              <a:t>contact</a:t>
            </a:r>
            <a:r>
              <a:rPr lang="en-GB" sz="1500" dirty="0">
                <a:latin typeface="Calibri" panose="020F0502020204030204" pitchFamily="34" charset="0"/>
                <a:cs typeface="Calibri" panose="020F0502020204030204" pitchFamily="34" charset="0"/>
              </a:rPr>
              <a:t> and support and be </a:t>
            </a:r>
            <a:r>
              <a:rPr lang="en-GB" sz="1500" b="1" dirty="0">
                <a:latin typeface="Calibri" panose="020F0502020204030204" pitchFamily="34" charset="0"/>
                <a:cs typeface="Calibri" panose="020F0502020204030204" pitchFamily="34" charset="0"/>
              </a:rPr>
              <a:t>proactive</a:t>
            </a:r>
            <a:r>
              <a:rPr lang="en-GB" sz="1500" dirty="0">
                <a:latin typeface="Calibri" panose="020F0502020204030204" pitchFamily="34" charset="0"/>
                <a:cs typeface="Calibri" panose="020F0502020204030204" pitchFamily="34" charset="0"/>
              </a:rPr>
              <a:t> with contact. </a:t>
            </a:r>
            <a:r>
              <a:rPr lang="en-GB" sz="1500" b="1" dirty="0">
                <a:latin typeface="Calibri" panose="020F0502020204030204" pitchFamily="34" charset="0"/>
                <a:cs typeface="Calibri" panose="020F0502020204030204" pitchFamily="34" charset="0"/>
              </a:rPr>
              <a:t>Signposting</a:t>
            </a:r>
            <a:r>
              <a:rPr lang="en-GB" sz="1500" dirty="0">
                <a:latin typeface="Calibri" panose="020F0502020204030204" pitchFamily="34" charset="0"/>
                <a:cs typeface="Calibri" panose="020F0502020204030204" pitchFamily="34" charset="0"/>
              </a:rPr>
              <a:t> students to</a:t>
            </a:r>
            <a:r>
              <a:rPr lang="en-GB" sz="1500" b="1" dirty="0">
                <a:latin typeface="Calibri" panose="020F0502020204030204" pitchFamily="34" charset="0"/>
                <a:cs typeface="Calibri" panose="020F0502020204030204" pitchFamily="34" charset="0"/>
              </a:rPr>
              <a:t> support </a:t>
            </a:r>
            <a:r>
              <a:rPr lang="en-GB" sz="1500" dirty="0">
                <a:latin typeface="Calibri" panose="020F0502020204030204" pitchFamily="34" charset="0"/>
                <a:cs typeface="Calibri" panose="020F0502020204030204" pitchFamily="34" charset="0"/>
              </a:rPr>
              <a:t>is also key. The OU needs to </a:t>
            </a:r>
            <a:r>
              <a:rPr lang="en-GB" sz="1500" b="1" dirty="0">
                <a:latin typeface="Calibri" panose="020F0502020204030204" pitchFamily="34" charset="0"/>
                <a:cs typeface="Calibri" panose="020F0502020204030204" pitchFamily="34" charset="0"/>
              </a:rPr>
              <a:t>increase</a:t>
            </a:r>
            <a:r>
              <a:rPr lang="en-GB" sz="1500" dirty="0">
                <a:latin typeface="Calibri" panose="020F0502020204030204" pitchFamily="34" charset="0"/>
                <a:cs typeface="Calibri" panose="020F0502020204030204" pitchFamily="34" charset="0"/>
              </a:rPr>
              <a:t> the number of </a:t>
            </a:r>
            <a:r>
              <a:rPr lang="en-GB" sz="1500" b="1" dirty="0">
                <a:latin typeface="Calibri" panose="020F0502020204030204" pitchFamily="34" charset="0"/>
                <a:cs typeface="Calibri" panose="020F0502020204030204" pitchFamily="34" charset="0"/>
              </a:rPr>
              <a:t>Black academics. </a:t>
            </a:r>
          </a:p>
          <a:p>
            <a:r>
              <a:rPr lang="en-GB" sz="1600" b="1" dirty="0">
                <a:latin typeface="Calibri" panose="020F0502020204030204" pitchFamily="34" charset="0"/>
                <a:cs typeface="Calibri" panose="020F0502020204030204" pitchFamily="34" charset="0"/>
              </a:rPr>
              <a:t>Empowerment</a:t>
            </a:r>
          </a:p>
          <a:p>
            <a:pPr marL="0" indent="0">
              <a:buNone/>
            </a:pPr>
            <a:r>
              <a:rPr lang="en-GB" sz="1500" b="1" dirty="0">
                <a:latin typeface="Calibri" panose="020F0502020204030204" pitchFamily="34" charset="0"/>
                <a:cs typeface="Calibri" panose="020F0502020204030204" pitchFamily="34" charset="0"/>
              </a:rPr>
              <a:t>Empowering</a:t>
            </a:r>
            <a:r>
              <a:rPr lang="en-GB" sz="1500" dirty="0">
                <a:latin typeface="Calibri" panose="020F0502020204030204" pitchFamily="34" charset="0"/>
                <a:cs typeface="Calibri" panose="020F0502020204030204" pitchFamily="34" charset="0"/>
              </a:rPr>
              <a:t> Black students will enable them to </a:t>
            </a:r>
            <a:r>
              <a:rPr lang="en-GB" sz="1500" b="1" dirty="0">
                <a:latin typeface="Calibri" panose="020F0502020204030204" pitchFamily="34" charset="0"/>
                <a:cs typeface="Calibri" panose="020F0502020204030204" pitchFamily="34" charset="0"/>
              </a:rPr>
              <a:t>succeed</a:t>
            </a:r>
            <a:r>
              <a:rPr lang="en-GB" sz="1500" dirty="0">
                <a:latin typeface="Calibri" panose="020F0502020204030204" pitchFamily="34" charset="0"/>
                <a:cs typeface="Calibri" panose="020F0502020204030204" pitchFamily="34" charset="0"/>
              </a:rPr>
              <a:t>. This may include </a:t>
            </a:r>
            <a:r>
              <a:rPr lang="en-GB" sz="1500" b="1" dirty="0">
                <a:latin typeface="Calibri" panose="020F0502020204030204" pitchFamily="34" charset="0"/>
                <a:cs typeface="Calibri" panose="020F0502020204030204" pitchFamily="34" charset="0"/>
              </a:rPr>
              <a:t>embedding</a:t>
            </a:r>
            <a:r>
              <a:rPr lang="en-GB" sz="1500" dirty="0">
                <a:latin typeface="Calibri" panose="020F0502020204030204" pitchFamily="34" charset="0"/>
                <a:cs typeface="Calibri" panose="020F0502020204030204" pitchFamily="34" charset="0"/>
              </a:rPr>
              <a:t> support into the module design e.g. how to be </a:t>
            </a:r>
            <a:r>
              <a:rPr lang="en-GB" sz="1500" b="1" dirty="0">
                <a:latin typeface="Calibri" panose="020F0502020204030204" pitchFamily="34" charset="0"/>
                <a:cs typeface="Calibri" panose="020F0502020204030204" pitchFamily="34" charset="0"/>
              </a:rPr>
              <a:t>resilient</a:t>
            </a:r>
            <a:r>
              <a:rPr lang="en-GB" sz="1500" dirty="0">
                <a:latin typeface="Calibri" panose="020F0502020204030204" pitchFamily="34" charset="0"/>
                <a:cs typeface="Calibri" panose="020F0502020204030204" pitchFamily="34" charset="0"/>
              </a:rPr>
              <a:t>, where to find the </a:t>
            </a:r>
            <a:r>
              <a:rPr lang="en-GB" sz="1500" b="1" dirty="0">
                <a:latin typeface="Calibri" panose="020F0502020204030204" pitchFamily="34" charset="0"/>
                <a:cs typeface="Calibri" panose="020F0502020204030204" pitchFamily="34" charset="0"/>
              </a:rPr>
              <a:t>BAME OU Student Association network.</a:t>
            </a:r>
            <a:r>
              <a:rPr lang="en-GB" sz="1500" dirty="0">
                <a:latin typeface="Calibri" panose="020F0502020204030204" pitchFamily="34" charset="0"/>
                <a:cs typeface="Calibri" panose="020F0502020204030204" pitchFamily="34" charset="0"/>
              </a:rPr>
              <a:t> Seeing other </a:t>
            </a:r>
            <a:r>
              <a:rPr lang="en-GB" sz="1500" b="1" dirty="0">
                <a:latin typeface="Calibri" panose="020F0502020204030204" pitchFamily="34" charset="0"/>
                <a:cs typeface="Calibri" panose="020F0502020204030204" pitchFamily="34" charset="0"/>
              </a:rPr>
              <a:t>Black students, staff and themselves reflected </a:t>
            </a:r>
            <a:r>
              <a:rPr lang="en-GB" sz="1500" dirty="0">
                <a:latin typeface="Calibri" panose="020F0502020204030204" pitchFamily="34" charset="0"/>
                <a:cs typeface="Calibri" panose="020F0502020204030204" pitchFamily="34" charset="0"/>
              </a:rPr>
              <a:t>positively in the curriculum are all </a:t>
            </a:r>
            <a:r>
              <a:rPr lang="en-GB" sz="1500" b="1" dirty="0">
                <a:latin typeface="Calibri" panose="020F0502020204030204" pitchFamily="34" charset="0"/>
                <a:cs typeface="Calibri" panose="020F0502020204030204" pitchFamily="34" charset="0"/>
              </a:rPr>
              <a:t>enablers</a:t>
            </a:r>
            <a:r>
              <a:rPr lang="en-GB" sz="1500" dirty="0">
                <a:latin typeface="Calibri" panose="020F0502020204030204" pitchFamily="34" charset="0"/>
                <a:cs typeface="Calibri" panose="020F0502020204030204" pitchFamily="34" charset="0"/>
              </a:rPr>
              <a:t>.</a:t>
            </a:r>
          </a:p>
          <a:p>
            <a:endParaRPr lang="en-US" sz="3200" dirty="0"/>
          </a:p>
        </p:txBody>
      </p:sp>
    </p:spTree>
    <p:extLst>
      <p:ext uri="{BB962C8B-B14F-4D97-AF65-F5344CB8AC3E}">
        <p14:creationId xmlns:p14="http://schemas.microsoft.com/office/powerpoint/2010/main" val="3489477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4321" y="269967"/>
            <a:ext cx="8364070" cy="960956"/>
          </a:xfrm>
          <a:ln>
            <a:solidFill>
              <a:schemeClr val="bg1"/>
            </a:solidFill>
          </a:ln>
        </p:spPr>
        <p:txBody>
          <a:bodyPr/>
          <a:lstStyle/>
          <a:p>
            <a:r>
              <a:rPr lang="en-GB" dirty="0"/>
              <a:t>What our Black students are telling us about..	</a:t>
            </a:r>
            <a:br>
              <a:rPr lang="en-GB" dirty="0"/>
            </a:br>
            <a:endParaRPr lang="en-US" dirty="0"/>
          </a:p>
        </p:txBody>
      </p:sp>
      <p:sp>
        <p:nvSpPr>
          <p:cNvPr id="5" name="Subtitle 4"/>
          <p:cNvSpPr>
            <a:spLocks noGrp="1"/>
          </p:cNvSpPr>
          <p:nvPr>
            <p:ph type="subTitle" idx="1"/>
          </p:nvPr>
        </p:nvSpPr>
        <p:spPr>
          <a:xfrm>
            <a:off x="274320" y="1459523"/>
            <a:ext cx="8614701" cy="3269100"/>
          </a:xfrm>
        </p:spPr>
        <p:txBody>
          <a:bodyPr/>
          <a:lstStyle/>
          <a:p>
            <a:r>
              <a:rPr lang="en-GB" sz="1600" b="1" dirty="0">
                <a:latin typeface="Calibri" panose="020F0502020204030204" pitchFamily="34" charset="0"/>
                <a:cs typeface="Calibri" panose="020F0502020204030204" pitchFamily="34" charset="0"/>
              </a:rPr>
              <a:t>Hidden curriculum</a:t>
            </a:r>
          </a:p>
          <a:p>
            <a:pPr marL="0" indent="0">
              <a:buNone/>
            </a:pPr>
            <a:r>
              <a:rPr lang="en-GB" sz="1500" dirty="0">
                <a:latin typeface="Calibri" panose="020F0502020204030204" pitchFamily="34" charset="0"/>
                <a:cs typeface="Calibri" panose="020F0502020204030204" pitchFamily="34" charset="0"/>
              </a:rPr>
              <a:t>We can’t assume students will know where or how to get the information they need to support them with their studies. Students need </a:t>
            </a:r>
            <a:r>
              <a:rPr lang="en-GB" sz="1500" b="1" dirty="0">
                <a:latin typeface="Calibri" panose="020F0502020204030204" pitchFamily="34" charset="0"/>
                <a:cs typeface="Calibri" panose="020F0502020204030204" pitchFamily="34" charset="0"/>
              </a:rPr>
              <a:t>on-going guidance and support </a:t>
            </a:r>
            <a:r>
              <a:rPr lang="en-GB" sz="1500" dirty="0">
                <a:latin typeface="Calibri" panose="020F0502020204030204" pitchFamily="34" charset="0"/>
                <a:cs typeface="Calibri" panose="020F0502020204030204" pitchFamily="34" charset="0"/>
              </a:rPr>
              <a:t>with finding this out e.g. how to fill in the finance forms or when they should contact their tutor. Mechanisms for </a:t>
            </a:r>
            <a:r>
              <a:rPr lang="en-GB" sz="1500" b="1" dirty="0">
                <a:latin typeface="Calibri" panose="020F0502020204030204" pitchFamily="34" charset="0"/>
                <a:cs typeface="Calibri" panose="020F0502020204030204" pitchFamily="34" charset="0"/>
              </a:rPr>
              <a:t>induction</a:t>
            </a:r>
            <a:r>
              <a:rPr lang="en-GB" sz="1500" dirty="0">
                <a:latin typeface="Calibri" panose="020F0502020204030204" pitchFamily="34" charset="0"/>
                <a:cs typeface="Calibri" panose="020F0502020204030204" pitchFamily="34" charset="0"/>
              </a:rPr>
              <a:t> (a process rather than event) and on-going support should be explored (e.g. </a:t>
            </a:r>
            <a:r>
              <a:rPr lang="en-GB" sz="1500" b="1" dirty="0">
                <a:latin typeface="Calibri" panose="020F0502020204030204" pitchFamily="34" charset="0"/>
                <a:cs typeface="Calibri" panose="020F0502020204030204" pitchFamily="34" charset="0"/>
              </a:rPr>
              <a:t>study buddies, student partnerships, peer mentors, PLAs, tutor support etc</a:t>
            </a:r>
            <a:r>
              <a:rPr lang="en-GB" sz="1500" dirty="0">
                <a:latin typeface="Calibri" panose="020F0502020204030204" pitchFamily="34" charset="0"/>
                <a:cs typeface="Calibri" panose="020F0502020204030204" pitchFamily="34" charset="0"/>
              </a:rPr>
              <a:t>). This will help to </a:t>
            </a:r>
            <a:r>
              <a:rPr lang="en-GB" sz="1500" b="1" dirty="0">
                <a:latin typeface="Calibri" panose="020F0502020204030204" pitchFamily="34" charset="0"/>
                <a:cs typeface="Calibri" panose="020F0502020204030204" pitchFamily="34" charset="0"/>
              </a:rPr>
              <a:t>build</a:t>
            </a:r>
            <a:r>
              <a:rPr lang="en-GB" sz="1500" dirty="0">
                <a:latin typeface="Calibri" panose="020F0502020204030204" pitchFamily="34" charset="0"/>
                <a:cs typeface="Calibri" panose="020F0502020204030204" pitchFamily="34" charset="0"/>
              </a:rPr>
              <a:t> student </a:t>
            </a:r>
            <a:r>
              <a:rPr lang="en-GB" sz="1500" b="1" dirty="0">
                <a:latin typeface="Calibri" panose="020F0502020204030204" pitchFamily="34" charset="0"/>
                <a:cs typeface="Calibri" panose="020F0502020204030204" pitchFamily="34" charset="0"/>
              </a:rPr>
              <a:t>confidence</a:t>
            </a:r>
            <a:r>
              <a:rPr lang="en-GB" sz="1500" dirty="0">
                <a:latin typeface="Calibri" panose="020F0502020204030204" pitchFamily="34" charset="0"/>
                <a:cs typeface="Calibri" panose="020F0502020204030204" pitchFamily="34" charset="0"/>
              </a:rPr>
              <a:t> as well as knowledge about the support mechanisms.</a:t>
            </a:r>
          </a:p>
          <a:p>
            <a:r>
              <a:rPr lang="en-GB" sz="1600" b="1" dirty="0">
                <a:latin typeface="Calibri" panose="020F0502020204030204" pitchFamily="34" charset="0"/>
                <a:cs typeface="Calibri" panose="020F0502020204030204" pitchFamily="34" charset="0"/>
              </a:rPr>
              <a:t>Race and racism</a:t>
            </a:r>
          </a:p>
          <a:p>
            <a:pPr marL="0" indent="0">
              <a:buNone/>
            </a:pPr>
            <a:r>
              <a:rPr lang="en-GB" sz="1500" dirty="0">
                <a:latin typeface="Calibri" panose="020F0502020204030204" pitchFamily="34" charset="0"/>
                <a:cs typeface="Calibri" panose="020F0502020204030204" pitchFamily="34" charset="0"/>
              </a:rPr>
              <a:t>We need to </a:t>
            </a:r>
            <a:r>
              <a:rPr lang="en-GB" sz="1500" b="1" dirty="0">
                <a:latin typeface="Calibri" panose="020F0502020204030204" pitchFamily="34" charset="0"/>
                <a:cs typeface="Calibri" panose="020F0502020204030204" pitchFamily="34" charset="0"/>
              </a:rPr>
              <a:t>talk</a:t>
            </a:r>
            <a:r>
              <a:rPr lang="en-GB" sz="1500" dirty="0">
                <a:latin typeface="Calibri" panose="020F0502020204030204" pitchFamily="34" charset="0"/>
                <a:cs typeface="Calibri" panose="020F0502020204030204" pitchFamily="34" charset="0"/>
              </a:rPr>
              <a:t> about racism </a:t>
            </a:r>
            <a:r>
              <a:rPr lang="en-GB" sz="1500" b="1" dirty="0">
                <a:latin typeface="Calibri" panose="020F0502020204030204" pitchFamily="34" charset="0"/>
                <a:cs typeface="Calibri" panose="020F0502020204030204" pitchFamily="34" charset="0"/>
              </a:rPr>
              <a:t>openly</a:t>
            </a:r>
            <a:r>
              <a:rPr lang="en-GB" sz="1500" dirty="0">
                <a:latin typeface="Calibri" panose="020F0502020204030204" pitchFamily="34" charset="0"/>
                <a:cs typeface="Calibri" panose="020F0502020204030204" pitchFamily="34" charset="0"/>
              </a:rPr>
              <a:t>, </a:t>
            </a:r>
            <a:r>
              <a:rPr lang="en-GB" sz="1500" b="1" dirty="0">
                <a:latin typeface="Calibri" panose="020F0502020204030204" pitchFamily="34" charset="0"/>
                <a:cs typeface="Calibri" panose="020F0502020204030204" pitchFamily="34" charset="0"/>
              </a:rPr>
              <a:t>challenge</a:t>
            </a:r>
            <a:r>
              <a:rPr lang="en-GB" sz="1500" dirty="0">
                <a:latin typeface="Calibri" panose="020F0502020204030204" pitchFamily="34" charset="0"/>
                <a:cs typeface="Calibri" panose="020F0502020204030204" pitchFamily="34" charset="0"/>
              </a:rPr>
              <a:t> our </a:t>
            </a:r>
            <a:r>
              <a:rPr lang="en-GB" sz="1500" b="1" dirty="0">
                <a:latin typeface="Calibri" panose="020F0502020204030204" pitchFamily="34" charset="0"/>
                <a:cs typeface="Calibri" panose="020F0502020204030204" pitchFamily="34" charset="0"/>
              </a:rPr>
              <a:t>understanding</a:t>
            </a:r>
            <a:r>
              <a:rPr lang="en-GB" sz="1500" dirty="0">
                <a:latin typeface="Calibri" panose="020F0502020204030204" pitchFamily="34" charset="0"/>
                <a:cs typeface="Calibri" panose="020F0502020204030204" pitchFamily="34" charset="0"/>
              </a:rPr>
              <a:t> and speak and </a:t>
            </a:r>
            <a:r>
              <a:rPr lang="en-GB" sz="1500" b="1" dirty="0">
                <a:latin typeface="Calibri" panose="020F0502020204030204" pitchFamily="34" charset="0"/>
                <a:cs typeface="Calibri" panose="020F0502020204030204" pitchFamily="34" charset="0"/>
              </a:rPr>
              <a:t>learn</a:t>
            </a:r>
            <a:r>
              <a:rPr lang="en-GB" sz="1500" dirty="0">
                <a:latin typeface="Calibri" panose="020F0502020204030204" pitchFamily="34" charset="0"/>
                <a:cs typeface="Calibri" panose="020F0502020204030204" pitchFamily="34" charset="0"/>
              </a:rPr>
              <a:t> from those with </a:t>
            </a:r>
            <a:r>
              <a:rPr lang="en-GB" sz="1500" b="1" dirty="0">
                <a:latin typeface="Calibri" panose="020F0502020204030204" pitchFamily="34" charset="0"/>
                <a:cs typeface="Calibri" panose="020F0502020204030204" pitchFamily="34" charset="0"/>
              </a:rPr>
              <a:t>lived</a:t>
            </a:r>
            <a:r>
              <a:rPr lang="en-GB" sz="1500" dirty="0">
                <a:latin typeface="Calibri" panose="020F0502020204030204" pitchFamily="34" charset="0"/>
                <a:cs typeface="Calibri" panose="020F0502020204030204" pitchFamily="34" charset="0"/>
              </a:rPr>
              <a:t> </a:t>
            </a:r>
            <a:r>
              <a:rPr lang="en-GB" sz="1500" b="1" dirty="0">
                <a:latin typeface="Calibri" panose="020F0502020204030204" pitchFamily="34" charset="0"/>
                <a:cs typeface="Calibri" panose="020F0502020204030204" pitchFamily="34" charset="0"/>
              </a:rPr>
              <a:t>experience</a:t>
            </a:r>
            <a:r>
              <a:rPr lang="en-GB" sz="1500" dirty="0">
                <a:latin typeface="Calibri" panose="020F0502020204030204" pitchFamily="34" charset="0"/>
                <a:cs typeface="Calibri" panose="020F0502020204030204" pitchFamily="34" charset="0"/>
              </a:rPr>
              <a:t>. We need to </a:t>
            </a:r>
            <a:r>
              <a:rPr lang="en-GB" sz="1500" b="1" dirty="0">
                <a:latin typeface="Calibri" panose="020F0502020204030204" pitchFamily="34" charset="0"/>
                <a:cs typeface="Calibri" panose="020F0502020204030204" pitchFamily="34" charset="0"/>
              </a:rPr>
              <a:t>check</a:t>
            </a:r>
            <a:r>
              <a:rPr lang="en-GB" sz="1500" dirty="0">
                <a:latin typeface="Calibri" panose="020F0502020204030204" pitchFamily="34" charset="0"/>
                <a:cs typeface="Calibri" panose="020F0502020204030204" pitchFamily="34" charset="0"/>
              </a:rPr>
              <a:t> our own </a:t>
            </a:r>
            <a:r>
              <a:rPr lang="en-GB" sz="1500" b="1" dirty="0">
                <a:latin typeface="Calibri" panose="020F0502020204030204" pitchFamily="34" charset="0"/>
                <a:cs typeface="Calibri" panose="020F0502020204030204" pitchFamily="34" charset="0"/>
              </a:rPr>
              <a:t>unconscious</a:t>
            </a:r>
            <a:r>
              <a:rPr lang="en-GB" sz="1500" dirty="0">
                <a:latin typeface="Calibri" panose="020F0502020204030204" pitchFamily="34" charset="0"/>
                <a:cs typeface="Calibri" panose="020F0502020204030204" pitchFamily="34" charset="0"/>
              </a:rPr>
              <a:t> </a:t>
            </a:r>
            <a:r>
              <a:rPr lang="en-GB" sz="1500" b="1" dirty="0">
                <a:latin typeface="Calibri" panose="020F0502020204030204" pitchFamily="34" charset="0"/>
                <a:cs typeface="Calibri" panose="020F0502020204030204" pitchFamily="34" charset="0"/>
              </a:rPr>
              <a:t>biases</a:t>
            </a:r>
            <a:r>
              <a:rPr lang="en-GB" sz="1500" dirty="0">
                <a:latin typeface="Calibri" panose="020F0502020204030204" pitchFamily="34" charset="0"/>
                <a:cs typeface="Calibri" panose="020F0502020204030204" pitchFamily="34" charset="0"/>
              </a:rPr>
              <a:t>, </a:t>
            </a:r>
            <a:r>
              <a:rPr lang="en-GB" sz="1500" b="1" dirty="0">
                <a:latin typeface="Calibri" panose="020F0502020204030204" pitchFamily="34" charset="0"/>
                <a:cs typeface="Calibri" panose="020F0502020204030204" pitchFamily="34" charset="0"/>
              </a:rPr>
              <a:t>avoid stereotypes </a:t>
            </a:r>
            <a:r>
              <a:rPr lang="en-GB" sz="1500" dirty="0">
                <a:latin typeface="Calibri" panose="020F0502020204030204" pitchFamily="34" charset="0"/>
                <a:cs typeface="Calibri" panose="020F0502020204030204" pitchFamily="34" charset="0"/>
              </a:rPr>
              <a:t>and stereotyping and </a:t>
            </a:r>
            <a:r>
              <a:rPr lang="en-GB" sz="1500" b="1" dirty="0">
                <a:latin typeface="Calibri" panose="020F0502020204030204" pitchFamily="34" charset="0"/>
                <a:cs typeface="Calibri" panose="020F0502020204030204" pitchFamily="34" charset="0"/>
              </a:rPr>
              <a:t>develop cultural competence</a:t>
            </a:r>
            <a:r>
              <a:rPr lang="en-GB" sz="1500" dirty="0">
                <a:latin typeface="Calibri" panose="020F0502020204030204" pitchFamily="34" charset="0"/>
                <a:cs typeface="Calibri" panose="020F0502020204030204" pitchFamily="34" charset="0"/>
              </a:rPr>
              <a:t>. This is as much an </a:t>
            </a:r>
            <a:r>
              <a:rPr lang="en-GB" sz="1500" b="1" dirty="0">
                <a:latin typeface="Calibri" panose="020F0502020204030204" pitchFamily="34" charset="0"/>
                <a:cs typeface="Calibri" panose="020F0502020204030204" pitchFamily="34" charset="0"/>
              </a:rPr>
              <a:t>individuals</a:t>
            </a:r>
            <a:r>
              <a:rPr lang="en-GB" sz="1500" dirty="0">
                <a:latin typeface="Calibri" panose="020F0502020204030204" pitchFamily="34" charset="0"/>
                <a:cs typeface="Calibri" panose="020F0502020204030204" pitchFamily="34" charset="0"/>
              </a:rPr>
              <a:t> </a:t>
            </a:r>
            <a:r>
              <a:rPr lang="en-GB" sz="1500" b="1" dirty="0">
                <a:latin typeface="Calibri" panose="020F0502020204030204" pitchFamily="34" charset="0"/>
                <a:cs typeface="Calibri" panose="020F0502020204030204" pitchFamily="34" charset="0"/>
              </a:rPr>
              <a:t>responsibility</a:t>
            </a:r>
            <a:r>
              <a:rPr lang="en-GB" sz="1500" dirty="0">
                <a:latin typeface="Calibri" panose="020F0502020204030204" pitchFamily="34" charset="0"/>
                <a:cs typeface="Calibri" panose="020F0502020204030204" pitchFamily="34" charset="0"/>
              </a:rPr>
              <a:t> as it is the OUs’. We need a </a:t>
            </a:r>
            <a:r>
              <a:rPr lang="en-GB" sz="1500" b="1" dirty="0">
                <a:latin typeface="Calibri" panose="020F0502020204030204" pitchFamily="34" charset="0"/>
                <a:cs typeface="Calibri" panose="020F0502020204030204" pitchFamily="34" charset="0"/>
              </a:rPr>
              <a:t>terminology checklist </a:t>
            </a:r>
            <a:r>
              <a:rPr lang="en-GB" sz="1500" dirty="0">
                <a:latin typeface="Calibri" panose="020F0502020204030204" pitchFamily="34" charset="0"/>
                <a:cs typeface="Calibri" panose="020F0502020204030204" pitchFamily="34" charset="0"/>
              </a:rPr>
              <a:t>that is shared with staff and students to support people with using appropriate language. </a:t>
            </a:r>
          </a:p>
          <a:p>
            <a:endParaRPr lang="en-US" sz="3200" dirty="0"/>
          </a:p>
        </p:txBody>
      </p:sp>
    </p:spTree>
    <p:extLst>
      <p:ext uri="{BB962C8B-B14F-4D97-AF65-F5344CB8AC3E}">
        <p14:creationId xmlns:p14="http://schemas.microsoft.com/office/powerpoint/2010/main" val="2998617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4320" y="269967"/>
            <a:ext cx="8412479" cy="960956"/>
          </a:xfrm>
          <a:ln>
            <a:solidFill>
              <a:schemeClr val="bg1"/>
            </a:solidFill>
          </a:ln>
        </p:spPr>
        <p:txBody>
          <a:bodyPr/>
          <a:lstStyle/>
          <a:p>
            <a:r>
              <a:rPr lang="en-GB" dirty="0"/>
              <a:t>What our Black students are telling us about..	</a:t>
            </a:r>
            <a:br>
              <a:rPr lang="en-GB" dirty="0"/>
            </a:br>
            <a:endParaRPr lang="en-US" dirty="0"/>
          </a:p>
        </p:txBody>
      </p:sp>
      <p:sp>
        <p:nvSpPr>
          <p:cNvPr id="5" name="Subtitle 4"/>
          <p:cNvSpPr>
            <a:spLocks noGrp="1"/>
          </p:cNvSpPr>
          <p:nvPr>
            <p:ph type="subTitle" idx="1"/>
          </p:nvPr>
        </p:nvSpPr>
        <p:spPr>
          <a:xfrm>
            <a:off x="274320" y="1459523"/>
            <a:ext cx="8614701" cy="3414010"/>
          </a:xfrm>
        </p:spPr>
        <p:txBody>
          <a:bodyPr/>
          <a:lstStyle/>
          <a:p>
            <a:endParaRPr lang="en-GB" sz="1600" b="1" dirty="0">
              <a:latin typeface="Calibri" panose="020F0502020204030204" pitchFamily="34" charset="0"/>
              <a:cs typeface="Calibri" panose="020F0502020204030204" pitchFamily="34" charset="0"/>
            </a:endParaRPr>
          </a:p>
          <a:p>
            <a:r>
              <a:rPr lang="en-GB" sz="1600" b="1" dirty="0">
                <a:latin typeface="Calibri" panose="020F0502020204030204" pitchFamily="34" charset="0"/>
                <a:cs typeface="Calibri" panose="020F0502020204030204" pitchFamily="34" charset="0"/>
              </a:rPr>
              <a:t>Student finance</a:t>
            </a:r>
          </a:p>
          <a:p>
            <a:pPr marL="0" indent="0">
              <a:buNone/>
            </a:pPr>
            <a:r>
              <a:rPr lang="en-GB" sz="1600" b="1" dirty="0">
                <a:latin typeface="Calibri" panose="020F0502020204030204" pitchFamily="34" charset="0"/>
                <a:cs typeface="Calibri" panose="020F0502020204030204" pitchFamily="34" charset="0"/>
              </a:rPr>
              <a:t>Bursaries</a:t>
            </a:r>
            <a:r>
              <a:rPr lang="en-GB" sz="1600" dirty="0">
                <a:latin typeface="Calibri" panose="020F0502020204030204" pitchFamily="34" charset="0"/>
                <a:cs typeface="Calibri" panose="020F0502020204030204" pitchFamily="34" charset="0"/>
              </a:rPr>
              <a:t> - Black students tend to be from lower socio-economic groups and therefore need to </a:t>
            </a:r>
            <a:r>
              <a:rPr lang="en-GB" sz="1600" b="1" dirty="0">
                <a:latin typeface="Calibri" panose="020F0502020204030204" pitchFamily="34" charset="0"/>
                <a:cs typeface="Calibri" panose="020F0502020204030204" pitchFamily="34" charset="0"/>
              </a:rPr>
              <a:t>work and study</a:t>
            </a:r>
            <a:r>
              <a:rPr lang="en-GB" sz="1600" dirty="0">
                <a:latin typeface="Calibri" panose="020F0502020204030204" pitchFamily="34" charset="0"/>
                <a:cs typeface="Calibri" panose="020F0502020204030204" pitchFamily="34" charset="0"/>
              </a:rPr>
              <a:t>. The </a:t>
            </a:r>
            <a:r>
              <a:rPr lang="en-GB" sz="1600" b="1" dirty="0">
                <a:latin typeface="Calibri" panose="020F0502020204030204" pitchFamily="34" charset="0"/>
                <a:cs typeface="Calibri" panose="020F0502020204030204" pitchFamily="34" charset="0"/>
              </a:rPr>
              <a:t>cost</a:t>
            </a:r>
            <a:r>
              <a:rPr lang="en-GB" sz="1600" dirty="0">
                <a:latin typeface="Calibri" panose="020F0502020204030204" pitchFamily="34" charset="0"/>
                <a:cs typeface="Calibri" panose="020F0502020204030204" pitchFamily="34" charset="0"/>
              </a:rPr>
              <a:t> of a module may be </a:t>
            </a:r>
            <a:r>
              <a:rPr lang="en-GB" sz="1600" b="1" dirty="0">
                <a:latin typeface="Calibri" panose="020F0502020204030204" pitchFamily="34" charset="0"/>
                <a:cs typeface="Calibri" panose="020F0502020204030204" pitchFamily="34" charset="0"/>
              </a:rPr>
              <a:t>prohibitive</a:t>
            </a:r>
            <a:r>
              <a:rPr lang="en-GB" sz="1600" dirty="0">
                <a:latin typeface="Calibri" panose="020F0502020204030204" pitchFamily="34" charset="0"/>
                <a:cs typeface="Calibri" panose="020F0502020204030204" pitchFamily="34" charset="0"/>
              </a:rPr>
              <a:t>. A bursary can support students by absorbing this cost and potentially go towards </a:t>
            </a:r>
            <a:r>
              <a:rPr lang="en-GB" sz="1600" b="1" dirty="0">
                <a:latin typeface="Calibri" panose="020F0502020204030204" pitchFamily="34" charset="0"/>
                <a:cs typeface="Calibri" panose="020F0502020204030204" pitchFamily="34" charset="0"/>
              </a:rPr>
              <a:t>reducing</a:t>
            </a:r>
            <a:r>
              <a:rPr lang="en-GB" sz="1600" dirty="0">
                <a:latin typeface="Calibri" panose="020F0502020204030204" pitchFamily="34" charset="0"/>
                <a:cs typeface="Calibri" panose="020F0502020204030204" pitchFamily="34" charset="0"/>
              </a:rPr>
              <a:t> the </a:t>
            </a:r>
            <a:r>
              <a:rPr lang="en-GB" sz="1600" b="1" dirty="0">
                <a:latin typeface="Calibri" panose="020F0502020204030204" pitchFamily="34" charset="0"/>
                <a:cs typeface="Calibri" panose="020F0502020204030204" pitchFamily="34" charset="0"/>
              </a:rPr>
              <a:t>hours</a:t>
            </a:r>
            <a:r>
              <a:rPr lang="en-GB" sz="1600" dirty="0">
                <a:latin typeface="Calibri" panose="020F0502020204030204" pitchFamily="34" charset="0"/>
                <a:cs typeface="Calibri" panose="020F0502020204030204" pitchFamily="34" charset="0"/>
              </a:rPr>
              <a:t> that a student may need to work to enable them to have </a:t>
            </a:r>
            <a:r>
              <a:rPr lang="en-GB" sz="1600" b="1" dirty="0">
                <a:latin typeface="Calibri" panose="020F0502020204030204" pitchFamily="34" charset="0"/>
                <a:cs typeface="Calibri" panose="020F0502020204030204" pitchFamily="34" charset="0"/>
              </a:rPr>
              <a:t>more time to study</a:t>
            </a:r>
            <a:r>
              <a:rPr lang="en-GB" sz="1600" dirty="0">
                <a:latin typeface="Calibri" panose="020F0502020204030204" pitchFamily="34" charset="0"/>
                <a:cs typeface="Calibri" panose="020F0502020204030204" pitchFamily="34" charset="0"/>
              </a:rPr>
              <a:t>.</a:t>
            </a:r>
          </a:p>
          <a:p>
            <a:pPr>
              <a:spcBef>
                <a:spcPts val="1800"/>
              </a:spcBef>
            </a:pPr>
            <a:r>
              <a:rPr lang="en-GB" sz="1600" b="1" dirty="0">
                <a:latin typeface="Calibri" panose="020F0502020204030204" pitchFamily="34" charset="0"/>
                <a:cs typeface="Calibri" panose="020F0502020204030204" pitchFamily="34" charset="0"/>
              </a:rPr>
              <a:t>Marcomms</a:t>
            </a:r>
          </a:p>
          <a:p>
            <a:pPr marL="0" indent="0">
              <a:buNone/>
            </a:pPr>
            <a:r>
              <a:rPr lang="en-GB" sz="1600" dirty="0">
                <a:latin typeface="Calibri" panose="020F0502020204030204" pitchFamily="34" charset="0"/>
                <a:cs typeface="Calibri" panose="020F0502020204030204" pitchFamily="34" charset="0"/>
              </a:rPr>
              <a:t>Be </a:t>
            </a:r>
            <a:r>
              <a:rPr lang="en-GB" sz="1600" b="1" dirty="0">
                <a:latin typeface="Calibri" panose="020F0502020204030204" pitchFamily="34" charset="0"/>
                <a:cs typeface="Calibri" panose="020F0502020204030204" pitchFamily="34" charset="0"/>
              </a:rPr>
              <a:t>open</a:t>
            </a:r>
            <a:r>
              <a:rPr lang="en-GB" sz="1600" dirty="0">
                <a:latin typeface="Calibri" panose="020F0502020204030204" pitchFamily="34" charset="0"/>
                <a:cs typeface="Calibri" panose="020F0502020204030204" pitchFamily="34" charset="0"/>
              </a:rPr>
              <a:t> about the </a:t>
            </a:r>
            <a:r>
              <a:rPr lang="en-GB" sz="1600" b="1" dirty="0">
                <a:latin typeface="Calibri" panose="020F0502020204030204" pitchFamily="34" charset="0"/>
                <a:cs typeface="Calibri" panose="020F0502020204030204" pitchFamily="34" charset="0"/>
              </a:rPr>
              <a:t>awarding gaps </a:t>
            </a:r>
            <a:r>
              <a:rPr lang="en-GB" sz="1600" dirty="0">
                <a:latin typeface="Calibri" panose="020F0502020204030204" pitchFamily="34" charset="0"/>
                <a:cs typeface="Calibri" panose="020F0502020204030204" pitchFamily="34" charset="0"/>
              </a:rPr>
              <a:t>at the OU and what this means for our Black students. Review websites to improve </a:t>
            </a:r>
            <a:r>
              <a:rPr lang="en-GB" sz="1600" b="1" dirty="0">
                <a:latin typeface="Calibri" panose="020F0502020204030204" pitchFamily="34" charset="0"/>
                <a:cs typeface="Calibri" panose="020F0502020204030204" pitchFamily="34" charset="0"/>
              </a:rPr>
              <a:t>meaningful representation </a:t>
            </a:r>
            <a:r>
              <a:rPr lang="en-GB" sz="1600" dirty="0">
                <a:latin typeface="Calibri" panose="020F0502020204030204" pitchFamily="34" charset="0"/>
                <a:cs typeface="Calibri" panose="020F0502020204030204" pitchFamily="34" charset="0"/>
              </a:rPr>
              <a:t>– include real Black students and their stories.</a:t>
            </a:r>
          </a:p>
          <a:p>
            <a:endParaRPr lang="en-US" sz="3200" dirty="0"/>
          </a:p>
        </p:txBody>
      </p:sp>
    </p:spTree>
    <p:extLst>
      <p:ext uri="{BB962C8B-B14F-4D97-AF65-F5344CB8AC3E}">
        <p14:creationId xmlns:p14="http://schemas.microsoft.com/office/powerpoint/2010/main" val="1838005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7" name="Title 6"/>
          <p:cNvSpPr>
            <a:spLocks noGrp="1"/>
          </p:cNvSpPr>
          <p:nvPr>
            <p:ph type="ctrTitle"/>
          </p:nvPr>
        </p:nvSpPr>
        <p:spPr>
          <a:xfrm>
            <a:off x="274321" y="1354667"/>
            <a:ext cx="8614700" cy="1828193"/>
          </a:xfrm>
        </p:spPr>
        <p:txBody>
          <a:bodyPr/>
          <a:lstStyle/>
          <a:p>
            <a:pPr algn="ctr"/>
            <a:r>
              <a:rPr lang="en-US" dirty="0"/>
              <a:t>THANK YOU</a:t>
            </a:r>
            <a:br>
              <a:rPr lang="en-US" dirty="0"/>
            </a:br>
            <a:br>
              <a:rPr lang="en-US" sz="3200" dirty="0"/>
            </a:br>
            <a:r>
              <a:rPr lang="en-US" sz="3200" dirty="0"/>
              <a:t>Rehana.Awan@open.ac.uk</a:t>
            </a:r>
            <a:br>
              <a:rPr lang="en-US" sz="3200" dirty="0"/>
            </a:br>
            <a:endParaRPr lang="en-US" sz="3200" dirty="0"/>
          </a:p>
        </p:txBody>
      </p:sp>
    </p:spTree>
    <p:extLst>
      <p:ext uri="{BB962C8B-B14F-4D97-AF65-F5344CB8AC3E}">
        <p14:creationId xmlns:p14="http://schemas.microsoft.com/office/powerpoint/2010/main" val="1780265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A8C6A-EF17-4A91-BDE2-9E8872501986}"/>
              </a:ext>
            </a:extLst>
          </p:cNvPr>
          <p:cNvSpPr>
            <a:spLocks noGrp="1"/>
          </p:cNvSpPr>
          <p:nvPr>
            <p:ph type="ctrTitle"/>
          </p:nvPr>
        </p:nvSpPr>
        <p:spPr>
          <a:xfrm>
            <a:off x="471875" y="383955"/>
            <a:ext cx="5400000" cy="671122"/>
          </a:xfrm>
        </p:spPr>
        <p:txBody>
          <a:bodyPr/>
          <a:lstStyle/>
          <a:p>
            <a:r>
              <a:rPr lang="en-GB" dirty="0"/>
              <a:t>Issues and Context </a:t>
            </a:r>
            <a:br>
              <a:rPr lang="en-GB" dirty="0"/>
            </a:br>
            <a:endParaRPr lang="en-GB" dirty="0"/>
          </a:p>
        </p:txBody>
      </p:sp>
      <p:sp>
        <p:nvSpPr>
          <p:cNvPr id="3" name="Subtitle 2">
            <a:extLst>
              <a:ext uri="{FF2B5EF4-FFF2-40B4-BE49-F238E27FC236}">
                <a16:creationId xmlns:a16="http://schemas.microsoft.com/office/drawing/2014/main" id="{F5C0DFB4-842B-4123-8660-A3168C395807}"/>
              </a:ext>
            </a:extLst>
          </p:cNvPr>
          <p:cNvSpPr>
            <a:spLocks noGrp="1"/>
          </p:cNvSpPr>
          <p:nvPr>
            <p:ph type="subTitle" idx="1"/>
          </p:nvPr>
        </p:nvSpPr>
        <p:spPr>
          <a:xfrm>
            <a:off x="471875" y="1248508"/>
            <a:ext cx="7880817" cy="3656386"/>
          </a:xfrm>
        </p:spPr>
        <p:txBody>
          <a:bodyPr/>
          <a:lstStyle/>
          <a:p>
            <a:pPr marL="342900" indent="-342900">
              <a:buFont typeface="Arial" panose="020B0604020202020204" pitchFamily="34" charset="0"/>
              <a:buChar char="•"/>
            </a:pPr>
            <a:r>
              <a:rPr lang="en-GB" sz="2400" dirty="0"/>
              <a:t>A plethora of quantitative data in the sector underlining the persistent awarding gap between Black and White students. OfS stipulation to address the gap as a matter of institutional urgency (see OU APP).</a:t>
            </a:r>
          </a:p>
          <a:p>
            <a:pPr marL="342900" indent="-342900">
              <a:buFont typeface="Arial" panose="020B0604020202020204" pitchFamily="34" charset="0"/>
              <a:buChar char="•"/>
            </a:pPr>
            <a:r>
              <a:rPr lang="en-GB" sz="2400" dirty="0"/>
              <a:t>Significant sector interest in mental wellbeing particularly resulting from the pandemic.</a:t>
            </a:r>
          </a:p>
          <a:p>
            <a:pPr marL="342900" indent="-342900">
              <a:buFont typeface="Arial" panose="020B0604020202020204" pitchFamily="34" charset="0"/>
              <a:buChar char="•"/>
            </a:pPr>
            <a:r>
              <a:rPr lang="en-GB" sz="2400" dirty="0"/>
              <a:t>Black students are less likely to declare a mental health condition at the OU.</a:t>
            </a:r>
          </a:p>
          <a:p>
            <a:pPr marL="342900" indent="-342900">
              <a:buFont typeface="Arial" panose="020B0604020202020204" pitchFamily="34" charset="0"/>
              <a:buChar char="•"/>
            </a:pPr>
            <a:r>
              <a:rPr lang="en-GB" sz="2400" dirty="0"/>
              <a:t>However, little research which brings together the awarding gap for Black and mental health declarations - an example of an intersectional barrier.</a:t>
            </a:r>
          </a:p>
        </p:txBody>
      </p:sp>
    </p:spTree>
    <p:extLst>
      <p:ext uri="{BB962C8B-B14F-4D97-AF65-F5344CB8AC3E}">
        <p14:creationId xmlns:p14="http://schemas.microsoft.com/office/powerpoint/2010/main" val="938012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1877" y="137769"/>
            <a:ext cx="6193353" cy="706293"/>
          </a:xfrm>
        </p:spPr>
        <p:txBody>
          <a:bodyPr/>
          <a:lstStyle/>
          <a:p>
            <a:r>
              <a:rPr lang="en-US" dirty="0"/>
              <a:t>Desk research</a:t>
            </a:r>
            <a:br>
              <a:rPr lang="en-US" dirty="0"/>
            </a:br>
            <a:endParaRPr lang="en-US" dirty="0"/>
          </a:p>
        </p:txBody>
      </p:sp>
      <p:sp>
        <p:nvSpPr>
          <p:cNvPr id="3" name="Subtitle 2"/>
          <p:cNvSpPr>
            <a:spLocks noGrp="1"/>
          </p:cNvSpPr>
          <p:nvPr>
            <p:ph type="subTitle" idx="1"/>
          </p:nvPr>
        </p:nvSpPr>
        <p:spPr>
          <a:xfrm>
            <a:off x="453168" y="844062"/>
            <a:ext cx="8496277" cy="3534507"/>
          </a:xfrm>
        </p:spPr>
        <p:txBody>
          <a:bodyPr>
            <a:noAutofit/>
          </a:bodyPr>
          <a:lstStyle/>
          <a:p>
            <a:r>
              <a:rPr lang="en-GB" sz="2000" dirty="0"/>
              <a:t>We engaged an experienced researcher to conduct a literature review. The academic literature revealed a gap in the alignment between Black students and mental health. However, 4 key conclusions emerged about the intersectional issues:</a:t>
            </a:r>
          </a:p>
          <a:p>
            <a:endParaRPr lang="en-GB" sz="2000" dirty="0"/>
          </a:p>
          <a:p>
            <a:r>
              <a:rPr lang="en-GB" sz="2000" dirty="0"/>
              <a:t>1. Need </a:t>
            </a:r>
            <a:r>
              <a:rPr lang="en-GB" sz="2000" b="1" dirty="0"/>
              <a:t>to understand the complex lives of our Black students</a:t>
            </a:r>
            <a:br>
              <a:rPr lang="en-GB" sz="2000" dirty="0"/>
            </a:br>
            <a:endParaRPr lang="en-GB" sz="2000" dirty="0"/>
          </a:p>
          <a:p>
            <a:r>
              <a:rPr lang="en-GB" sz="2000" dirty="0"/>
              <a:t>2. We must not treat these, or any, students as a </a:t>
            </a:r>
            <a:r>
              <a:rPr lang="en-GB" sz="2000" b="1" dirty="0"/>
              <a:t>homogeneous group</a:t>
            </a:r>
            <a:r>
              <a:rPr lang="en-GB" sz="2000" dirty="0"/>
              <a:t>;</a:t>
            </a:r>
            <a:br>
              <a:rPr lang="en-GB" sz="2000" dirty="0"/>
            </a:br>
            <a:r>
              <a:rPr lang="en-GB" sz="2000" dirty="0"/>
              <a:t> </a:t>
            </a:r>
          </a:p>
          <a:p>
            <a:r>
              <a:rPr lang="en-GB" sz="2000" dirty="0"/>
              <a:t>3. The need for </a:t>
            </a:r>
            <a:r>
              <a:rPr lang="en-GB" sz="2000" b="1" dirty="0"/>
              <a:t>cultural competence</a:t>
            </a:r>
            <a:r>
              <a:rPr lang="en-GB" sz="2000" dirty="0"/>
              <a:t>; </a:t>
            </a:r>
            <a:br>
              <a:rPr lang="en-GB" sz="2000" dirty="0"/>
            </a:br>
            <a:endParaRPr lang="en-GB" sz="2000" dirty="0"/>
          </a:p>
          <a:p>
            <a:r>
              <a:rPr lang="en-GB" sz="2000" dirty="0"/>
              <a:t>4. Importance of representation and role models</a:t>
            </a:r>
          </a:p>
          <a:p>
            <a:endParaRPr lang="en-GB" sz="2000" dirty="0"/>
          </a:p>
          <a:p>
            <a:r>
              <a:rPr lang="en-GB" sz="2000" b="1" dirty="0"/>
              <a:t>Previous research</a:t>
            </a:r>
            <a:r>
              <a:rPr lang="en-GB" sz="2000" dirty="0"/>
              <a:t> by members of the team across the OU Access Programme concluded that </a:t>
            </a:r>
            <a:r>
              <a:rPr lang="en-GB" sz="2000" b="1" dirty="0"/>
              <a:t>White people avoid talking about race</a:t>
            </a:r>
            <a:r>
              <a:rPr lang="en-GB" sz="2000" dirty="0"/>
              <a:t>.</a:t>
            </a:r>
          </a:p>
          <a:p>
            <a:endParaRPr lang="en-US" dirty="0"/>
          </a:p>
        </p:txBody>
      </p:sp>
    </p:spTree>
    <p:extLst>
      <p:ext uri="{BB962C8B-B14F-4D97-AF65-F5344CB8AC3E}">
        <p14:creationId xmlns:p14="http://schemas.microsoft.com/office/powerpoint/2010/main" val="1319595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E3DBC-A380-494A-8D98-00611CA43B7D}"/>
              </a:ext>
            </a:extLst>
          </p:cNvPr>
          <p:cNvSpPr>
            <a:spLocks noGrp="1"/>
          </p:cNvSpPr>
          <p:nvPr>
            <p:ph type="ctrTitle"/>
          </p:nvPr>
        </p:nvSpPr>
        <p:spPr>
          <a:xfrm>
            <a:off x="366368" y="155355"/>
            <a:ext cx="5400000" cy="997196"/>
          </a:xfrm>
        </p:spPr>
        <p:txBody>
          <a:bodyPr/>
          <a:lstStyle/>
          <a:p>
            <a:r>
              <a:rPr lang="en-GB" dirty="0"/>
              <a:t>Methodology</a:t>
            </a:r>
            <a:br>
              <a:rPr lang="en-GB" dirty="0"/>
            </a:br>
            <a:endParaRPr lang="en-GB" dirty="0"/>
          </a:p>
        </p:txBody>
      </p:sp>
      <p:sp>
        <p:nvSpPr>
          <p:cNvPr id="3" name="Subtitle 2">
            <a:extLst>
              <a:ext uri="{FF2B5EF4-FFF2-40B4-BE49-F238E27FC236}">
                <a16:creationId xmlns:a16="http://schemas.microsoft.com/office/drawing/2014/main" id="{69A34F11-BC0A-4A5D-9992-80C8DA9DDF59}"/>
              </a:ext>
            </a:extLst>
          </p:cNvPr>
          <p:cNvSpPr>
            <a:spLocks noGrp="1"/>
          </p:cNvSpPr>
          <p:nvPr>
            <p:ph type="subTitle" idx="1"/>
          </p:nvPr>
        </p:nvSpPr>
        <p:spPr>
          <a:xfrm>
            <a:off x="366368" y="653953"/>
            <a:ext cx="8619370" cy="3988784"/>
          </a:xfrm>
        </p:spPr>
        <p:txBody>
          <a:bodyPr/>
          <a:lstStyle/>
          <a:p>
            <a:r>
              <a:rPr lang="en-GB" dirty="0"/>
              <a:t>Following SRPP and ethics guidance an invitation to participate in 121 interviews was sent to all students on Y032, the largest Access module recruiting the highest number of students from disadvantaged backgrounds, asking those who self-identify as Black African or Black Caribbean to respond.</a:t>
            </a:r>
            <a:br>
              <a:rPr lang="en-GB" dirty="0"/>
            </a:br>
            <a:endParaRPr lang="en-GB" dirty="0"/>
          </a:p>
          <a:p>
            <a:r>
              <a:rPr lang="en-GB" dirty="0"/>
              <a:t>Five students were interviewed on MS Teams by 2 Black/Brown interviewers, one an AL on Y032. Each interview was approx. 1 hour in length. The interviews were transcribed (resulting in excess of 100 pages). The data was analysed by the research team who produced a series of themes which were then validated in consultation with the interviewers and participants.</a:t>
            </a:r>
            <a:br>
              <a:rPr lang="en-GB" dirty="0"/>
            </a:br>
            <a:endParaRPr lang="en-GB" dirty="0"/>
          </a:p>
          <a:p>
            <a:r>
              <a:rPr lang="en-GB" dirty="0"/>
              <a:t>The personas:</a:t>
            </a:r>
          </a:p>
          <a:p>
            <a:pPr marL="285750" indent="-285750">
              <a:buFont typeface="Arial" panose="020B0604020202020204" pitchFamily="34" charset="0"/>
              <a:buChar char="•"/>
            </a:pPr>
            <a:r>
              <a:rPr lang="en-GB" dirty="0"/>
              <a:t>de-personalise individual trauma, </a:t>
            </a:r>
          </a:p>
          <a:p>
            <a:pPr marL="285750" indent="-285750">
              <a:buFont typeface="Arial" panose="020B0604020202020204" pitchFamily="34" charset="0"/>
              <a:buChar char="•"/>
            </a:pPr>
            <a:r>
              <a:rPr lang="en-GB" dirty="0"/>
              <a:t>semi-generalisable findings</a:t>
            </a:r>
          </a:p>
          <a:p>
            <a:pPr marL="285750" indent="-285750">
              <a:buFont typeface="Arial" panose="020B0604020202020204" pitchFamily="34" charset="0"/>
              <a:buChar char="•"/>
            </a:pPr>
            <a:r>
              <a:rPr lang="en-GB" dirty="0"/>
              <a:t>represent the breadth and commonalities between participants experiences. </a:t>
            </a:r>
          </a:p>
          <a:p>
            <a:endParaRPr lang="en-GB" dirty="0"/>
          </a:p>
        </p:txBody>
      </p:sp>
    </p:spTree>
    <p:extLst>
      <p:ext uri="{BB962C8B-B14F-4D97-AF65-F5344CB8AC3E}">
        <p14:creationId xmlns:p14="http://schemas.microsoft.com/office/powerpoint/2010/main" val="76505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0406593E-52CF-5B45-8CFF-7309163A4729}" type="slidenum">
              <a:rPr lang="en-US" smtClean="0"/>
              <a:pPr/>
              <a:t>5</a:t>
            </a:fld>
            <a:endParaRPr lang="en-US" dirty="0"/>
          </a:p>
        </p:txBody>
      </p:sp>
      <p:sp>
        <p:nvSpPr>
          <p:cNvPr id="15" name="Text Placeholder 14"/>
          <p:cNvSpPr>
            <a:spLocks noGrp="1"/>
          </p:cNvSpPr>
          <p:nvPr>
            <p:ph type="body" sz="quarter" idx="11"/>
          </p:nvPr>
        </p:nvSpPr>
        <p:spPr>
          <a:xfrm>
            <a:off x="380472" y="2466240"/>
            <a:ext cx="2907067" cy="2661512"/>
          </a:xfrm>
          <a:ln w="57150">
            <a:solidFill>
              <a:srgbClr val="7030A0"/>
            </a:solidFill>
          </a:ln>
        </p:spPr>
        <p:txBody>
          <a:bodyPr/>
          <a:lstStyle/>
          <a:p>
            <a:pPr marL="36000">
              <a:spcBef>
                <a:spcPts val="600"/>
              </a:spcBef>
            </a:pPr>
            <a:r>
              <a:rPr lang="en-US" sz="1600" b="1" dirty="0">
                <a:latin typeface="Calibri" panose="020F0502020204030204" pitchFamily="34" charset="0"/>
                <a:cs typeface="Calibri" panose="020F0502020204030204" pitchFamily="34" charset="0"/>
              </a:rPr>
              <a:t>Representation</a:t>
            </a:r>
          </a:p>
          <a:p>
            <a:pPr marL="72000">
              <a:spcBef>
                <a:spcPts val="600"/>
              </a:spcBef>
            </a:pPr>
            <a:r>
              <a:rPr lang="en-GB" sz="1500" b="1" dirty="0">
                <a:latin typeface="Calibri" panose="020F0502020204030204" pitchFamily="34" charset="0"/>
                <a:cs typeface="Calibri" panose="020F0502020204030204" pitchFamily="34" charset="0"/>
              </a:rPr>
              <a:t>I’d like to be taught the contributions Black people have made</a:t>
            </a:r>
            <a:r>
              <a:rPr lang="en-GB" sz="1500" dirty="0">
                <a:latin typeface="Calibri" panose="020F0502020204030204" pitchFamily="34" charset="0"/>
                <a:cs typeface="Calibri" panose="020F0502020204030204" pitchFamily="34" charset="0"/>
              </a:rPr>
              <a:t> and I want to </a:t>
            </a:r>
            <a:r>
              <a:rPr lang="en-GB" sz="1500" b="1" dirty="0">
                <a:latin typeface="Calibri" panose="020F0502020204030204" pitchFamily="34" charset="0"/>
                <a:cs typeface="Calibri" panose="020F0502020204030204" pitchFamily="34" charset="0"/>
              </a:rPr>
              <a:t>see myself reflected in the staff, students and curriculum</a:t>
            </a:r>
            <a:r>
              <a:rPr lang="en-GB" sz="1500" dirty="0">
                <a:latin typeface="Calibri" panose="020F0502020204030204" pitchFamily="34" charset="0"/>
                <a:cs typeface="Calibri" panose="020F0502020204030204" pitchFamily="34" charset="0"/>
              </a:rPr>
              <a:t> at the OU. The OU should help students build resilience, have student partnerships and get Black students to make videos and tutorials to show other Black students they can do it.</a:t>
            </a:r>
          </a:p>
        </p:txBody>
      </p:sp>
      <p:sp>
        <p:nvSpPr>
          <p:cNvPr id="16" name="Text Placeholder 15"/>
          <p:cNvSpPr>
            <a:spLocks noGrp="1"/>
          </p:cNvSpPr>
          <p:nvPr>
            <p:ph type="body" sz="quarter" idx="12"/>
          </p:nvPr>
        </p:nvSpPr>
        <p:spPr>
          <a:xfrm>
            <a:off x="5934154" y="1083003"/>
            <a:ext cx="2849846" cy="3936172"/>
          </a:xfrm>
          <a:ln w="57150">
            <a:solidFill>
              <a:schemeClr val="accent2">
                <a:lumMod val="60000"/>
                <a:lumOff val="40000"/>
              </a:schemeClr>
            </a:solidFill>
          </a:ln>
        </p:spPr>
        <p:txBody>
          <a:bodyPr/>
          <a:lstStyle/>
          <a:p>
            <a:pPr marL="36000"/>
            <a:r>
              <a:rPr lang="en-US" sz="1600" b="1" dirty="0">
                <a:latin typeface="Calibri" panose="020F0502020204030204" pitchFamily="34" charset="0"/>
                <a:cs typeface="Calibri" panose="020F0502020204030204" pitchFamily="34" charset="0"/>
              </a:rPr>
              <a:t>Talking</a:t>
            </a:r>
            <a:r>
              <a:rPr lang="en-US" sz="1500" b="1" dirty="0">
                <a:latin typeface="Calibri" panose="020F0502020204030204" pitchFamily="34" charset="0"/>
                <a:cs typeface="Calibri" panose="020F0502020204030204" pitchFamily="34" charset="0"/>
              </a:rPr>
              <a:t> about mental health</a:t>
            </a:r>
          </a:p>
          <a:p>
            <a:r>
              <a:rPr lang="en-GB" sz="1500" dirty="0">
                <a:latin typeface="Calibri" panose="020F0502020204030204" pitchFamily="34" charset="0"/>
                <a:cs typeface="Calibri" panose="020F0502020204030204" pitchFamily="34" charset="0"/>
              </a:rPr>
              <a:t>My parent’s generation just used to get on with stuff, not seeking help or talking about it. It wasn’t right but </a:t>
            </a:r>
            <a:r>
              <a:rPr lang="en-GB" sz="1500" b="1" dirty="0">
                <a:latin typeface="Calibri" panose="020F0502020204030204" pitchFamily="34" charset="0"/>
                <a:cs typeface="Calibri" panose="020F0502020204030204" pitchFamily="34" charset="0"/>
              </a:rPr>
              <a:t>they didn’t want to be labelled mad and then for people to avoid them or they feared their family will find out. </a:t>
            </a:r>
            <a:r>
              <a:rPr lang="en-GB" sz="1500" dirty="0">
                <a:latin typeface="Calibri" panose="020F0502020204030204" pitchFamily="34" charset="0"/>
                <a:cs typeface="Calibri" panose="020F0502020204030204" pitchFamily="34" charset="0"/>
              </a:rPr>
              <a:t>There’s nothing to be embarrassed about though, you won’t be treated differently, need to speak out and not hold things in because that’s where the problems happen. Need to </a:t>
            </a:r>
            <a:r>
              <a:rPr lang="en-GB" sz="1500" b="1" dirty="0">
                <a:latin typeface="Calibri" panose="020F0502020204030204" pitchFamily="34" charset="0"/>
                <a:cs typeface="Calibri" panose="020F0502020204030204" pitchFamily="34" charset="0"/>
              </a:rPr>
              <a:t>tell people it’s confidential </a:t>
            </a:r>
            <a:r>
              <a:rPr lang="en-GB" sz="1500" dirty="0">
                <a:latin typeface="Calibri" panose="020F0502020204030204" pitchFamily="34" charset="0"/>
                <a:cs typeface="Calibri" panose="020F0502020204030204" pitchFamily="34" charset="0"/>
              </a:rPr>
              <a:t>and</a:t>
            </a:r>
            <a:r>
              <a:rPr lang="en-GB" sz="1500" b="1" dirty="0">
                <a:latin typeface="Calibri" panose="020F0502020204030204" pitchFamily="34" charset="0"/>
                <a:cs typeface="Calibri" panose="020F0502020204030204" pitchFamily="34" charset="0"/>
              </a:rPr>
              <a:t> make information easy to find.</a:t>
            </a:r>
          </a:p>
          <a:p>
            <a:r>
              <a:rPr lang="en-GB" sz="1500" dirty="0">
                <a:latin typeface="Calibri" panose="020F0502020204030204" pitchFamily="34" charset="0"/>
                <a:cs typeface="Calibri" panose="020F0502020204030204" pitchFamily="34" charset="0"/>
              </a:rPr>
              <a:t>My</a:t>
            </a:r>
            <a:r>
              <a:rPr lang="en-GB" sz="1500" b="1" dirty="0">
                <a:latin typeface="Calibri" panose="020F0502020204030204" pitchFamily="34" charset="0"/>
                <a:cs typeface="Calibri" panose="020F0502020204030204" pitchFamily="34" charset="0"/>
              </a:rPr>
              <a:t> tutor has been amazing </a:t>
            </a:r>
            <a:r>
              <a:rPr lang="en-GB" sz="1500" dirty="0">
                <a:latin typeface="Calibri" panose="020F0502020204030204" pitchFamily="34" charset="0"/>
                <a:cs typeface="Calibri" panose="020F0502020204030204" pitchFamily="34" charset="0"/>
              </a:rPr>
              <a:t>though and helped me so much.</a:t>
            </a:r>
          </a:p>
          <a:p>
            <a:endParaRPr lang="en-US" sz="1600" b="1" dirty="0"/>
          </a:p>
        </p:txBody>
      </p:sp>
      <p:sp>
        <p:nvSpPr>
          <p:cNvPr id="17" name="Text Placeholder 16"/>
          <p:cNvSpPr>
            <a:spLocks noGrp="1"/>
          </p:cNvSpPr>
          <p:nvPr>
            <p:ph type="body" sz="quarter" idx="13"/>
          </p:nvPr>
        </p:nvSpPr>
        <p:spPr>
          <a:xfrm>
            <a:off x="3442754" y="1582617"/>
            <a:ext cx="2321486" cy="3471730"/>
          </a:xfrm>
          <a:ln w="57150">
            <a:solidFill>
              <a:srgbClr val="00B050"/>
            </a:solidFill>
          </a:ln>
        </p:spPr>
        <p:txBody>
          <a:bodyPr/>
          <a:lstStyle/>
          <a:p>
            <a:pPr marL="72000" indent="0">
              <a:spcBef>
                <a:spcPts val="600"/>
              </a:spcBef>
              <a:buNone/>
            </a:pPr>
            <a:r>
              <a:rPr lang="en-US" sz="1600" b="1" dirty="0">
                <a:latin typeface="Calibri" panose="020F0502020204030204" pitchFamily="34" charset="0"/>
                <a:cs typeface="Calibri" panose="020F0502020204030204" pitchFamily="34" charset="0"/>
              </a:rPr>
              <a:t>Talking about race</a:t>
            </a:r>
            <a:br>
              <a:rPr lang="en-US" sz="1600" b="1" dirty="0">
                <a:latin typeface="Calibri" panose="020F0502020204030204" pitchFamily="34" charset="0"/>
                <a:cs typeface="Calibri" panose="020F0502020204030204" pitchFamily="34" charset="0"/>
              </a:rPr>
            </a:br>
            <a:r>
              <a:rPr lang="en-GB" sz="1500" dirty="0">
                <a:latin typeface="Calibri" panose="020F0502020204030204" pitchFamily="34" charset="0"/>
                <a:cs typeface="Calibri" panose="020F0502020204030204" pitchFamily="34" charset="0"/>
              </a:rPr>
              <a:t>I’ve experienced direct racism.</a:t>
            </a:r>
          </a:p>
          <a:p>
            <a:pPr marL="72000" indent="0">
              <a:spcBef>
                <a:spcPts val="600"/>
              </a:spcBef>
              <a:buNone/>
            </a:pPr>
            <a:r>
              <a:rPr lang="en-GB" sz="1500" dirty="0">
                <a:latin typeface="Calibri" panose="020F0502020204030204" pitchFamily="34" charset="0"/>
                <a:cs typeface="Calibri" panose="020F0502020204030204" pitchFamily="34" charset="0"/>
              </a:rPr>
              <a:t>White people know about where to find out stuff and how to get things done; need to share this with Black people so they know too.</a:t>
            </a:r>
          </a:p>
          <a:p>
            <a:pPr marL="72000" indent="0">
              <a:spcBef>
                <a:spcPts val="600"/>
              </a:spcBef>
              <a:buNone/>
            </a:pPr>
            <a:r>
              <a:rPr lang="en-GB" sz="1500" dirty="0">
                <a:latin typeface="Calibri" panose="020F0502020204030204" pitchFamily="34" charset="0"/>
                <a:cs typeface="Calibri" panose="020F0502020204030204" pitchFamily="34" charset="0"/>
              </a:rPr>
              <a:t>Black people are fine talking about race it’s White people who aren’t comfortable with it. </a:t>
            </a:r>
            <a:r>
              <a:rPr lang="en-GB" sz="1500" b="1" dirty="0">
                <a:latin typeface="Calibri" panose="020F0502020204030204" pitchFamily="34" charset="0"/>
                <a:cs typeface="Calibri" panose="020F0502020204030204" pitchFamily="34" charset="0"/>
              </a:rPr>
              <a:t>Black people need to be empowered </a:t>
            </a:r>
            <a:r>
              <a:rPr lang="en-GB" sz="1500" dirty="0">
                <a:latin typeface="Calibri" panose="020F0502020204030204" pitchFamily="34" charset="0"/>
                <a:cs typeface="Calibri" panose="020F0502020204030204" pitchFamily="34" charset="0"/>
              </a:rPr>
              <a:t>from the bottom and this will make the changes that are needed.</a:t>
            </a:r>
          </a:p>
          <a:p>
            <a:pPr marL="72000" indent="0">
              <a:buNone/>
            </a:pPr>
            <a:endParaRPr lang="en-US" sz="1600" b="1" dirty="0">
              <a:latin typeface="Calibri" panose="020F0502020204030204" pitchFamily="34" charset="0"/>
              <a:cs typeface="Calibri" panose="020F0502020204030204" pitchFamily="34" charset="0"/>
            </a:endParaRPr>
          </a:p>
          <a:p>
            <a:pPr marL="36000" indent="0">
              <a:buNone/>
            </a:pPr>
            <a:endParaRPr lang="en-US" sz="1600" b="1" dirty="0">
              <a:latin typeface="Calibri" panose="020F0502020204030204" pitchFamily="34" charset="0"/>
              <a:cs typeface="Calibri" panose="020F0502020204030204" pitchFamily="34" charset="0"/>
            </a:endParaRPr>
          </a:p>
          <a:p>
            <a:pPr marL="36000" indent="0">
              <a:buNone/>
            </a:pPr>
            <a:endParaRPr lang="en-US" sz="1600" b="1" dirty="0">
              <a:latin typeface="Calibri" panose="020F0502020204030204" pitchFamily="34" charset="0"/>
              <a:cs typeface="Calibri" panose="020F0502020204030204" pitchFamily="34" charset="0"/>
            </a:endParaRPr>
          </a:p>
          <a:p>
            <a:pPr marL="36000" indent="0">
              <a:buNone/>
            </a:pPr>
            <a:endParaRPr lang="en-US" sz="1600" b="1" dirty="0">
              <a:latin typeface="Calibri" panose="020F0502020204030204" pitchFamily="34" charset="0"/>
              <a:cs typeface="Calibri" panose="020F0502020204030204" pitchFamily="34" charset="0"/>
            </a:endParaRPr>
          </a:p>
          <a:p>
            <a:pPr marL="36000" indent="0">
              <a:buNone/>
            </a:pPr>
            <a:endParaRPr lang="en-US" sz="1600" b="1" dirty="0">
              <a:latin typeface="Calibri" panose="020F0502020204030204" pitchFamily="34" charset="0"/>
              <a:cs typeface="Calibri" panose="020F0502020204030204" pitchFamily="34" charset="0"/>
            </a:endParaRPr>
          </a:p>
          <a:p>
            <a:endParaRPr lang="en-US" dirty="0"/>
          </a:p>
        </p:txBody>
      </p:sp>
      <p:sp>
        <p:nvSpPr>
          <p:cNvPr id="14" name="Title 13"/>
          <p:cNvSpPr>
            <a:spLocks noGrp="1"/>
          </p:cNvSpPr>
          <p:nvPr>
            <p:ph type="ctrTitle"/>
          </p:nvPr>
        </p:nvSpPr>
        <p:spPr>
          <a:xfrm>
            <a:off x="360000" y="612214"/>
            <a:ext cx="1315382" cy="392939"/>
          </a:xfrm>
          <a:solidFill>
            <a:srgbClr val="0070C0"/>
          </a:solidFill>
        </p:spPr>
        <p:txBody>
          <a:bodyPr/>
          <a:lstStyle/>
          <a:p>
            <a:r>
              <a:rPr lang="en-US" sz="1600" dirty="0"/>
              <a:t>Age:  27</a:t>
            </a:r>
          </a:p>
        </p:txBody>
      </p:sp>
      <p:sp>
        <p:nvSpPr>
          <p:cNvPr id="18" name="Text Placeholder 17"/>
          <p:cNvSpPr>
            <a:spLocks noGrp="1"/>
          </p:cNvSpPr>
          <p:nvPr>
            <p:ph type="body" sz="quarter" idx="14"/>
          </p:nvPr>
        </p:nvSpPr>
        <p:spPr>
          <a:xfrm>
            <a:off x="395171" y="1063867"/>
            <a:ext cx="2907067" cy="1328438"/>
          </a:xfrm>
          <a:blipFill dpi="0" rotWithShape="1">
            <a:blip r:embed="rId2">
              <a:alphaModFix amt="0"/>
            </a:blip>
            <a:srcRect/>
            <a:tile tx="0" ty="0" sx="100000" sy="100000" flip="none" algn="tl"/>
          </a:blipFill>
          <a:ln w="57150">
            <a:solidFill>
              <a:srgbClr val="92D050"/>
            </a:solidFill>
          </a:ln>
        </p:spPr>
        <p:txBody>
          <a:bodyPr/>
          <a:lstStyle/>
          <a:p>
            <a:endParaRPr lang="en-GB" sz="1600" dirty="0"/>
          </a:p>
          <a:p>
            <a:r>
              <a:rPr lang="en-GB" sz="1600" dirty="0">
                <a:latin typeface="Calibri" panose="020F0502020204030204" pitchFamily="34" charset="0"/>
                <a:cs typeface="Calibri" panose="020F0502020204030204" pitchFamily="34" charset="0"/>
              </a:rPr>
              <a:t>Educational experience </a:t>
            </a:r>
          </a:p>
          <a:p>
            <a:pPr>
              <a:spcBef>
                <a:spcPts val="600"/>
              </a:spcBef>
            </a:pPr>
            <a:r>
              <a:rPr lang="en-GB" sz="1500" b="0" dirty="0">
                <a:latin typeface="Calibri" panose="020F0502020204030204" pitchFamily="34" charset="0"/>
                <a:cs typeface="Calibri" panose="020F0502020204030204" pitchFamily="34" charset="0"/>
              </a:rPr>
              <a:t>I was told I was never going to amount to anything by my teachers at school. They had low expectations for me. I needed the </a:t>
            </a:r>
            <a:r>
              <a:rPr lang="en-GB" sz="1500" dirty="0">
                <a:latin typeface="Calibri" panose="020F0502020204030204" pitchFamily="34" charset="0"/>
                <a:cs typeface="Calibri" panose="020F0502020204030204" pitchFamily="34" charset="0"/>
              </a:rPr>
              <a:t>bursary to study</a:t>
            </a:r>
            <a:r>
              <a:rPr lang="en-GB" sz="1500" b="0" dirty="0">
                <a:latin typeface="Calibri" panose="020F0502020204030204" pitchFamily="34" charset="0"/>
                <a:cs typeface="Calibri" panose="020F0502020204030204" pitchFamily="34" charset="0"/>
              </a:rPr>
              <a:t>. </a:t>
            </a:r>
          </a:p>
          <a:p>
            <a:endParaRPr lang="en-GB" sz="1600" dirty="0"/>
          </a:p>
        </p:txBody>
      </p:sp>
      <p:sp>
        <p:nvSpPr>
          <p:cNvPr id="10" name="Title 13">
            <a:extLst>
              <a:ext uri="{FF2B5EF4-FFF2-40B4-BE49-F238E27FC236}">
                <a16:creationId xmlns:a16="http://schemas.microsoft.com/office/drawing/2014/main" id="{30B2F7EA-7D43-44B0-946E-618F42C0CFAA}"/>
              </a:ext>
            </a:extLst>
          </p:cNvPr>
          <p:cNvSpPr txBox="1">
            <a:spLocks/>
          </p:cNvSpPr>
          <p:nvPr/>
        </p:nvSpPr>
        <p:spPr>
          <a:xfrm>
            <a:off x="3366830" y="626600"/>
            <a:ext cx="2876995" cy="378553"/>
          </a:xfrm>
          <a:prstGeom prst="rect">
            <a:avLst/>
          </a:prstGeom>
          <a:solidFill>
            <a:srgbClr val="0070C0"/>
          </a:solidFill>
        </p:spPr>
        <p:txBody>
          <a:bodyPr wrap="square" lIns="36000" tIns="18000" rIns="0" bIns="0" anchor="ctr" anchorCtr="0">
            <a:noAutofit/>
          </a:bodyPr>
          <a:lstStyle>
            <a:lvl1pPr algn="l" defTabSz="914377" rtl="0" eaLnBrk="1" latinLnBrk="0" hangingPunct="1">
              <a:lnSpc>
                <a:spcPct val="90000"/>
              </a:lnSpc>
              <a:spcBef>
                <a:spcPct val="0"/>
              </a:spcBef>
              <a:buNone/>
              <a:defRPr sz="1400" b="1" kern="1200" baseline="0">
                <a:solidFill>
                  <a:schemeClr val="bg1"/>
                </a:solidFill>
                <a:latin typeface="+mj-lt"/>
                <a:ea typeface="+mj-ea"/>
                <a:cs typeface="+mj-cs"/>
              </a:defRPr>
            </a:lvl1pPr>
          </a:lstStyle>
          <a:p>
            <a:r>
              <a:rPr lang="en-US" sz="1600" dirty="0"/>
              <a:t>First language: English	</a:t>
            </a:r>
          </a:p>
        </p:txBody>
      </p:sp>
      <p:sp>
        <p:nvSpPr>
          <p:cNvPr id="11" name="Title 13">
            <a:extLst>
              <a:ext uri="{FF2B5EF4-FFF2-40B4-BE49-F238E27FC236}">
                <a16:creationId xmlns:a16="http://schemas.microsoft.com/office/drawing/2014/main" id="{94B1DA79-C464-47CE-91C4-2C7CFF5D64E4}"/>
              </a:ext>
            </a:extLst>
          </p:cNvPr>
          <p:cNvSpPr txBox="1">
            <a:spLocks/>
          </p:cNvSpPr>
          <p:nvPr/>
        </p:nvSpPr>
        <p:spPr>
          <a:xfrm>
            <a:off x="1728137" y="612213"/>
            <a:ext cx="1559402" cy="392940"/>
          </a:xfrm>
          <a:prstGeom prst="rect">
            <a:avLst/>
          </a:prstGeom>
          <a:solidFill>
            <a:srgbClr val="0070C0"/>
          </a:solidFill>
        </p:spPr>
        <p:txBody>
          <a:bodyPr wrap="square" lIns="36000" tIns="18000" rIns="0" bIns="0" anchor="ctr" anchorCtr="0">
            <a:noAutofit/>
          </a:bodyPr>
          <a:lstStyle>
            <a:lvl1pPr algn="l" defTabSz="914377" rtl="0" eaLnBrk="1" latinLnBrk="0" hangingPunct="1">
              <a:lnSpc>
                <a:spcPct val="90000"/>
              </a:lnSpc>
              <a:spcBef>
                <a:spcPct val="0"/>
              </a:spcBef>
              <a:buNone/>
              <a:defRPr sz="1400" b="1" kern="1200" baseline="0">
                <a:solidFill>
                  <a:schemeClr val="bg1"/>
                </a:solidFill>
                <a:latin typeface="+mj-lt"/>
                <a:ea typeface="+mj-ea"/>
                <a:cs typeface="+mj-cs"/>
              </a:defRPr>
            </a:lvl1pPr>
          </a:lstStyle>
          <a:p>
            <a:r>
              <a:rPr lang="en-US" sz="1600" dirty="0"/>
              <a:t>Name: Kaye</a:t>
            </a:r>
          </a:p>
        </p:txBody>
      </p:sp>
      <p:sp>
        <p:nvSpPr>
          <p:cNvPr id="12" name="Title 13">
            <a:extLst>
              <a:ext uri="{FF2B5EF4-FFF2-40B4-BE49-F238E27FC236}">
                <a16:creationId xmlns:a16="http://schemas.microsoft.com/office/drawing/2014/main" id="{759B6AB3-9166-4BD2-8E80-112458C581A0}"/>
              </a:ext>
            </a:extLst>
          </p:cNvPr>
          <p:cNvSpPr txBox="1">
            <a:spLocks/>
          </p:cNvSpPr>
          <p:nvPr/>
        </p:nvSpPr>
        <p:spPr>
          <a:xfrm>
            <a:off x="327277" y="124325"/>
            <a:ext cx="7075846" cy="424425"/>
          </a:xfrm>
          <a:prstGeom prst="rect">
            <a:avLst/>
          </a:prstGeom>
          <a:solidFill>
            <a:srgbClr val="0070C0"/>
          </a:solidFill>
        </p:spPr>
        <p:txBody>
          <a:bodyPr wrap="square" lIns="36000" tIns="18000" rIns="0" bIns="0" anchor="ctr" anchorCtr="0">
            <a:noAutofit/>
          </a:bodyPr>
          <a:lstStyle>
            <a:lvl1pPr algn="l" defTabSz="914377" rtl="0" eaLnBrk="1" latinLnBrk="0" hangingPunct="1">
              <a:lnSpc>
                <a:spcPct val="90000"/>
              </a:lnSpc>
              <a:spcBef>
                <a:spcPct val="0"/>
              </a:spcBef>
              <a:buNone/>
              <a:defRPr sz="1400" b="1" kern="1200" baseline="0">
                <a:solidFill>
                  <a:schemeClr val="bg1"/>
                </a:solidFill>
                <a:latin typeface="+mj-lt"/>
                <a:ea typeface="+mj-ea"/>
                <a:cs typeface="+mj-cs"/>
              </a:defRPr>
            </a:lvl1pPr>
          </a:lstStyle>
          <a:p>
            <a:endParaRPr lang="en-GB" sz="1600" dirty="0"/>
          </a:p>
          <a:p>
            <a:r>
              <a:rPr lang="en-GB" sz="1600" dirty="0"/>
              <a:t>Identity: ‘Black British single mother, I’m confident, strong and resilient’</a:t>
            </a:r>
          </a:p>
          <a:p>
            <a:r>
              <a:rPr lang="en-US" dirty="0"/>
              <a:t>	</a:t>
            </a:r>
          </a:p>
        </p:txBody>
      </p:sp>
      <p:sp>
        <p:nvSpPr>
          <p:cNvPr id="6" name="TextBox 5">
            <a:extLst>
              <a:ext uri="{FF2B5EF4-FFF2-40B4-BE49-F238E27FC236}">
                <a16:creationId xmlns:a16="http://schemas.microsoft.com/office/drawing/2014/main" id="{38628A86-3288-4E93-BDC0-A2FD84D7FAF8}"/>
              </a:ext>
            </a:extLst>
          </p:cNvPr>
          <p:cNvSpPr txBox="1"/>
          <p:nvPr/>
        </p:nvSpPr>
        <p:spPr>
          <a:xfrm>
            <a:off x="3457643" y="1092320"/>
            <a:ext cx="2239773" cy="313932"/>
          </a:xfrm>
          <a:prstGeom prst="rect">
            <a:avLst/>
          </a:prstGeom>
          <a:noFill/>
          <a:ln w="57150">
            <a:solidFill>
              <a:srgbClr val="FFFF00"/>
            </a:solidFill>
          </a:ln>
        </p:spPr>
        <p:txBody>
          <a:bodyPr wrap="square" rtlCol="0">
            <a:spAutoFit/>
          </a:bodyPr>
          <a:lstStyle/>
          <a:p>
            <a:pPr marL="72000">
              <a:lnSpc>
                <a:spcPct val="90000"/>
              </a:lnSpc>
            </a:pPr>
            <a:r>
              <a:rPr lang="en-GB" sz="1600" b="1" dirty="0">
                <a:latin typeface="Calibri" panose="020F0502020204030204" pitchFamily="34" charset="0"/>
                <a:cs typeface="Calibri" panose="020F0502020204030204" pitchFamily="34" charset="0"/>
              </a:rPr>
              <a:t>Disability - </a:t>
            </a:r>
            <a:r>
              <a:rPr lang="en-GB" sz="1600" dirty="0">
                <a:latin typeface="Calibri" panose="020F0502020204030204" pitchFamily="34" charset="0"/>
                <a:cs typeface="Calibri" panose="020F0502020204030204" pitchFamily="34" charset="0"/>
              </a:rPr>
              <a:t>None</a:t>
            </a:r>
          </a:p>
        </p:txBody>
      </p:sp>
    </p:spTree>
    <p:extLst>
      <p:ext uri="{BB962C8B-B14F-4D97-AF65-F5344CB8AC3E}">
        <p14:creationId xmlns:p14="http://schemas.microsoft.com/office/powerpoint/2010/main" val="3144506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0406593E-52CF-5B45-8CFF-7309163A4729}" type="slidenum">
              <a:rPr lang="en-US" smtClean="0"/>
              <a:pPr/>
              <a:t>6</a:t>
            </a:fld>
            <a:endParaRPr lang="en-US" dirty="0"/>
          </a:p>
        </p:txBody>
      </p:sp>
      <p:sp>
        <p:nvSpPr>
          <p:cNvPr id="15" name="Text Placeholder 14"/>
          <p:cNvSpPr>
            <a:spLocks noGrp="1"/>
          </p:cNvSpPr>
          <p:nvPr>
            <p:ph type="body" sz="quarter" idx="11"/>
          </p:nvPr>
        </p:nvSpPr>
        <p:spPr>
          <a:xfrm>
            <a:off x="359999" y="1122493"/>
            <a:ext cx="2629386" cy="2898514"/>
          </a:xfrm>
          <a:ln w="57150">
            <a:solidFill>
              <a:srgbClr val="7030A0"/>
            </a:solidFill>
          </a:ln>
        </p:spPr>
        <p:txBody>
          <a:bodyPr/>
          <a:lstStyle/>
          <a:p>
            <a:pPr marL="36000">
              <a:spcBef>
                <a:spcPts val="600"/>
              </a:spcBef>
            </a:pPr>
            <a:r>
              <a:rPr lang="en-US" sz="1600" b="1" dirty="0">
                <a:latin typeface="Calibri" panose="020F0502020204030204" pitchFamily="34" charset="0"/>
                <a:cs typeface="Calibri" panose="020F0502020204030204" pitchFamily="34" charset="0"/>
              </a:rPr>
              <a:t>Representation</a:t>
            </a:r>
          </a:p>
          <a:p>
            <a:pPr marL="72000">
              <a:spcBef>
                <a:spcPts val="600"/>
              </a:spcBef>
            </a:pPr>
            <a:r>
              <a:rPr lang="en-GB" sz="1500" dirty="0">
                <a:latin typeface="Calibri" panose="020F0502020204030204" pitchFamily="34" charset="0"/>
                <a:cs typeface="Calibri" panose="020F0502020204030204" pitchFamily="34" charset="0"/>
              </a:rPr>
              <a:t>There were only 2 Black people in my tutorial. Being the only Black man in a White class F2F would play on my mind. I worry that I might be in the wrong place. </a:t>
            </a:r>
          </a:p>
          <a:p>
            <a:pPr marL="72000">
              <a:spcBef>
                <a:spcPts val="600"/>
              </a:spcBef>
            </a:pPr>
            <a:r>
              <a:rPr lang="en-GB" sz="1500" dirty="0">
                <a:latin typeface="Calibri" panose="020F0502020204030204" pitchFamily="34" charset="0"/>
                <a:cs typeface="Calibri" panose="020F0502020204030204" pitchFamily="34" charset="0"/>
              </a:rPr>
              <a:t>I tried to find </a:t>
            </a:r>
            <a:r>
              <a:rPr lang="en-GB" sz="1500" b="1" dirty="0">
                <a:latin typeface="Calibri" panose="020F0502020204030204" pitchFamily="34" charset="0"/>
                <a:cs typeface="Calibri" panose="020F0502020204030204" pitchFamily="34" charset="0"/>
              </a:rPr>
              <a:t>the Black experience in the materials, it’s only negative representation</a:t>
            </a:r>
            <a:r>
              <a:rPr lang="en-GB" sz="1500" dirty="0">
                <a:latin typeface="Calibri" panose="020F0502020204030204" pitchFamily="34" charset="0"/>
                <a:cs typeface="Calibri" panose="020F0502020204030204" pitchFamily="34" charset="0"/>
              </a:rPr>
              <a:t>. The </a:t>
            </a:r>
            <a:r>
              <a:rPr lang="en-GB" sz="1500" b="1" dirty="0">
                <a:latin typeface="Calibri" panose="020F0502020204030204" pitchFamily="34" charset="0"/>
                <a:cs typeface="Calibri" panose="020F0502020204030204" pitchFamily="34" charset="0"/>
              </a:rPr>
              <a:t>tokenism </a:t>
            </a:r>
            <a:r>
              <a:rPr lang="en-GB" sz="1500" dirty="0">
                <a:latin typeface="Calibri" panose="020F0502020204030204" pitchFamily="34" charset="0"/>
                <a:cs typeface="Calibri" panose="020F0502020204030204" pitchFamily="34" charset="0"/>
              </a:rPr>
              <a:t>on the OU website</a:t>
            </a:r>
            <a:r>
              <a:rPr lang="en-GB" sz="1500" b="1" dirty="0">
                <a:latin typeface="Calibri" panose="020F0502020204030204" pitchFamily="34" charset="0"/>
                <a:cs typeface="Calibri" panose="020F0502020204030204" pitchFamily="34" charset="0"/>
              </a:rPr>
              <a:t> reinforces structural inequalities</a:t>
            </a:r>
            <a:r>
              <a:rPr lang="en-GB" sz="1500" dirty="0">
                <a:latin typeface="Calibri" panose="020F0502020204030204" pitchFamily="34" charset="0"/>
                <a:cs typeface="Calibri" panose="020F0502020204030204" pitchFamily="34" charset="0"/>
              </a:rPr>
              <a:t>.</a:t>
            </a:r>
            <a:endParaRPr lang="en-US" dirty="0"/>
          </a:p>
        </p:txBody>
      </p:sp>
      <p:sp>
        <p:nvSpPr>
          <p:cNvPr id="16" name="Text Placeholder 15"/>
          <p:cNvSpPr>
            <a:spLocks noGrp="1"/>
          </p:cNvSpPr>
          <p:nvPr>
            <p:ph type="body" sz="quarter" idx="12"/>
          </p:nvPr>
        </p:nvSpPr>
        <p:spPr>
          <a:xfrm>
            <a:off x="6314165" y="767289"/>
            <a:ext cx="2759495" cy="4360463"/>
          </a:xfrm>
          <a:ln w="57150">
            <a:solidFill>
              <a:schemeClr val="accent2">
                <a:lumMod val="60000"/>
                <a:lumOff val="40000"/>
              </a:schemeClr>
            </a:solidFill>
          </a:ln>
        </p:spPr>
        <p:txBody>
          <a:bodyPr/>
          <a:lstStyle/>
          <a:p>
            <a:pPr marL="36000"/>
            <a:r>
              <a:rPr lang="en-US" sz="1600" b="1" dirty="0">
                <a:cs typeface="Calibri" panose="020F0502020204030204" pitchFamily="34" charset="0"/>
              </a:rPr>
              <a:t>Talking</a:t>
            </a:r>
            <a:r>
              <a:rPr lang="en-US" sz="1500" b="1" dirty="0">
                <a:cs typeface="Calibri" panose="020F0502020204030204" pitchFamily="34" charset="0"/>
              </a:rPr>
              <a:t> about mental health</a:t>
            </a:r>
          </a:p>
          <a:p>
            <a:pPr marL="72000">
              <a:spcBef>
                <a:spcPts val="600"/>
              </a:spcBef>
            </a:pPr>
            <a:r>
              <a:rPr lang="en-GB" sz="1500" dirty="0"/>
              <a:t>I don’t post in the forums because</a:t>
            </a:r>
            <a:r>
              <a:rPr lang="en-GB" sz="1500" b="1" dirty="0"/>
              <a:t> I feel anxious and I don’t know who the other students are </a:t>
            </a:r>
            <a:r>
              <a:rPr lang="en-GB" sz="1500" dirty="0"/>
              <a:t>reading it</a:t>
            </a:r>
            <a:r>
              <a:rPr lang="en-GB" sz="1500" b="1" dirty="0"/>
              <a:t>.</a:t>
            </a:r>
          </a:p>
          <a:p>
            <a:pPr marL="72000">
              <a:spcBef>
                <a:spcPts val="600"/>
              </a:spcBef>
            </a:pPr>
            <a:r>
              <a:rPr lang="en-GB" sz="1500" dirty="0"/>
              <a:t>You have to be strong, you’re told you’re the pillar or not being a man or you’re not strong enough, you’re crazy or need to man up. So, I don’t talk about it but brush it off.</a:t>
            </a:r>
          </a:p>
          <a:p>
            <a:pPr marL="72000">
              <a:spcBef>
                <a:spcPts val="600"/>
              </a:spcBef>
            </a:pPr>
            <a:r>
              <a:rPr lang="en-GB" sz="1500" b="1" dirty="0"/>
              <a:t>I don’t want to be seen as weak.</a:t>
            </a:r>
          </a:p>
          <a:p>
            <a:pPr marL="72000">
              <a:spcBef>
                <a:spcPts val="600"/>
              </a:spcBef>
            </a:pPr>
            <a:r>
              <a:rPr lang="en-GB" sz="1500" dirty="0"/>
              <a:t>We need to talk to people in the community and tell them about it and that it’s ok.</a:t>
            </a:r>
          </a:p>
          <a:p>
            <a:pPr marL="72000">
              <a:spcBef>
                <a:spcPts val="600"/>
              </a:spcBef>
            </a:pPr>
            <a:r>
              <a:rPr lang="en-GB" sz="1500" b="1" dirty="0"/>
              <a:t>I’d like to talk to someone who’s trained and can offer direct support </a:t>
            </a:r>
          </a:p>
          <a:p>
            <a:endParaRPr lang="en-US" sz="1600" b="1" dirty="0"/>
          </a:p>
        </p:txBody>
      </p:sp>
      <p:sp>
        <p:nvSpPr>
          <p:cNvPr id="17" name="Text Placeholder 16"/>
          <p:cNvSpPr>
            <a:spLocks noGrp="1"/>
          </p:cNvSpPr>
          <p:nvPr>
            <p:ph type="body" sz="quarter" idx="13"/>
          </p:nvPr>
        </p:nvSpPr>
        <p:spPr>
          <a:xfrm>
            <a:off x="3080199" y="2416798"/>
            <a:ext cx="3143152" cy="2710954"/>
          </a:xfrm>
          <a:ln w="57150">
            <a:solidFill>
              <a:srgbClr val="00B050"/>
            </a:solidFill>
          </a:ln>
        </p:spPr>
        <p:txBody>
          <a:bodyPr/>
          <a:lstStyle/>
          <a:p>
            <a:pPr marL="72000" indent="0">
              <a:buNone/>
            </a:pPr>
            <a:r>
              <a:rPr lang="en-US" sz="1600" b="1" dirty="0">
                <a:latin typeface="Calibri" panose="020F0502020204030204" pitchFamily="34" charset="0"/>
                <a:cs typeface="Calibri" panose="020F0502020204030204" pitchFamily="34" charset="0"/>
              </a:rPr>
              <a:t>Talking about race</a:t>
            </a:r>
            <a:br>
              <a:rPr lang="en-US" sz="1600" b="1" dirty="0">
                <a:latin typeface="Calibri" panose="020F0502020204030204" pitchFamily="34" charset="0"/>
                <a:cs typeface="Calibri" panose="020F0502020204030204" pitchFamily="34" charset="0"/>
              </a:rPr>
            </a:br>
            <a:r>
              <a:rPr lang="en-GB" sz="1500" dirty="0">
                <a:latin typeface="Calibri" panose="020F0502020204030204" pitchFamily="34" charset="0"/>
                <a:cs typeface="Calibri" panose="020F0502020204030204" pitchFamily="34" charset="0"/>
              </a:rPr>
              <a:t>I’ve experienced direct racism.</a:t>
            </a:r>
          </a:p>
          <a:p>
            <a:pPr marL="72000" indent="0">
              <a:buNone/>
            </a:pPr>
            <a:r>
              <a:rPr lang="en-GB" sz="1500" b="1" dirty="0">
                <a:latin typeface="Calibri" panose="020F0502020204030204" pitchFamily="34" charset="0"/>
                <a:cs typeface="Calibri" panose="020F0502020204030204" pitchFamily="34" charset="0"/>
              </a:rPr>
              <a:t>White people feel guilty when they talk about racism, </a:t>
            </a:r>
            <a:r>
              <a:rPr lang="en-GB" sz="1500" dirty="0">
                <a:latin typeface="Calibri" panose="020F0502020204030204" pitchFamily="34" charset="0"/>
                <a:cs typeface="Calibri" panose="020F0502020204030204" pitchFamily="34" charset="0"/>
              </a:rPr>
              <a:t>so they avoid talking about it – ‘let’s not go there’.</a:t>
            </a:r>
          </a:p>
          <a:p>
            <a:pPr marL="72000" indent="0">
              <a:buNone/>
            </a:pPr>
            <a:r>
              <a:rPr lang="en-GB" sz="1500" dirty="0">
                <a:latin typeface="Calibri" panose="020F0502020204030204" pitchFamily="34" charset="0"/>
                <a:cs typeface="Calibri" panose="020F0502020204030204" pitchFamily="34" charset="0"/>
              </a:rPr>
              <a:t>We need to find the common goals and the common points to find agreement.</a:t>
            </a:r>
          </a:p>
          <a:p>
            <a:pPr marL="72000" indent="0">
              <a:buNone/>
            </a:pPr>
            <a:r>
              <a:rPr lang="en-GB" sz="1500" b="1" dirty="0">
                <a:latin typeface="Calibri" panose="020F0502020204030204" pitchFamily="34" charset="0"/>
                <a:cs typeface="Calibri" panose="020F0502020204030204" pitchFamily="34" charset="0"/>
              </a:rPr>
              <a:t>I worry about the stereotypes linked to Black people</a:t>
            </a:r>
            <a:r>
              <a:rPr lang="en-GB" sz="1500" dirty="0">
                <a:latin typeface="Calibri" panose="020F0502020204030204" pitchFamily="34" charset="0"/>
                <a:cs typeface="Calibri" panose="020F0502020204030204" pitchFamily="34" charset="0"/>
              </a:rPr>
              <a:t>, like ‘they don’t want to work, they’re lazy’.</a:t>
            </a:r>
          </a:p>
          <a:p>
            <a:pPr marL="72000" indent="0">
              <a:buNone/>
            </a:pPr>
            <a:endParaRPr lang="en-US" sz="1600" b="1" dirty="0">
              <a:latin typeface="Calibri" panose="020F0502020204030204" pitchFamily="34" charset="0"/>
              <a:cs typeface="Calibri" panose="020F0502020204030204" pitchFamily="34" charset="0"/>
            </a:endParaRPr>
          </a:p>
          <a:p>
            <a:pPr marL="36000" indent="0">
              <a:buNone/>
            </a:pPr>
            <a:endParaRPr lang="en-US" sz="1600" b="1" dirty="0">
              <a:latin typeface="Calibri" panose="020F0502020204030204" pitchFamily="34" charset="0"/>
              <a:cs typeface="Calibri" panose="020F0502020204030204" pitchFamily="34" charset="0"/>
            </a:endParaRPr>
          </a:p>
          <a:p>
            <a:pPr marL="36000" indent="0">
              <a:buNone/>
            </a:pPr>
            <a:endParaRPr lang="en-US" sz="1600" b="1" dirty="0">
              <a:latin typeface="Calibri" panose="020F0502020204030204" pitchFamily="34" charset="0"/>
              <a:cs typeface="Calibri" panose="020F0502020204030204" pitchFamily="34" charset="0"/>
            </a:endParaRPr>
          </a:p>
          <a:p>
            <a:pPr marL="36000" indent="0">
              <a:buNone/>
            </a:pPr>
            <a:endParaRPr lang="en-US" sz="1600" b="1" dirty="0">
              <a:latin typeface="Calibri" panose="020F0502020204030204" pitchFamily="34" charset="0"/>
              <a:cs typeface="Calibri" panose="020F0502020204030204" pitchFamily="34" charset="0"/>
            </a:endParaRPr>
          </a:p>
          <a:p>
            <a:pPr marL="36000" indent="0">
              <a:buNone/>
            </a:pPr>
            <a:endParaRPr lang="en-US" sz="1600" b="1" dirty="0">
              <a:latin typeface="Calibri" panose="020F0502020204030204" pitchFamily="34" charset="0"/>
              <a:cs typeface="Calibri" panose="020F0502020204030204" pitchFamily="34" charset="0"/>
            </a:endParaRPr>
          </a:p>
          <a:p>
            <a:endParaRPr lang="en-US" dirty="0"/>
          </a:p>
        </p:txBody>
      </p:sp>
      <p:sp>
        <p:nvSpPr>
          <p:cNvPr id="14" name="Title 13"/>
          <p:cNvSpPr>
            <a:spLocks noGrp="1"/>
          </p:cNvSpPr>
          <p:nvPr>
            <p:ph type="ctrTitle"/>
          </p:nvPr>
        </p:nvSpPr>
        <p:spPr>
          <a:xfrm>
            <a:off x="360000" y="612214"/>
            <a:ext cx="1315382" cy="392939"/>
          </a:xfrm>
          <a:solidFill>
            <a:schemeClr val="accent3">
              <a:lumMod val="75000"/>
            </a:schemeClr>
          </a:solidFill>
        </p:spPr>
        <p:txBody>
          <a:bodyPr/>
          <a:lstStyle/>
          <a:p>
            <a:r>
              <a:rPr lang="en-US" sz="1600" dirty="0"/>
              <a:t>Age:  45	</a:t>
            </a:r>
          </a:p>
        </p:txBody>
      </p:sp>
      <p:sp>
        <p:nvSpPr>
          <p:cNvPr id="18" name="Text Placeholder 17"/>
          <p:cNvSpPr>
            <a:spLocks noGrp="1"/>
          </p:cNvSpPr>
          <p:nvPr>
            <p:ph type="body" sz="quarter" idx="14"/>
          </p:nvPr>
        </p:nvSpPr>
        <p:spPr>
          <a:xfrm>
            <a:off x="360001" y="4021007"/>
            <a:ext cx="2629384" cy="998168"/>
          </a:xfrm>
          <a:blipFill dpi="0" rotWithShape="1">
            <a:blip r:embed="rId2">
              <a:alphaModFix amt="0"/>
            </a:blip>
            <a:srcRect/>
            <a:tile tx="0" ty="0" sx="100000" sy="100000" flip="none" algn="tl"/>
          </a:blipFill>
          <a:ln w="57150">
            <a:solidFill>
              <a:srgbClr val="92D050"/>
            </a:solidFill>
          </a:ln>
        </p:spPr>
        <p:txBody>
          <a:bodyPr/>
          <a:lstStyle/>
          <a:p>
            <a:endParaRPr lang="en-GB" sz="1600" dirty="0"/>
          </a:p>
          <a:p>
            <a:r>
              <a:rPr lang="en-GB" sz="1600" dirty="0">
                <a:latin typeface="Calibri" panose="020F0502020204030204" pitchFamily="34" charset="0"/>
                <a:cs typeface="Calibri" panose="020F0502020204030204" pitchFamily="34" charset="0"/>
              </a:rPr>
              <a:t>Educational experience </a:t>
            </a:r>
          </a:p>
          <a:p>
            <a:pPr>
              <a:spcBef>
                <a:spcPts val="600"/>
              </a:spcBef>
            </a:pPr>
            <a:r>
              <a:rPr lang="en-GB" sz="1500" b="0" dirty="0">
                <a:latin typeface="Calibri" panose="020F0502020204030204" pitchFamily="34" charset="0"/>
                <a:cs typeface="Calibri" panose="020F0502020204030204" pitchFamily="34" charset="0"/>
              </a:rPr>
              <a:t>I studied in Nigeria.</a:t>
            </a:r>
            <a:r>
              <a:rPr lang="en-GB" sz="1500" dirty="0">
                <a:latin typeface="Calibri" panose="020F0502020204030204" pitchFamily="34" charset="0"/>
                <a:cs typeface="Calibri" panose="020F0502020204030204" pitchFamily="34" charset="0"/>
              </a:rPr>
              <a:t> I don’t like to bother my tutor with issues or when I’m not feeling well. </a:t>
            </a:r>
          </a:p>
          <a:p>
            <a:endParaRPr lang="en-GB" sz="1600" dirty="0"/>
          </a:p>
        </p:txBody>
      </p:sp>
      <p:sp>
        <p:nvSpPr>
          <p:cNvPr id="10" name="Title 13">
            <a:extLst>
              <a:ext uri="{FF2B5EF4-FFF2-40B4-BE49-F238E27FC236}">
                <a16:creationId xmlns:a16="http://schemas.microsoft.com/office/drawing/2014/main" id="{30B2F7EA-7D43-44B0-946E-618F42C0CFAA}"/>
              </a:ext>
            </a:extLst>
          </p:cNvPr>
          <p:cNvSpPr txBox="1">
            <a:spLocks/>
          </p:cNvSpPr>
          <p:nvPr/>
        </p:nvSpPr>
        <p:spPr>
          <a:xfrm>
            <a:off x="3366830" y="626600"/>
            <a:ext cx="2876995" cy="378553"/>
          </a:xfrm>
          <a:prstGeom prst="rect">
            <a:avLst/>
          </a:prstGeom>
          <a:solidFill>
            <a:schemeClr val="accent3">
              <a:lumMod val="75000"/>
            </a:schemeClr>
          </a:solidFill>
        </p:spPr>
        <p:txBody>
          <a:bodyPr wrap="square" lIns="36000" tIns="18000" rIns="0" bIns="0" anchor="ctr" anchorCtr="0">
            <a:noAutofit/>
          </a:bodyPr>
          <a:lstStyle>
            <a:lvl1pPr algn="l" defTabSz="914377" rtl="0" eaLnBrk="1" latinLnBrk="0" hangingPunct="1">
              <a:lnSpc>
                <a:spcPct val="90000"/>
              </a:lnSpc>
              <a:spcBef>
                <a:spcPct val="0"/>
              </a:spcBef>
              <a:buNone/>
              <a:defRPr sz="1400" b="1" kern="1200" baseline="0">
                <a:solidFill>
                  <a:schemeClr val="bg1"/>
                </a:solidFill>
                <a:latin typeface="+mj-lt"/>
                <a:ea typeface="+mj-ea"/>
                <a:cs typeface="+mj-cs"/>
              </a:defRPr>
            </a:lvl1pPr>
          </a:lstStyle>
          <a:p>
            <a:r>
              <a:rPr lang="en-US" sz="1600" dirty="0"/>
              <a:t>First language: English/Igbo	</a:t>
            </a:r>
          </a:p>
        </p:txBody>
      </p:sp>
      <p:sp>
        <p:nvSpPr>
          <p:cNvPr id="11" name="Title 13">
            <a:extLst>
              <a:ext uri="{FF2B5EF4-FFF2-40B4-BE49-F238E27FC236}">
                <a16:creationId xmlns:a16="http://schemas.microsoft.com/office/drawing/2014/main" id="{94B1DA79-C464-47CE-91C4-2C7CFF5D64E4}"/>
              </a:ext>
            </a:extLst>
          </p:cNvPr>
          <p:cNvSpPr txBox="1">
            <a:spLocks/>
          </p:cNvSpPr>
          <p:nvPr/>
        </p:nvSpPr>
        <p:spPr>
          <a:xfrm>
            <a:off x="1728137" y="612213"/>
            <a:ext cx="1559402" cy="392940"/>
          </a:xfrm>
          <a:prstGeom prst="rect">
            <a:avLst/>
          </a:prstGeom>
          <a:solidFill>
            <a:schemeClr val="accent3">
              <a:lumMod val="75000"/>
            </a:schemeClr>
          </a:solidFill>
        </p:spPr>
        <p:txBody>
          <a:bodyPr wrap="square" lIns="36000" tIns="18000" rIns="0" bIns="0" anchor="ctr" anchorCtr="0">
            <a:noAutofit/>
          </a:bodyPr>
          <a:lstStyle>
            <a:lvl1pPr algn="l" defTabSz="914377" rtl="0" eaLnBrk="1" latinLnBrk="0" hangingPunct="1">
              <a:lnSpc>
                <a:spcPct val="90000"/>
              </a:lnSpc>
              <a:spcBef>
                <a:spcPct val="0"/>
              </a:spcBef>
              <a:buNone/>
              <a:defRPr sz="1400" b="1" kern="1200" baseline="0">
                <a:solidFill>
                  <a:schemeClr val="bg1"/>
                </a:solidFill>
                <a:latin typeface="+mj-lt"/>
                <a:ea typeface="+mj-ea"/>
                <a:cs typeface="+mj-cs"/>
              </a:defRPr>
            </a:lvl1pPr>
          </a:lstStyle>
          <a:p>
            <a:r>
              <a:rPr lang="en-US" sz="1600" dirty="0"/>
              <a:t>Name: Joshua</a:t>
            </a:r>
          </a:p>
        </p:txBody>
      </p:sp>
      <p:sp>
        <p:nvSpPr>
          <p:cNvPr id="12" name="Title 13">
            <a:extLst>
              <a:ext uri="{FF2B5EF4-FFF2-40B4-BE49-F238E27FC236}">
                <a16:creationId xmlns:a16="http://schemas.microsoft.com/office/drawing/2014/main" id="{759B6AB3-9166-4BD2-8E80-112458C581A0}"/>
              </a:ext>
            </a:extLst>
          </p:cNvPr>
          <p:cNvSpPr txBox="1">
            <a:spLocks/>
          </p:cNvSpPr>
          <p:nvPr/>
        </p:nvSpPr>
        <p:spPr>
          <a:xfrm>
            <a:off x="327277" y="124325"/>
            <a:ext cx="3465618" cy="424425"/>
          </a:xfrm>
          <a:prstGeom prst="rect">
            <a:avLst/>
          </a:prstGeom>
          <a:solidFill>
            <a:schemeClr val="accent3">
              <a:lumMod val="75000"/>
            </a:schemeClr>
          </a:solidFill>
        </p:spPr>
        <p:txBody>
          <a:bodyPr wrap="square" lIns="36000" tIns="18000" rIns="0" bIns="0" anchor="ctr" anchorCtr="0">
            <a:noAutofit/>
          </a:bodyPr>
          <a:lstStyle>
            <a:lvl1pPr algn="l" defTabSz="914377" rtl="0" eaLnBrk="1" latinLnBrk="0" hangingPunct="1">
              <a:lnSpc>
                <a:spcPct val="90000"/>
              </a:lnSpc>
              <a:spcBef>
                <a:spcPct val="0"/>
              </a:spcBef>
              <a:buNone/>
              <a:defRPr sz="1400" b="1" kern="1200" baseline="0">
                <a:solidFill>
                  <a:schemeClr val="bg1"/>
                </a:solidFill>
                <a:latin typeface="+mj-lt"/>
                <a:ea typeface="+mj-ea"/>
                <a:cs typeface="+mj-cs"/>
              </a:defRPr>
            </a:lvl1pPr>
          </a:lstStyle>
          <a:p>
            <a:endParaRPr lang="en-GB" sz="1600" dirty="0"/>
          </a:p>
          <a:p>
            <a:r>
              <a:rPr lang="en-GB" sz="1600" dirty="0"/>
              <a:t>Identity: ‘Black African (Nigerian)’</a:t>
            </a:r>
          </a:p>
          <a:p>
            <a:r>
              <a:rPr lang="en-US" dirty="0"/>
              <a:t>	</a:t>
            </a:r>
          </a:p>
        </p:txBody>
      </p:sp>
      <p:sp>
        <p:nvSpPr>
          <p:cNvPr id="6" name="TextBox 5">
            <a:extLst>
              <a:ext uri="{FF2B5EF4-FFF2-40B4-BE49-F238E27FC236}">
                <a16:creationId xmlns:a16="http://schemas.microsoft.com/office/drawing/2014/main" id="{38628A86-3288-4E93-BDC0-A2FD84D7FAF8}"/>
              </a:ext>
            </a:extLst>
          </p:cNvPr>
          <p:cNvSpPr txBox="1"/>
          <p:nvPr/>
        </p:nvSpPr>
        <p:spPr>
          <a:xfrm>
            <a:off x="3080199" y="1122492"/>
            <a:ext cx="3143152" cy="1221873"/>
          </a:xfrm>
          <a:prstGeom prst="rect">
            <a:avLst/>
          </a:prstGeom>
          <a:noFill/>
          <a:ln w="57150">
            <a:solidFill>
              <a:srgbClr val="FFFF00"/>
            </a:solidFill>
          </a:ln>
        </p:spPr>
        <p:txBody>
          <a:bodyPr wrap="square" rtlCol="0">
            <a:spAutoFit/>
          </a:bodyPr>
          <a:lstStyle/>
          <a:p>
            <a:pPr marL="72000">
              <a:lnSpc>
                <a:spcPct val="90000"/>
              </a:lnSpc>
            </a:pPr>
            <a:r>
              <a:rPr lang="en-GB" sz="1600" b="1" dirty="0">
                <a:latin typeface="Calibri" panose="020F0502020204030204" pitchFamily="34" charset="0"/>
                <a:cs typeface="Calibri" panose="020F0502020204030204" pitchFamily="34" charset="0"/>
              </a:rPr>
              <a:t>Disability</a:t>
            </a:r>
          </a:p>
          <a:p>
            <a:pPr marL="72000">
              <a:lnSpc>
                <a:spcPct val="90000"/>
              </a:lnSpc>
              <a:spcBef>
                <a:spcPts val="600"/>
              </a:spcBef>
            </a:pPr>
            <a:r>
              <a:rPr lang="en-GB" sz="1500" dirty="0">
                <a:latin typeface="Calibri" panose="020F0502020204030204" pitchFamily="34" charset="0"/>
                <a:cs typeface="Calibri" panose="020F0502020204030204" pitchFamily="34" charset="0"/>
              </a:rPr>
              <a:t>I don’t like this question as I don’t think I have a disability. Why is mental health and disability put in one category? </a:t>
            </a:r>
          </a:p>
        </p:txBody>
      </p:sp>
    </p:spTree>
    <p:extLst>
      <p:ext uri="{BB962C8B-B14F-4D97-AF65-F5344CB8AC3E}">
        <p14:creationId xmlns:p14="http://schemas.microsoft.com/office/powerpoint/2010/main" val="445678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0406593E-52CF-5B45-8CFF-7309163A4729}" type="slidenum">
              <a:rPr lang="en-US" smtClean="0"/>
              <a:pPr/>
              <a:t>7</a:t>
            </a:fld>
            <a:endParaRPr lang="en-US" dirty="0"/>
          </a:p>
        </p:txBody>
      </p:sp>
      <p:sp>
        <p:nvSpPr>
          <p:cNvPr id="15" name="Text Placeholder 14"/>
          <p:cNvSpPr>
            <a:spLocks noGrp="1"/>
          </p:cNvSpPr>
          <p:nvPr>
            <p:ph type="body" sz="quarter" idx="11"/>
          </p:nvPr>
        </p:nvSpPr>
        <p:spPr>
          <a:xfrm>
            <a:off x="368521" y="1117144"/>
            <a:ext cx="1987817" cy="1174764"/>
          </a:xfrm>
          <a:ln w="57150">
            <a:solidFill>
              <a:srgbClr val="92D050"/>
            </a:solidFill>
          </a:ln>
        </p:spPr>
        <p:txBody>
          <a:bodyPr/>
          <a:lstStyle/>
          <a:p>
            <a:pPr marL="72000">
              <a:spcBef>
                <a:spcPts val="600"/>
              </a:spcBef>
            </a:pPr>
            <a:r>
              <a:rPr lang="en-GB" sz="1600" b="1" dirty="0">
                <a:latin typeface="Calibri" panose="020F0502020204030204" pitchFamily="34" charset="0"/>
                <a:cs typeface="Calibri" panose="020F0502020204030204" pitchFamily="34" charset="0"/>
              </a:rPr>
              <a:t>Educational experience</a:t>
            </a:r>
          </a:p>
          <a:p>
            <a:pPr marL="72000">
              <a:spcBef>
                <a:spcPts val="1200"/>
              </a:spcBef>
            </a:pPr>
            <a:r>
              <a:rPr lang="en-GB" sz="1500" dirty="0">
                <a:latin typeface="Calibri" panose="020F0502020204030204" pitchFamily="34" charset="0"/>
                <a:cs typeface="Calibri" panose="020F0502020204030204" pitchFamily="34" charset="0"/>
              </a:rPr>
              <a:t>It wasn’t good, I didn’t fit into school life</a:t>
            </a:r>
          </a:p>
        </p:txBody>
      </p:sp>
      <p:sp>
        <p:nvSpPr>
          <p:cNvPr id="16" name="Text Placeholder 15"/>
          <p:cNvSpPr>
            <a:spLocks noGrp="1"/>
          </p:cNvSpPr>
          <p:nvPr>
            <p:ph type="body" sz="quarter" idx="12"/>
          </p:nvPr>
        </p:nvSpPr>
        <p:spPr>
          <a:xfrm>
            <a:off x="2507406" y="1128921"/>
            <a:ext cx="3342792" cy="2236685"/>
          </a:xfrm>
          <a:ln w="57150">
            <a:solidFill>
              <a:schemeClr val="accent2">
                <a:lumMod val="60000"/>
                <a:lumOff val="40000"/>
              </a:schemeClr>
            </a:solidFill>
          </a:ln>
        </p:spPr>
        <p:txBody>
          <a:bodyPr/>
          <a:lstStyle/>
          <a:p>
            <a:pPr marL="36000"/>
            <a:r>
              <a:rPr lang="en-US" sz="1600" b="1" dirty="0">
                <a:latin typeface="Calibri" panose="020F0502020204030204" pitchFamily="34" charset="0"/>
                <a:cs typeface="Calibri" panose="020F0502020204030204" pitchFamily="34" charset="0"/>
              </a:rPr>
              <a:t>Talking about mental health</a:t>
            </a:r>
          </a:p>
          <a:p>
            <a:pPr marL="72000">
              <a:spcBef>
                <a:spcPts val="600"/>
              </a:spcBef>
            </a:pPr>
            <a:r>
              <a:rPr lang="en-GB" sz="1500" b="1" dirty="0">
                <a:latin typeface="Calibri" panose="020F0502020204030204" pitchFamily="34" charset="0"/>
                <a:cs typeface="Calibri" panose="020F0502020204030204" pitchFamily="34" charset="0"/>
              </a:rPr>
              <a:t>People talk about mental health but need to. </a:t>
            </a:r>
            <a:r>
              <a:rPr lang="en-GB" sz="1500" dirty="0">
                <a:latin typeface="Calibri" panose="020F0502020204030204" pitchFamily="34" charset="0"/>
                <a:cs typeface="Calibri" panose="020F0502020204030204" pitchFamily="34" charset="0"/>
              </a:rPr>
              <a:t>It’s one of them things nobody wants to know. Support is there though if you want it, just have to look for it.</a:t>
            </a:r>
            <a:r>
              <a:rPr lang="en-GB" sz="1500" b="1" dirty="0">
                <a:latin typeface="Calibri" panose="020F0502020204030204" pitchFamily="34" charset="0"/>
                <a:cs typeface="Calibri" panose="020F0502020204030204" pitchFamily="34" charset="0"/>
              </a:rPr>
              <a:t> It’s not about lifestyles but is from within. </a:t>
            </a:r>
            <a:r>
              <a:rPr lang="en-GB" sz="1500" dirty="0">
                <a:latin typeface="Calibri" panose="020F0502020204030204" pitchFamily="34" charset="0"/>
                <a:cs typeface="Calibri" panose="020F0502020204030204" pitchFamily="34" charset="0"/>
              </a:rPr>
              <a:t>Race isn’t relevant as mental health affects everyone in different ways. You need to be willing to do things for yourself, it’s the individual’s responsibility.              </a:t>
            </a:r>
          </a:p>
          <a:p>
            <a:pPr marL="36000"/>
            <a:endParaRPr lang="en-GB" sz="1500" dirty="0">
              <a:cs typeface="Calibri" panose="020F0502020204030204" pitchFamily="34" charset="0"/>
            </a:endParaRPr>
          </a:p>
          <a:p>
            <a:pPr marL="36000"/>
            <a:endParaRPr lang="en-US" sz="1500" b="1" dirty="0">
              <a:cs typeface="Calibri" panose="020F0502020204030204" pitchFamily="34" charset="0"/>
            </a:endParaRPr>
          </a:p>
          <a:p>
            <a:pPr marL="36000"/>
            <a:endParaRPr lang="en-US" sz="1500" b="1" dirty="0">
              <a:cs typeface="Calibri" panose="020F0502020204030204" pitchFamily="34" charset="0"/>
            </a:endParaRPr>
          </a:p>
          <a:p>
            <a:pPr marL="36000"/>
            <a:endParaRPr lang="en-US" sz="1500" b="1" dirty="0">
              <a:cs typeface="Calibri" panose="020F0502020204030204" pitchFamily="34" charset="0"/>
            </a:endParaRPr>
          </a:p>
          <a:p>
            <a:endParaRPr lang="en-US" sz="1600" b="1" dirty="0"/>
          </a:p>
        </p:txBody>
      </p:sp>
      <p:sp>
        <p:nvSpPr>
          <p:cNvPr id="17" name="Text Placeholder 16"/>
          <p:cNvSpPr>
            <a:spLocks noGrp="1"/>
          </p:cNvSpPr>
          <p:nvPr>
            <p:ph type="body" sz="quarter" idx="13"/>
          </p:nvPr>
        </p:nvSpPr>
        <p:spPr>
          <a:xfrm>
            <a:off x="6001265" y="1133614"/>
            <a:ext cx="2966524" cy="3244956"/>
          </a:xfrm>
          <a:ln w="57150">
            <a:solidFill>
              <a:srgbClr val="00B050"/>
            </a:solidFill>
          </a:ln>
        </p:spPr>
        <p:txBody>
          <a:bodyPr/>
          <a:lstStyle/>
          <a:p>
            <a:pPr marL="72000" indent="0">
              <a:spcBef>
                <a:spcPts val="1200"/>
              </a:spcBef>
              <a:buNone/>
            </a:pPr>
            <a:r>
              <a:rPr lang="en-US" sz="1600" b="1" dirty="0">
                <a:latin typeface="Calibri" panose="020F0502020204030204" pitchFamily="34" charset="0"/>
                <a:cs typeface="Calibri" panose="020F0502020204030204" pitchFamily="34" charset="0"/>
              </a:rPr>
              <a:t>Talking about race</a:t>
            </a:r>
          </a:p>
          <a:p>
            <a:pPr marL="72000" indent="0">
              <a:spcBef>
                <a:spcPts val="1200"/>
              </a:spcBef>
              <a:buNone/>
            </a:pPr>
            <a:r>
              <a:rPr lang="en-GB" sz="1600" dirty="0">
                <a:latin typeface="Calibri" panose="020F0502020204030204" pitchFamily="34" charset="0"/>
                <a:cs typeface="Calibri" panose="020F0502020204030204" pitchFamily="34" charset="0"/>
              </a:rPr>
              <a:t>I’ve experienced direct racism, all Black people have, race is a part of you, but it doesn’t define me. It’s an on-going conversation.</a:t>
            </a:r>
          </a:p>
          <a:p>
            <a:pPr marL="72000" indent="0">
              <a:buNone/>
            </a:pPr>
            <a:r>
              <a:rPr lang="en-GB" sz="1600" b="1" dirty="0">
                <a:latin typeface="Calibri" panose="020F0502020204030204" pitchFamily="34" charset="0"/>
                <a:cs typeface="Calibri" panose="020F0502020204030204" pitchFamily="34" charset="0"/>
              </a:rPr>
              <a:t>White people don’t know what words to use, </a:t>
            </a:r>
            <a:r>
              <a:rPr lang="en-GB" sz="1600" dirty="0">
                <a:latin typeface="Calibri" panose="020F0502020204030204" pitchFamily="34" charset="0"/>
                <a:cs typeface="Calibri" panose="020F0502020204030204" pitchFamily="34" charset="0"/>
              </a:rPr>
              <a:t>they’re scared but the </a:t>
            </a:r>
            <a:r>
              <a:rPr lang="en-GB" sz="1600" b="1" dirty="0">
                <a:latin typeface="Calibri" panose="020F0502020204030204" pitchFamily="34" charset="0"/>
                <a:cs typeface="Calibri" panose="020F0502020204030204" pitchFamily="34" charset="0"/>
              </a:rPr>
              <a:t>tension can leave the topic untouched. </a:t>
            </a:r>
            <a:r>
              <a:rPr lang="en-GB" sz="1600" dirty="0">
                <a:latin typeface="Calibri" panose="020F0502020204030204" pitchFamily="34" charset="0"/>
                <a:cs typeface="Calibri" panose="020F0502020204030204" pitchFamily="34" charset="0"/>
              </a:rPr>
              <a:t>Things White people say can be taken the wrong way and accusations about racism stop White people from talking about it.</a:t>
            </a:r>
          </a:p>
          <a:p>
            <a:pPr marL="72000" indent="0">
              <a:buNone/>
            </a:pPr>
            <a:endParaRPr lang="en-US" sz="1600" b="1" dirty="0">
              <a:latin typeface="Calibri" panose="020F0502020204030204" pitchFamily="34" charset="0"/>
              <a:cs typeface="Calibri" panose="020F0502020204030204" pitchFamily="34" charset="0"/>
            </a:endParaRPr>
          </a:p>
          <a:p>
            <a:pPr marL="36000" indent="0">
              <a:buNone/>
            </a:pPr>
            <a:endParaRPr lang="en-US" sz="1600" b="1" dirty="0">
              <a:latin typeface="Calibri" panose="020F0502020204030204" pitchFamily="34" charset="0"/>
              <a:cs typeface="Calibri" panose="020F0502020204030204" pitchFamily="34" charset="0"/>
            </a:endParaRPr>
          </a:p>
          <a:p>
            <a:pPr marL="36000" indent="0">
              <a:buNone/>
            </a:pPr>
            <a:endParaRPr lang="en-US" sz="1600" b="1" dirty="0">
              <a:latin typeface="Calibri" panose="020F0502020204030204" pitchFamily="34" charset="0"/>
              <a:cs typeface="Calibri" panose="020F0502020204030204" pitchFamily="34" charset="0"/>
            </a:endParaRPr>
          </a:p>
          <a:p>
            <a:pPr marL="72000" indent="0">
              <a:spcBef>
                <a:spcPts val="600"/>
              </a:spcBef>
              <a:buNone/>
            </a:pPr>
            <a:endParaRPr lang="en-US" sz="1600" b="1" dirty="0">
              <a:latin typeface="Calibri" panose="020F0502020204030204" pitchFamily="34" charset="0"/>
              <a:cs typeface="Calibri" panose="020F0502020204030204" pitchFamily="34" charset="0"/>
            </a:endParaRPr>
          </a:p>
          <a:p>
            <a:pPr marL="36000" indent="0">
              <a:buNone/>
            </a:pPr>
            <a:endParaRPr lang="en-US" sz="1600" b="1" dirty="0">
              <a:latin typeface="Calibri" panose="020F0502020204030204" pitchFamily="34" charset="0"/>
              <a:cs typeface="Calibri" panose="020F0502020204030204" pitchFamily="34" charset="0"/>
            </a:endParaRPr>
          </a:p>
          <a:p>
            <a:endParaRPr lang="en-US" dirty="0"/>
          </a:p>
        </p:txBody>
      </p:sp>
      <p:sp>
        <p:nvSpPr>
          <p:cNvPr id="14" name="Title 13"/>
          <p:cNvSpPr>
            <a:spLocks noGrp="1"/>
          </p:cNvSpPr>
          <p:nvPr>
            <p:ph type="ctrTitle"/>
          </p:nvPr>
        </p:nvSpPr>
        <p:spPr>
          <a:xfrm>
            <a:off x="360000" y="612214"/>
            <a:ext cx="1315382" cy="392939"/>
          </a:xfrm>
          <a:solidFill>
            <a:schemeClr val="accent4">
              <a:lumMod val="75000"/>
            </a:schemeClr>
          </a:solidFill>
        </p:spPr>
        <p:txBody>
          <a:bodyPr/>
          <a:lstStyle/>
          <a:p>
            <a:r>
              <a:rPr lang="en-US" sz="1600" dirty="0"/>
              <a:t>Age:  57</a:t>
            </a:r>
          </a:p>
        </p:txBody>
      </p:sp>
      <p:sp>
        <p:nvSpPr>
          <p:cNvPr id="18" name="Text Placeholder 17"/>
          <p:cNvSpPr>
            <a:spLocks noGrp="1"/>
          </p:cNvSpPr>
          <p:nvPr>
            <p:ph type="body" sz="quarter" idx="14"/>
          </p:nvPr>
        </p:nvSpPr>
        <p:spPr>
          <a:xfrm>
            <a:off x="2507406" y="3498758"/>
            <a:ext cx="3342793" cy="1520417"/>
          </a:xfrm>
          <a:blipFill dpi="0" rotWithShape="1">
            <a:blip r:embed="rId2">
              <a:alphaModFix amt="0"/>
            </a:blip>
            <a:srcRect/>
            <a:tile tx="0" ty="0" sx="100000" sy="100000" flip="none" algn="tl"/>
          </a:blipFill>
          <a:ln w="57150">
            <a:solidFill>
              <a:srgbClr val="FFFF00"/>
            </a:solidFill>
          </a:ln>
        </p:spPr>
        <p:txBody>
          <a:bodyPr/>
          <a:lstStyle/>
          <a:p>
            <a:pPr marL="72000">
              <a:spcBef>
                <a:spcPts val="0"/>
              </a:spcBef>
            </a:pPr>
            <a:r>
              <a:rPr lang="en-GB" sz="1600" dirty="0">
                <a:latin typeface="Calibri" panose="020F0502020204030204" pitchFamily="34" charset="0"/>
                <a:cs typeface="Calibri" panose="020F0502020204030204" pitchFamily="34" charset="0"/>
              </a:rPr>
              <a:t>Disability</a:t>
            </a:r>
          </a:p>
          <a:p>
            <a:pPr marL="72000">
              <a:spcBef>
                <a:spcPts val="600"/>
              </a:spcBef>
            </a:pPr>
            <a:r>
              <a:rPr lang="en-GB" sz="1500" b="0" dirty="0">
                <a:latin typeface="Calibri" panose="020F0502020204030204" pitchFamily="34" charset="0"/>
                <a:cs typeface="Calibri" panose="020F0502020204030204" pitchFamily="34" charset="0"/>
              </a:rPr>
              <a:t>I have MS but when I told my SST they were ‘outstanding’ with their support and help. They printed the forms I needed and sent them to me as I didn’t have a printer.</a:t>
            </a:r>
            <a:endParaRPr lang="en-GB" sz="1600" dirty="0">
              <a:latin typeface="Calibri" panose="020F0502020204030204" pitchFamily="34" charset="0"/>
              <a:cs typeface="Calibri" panose="020F0502020204030204" pitchFamily="34" charset="0"/>
            </a:endParaRPr>
          </a:p>
        </p:txBody>
      </p:sp>
      <p:sp>
        <p:nvSpPr>
          <p:cNvPr id="10" name="Title 13">
            <a:extLst>
              <a:ext uri="{FF2B5EF4-FFF2-40B4-BE49-F238E27FC236}">
                <a16:creationId xmlns:a16="http://schemas.microsoft.com/office/drawing/2014/main" id="{30B2F7EA-7D43-44B0-946E-618F42C0CFAA}"/>
              </a:ext>
            </a:extLst>
          </p:cNvPr>
          <p:cNvSpPr txBox="1">
            <a:spLocks/>
          </p:cNvSpPr>
          <p:nvPr/>
        </p:nvSpPr>
        <p:spPr>
          <a:xfrm>
            <a:off x="3366830" y="626600"/>
            <a:ext cx="3139478" cy="362901"/>
          </a:xfrm>
          <a:prstGeom prst="rect">
            <a:avLst/>
          </a:prstGeom>
          <a:solidFill>
            <a:schemeClr val="accent4">
              <a:lumMod val="75000"/>
            </a:schemeClr>
          </a:solidFill>
        </p:spPr>
        <p:txBody>
          <a:bodyPr wrap="square" lIns="36000" tIns="18000" rIns="0" bIns="0" anchor="ctr" anchorCtr="0">
            <a:noAutofit/>
          </a:bodyPr>
          <a:lstStyle>
            <a:lvl1pPr algn="l" defTabSz="914377" rtl="0" eaLnBrk="1" latinLnBrk="0" hangingPunct="1">
              <a:lnSpc>
                <a:spcPct val="90000"/>
              </a:lnSpc>
              <a:spcBef>
                <a:spcPct val="0"/>
              </a:spcBef>
              <a:buNone/>
              <a:defRPr sz="1400" b="1" kern="1200" baseline="0">
                <a:solidFill>
                  <a:schemeClr val="bg1"/>
                </a:solidFill>
                <a:latin typeface="+mj-lt"/>
                <a:ea typeface="+mj-ea"/>
                <a:cs typeface="+mj-cs"/>
              </a:defRPr>
            </a:lvl1pPr>
          </a:lstStyle>
          <a:p>
            <a:r>
              <a:rPr lang="en-US" sz="1600" dirty="0"/>
              <a:t>First language: English/Bajan</a:t>
            </a:r>
          </a:p>
        </p:txBody>
      </p:sp>
      <p:sp>
        <p:nvSpPr>
          <p:cNvPr id="11" name="Title 13">
            <a:extLst>
              <a:ext uri="{FF2B5EF4-FFF2-40B4-BE49-F238E27FC236}">
                <a16:creationId xmlns:a16="http://schemas.microsoft.com/office/drawing/2014/main" id="{94B1DA79-C464-47CE-91C4-2C7CFF5D64E4}"/>
              </a:ext>
            </a:extLst>
          </p:cNvPr>
          <p:cNvSpPr txBox="1">
            <a:spLocks/>
          </p:cNvSpPr>
          <p:nvPr/>
        </p:nvSpPr>
        <p:spPr>
          <a:xfrm>
            <a:off x="1728137" y="612213"/>
            <a:ext cx="1559402" cy="392940"/>
          </a:xfrm>
          <a:prstGeom prst="rect">
            <a:avLst/>
          </a:prstGeom>
          <a:solidFill>
            <a:schemeClr val="accent4">
              <a:lumMod val="75000"/>
            </a:schemeClr>
          </a:solidFill>
          <a:ln>
            <a:noFill/>
          </a:ln>
        </p:spPr>
        <p:txBody>
          <a:bodyPr wrap="square" lIns="36000" tIns="18000" rIns="0" bIns="0" anchor="ctr" anchorCtr="0">
            <a:noAutofit/>
          </a:bodyPr>
          <a:lstStyle>
            <a:lvl1pPr algn="l" defTabSz="914377" rtl="0" eaLnBrk="1" latinLnBrk="0" hangingPunct="1">
              <a:lnSpc>
                <a:spcPct val="90000"/>
              </a:lnSpc>
              <a:spcBef>
                <a:spcPct val="0"/>
              </a:spcBef>
              <a:buNone/>
              <a:defRPr sz="1400" b="1" kern="1200" baseline="0">
                <a:solidFill>
                  <a:schemeClr val="bg1"/>
                </a:solidFill>
                <a:latin typeface="+mj-lt"/>
                <a:ea typeface="+mj-ea"/>
                <a:cs typeface="+mj-cs"/>
              </a:defRPr>
            </a:lvl1pPr>
          </a:lstStyle>
          <a:p>
            <a:r>
              <a:rPr lang="en-US" sz="1600" dirty="0"/>
              <a:t>Name: Brenda</a:t>
            </a:r>
          </a:p>
        </p:txBody>
      </p:sp>
      <p:sp>
        <p:nvSpPr>
          <p:cNvPr id="12" name="Title 13">
            <a:extLst>
              <a:ext uri="{FF2B5EF4-FFF2-40B4-BE49-F238E27FC236}">
                <a16:creationId xmlns:a16="http://schemas.microsoft.com/office/drawing/2014/main" id="{759B6AB3-9166-4BD2-8E80-112458C581A0}"/>
              </a:ext>
            </a:extLst>
          </p:cNvPr>
          <p:cNvSpPr txBox="1">
            <a:spLocks/>
          </p:cNvSpPr>
          <p:nvPr/>
        </p:nvSpPr>
        <p:spPr>
          <a:xfrm>
            <a:off x="327277" y="124325"/>
            <a:ext cx="4033708" cy="424425"/>
          </a:xfrm>
          <a:prstGeom prst="rect">
            <a:avLst/>
          </a:prstGeom>
          <a:solidFill>
            <a:schemeClr val="accent4">
              <a:lumMod val="75000"/>
            </a:schemeClr>
          </a:solidFill>
          <a:ln>
            <a:noFill/>
          </a:ln>
        </p:spPr>
        <p:txBody>
          <a:bodyPr wrap="square" lIns="36000" tIns="18000" rIns="0" bIns="0" anchor="ctr" anchorCtr="0">
            <a:noAutofit/>
          </a:bodyPr>
          <a:lstStyle>
            <a:lvl1pPr algn="l" defTabSz="914377" rtl="0" eaLnBrk="1" latinLnBrk="0" hangingPunct="1">
              <a:lnSpc>
                <a:spcPct val="90000"/>
              </a:lnSpc>
              <a:spcBef>
                <a:spcPct val="0"/>
              </a:spcBef>
              <a:buNone/>
              <a:defRPr sz="1400" b="1" kern="1200" baseline="0">
                <a:solidFill>
                  <a:schemeClr val="bg1"/>
                </a:solidFill>
                <a:latin typeface="+mj-lt"/>
                <a:ea typeface="+mj-ea"/>
                <a:cs typeface="+mj-cs"/>
              </a:defRPr>
            </a:lvl1pPr>
          </a:lstStyle>
          <a:p>
            <a:endParaRPr lang="en-GB" sz="1600" dirty="0"/>
          </a:p>
          <a:p>
            <a:r>
              <a:rPr lang="en-GB" sz="1600" dirty="0"/>
              <a:t>Identity: ‘Black mature and disabled’</a:t>
            </a:r>
          </a:p>
          <a:p>
            <a:r>
              <a:rPr lang="en-US" dirty="0"/>
              <a:t>	</a:t>
            </a:r>
          </a:p>
        </p:txBody>
      </p:sp>
      <p:sp>
        <p:nvSpPr>
          <p:cNvPr id="6" name="TextBox 5">
            <a:extLst>
              <a:ext uri="{FF2B5EF4-FFF2-40B4-BE49-F238E27FC236}">
                <a16:creationId xmlns:a16="http://schemas.microsoft.com/office/drawing/2014/main" id="{38628A86-3288-4E93-BDC0-A2FD84D7FAF8}"/>
              </a:ext>
            </a:extLst>
          </p:cNvPr>
          <p:cNvSpPr txBox="1"/>
          <p:nvPr/>
        </p:nvSpPr>
        <p:spPr>
          <a:xfrm>
            <a:off x="360000" y="2409010"/>
            <a:ext cx="1996338" cy="1728165"/>
          </a:xfrm>
          <a:prstGeom prst="rect">
            <a:avLst/>
          </a:prstGeom>
          <a:noFill/>
          <a:ln w="57150">
            <a:solidFill>
              <a:srgbClr val="7030A0"/>
            </a:solidFill>
          </a:ln>
        </p:spPr>
        <p:txBody>
          <a:bodyPr wrap="square" rtlCol="0">
            <a:spAutoFit/>
          </a:bodyPr>
          <a:lstStyle/>
          <a:p>
            <a:pPr marL="72000">
              <a:lnSpc>
                <a:spcPct val="90000"/>
              </a:lnSpc>
            </a:pPr>
            <a:r>
              <a:rPr lang="en-GB" sz="1600" b="1" dirty="0">
                <a:latin typeface="Calibri" panose="020F0502020204030204" pitchFamily="34" charset="0"/>
                <a:cs typeface="Calibri" panose="020F0502020204030204" pitchFamily="34" charset="0"/>
              </a:rPr>
              <a:t>Representation</a:t>
            </a:r>
          </a:p>
          <a:p>
            <a:pPr marL="72000">
              <a:lnSpc>
                <a:spcPct val="90000"/>
              </a:lnSpc>
              <a:spcBef>
                <a:spcPts val="1200"/>
              </a:spcBef>
            </a:pPr>
            <a:r>
              <a:rPr lang="en-GB" sz="1500" b="1" dirty="0">
                <a:latin typeface="Calibri" panose="020F0502020204030204" pitchFamily="34" charset="0"/>
                <a:cs typeface="Calibri" panose="020F0502020204030204" pitchFamily="34" charset="0"/>
              </a:rPr>
              <a:t>I thought more people would be drawn to the OU because there aren’t any barriers.</a:t>
            </a:r>
          </a:p>
          <a:p>
            <a:pPr marL="72000">
              <a:lnSpc>
                <a:spcPct val="90000"/>
              </a:lnSpc>
            </a:pPr>
            <a:endParaRPr lang="en-GB" sz="16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2523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0406593E-52CF-5B45-8CFF-7309163A4729}" type="slidenum">
              <a:rPr lang="en-US" smtClean="0"/>
              <a:pPr/>
              <a:t>8</a:t>
            </a:fld>
            <a:endParaRPr lang="en-US" dirty="0"/>
          </a:p>
        </p:txBody>
      </p:sp>
      <p:sp>
        <p:nvSpPr>
          <p:cNvPr id="15" name="Text Placeholder 14"/>
          <p:cNvSpPr>
            <a:spLocks noGrp="1"/>
          </p:cNvSpPr>
          <p:nvPr>
            <p:ph type="body" sz="quarter" idx="11"/>
          </p:nvPr>
        </p:nvSpPr>
        <p:spPr>
          <a:xfrm>
            <a:off x="360001" y="4411279"/>
            <a:ext cx="2149222" cy="648461"/>
          </a:xfrm>
          <a:ln w="57150">
            <a:solidFill>
              <a:srgbClr val="92D050"/>
            </a:solidFill>
          </a:ln>
        </p:spPr>
        <p:txBody>
          <a:bodyPr/>
          <a:lstStyle/>
          <a:p>
            <a:pPr marL="72000">
              <a:spcBef>
                <a:spcPts val="600"/>
              </a:spcBef>
            </a:pPr>
            <a:r>
              <a:rPr lang="en-GB" sz="1600" b="1" dirty="0">
                <a:latin typeface="Calibri" panose="020F0502020204030204" pitchFamily="34" charset="0"/>
                <a:cs typeface="Calibri" panose="020F0502020204030204" pitchFamily="34" charset="0"/>
              </a:rPr>
              <a:t>Educational experience</a:t>
            </a:r>
          </a:p>
          <a:p>
            <a:pPr marL="72000">
              <a:spcBef>
                <a:spcPts val="0"/>
              </a:spcBef>
            </a:pPr>
            <a:r>
              <a:rPr lang="en-GB" sz="1500" dirty="0">
                <a:latin typeface="Calibri" panose="020F0502020204030204" pitchFamily="34" charset="0"/>
                <a:cs typeface="Calibri" panose="020F0502020204030204" pitchFamily="34" charset="0"/>
              </a:rPr>
              <a:t>Lacks confidence. Used the </a:t>
            </a:r>
            <a:r>
              <a:rPr lang="en-GB" sz="1500" b="1" dirty="0">
                <a:latin typeface="Calibri" panose="020F0502020204030204" pitchFamily="34" charset="0"/>
                <a:cs typeface="Calibri" panose="020F0502020204030204" pitchFamily="34" charset="0"/>
              </a:rPr>
              <a:t>bursary</a:t>
            </a:r>
            <a:r>
              <a:rPr lang="en-GB" sz="1500" dirty="0">
                <a:latin typeface="Calibri" panose="020F0502020204030204" pitchFamily="34" charset="0"/>
                <a:cs typeface="Calibri" panose="020F0502020204030204" pitchFamily="34" charset="0"/>
              </a:rPr>
              <a:t> to study.</a:t>
            </a:r>
          </a:p>
        </p:txBody>
      </p:sp>
      <p:sp>
        <p:nvSpPr>
          <p:cNvPr id="16" name="Text Placeholder 15"/>
          <p:cNvSpPr>
            <a:spLocks noGrp="1"/>
          </p:cNvSpPr>
          <p:nvPr>
            <p:ph type="body" sz="quarter" idx="12"/>
          </p:nvPr>
        </p:nvSpPr>
        <p:spPr>
          <a:xfrm>
            <a:off x="5001721" y="660739"/>
            <a:ext cx="4107109" cy="2965128"/>
          </a:xfrm>
          <a:ln w="57150">
            <a:solidFill>
              <a:schemeClr val="accent2">
                <a:lumMod val="60000"/>
                <a:lumOff val="40000"/>
              </a:schemeClr>
            </a:solidFill>
          </a:ln>
        </p:spPr>
        <p:txBody>
          <a:bodyPr/>
          <a:lstStyle/>
          <a:p>
            <a:pPr marL="36000"/>
            <a:r>
              <a:rPr lang="en-US" sz="1600" b="1" dirty="0">
                <a:latin typeface="Calibri" panose="020F0502020204030204" pitchFamily="34" charset="0"/>
                <a:cs typeface="Calibri" panose="020F0502020204030204" pitchFamily="34" charset="0"/>
              </a:rPr>
              <a:t>Talking about mental health</a:t>
            </a:r>
          </a:p>
          <a:p>
            <a:pPr marL="72000">
              <a:spcBef>
                <a:spcPts val="600"/>
              </a:spcBef>
            </a:pPr>
            <a:r>
              <a:rPr lang="en-GB" sz="1500" b="1" dirty="0">
                <a:latin typeface="Calibri" panose="020F0502020204030204" pitchFamily="34" charset="0"/>
                <a:cs typeface="Calibri" panose="020F0502020204030204" pitchFamily="34" charset="0"/>
              </a:rPr>
              <a:t>I hide when I have bad days, I have a disability that can’t be seen and don’t really like the way I’m labelled disabled. </a:t>
            </a:r>
          </a:p>
          <a:p>
            <a:pPr marL="72000">
              <a:spcBef>
                <a:spcPts val="600"/>
              </a:spcBef>
            </a:pPr>
            <a:r>
              <a:rPr lang="en-GB" sz="1500" dirty="0">
                <a:latin typeface="Calibri" panose="020F0502020204030204" pitchFamily="34" charset="0"/>
                <a:cs typeface="Calibri" panose="020F0502020204030204" pitchFamily="34" charset="0"/>
              </a:rPr>
              <a:t>People need to be told it’s ok to talk about how they’re feeling and that there will be no judgement, we need to teach people how to do this. It’s ok not to feel good. </a:t>
            </a:r>
          </a:p>
          <a:p>
            <a:pPr marL="72000">
              <a:spcBef>
                <a:spcPts val="600"/>
              </a:spcBef>
            </a:pPr>
            <a:r>
              <a:rPr lang="en-GB" sz="1500" dirty="0">
                <a:latin typeface="Calibri" panose="020F0502020204030204" pitchFamily="34" charset="0"/>
                <a:cs typeface="Calibri" panose="020F0502020204030204" pitchFamily="34" charset="0"/>
              </a:rPr>
              <a:t>A bit of support can keep you studying.</a:t>
            </a:r>
          </a:p>
          <a:p>
            <a:pPr marL="72000">
              <a:spcBef>
                <a:spcPts val="600"/>
              </a:spcBef>
            </a:pPr>
            <a:r>
              <a:rPr lang="en-GB" sz="1500" b="1" dirty="0">
                <a:latin typeface="Calibri" panose="020F0502020204030204" pitchFamily="34" charset="0"/>
                <a:cs typeface="Calibri" panose="020F0502020204030204" pitchFamily="34" charset="0"/>
              </a:rPr>
              <a:t>My tutor supported me</a:t>
            </a:r>
            <a:r>
              <a:rPr lang="en-GB" sz="1500" dirty="0">
                <a:latin typeface="Calibri" panose="020F0502020204030204" pitchFamily="34" charset="0"/>
                <a:cs typeface="Calibri" panose="020F0502020204030204" pitchFamily="34" charset="0"/>
              </a:rPr>
              <a:t> when I needed help and was struggling. They shared links with me, </a:t>
            </a:r>
            <a:r>
              <a:rPr lang="en-GB" sz="1500" b="1" dirty="0">
                <a:latin typeface="Calibri" panose="020F0502020204030204" pitchFamily="34" charset="0"/>
                <a:cs typeface="Calibri" panose="020F0502020204030204" pitchFamily="34" charset="0"/>
              </a:rPr>
              <a:t>but I’d have liked to have spoken to someone rather than just use websites.</a:t>
            </a:r>
          </a:p>
          <a:p>
            <a:pPr marL="72000">
              <a:spcBef>
                <a:spcPts val="600"/>
              </a:spcBef>
            </a:pPr>
            <a:r>
              <a:rPr lang="en-GB" sz="1500" dirty="0">
                <a:latin typeface="Calibri" panose="020F0502020204030204" pitchFamily="34" charset="0"/>
                <a:cs typeface="Calibri" panose="020F0502020204030204" pitchFamily="34" charset="0"/>
              </a:rPr>
              <a:t>             </a:t>
            </a:r>
          </a:p>
          <a:p>
            <a:pPr marL="36000"/>
            <a:endParaRPr lang="en-GB" sz="1500" dirty="0">
              <a:cs typeface="Calibri" panose="020F0502020204030204" pitchFamily="34" charset="0"/>
            </a:endParaRPr>
          </a:p>
          <a:p>
            <a:pPr marL="36000"/>
            <a:endParaRPr lang="en-US" sz="1500" b="1" dirty="0">
              <a:cs typeface="Calibri" panose="020F0502020204030204" pitchFamily="34" charset="0"/>
            </a:endParaRPr>
          </a:p>
          <a:p>
            <a:pPr marL="36000"/>
            <a:endParaRPr lang="en-US" sz="1500" b="1" dirty="0">
              <a:cs typeface="Calibri" panose="020F0502020204030204" pitchFamily="34" charset="0"/>
            </a:endParaRPr>
          </a:p>
          <a:p>
            <a:pPr marL="36000"/>
            <a:endParaRPr lang="en-US" sz="1500" b="1" dirty="0">
              <a:cs typeface="Calibri" panose="020F0502020204030204" pitchFamily="34" charset="0"/>
            </a:endParaRPr>
          </a:p>
          <a:p>
            <a:endParaRPr lang="en-US" sz="1600" b="1" dirty="0"/>
          </a:p>
        </p:txBody>
      </p:sp>
      <p:sp>
        <p:nvSpPr>
          <p:cNvPr id="17" name="Text Placeholder 16"/>
          <p:cNvSpPr>
            <a:spLocks noGrp="1"/>
          </p:cNvSpPr>
          <p:nvPr>
            <p:ph type="body" sz="quarter" idx="13"/>
          </p:nvPr>
        </p:nvSpPr>
        <p:spPr>
          <a:xfrm>
            <a:off x="2584076" y="3640016"/>
            <a:ext cx="6524755" cy="1503484"/>
          </a:xfrm>
          <a:ln w="57150">
            <a:solidFill>
              <a:srgbClr val="00B050"/>
            </a:solidFill>
          </a:ln>
        </p:spPr>
        <p:txBody>
          <a:bodyPr/>
          <a:lstStyle/>
          <a:p>
            <a:pPr marL="72000" indent="0">
              <a:spcBef>
                <a:spcPts val="1200"/>
              </a:spcBef>
              <a:buNone/>
            </a:pPr>
            <a:r>
              <a:rPr lang="en-US" sz="1600" b="1" dirty="0">
                <a:latin typeface="Calibri" panose="020F0502020204030204" pitchFamily="34" charset="0"/>
                <a:cs typeface="Calibri" panose="020F0502020204030204" pitchFamily="34" charset="0"/>
              </a:rPr>
              <a:t>Talking about race</a:t>
            </a:r>
          </a:p>
          <a:p>
            <a:pPr marL="72000" indent="0">
              <a:spcBef>
                <a:spcPts val="600"/>
              </a:spcBef>
              <a:buNone/>
            </a:pPr>
            <a:r>
              <a:rPr lang="en-GB" sz="1600" dirty="0">
                <a:latin typeface="Calibri" panose="020F0502020204030204" pitchFamily="34" charset="0"/>
                <a:cs typeface="Calibri" panose="020F0502020204030204" pitchFamily="34" charset="0"/>
              </a:rPr>
              <a:t>White people are worried about talking about race in case it offends, they’re caught in the past. People don’t know what terminology to use. There’s a real pressure being Black in a White country.</a:t>
            </a:r>
            <a:r>
              <a:rPr lang="en-GB" sz="1600" b="1" dirty="0">
                <a:latin typeface="Calibri" panose="020F0502020204030204" pitchFamily="34" charset="0"/>
                <a:cs typeface="Calibri" panose="020F0502020204030204" pitchFamily="34" charset="0"/>
              </a:rPr>
              <a:t> It’s important to talk about race. Although odd when White people try to teach you about your past. They don’t feel the pain of slavery.</a:t>
            </a:r>
          </a:p>
          <a:p>
            <a:pPr marL="36000" indent="0">
              <a:buNone/>
            </a:pPr>
            <a:endParaRPr lang="en-US" sz="1600" b="1" dirty="0">
              <a:latin typeface="Calibri" panose="020F0502020204030204" pitchFamily="34" charset="0"/>
              <a:cs typeface="Calibri" panose="020F0502020204030204" pitchFamily="34" charset="0"/>
            </a:endParaRPr>
          </a:p>
          <a:p>
            <a:pPr marL="36000" indent="0">
              <a:buNone/>
            </a:pPr>
            <a:endParaRPr lang="en-US" sz="1600" b="1" dirty="0">
              <a:latin typeface="Calibri" panose="020F0502020204030204" pitchFamily="34" charset="0"/>
              <a:cs typeface="Calibri" panose="020F0502020204030204" pitchFamily="34" charset="0"/>
            </a:endParaRPr>
          </a:p>
          <a:p>
            <a:pPr marL="72000" indent="0">
              <a:spcBef>
                <a:spcPts val="600"/>
              </a:spcBef>
              <a:buNone/>
            </a:pPr>
            <a:endParaRPr lang="en-US" sz="1600" b="1" dirty="0">
              <a:latin typeface="Calibri" panose="020F0502020204030204" pitchFamily="34" charset="0"/>
              <a:cs typeface="Calibri" panose="020F0502020204030204" pitchFamily="34" charset="0"/>
            </a:endParaRPr>
          </a:p>
          <a:p>
            <a:pPr marL="36000" indent="0">
              <a:buNone/>
            </a:pPr>
            <a:endParaRPr lang="en-US" sz="1600" b="1" dirty="0">
              <a:latin typeface="Calibri" panose="020F0502020204030204" pitchFamily="34" charset="0"/>
              <a:cs typeface="Calibri" panose="020F0502020204030204" pitchFamily="34" charset="0"/>
            </a:endParaRPr>
          </a:p>
          <a:p>
            <a:endParaRPr lang="en-US" dirty="0"/>
          </a:p>
        </p:txBody>
      </p:sp>
      <p:sp>
        <p:nvSpPr>
          <p:cNvPr id="14" name="Title 13"/>
          <p:cNvSpPr>
            <a:spLocks noGrp="1"/>
          </p:cNvSpPr>
          <p:nvPr>
            <p:ph type="ctrTitle"/>
          </p:nvPr>
        </p:nvSpPr>
        <p:spPr>
          <a:xfrm>
            <a:off x="347793" y="558979"/>
            <a:ext cx="1315382" cy="392939"/>
          </a:xfrm>
          <a:solidFill>
            <a:srgbClr val="C00000"/>
          </a:solidFill>
        </p:spPr>
        <p:txBody>
          <a:bodyPr/>
          <a:lstStyle/>
          <a:p>
            <a:r>
              <a:rPr lang="en-US" sz="1600" dirty="0"/>
              <a:t>Age:  38</a:t>
            </a:r>
          </a:p>
        </p:txBody>
      </p:sp>
      <p:sp>
        <p:nvSpPr>
          <p:cNvPr id="18" name="Text Placeholder 17"/>
          <p:cNvSpPr>
            <a:spLocks noGrp="1"/>
          </p:cNvSpPr>
          <p:nvPr>
            <p:ph type="body" sz="quarter" idx="14"/>
          </p:nvPr>
        </p:nvSpPr>
        <p:spPr>
          <a:xfrm>
            <a:off x="2566491" y="1032992"/>
            <a:ext cx="2348170" cy="2448761"/>
          </a:xfrm>
          <a:blipFill dpi="0" rotWithShape="1">
            <a:blip r:embed="rId2">
              <a:alphaModFix amt="0"/>
            </a:blip>
            <a:srcRect/>
            <a:tile tx="0" ty="0" sx="100000" sy="100000" flip="none" algn="tl"/>
          </a:blipFill>
          <a:ln w="57150">
            <a:solidFill>
              <a:schemeClr val="tx1"/>
            </a:solidFill>
          </a:ln>
        </p:spPr>
        <p:txBody>
          <a:bodyPr/>
          <a:lstStyle/>
          <a:p>
            <a:pPr marL="72000">
              <a:spcBef>
                <a:spcPts val="0"/>
              </a:spcBef>
            </a:pPr>
            <a:r>
              <a:rPr lang="en-GB" sz="1600" dirty="0">
                <a:latin typeface="Calibri" panose="020F0502020204030204" pitchFamily="34" charset="0"/>
                <a:cs typeface="Calibri" panose="020F0502020204030204" pitchFamily="34" charset="0"/>
              </a:rPr>
              <a:t>Hidden curriculum</a:t>
            </a:r>
          </a:p>
          <a:p>
            <a:pPr marL="72000">
              <a:spcBef>
                <a:spcPts val="600"/>
              </a:spcBef>
            </a:pPr>
            <a:r>
              <a:rPr lang="en-GB" sz="1500" b="0" dirty="0">
                <a:latin typeface="Calibri" panose="020F0502020204030204" pitchFamily="34" charset="0"/>
                <a:cs typeface="Calibri" panose="020F0502020204030204" pitchFamily="34" charset="0"/>
              </a:rPr>
              <a:t>Registering with the OU was hard, I almost gave up but wanted it badly. I was clicking and clicking but nothing…to help me. I had a really long waiting time when I called.  I needed to be shown how and where to access support and information. </a:t>
            </a:r>
          </a:p>
        </p:txBody>
      </p:sp>
      <p:sp>
        <p:nvSpPr>
          <p:cNvPr id="10" name="Title 13">
            <a:extLst>
              <a:ext uri="{FF2B5EF4-FFF2-40B4-BE49-F238E27FC236}">
                <a16:creationId xmlns:a16="http://schemas.microsoft.com/office/drawing/2014/main" id="{30B2F7EA-7D43-44B0-946E-618F42C0CFAA}"/>
              </a:ext>
            </a:extLst>
          </p:cNvPr>
          <p:cNvSpPr txBox="1">
            <a:spLocks/>
          </p:cNvSpPr>
          <p:nvPr/>
        </p:nvSpPr>
        <p:spPr>
          <a:xfrm>
            <a:off x="3740576" y="94017"/>
            <a:ext cx="2348170" cy="413315"/>
          </a:xfrm>
          <a:prstGeom prst="rect">
            <a:avLst/>
          </a:prstGeom>
          <a:solidFill>
            <a:srgbClr val="C00000"/>
          </a:solidFill>
        </p:spPr>
        <p:txBody>
          <a:bodyPr wrap="square" lIns="36000" tIns="18000" rIns="0" bIns="0" anchor="ctr" anchorCtr="0">
            <a:noAutofit/>
          </a:bodyPr>
          <a:lstStyle>
            <a:lvl1pPr algn="l" defTabSz="914377" rtl="0" eaLnBrk="1" latinLnBrk="0" hangingPunct="1">
              <a:lnSpc>
                <a:spcPct val="90000"/>
              </a:lnSpc>
              <a:spcBef>
                <a:spcPct val="0"/>
              </a:spcBef>
              <a:buNone/>
              <a:defRPr sz="1400" b="1" kern="1200" baseline="0">
                <a:solidFill>
                  <a:schemeClr val="bg1"/>
                </a:solidFill>
                <a:latin typeface="+mj-lt"/>
                <a:ea typeface="+mj-ea"/>
                <a:cs typeface="+mj-cs"/>
              </a:defRPr>
            </a:lvl1pPr>
          </a:lstStyle>
          <a:p>
            <a:r>
              <a:rPr lang="en-US" sz="1600" dirty="0"/>
              <a:t>First language: English</a:t>
            </a:r>
          </a:p>
        </p:txBody>
      </p:sp>
      <p:sp>
        <p:nvSpPr>
          <p:cNvPr id="11" name="Title 13">
            <a:extLst>
              <a:ext uri="{FF2B5EF4-FFF2-40B4-BE49-F238E27FC236}">
                <a16:creationId xmlns:a16="http://schemas.microsoft.com/office/drawing/2014/main" id="{94B1DA79-C464-47CE-91C4-2C7CFF5D64E4}"/>
              </a:ext>
            </a:extLst>
          </p:cNvPr>
          <p:cNvSpPr txBox="1">
            <a:spLocks/>
          </p:cNvSpPr>
          <p:nvPr/>
        </p:nvSpPr>
        <p:spPr>
          <a:xfrm>
            <a:off x="1728137" y="558979"/>
            <a:ext cx="1559402" cy="392940"/>
          </a:xfrm>
          <a:prstGeom prst="rect">
            <a:avLst/>
          </a:prstGeom>
          <a:solidFill>
            <a:srgbClr val="C00000"/>
          </a:solidFill>
          <a:ln>
            <a:noFill/>
          </a:ln>
        </p:spPr>
        <p:txBody>
          <a:bodyPr wrap="square" lIns="36000" tIns="18000" rIns="0" bIns="0" anchor="ctr" anchorCtr="0">
            <a:noAutofit/>
          </a:bodyPr>
          <a:lstStyle>
            <a:lvl1pPr algn="l" defTabSz="914377" rtl="0" eaLnBrk="1" latinLnBrk="0" hangingPunct="1">
              <a:lnSpc>
                <a:spcPct val="90000"/>
              </a:lnSpc>
              <a:spcBef>
                <a:spcPct val="0"/>
              </a:spcBef>
              <a:buNone/>
              <a:defRPr sz="1400" b="1" kern="1200" baseline="0">
                <a:solidFill>
                  <a:schemeClr val="bg1"/>
                </a:solidFill>
                <a:latin typeface="+mj-lt"/>
                <a:ea typeface="+mj-ea"/>
                <a:cs typeface="+mj-cs"/>
              </a:defRPr>
            </a:lvl1pPr>
          </a:lstStyle>
          <a:p>
            <a:r>
              <a:rPr lang="en-US" sz="1600" dirty="0"/>
              <a:t>Name: Zaahra</a:t>
            </a:r>
          </a:p>
        </p:txBody>
      </p:sp>
      <p:sp>
        <p:nvSpPr>
          <p:cNvPr id="12" name="Title 13">
            <a:extLst>
              <a:ext uri="{FF2B5EF4-FFF2-40B4-BE49-F238E27FC236}">
                <a16:creationId xmlns:a16="http://schemas.microsoft.com/office/drawing/2014/main" id="{759B6AB3-9166-4BD2-8E80-112458C581A0}"/>
              </a:ext>
            </a:extLst>
          </p:cNvPr>
          <p:cNvSpPr txBox="1">
            <a:spLocks/>
          </p:cNvSpPr>
          <p:nvPr/>
        </p:nvSpPr>
        <p:spPr>
          <a:xfrm>
            <a:off x="347793" y="94017"/>
            <a:ext cx="3330323" cy="424425"/>
          </a:xfrm>
          <a:prstGeom prst="rect">
            <a:avLst/>
          </a:prstGeom>
          <a:solidFill>
            <a:srgbClr val="C00000"/>
          </a:solidFill>
          <a:ln>
            <a:noFill/>
          </a:ln>
        </p:spPr>
        <p:txBody>
          <a:bodyPr wrap="square" lIns="36000" tIns="18000" rIns="0" bIns="0" anchor="ctr" anchorCtr="0">
            <a:noAutofit/>
          </a:bodyPr>
          <a:lstStyle>
            <a:lvl1pPr algn="l" defTabSz="914377" rtl="0" eaLnBrk="1" latinLnBrk="0" hangingPunct="1">
              <a:lnSpc>
                <a:spcPct val="90000"/>
              </a:lnSpc>
              <a:spcBef>
                <a:spcPct val="0"/>
              </a:spcBef>
              <a:buNone/>
              <a:defRPr sz="1400" b="1" kern="1200" baseline="0">
                <a:solidFill>
                  <a:schemeClr val="bg1"/>
                </a:solidFill>
                <a:latin typeface="+mj-lt"/>
                <a:ea typeface="+mj-ea"/>
                <a:cs typeface="+mj-cs"/>
              </a:defRPr>
            </a:lvl1pPr>
          </a:lstStyle>
          <a:p>
            <a:endParaRPr lang="en-GB" sz="1600" dirty="0"/>
          </a:p>
          <a:p>
            <a:r>
              <a:rPr lang="en-GB" sz="1600" dirty="0"/>
              <a:t>Identity: ‘Black disabled woman’</a:t>
            </a:r>
          </a:p>
          <a:p>
            <a:r>
              <a:rPr lang="en-US" dirty="0"/>
              <a:t>	</a:t>
            </a:r>
          </a:p>
        </p:txBody>
      </p:sp>
      <p:sp>
        <p:nvSpPr>
          <p:cNvPr id="6" name="TextBox 5">
            <a:extLst>
              <a:ext uri="{FF2B5EF4-FFF2-40B4-BE49-F238E27FC236}">
                <a16:creationId xmlns:a16="http://schemas.microsoft.com/office/drawing/2014/main" id="{38628A86-3288-4E93-BDC0-A2FD84D7FAF8}"/>
              </a:ext>
            </a:extLst>
          </p:cNvPr>
          <p:cNvSpPr txBox="1"/>
          <p:nvPr/>
        </p:nvSpPr>
        <p:spPr>
          <a:xfrm>
            <a:off x="347793" y="1031916"/>
            <a:ext cx="2149222" cy="3299365"/>
          </a:xfrm>
          <a:prstGeom prst="rect">
            <a:avLst/>
          </a:prstGeom>
          <a:noFill/>
          <a:ln w="57150">
            <a:solidFill>
              <a:srgbClr val="7030A0"/>
            </a:solidFill>
          </a:ln>
        </p:spPr>
        <p:txBody>
          <a:bodyPr wrap="square" rtlCol="0">
            <a:spAutoFit/>
          </a:bodyPr>
          <a:lstStyle/>
          <a:p>
            <a:pPr marL="72000">
              <a:lnSpc>
                <a:spcPct val="90000"/>
              </a:lnSpc>
            </a:pPr>
            <a:r>
              <a:rPr lang="en-GB" sz="1600" b="1" dirty="0">
                <a:latin typeface="Calibri" panose="020F0502020204030204" pitchFamily="34" charset="0"/>
                <a:cs typeface="Calibri" panose="020F0502020204030204" pitchFamily="34" charset="0"/>
              </a:rPr>
              <a:t>Representation</a:t>
            </a:r>
          </a:p>
          <a:p>
            <a:pPr marL="72000">
              <a:lnSpc>
                <a:spcPct val="90000"/>
              </a:lnSpc>
              <a:spcBef>
                <a:spcPts val="600"/>
              </a:spcBef>
            </a:pPr>
            <a:r>
              <a:rPr lang="en-GB" sz="1500" b="1" dirty="0">
                <a:latin typeface="Calibri" panose="020F0502020204030204" pitchFamily="34" charset="0"/>
                <a:cs typeface="Calibri" panose="020F0502020204030204" pitchFamily="34" charset="0"/>
              </a:rPr>
              <a:t>I don’t post to forums or attend online sessions. No one can tell I’m Black, </a:t>
            </a:r>
            <a:r>
              <a:rPr lang="en-GB" sz="1500" dirty="0">
                <a:latin typeface="Calibri" panose="020F0502020204030204" pitchFamily="34" charset="0"/>
                <a:cs typeface="Calibri" panose="020F0502020204030204" pitchFamily="34" charset="0"/>
              </a:rPr>
              <a:t>but I’m not confident as I don’t know who else is there. I’d like to meet other students who are going through the same thing.</a:t>
            </a:r>
          </a:p>
          <a:p>
            <a:pPr marL="72000">
              <a:lnSpc>
                <a:spcPct val="90000"/>
              </a:lnSpc>
            </a:pPr>
            <a:r>
              <a:rPr lang="en-GB" sz="1500" dirty="0">
                <a:latin typeface="Calibri" panose="020F0502020204030204" pitchFamily="34" charset="0"/>
                <a:cs typeface="Calibri" panose="020F0502020204030204" pitchFamily="34" charset="0"/>
              </a:rPr>
              <a:t>It would be good to</a:t>
            </a:r>
            <a:r>
              <a:rPr lang="en-GB" sz="1500" b="1" dirty="0">
                <a:latin typeface="Calibri" panose="020F0502020204030204" pitchFamily="34" charset="0"/>
                <a:cs typeface="Calibri" panose="020F0502020204030204" pitchFamily="34" charset="0"/>
              </a:rPr>
              <a:t> see more of my history </a:t>
            </a:r>
            <a:r>
              <a:rPr lang="en-GB" sz="1500" dirty="0">
                <a:latin typeface="Calibri" panose="020F0502020204030204" pitchFamily="34" charset="0"/>
                <a:cs typeface="Calibri" panose="020F0502020204030204" pitchFamily="34" charset="0"/>
              </a:rPr>
              <a:t>and learn more about what my people have done to build society.</a:t>
            </a:r>
            <a:endParaRPr lang="en-GB" sz="15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35173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0406593E-52CF-5B45-8CFF-7309163A4729}" type="slidenum">
              <a:rPr lang="en-US" smtClean="0"/>
              <a:pPr/>
              <a:t>9</a:t>
            </a:fld>
            <a:endParaRPr lang="en-US" dirty="0"/>
          </a:p>
        </p:txBody>
      </p:sp>
      <p:sp>
        <p:nvSpPr>
          <p:cNvPr id="15" name="Text Placeholder 14"/>
          <p:cNvSpPr>
            <a:spLocks noGrp="1"/>
          </p:cNvSpPr>
          <p:nvPr>
            <p:ph type="body" sz="quarter" idx="11"/>
          </p:nvPr>
        </p:nvSpPr>
        <p:spPr>
          <a:xfrm>
            <a:off x="2453664" y="3895932"/>
            <a:ext cx="6690335" cy="1216580"/>
          </a:xfrm>
          <a:ln w="57150">
            <a:solidFill>
              <a:srgbClr val="7030A0"/>
            </a:solidFill>
          </a:ln>
        </p:spPr>
        <p:txBody>
          <a:bodyPr/>
          <a:lstStyle/>
          <a:p>
            <a:pPr marL="72000">
              <a:spcBef>
                <a:spcPts val="600"/>
              </a:spcBef>
            </a:pPr>
            <a:r>
              <a:rPr lang="en-US" sz="1600" b="1" dirty="0">
                <a:latin typeface="Calibri" panose="020F0502020204030204" pitchFamily="34" charset="0"/>
                <a:cs typeface="Calibri" panose="020F0502020204030204" pitchFamily="34" charset="0"/>
              </a:rPr>
              <a:t>Representation</a:t>
            </a:r>
          </a:p>
          <a:p>
            <a:pPr marL="72000">
              <a:spcBef>
                <a:spcPts val="600"/>
              </a:spcBef>
            </a:pPr>
            <a:r>
              <a:rPr lang="en-GB" sz="1500" dirty="0">
                <a:latin typeface="Calibri" panose="020F0502020204030204" pitchFamily="34" charset="0"/>
                <a:cs typeface="Calibri" panose="020F0502020204030204" pitchFamily="34" charset="0"/>
              </a:rPr>
              <a:t>I don’t feel isolated but I don’t have much contact with other students. I know to go to my tutor if I’m struggling. The reflective parts in the module is good </a:t>
            </a:r>
            <a:r>
              <a:rPr lang="en-GB" sz="1500" b="1" dirty="0">
                <a:latin typeface="Calibri" panose="020F0502020204030204" pitchFamily="34" charset="0"/>
                <a:cs typeface="Calibri" panose="020F0502020204030204" pitchFamily="34" charset="0"/>
              </a:rPr>
              <a:t>but I don’t really see myself in the materials </a:t>
            </a:r>
            <a:r>
              <a:rPr lang="en-GB" sz="1500" dirty="0">
                <a:latin typeface="Calibri" panose="020F0502020204030204" pitchFamily="34" charset="0"/>
                <a:cs typeface="Calibri" panose="020F0502020204030204" pitchFamily="34" charset="0"/>
              </a:rPr>
              <a:t>but I am having the same experience as other students. I belong because my work is ok.</a:t>
            </a:r>
            <a:r>
              <a:rPr lang="en-GB" sz="1500" b="1" dirty="0">
                <a:latin typeface="Calibri" panose="020F0502020204030204" pitchFamily="34" charset="0"/>
                <a:cs typeface="Calibri" panose="020F0502020204030204" pitchFamily="34" charset="0"/>
              </a:rPr>
              <a:t> It would be nice to have a Black tutor.</a:t>
            </a:r>
          </a:p>
          <a:p>
            <a:pPr marL="72000">
              <a:spcBef>
                <a:spcPts val="600"/>
              </a:spcBef>
            </a:pPr>
            <a:endParaRPr lang="en-US" sz="1600" b="1" dirty="0">
              <a:latin typeface="Calibri" panose="020F0502020204030204" pitchFamily="34" charset="0"/>
              <a:cs typeface="Calibri" panose="020F0502020204030204" pitchFamily="34" charset="0"/>
            </a:endParaRPr>
          </a:p>
        </p:txBody>
      </p:sp>
      <p:sp>
        <p:nvSpPr>
          <p:cNvPr id="16" name="Text Placeholder 15"/>
          <p:cNvSpPr>
            <a:spLocks noGrp="1"/>
          </p:cNvSpPr>
          <p:nvPr>
            <p:ph type="body" sz="quarter" idx="12"/>
          </p:nvPr>
        </p:nvSpPr>
        <p:spPr>
          <a:xfrm>
            <a:off x="2444258" y="1088740"/>
            <a:ext cx="6690335" cy="2709538"/>
          </a:xfrm>
          <a:ln w="57150">
            <a:solidFill>
              <a:schemeClr val="accent2">
                <a:lumMod val="60000"/>
                <a:lumOff val="40000"/>
              </a:schemeClr>
            </a:solidFill>
          </a:ln>
        </p:spPr>
        <p:txBody>
          <a:bodyPr/>
          <a:lstStyle/>
          <a:p>
            <a:pPr marL="36000"/>
            <a:r>
              <a:rPr lang="en-US" sz="1600" b="1" dirty="0">
                <a:latin typeface="Calibri" panose="020F0502020204030204" pitchFamily="34" charset="0"/>
                <a:cs typeface="Calibri" panose="020F0502020204030204" pitchFamily="34" charset="0"/>
              </a:rPr>
              <a:t>Talking about mental health</a:t>
            </a:r>
          </a:p>
          <a:p>
            <a:pPr marL="72000">
              <a:spcBef>
                <a:spcPts val="600"/>
              </a:spcBef>
            </a:pPr>
            <a:r>
              <a:rPr lang="en-GB" sz="1500" dirty="0">
                <a:latin typeface="Calibri" panose="020F0502020204030204" pitchFamily="34" charset="0"/>
                <a:cs typeface="Calibri" panose="020F0502020204030204" pitchFamily="34" charset="0"/>
              </a:rPr>
              <a:t>I was struggling with my studies, with life in general</a:t>
            </a:r>
            <a:r>
              <a:rPr lang="en-GB" sz="1500" b="1" dirty="0">
                <a:latin typeface="Calibri" panose="020F0502020204030204" pitchFamily="34" charset="0"/>
                <a:cs typeface="Calibri" panose="020F0502020204030204" pitchFamily="34" charset="0"/>
              </a:rPr>
              <a:t> I was tired all the time and felt unwell. I don’t want to be labelled with a mental health condition. I don’t want to be called crazy. </a:t>
            </a:r>
            <a:r>
              <a:rPr lang="en-GB" sz="1500" dirty="0">
                <a:latin typeface="Calibri" panose="020F0502020204030204" pitchFamily="34" charset="0"/>
                <a:cs typeface="Calibri" panose="020F0502020204030204" pitchFamily="34" charset="0"/>
              </a:rPr>
              <a:t>I was worried about telling the OU because of the impact on my family and studies being</a:t>
            </a:r>
            <a:r>
              <a:rPr lang="en-GB" sz="1500" b="1" dirty="0">
                <a:latin typeface="Calibri" panose="020F0502020204030204" pitchFamily="34" charset="0"/>
                <a:cs typeface="Calibri" panose="020F0502020204030204" pitchFamily="34" charset="0"/>
              </a:rPr>
              <a:t> labelled with a mental health condition.  </a:t>
            </a:r>
            <a:r>
              <a:rPr lang="en-GB" sz="1500" dirty="0">
                <a:latin typeface="Calibri" panose="020F0502020204030204" pitchFamily="34" charset="0"/>
                <a:cs typeface="Calibri" panose="020F0502020204030204" pitchFamily="34" charset="0"/>
              </a:rPr>
              <a:t>I also thought they’d make me get a letter or certificate from my Dr and that it would cost me money to do.</a:t>
            </a:r>
          </a:p>
          <a:p>
            <a:pPr marL="72000">
              <a:spcBef>
                <a:spcPts val="600"/>
              </a:spcBef>
            </a:pPr>
            <a:r>
              <a:rPr lang="en-GB" sz="1500" b="1" dirty="0">
                <a:latin typeface="Calibri" panose="020F0502020204030204" pitchFamily="34" charset="0"/>
                <a:cs typeface="Calibri" panose="020F0502020204030204" pitchFamily="34" charset="0"/>
              </a:rPr>
              <a:t>My tutor is amazing </a:t>
            </a:r>
            <a:r>
              <a:rPr lang="en-GB" sz="1500" dirty="0">
                <a:latin typeface="Calibri" panose="020F0502020204030204" pitchFamily="34" charset="0"/>
                <a:cs typeface="Calibri" panose="020F0502020204030204" pitchFamily="34" charset="0"/>
              </a:rPr>
              <a:t>though, I’ve had fantastic support. I confided in my tutor about how I was feeling and they sent me links to a website, some videos and to the help centre.</a:t>
            </a:r>
            <a:r>
              <a:rPr lang="en-GB" sz="1500" b="1" dirty="0">
                <a:latin typeface="Calibri" panose="020F0502020204030204" pitchFamily="34" charset="0"/>
                <a:cs typeface="Calibri" panose="020F0502020204030204" pitchFamily="34" charset="0"/>
              </a:rPr>
              <a:t> I wish there was a dedicated wellbeing service </a:t>
            </a:r>
            <a:r>
              <a:rPr lang="en-GB" sz="1500" dirty="0">
                <a:latin typeface="Calibri" panose="020F0502020204030204" pitchFamily="34" charset="0"/>
                <a:cs typeface="Calibri" panose="020F0502020204030204" pitchFamily="34" charset="0"/>
              </a:rPr>
              <a:t>that I could pick up the phone and call and</a:t>
            </a:r>
            <a:r>
              <a:rPr lang="en-GB" sz="1500" b="1" dirty="0">
                <a:latin typeface="Calibri" panose="020F0502020204030204" pitchFamily="34" charset="0"/>
                <a:cs typeface="Calibri" panose="020F0502020204030204" pitchFamily="34" charset="0"/>
              </a:rPr>
              <a:t> speak to someone. So</a:t>
            </a:r>
            <a:r>
              <a:rPr lang="en-GB" sz="1500" dirty="0">
                <a:latin typeface="Calibri" panose="020F0502020204030204" pitchFamily="34" charset="0"/>
                <a:cs typeface="Calibri" panose="020F0502020204030204" pitchFamily="34" charset="0"/>
              </a:rPr>
              <a:t>meone who would be able to</a:t>
            </a:r>
            <a:r>
              <a:rPr lang="en-GB" sz="1500" b="1" dirty="0">
                <a:latin typeface="Calibri" panose="020F0502020204030204" pitchFamily="34" charset="0"/>
                <a:cs typeface="Calibri" panose="020F0502020204030204" pitchFamily="34" charset="0"/>
              </a:rPr>
              <a:t> understand my past and my journey. </a:t>
            </a:r>
            <a:endParaRPr lang="en-US" sz="1600" b="1" dirty="0"/>
          </a:p>
        </p:txBody>
      </p:sp>
      <p:sp>
        <p:nvSpPr>
          <p:cNvPr id="17" name="Text Placeholder 16"/>
          <p:cNvSpPr>
            <a:spLocks noGrp="1"/>
          </p:cNvSpPr>
          <p:nvPr>
            <p:ph type="body" sz="quarter" idx="13"/>
          </p:nvPr>
        </p:nvSpPr>
        <p:spPr>
          <a:xfrm>
            <a:off x="380047" y="2294633"/>
            <a:ext cx="1958707" cy="2045560"/>
          </a:xfrm>
          <a:ln w="57150">
            <a:solidFill>
              <a:srgbClr val="00B050"/>
            </a:solidFill>
          </a:ln>
        </p:spPr>
        <p:txBody>
          <a:bodyPr/>
          <a:lstStyle/>
          <a:p>
            <a:pPr marL="72000" indent="0">
              <a:spcBef>
                <a:spcPts val="1200"/>
              </a:spcBef>
              <a:buNone/>
            </a:pPr>
            <a:r>
              <a:rPr lang="en-US" sz="1600" b="1" dirty="0">
                <a:latin typeface="Calibri" panose="020F0502020204030204" pitchFamily="34" charset="0"/>
                <a:cs typeface="Calibri" panose="020F0502020204030204" pitchFamily="34" charset="0"/>
              </a:rPr>
              <a:t>Talking about race</a:t>
            </a:r>
            <a:br>
              <a:rPr lang="en-US" sz="1600" b="1" dirty="0">
                <a:latin typeface="Calibri" panose="020F0502020204030204" pitchFamily="34" charset="0"/>
                <a:cs typeface="Calibri" panose="020F0502020204030204" pitchFamily="34" charset="0"/>
              </a:rPr>
            </a:br>
            <a:r>
              <a:rPr lang="en-GB" sz="1500" dirty="0">
                <a:latin typeface="Calibri" panose="020F0502020204030204" pitchFamily="34" charset="0"/>
                <a:cs typeface="Calibri" panose="020F0502020204030204" pitchFamily="34" charset="0"/>
              </a:rPr>
              <a:t>White people don’t like talking about race because they feel guilty about their colonial past and the problems they created which impact on people who have come to this country. </a:t>
            </a:r>
            <a:endParaRPr lang="en-US" sz="1600" b="1" dirty="0">
              <a:latin typeface="Calibri" panose="020F0502020204030204" pitchFamily="34" charset="0"/>
              <a:cs typeface="Calibri" panose="020F0502020204030204" pitchFamily="34" charset="0"/>
            </a:endParaRPr>
          </a:p>
          <a:p>
            <a:pPr marL="36000" indent="0">
              <a:buNone/>
            </a:pPr>
            <a:endParaRPr lang="en-US" sz="1600" b="1" dirty="0">
              <a:latin typeface="Calibri" panose="020F0502020204030204" pitchFamily="34" charset="0"/>
              <a:cs typeface="Calibri" panose="020F0502020204030204" pitchFamily="34" charset="0"/>
            </a:endParaRPr>
          </a:p>
          <a:p>
            <a:pPr marL="36000" indent="0">
              <a:buNone/>
            </a:pPr>
            <a:endParaRPr lang="en-US" sz="1600" b="1" dirty="0">
              <a:latin typeface="Calibri" panose="020F0502020204030204" pitchFamily="34" charset="0"/>
              <a:cs typeface="Calibri" panose="020F0502020204030204" pitchFamily="34" charset="0"/>
            </a:endParaRPr>
          </a:p>
          <a:p>
            <a:endParaRPr lang="en-US" dirty="0"/>
          </a:p>
        </p:txBody>
      </p:sp>
      <p:sp>
        <p:nvSpPr>
          <p:cNvPr id="14" name="Title 13"/>
          <p:cNvSpPr>
            <a:spLocks noGrp="1"/>
          </p:cNvSpPr>
          <p:nvPr>
            <p:ph type="ctrTitle"/>
          </p:nvPr>
        </p:nvSpPr>
        <p:spPr>
          <a:xfrm>
            <a:off x="360000" y="619811"/>
            <a:ext cx="1011600" cy="392939"/>
          </a:xfrm>
          <a:solidFill>
            <a:schemeClr val="accent3">
              <a:lumMod val="50000"/>
            </a:schemeClr>
          </a:solidFill>
        </p:spPr>
        <p:txBody>
          <a:bodyPr/>
          <a:lstStyle/>
          <a:p>
            <a:r>
              <a:rPr lang="en-US" sz="1600" dirty="0"/>
              <a:t>Age:  47	</a:t>
            </a:r>
          </a:p>
        </p:txBody>
      </p:sp>
      <p:sp>
        <p:nvSpPr>
          <p:cNvPr id="18" name="Text Placeholder 17"/>
          <p:cNvSpPr>
            <a:spLocks noGrp="1"/>
          </p:cNvSpPr>
          <p:nvPr>
            <p:ph type="body" sz="quarter" idx="14"/>
          </p:nvPr>
        </p:nvSpPr>
        <p:spPr>
          <a:xfrm>
            <a:off x="380047" y="1122491"/>
            <a:ext cx="1978754" cy="1040417"/>
          </a:xfrm>
          <a:blipFill dpi="0" rotWithShape="1">
            <a:blip r:embed="rId2">
              <a:alphaModFix amt="0"/>
            </a:blip>
            <a:srcRect/>
            <a:tile tx="0" ty="0" sx="100000" sy="100000" flip="none" algn="tl"/>
          </a:blipFill>
          <a:ln w="57150">
            <a:solidFill>
              <a:srgbClr val="92D050"/>
            </a:solidFill>
          </a:ln>
        </p:spPr>
        <p:txBody>
          <a:bodyPr/>
          <a:lstStyle/>
          <a:p>
            <a:r>
              <a:rPr lang="en-GB" sz="1600" dirty="0">
                <a:latin typeface="Calibri" panose="020F0502020204030204" pitchFamily="34" charset="0"/>
                <a:cs typeface="Calibri" panose="020F0502020204030204" pitchFamily="34" charset="0"/>
              </a:rPr>
              <a:t>Educational experience </a:t>
            </a:r>
          </a:p>
          <a:p>
            <a:pPr>
              <a:spcBef>
                <a:spcPts val="600"/>
              </a:spcBef>
            </a:pPr>
            <a:r>
              <a:rPr lang="en-GB" sz="1500" b="0" dirty="0">
                <a:latin typeface="Calibri" panose="020F0502020204030204" pitchFamily="34" charset="0"/>
                <a:cs typeface="Calibri" panose="020F0502020204030204" pitchFamily="34" charset="0"/>
              </a:rPr>
              <a:t>Lacks confidence, used the </a:t>
            </a:r>
            <a:r>
              <a:rPr lang="en-GB" sz="1500" dirty="0">
                <a:latin typeface="Calibri" panose="020F0502020204030204" pitchFamily="34" charset="0"/>
                <a:cs typeface="Calibri" panose="020F0502020204030204" pitchFamily="34" charset="0"/>
              </a:rPr>
              <a:t>bursary</a:t>
            </a:r>
            <a:r>
              <a:rPr lang="en-GB" sz="1500" b="0" dirty="0">
                <a:latin typeface="Calibri" panose="020F0502020204030204" pitchFamily="34" charset="0"/>
                <a:cs typeface="Calibri" panose="020F0502020204030204" pitchFamily="34" charset="0"/>
              </a:rPr>
              <a:t> to study </a:t>
            </a:r>
            <a:endParaRPr lang="en-GB" sz="1600" dirty="0"/>
          </a:p>
        </p:txBody>
      </p:sp>
      <p:sp>
        <p:nvSpPr>
          <p:cNvPr id="10" name="Title 13">
            <a:extLst>
              <a:ext uri="{FF2B5EF4-FFF2-40B4-BE49-F238E27FC236}">
                <a16:creationId xmlns:a16="http://schemas.microsoft.com/office/drawing/2014/main" id="{30B2F7EA-7D43-44B0-946E-618F42C0CFAA}"/>
              </a:ext>
            </a:extLst>
          </p:cNvPr>
          <p:cNvSpPr txBox="1">
            <a:spLocks/>
          </p:cNvSpPr>
          <p:nvPr/>
        </p:nvSpPr>
        <p:spPr>
          <a:xfrm>
            <a:off x="2888715" y="645917"/>
            <a:ext cx="3143152" cy="364165"/>
          </a:xfrm>
          <a:prstGeom prst="rect">
            <a:avLst/>
          </a:prstGeom>
          <a:solidFill>
            <a:schemeClr val="accent3">
              <a:lumMod val="50000"/>
            </a:schemeClr>
          </a:solidFill>
        </p:spPr>
        <p:txBody>
          <a:bodyPr wrap="square" lIns="36000" tIns="18000" rIns="0" bIns="0" anchor="ctr" anchorCtr="0">
            <a:noAutofit/>
          </a:bodyPr>
          <a:lstStyle>
            <a:lvl1pPr algn="l" defTabSz="914377" rtl="0" eaLnBrk="1" latinLnBrk="0" hangingPunct="1">
              <a:lnSpc>
                <a:spcPct val="90000"/>
              </a:lnSpc>
              <a:spcBef>
                <a:spcPct val="0"/>
              </a:spcBef>
              <a:buNone/>
              <a:defRPr sz="1400" b="1" kern="1200" baseline="0">
                <a:solidFill>
                  <a:schemeClr val="bg1"/>
                </a:solidFill>
                <a:latin typeface="+mj-lt"/>
                <a:ea typeface="+mj-ea"/>
                <a:cs typeface="+mj-cs"/>
              </a:defRPr>
            </a:lvl1pPr>
          </a:lstStyle>
          <a:p>
            <a:r>
              <a:rPr lang="en-US" sz="1600" dirty="0"/>
              <a:t>First </a:t>
            </a:r>
            <a:r>
              <a:rPr lang="en-US" sz="1600" dirty="0" err="1"/>
              <a:t>language:Arabic</a:t>
            </a:r>
            <a:r>
              <a:rPr lang="en-US" sz="1600" dirty="0"/>
              <a:t>/English</a:t>
            </a:r>
          </a:p>
        </p:txBody>
      </p:sp>
      <p:sp>
        <p:nvSpPr>
          <p:cNvPr id="11" name="Title 13">
            <a:extLst>
              <a:ext uri="{FF2B5EF4-FFF2-40B4-BE49-F238E27FC236}">
                <a16:creationId xmlns:a16="http://schemas.microsoft.com/office/drawing/2014/main" id="{94B1DA79-C464-47CE-91C4-2C7CFF5D64E4}"/>
              </a:ext>
            </a:extLst>
          </p:cNvPr>
          <p:cNvSpPr txBox="1">
            <a:spLocks/>
          </p:cNvSpPr>
          <p:nvPr/>
        </p:nvSpPr>
        <p:spPr>
          <a:xfrm>
            <a:off x="1446777" y="631529"/>
            <a:ext cx="1366761" cy="378553"/>
          </a:xfrm>
          <a:prstGeom prst="rect">
            <a:avLst/>
          </a:prstGeom>
          <a:solidFill>
            <a:schemeClr val="accent3">
              <a:lumMod val="50000"/>
            </a:schemeClr>
          </a:solidFill>
        </p:spPr>
        <p:txBody>
          <a:bodyPr wrap="square" lIns="36000" tIns="18000" rIns="0" bIns="0" anchor="ctr" anchorCtr="0">
            <a:noAutofit/>
          </a:bodyPr>
          <a:lstStyle>
            <a:lvl1pPr algn="l" defTabSz="914377" rtl="0" eaLnBrk="1" latinLnBrk="0" hangingPunct="1">
              <a:lnSpc>
                <a:spcPct val="90000"/>
              </a:lnSpc>
              <a:spcBef>
                <a:spcPct val="0"/>
              </a:spcBef>
              <a:buNone/>
              <a:defRPr sz="1400" b="1" kern="1200" baseline="0">
                <a:solidFill>
                  <a:schemeClr val="bg1"/>
                </a:solidFill>
                <a:latin typeface="+mj-lt"/>
                <a:ea typeface="+mj-ea"/>
                <a:cs typeface="+mj-cs"/>
              </a:defRPr>
            </a:lvl1pPr>
          </a:lstStyle>
          <a:p>
            <a:r>
              <a:rPr lang="en-US" sz="1600" dirty="0"/>
              <a:t>Name: Abdo</a:t>
            </a:r>
          </a:p>
        </p:txBody>
      </p:sp>
      <p:sp>
        <p:nvSpPr>
          <p:cNvPr id="12" name="Title 13">
            <a:extLst>
              <a:ext uri="{FF2B5EF4-FFF2-40B4-BE49-F238E27FC236}">
                <a16:creationId xmlns:a16="http://schemas.microsoft.com/office/drawing/2014/main" id="{759B6AB3-9166-4BD2-8E80-112458C581A0}"/>
              </a:ext>
            </a:extLst>
          </p:cNvPr>
          <p:cNvSpPr txBox="1">
            <a:spLocks/>
          </p:cNvSpPr>
          <p:nvPr/>
        </p:nvSpPr>
        <p:spPr>
          <a:xfrm>
            <a:off x="360000" y="148153"/>
            <a:ext cx="7729751" cy="440670"/>
          </a:xfrm>
          <a:prstGeom prst="rect">
            <a:avLst/>
          </a:prstGeom>
          <a:solidFill>
            <a:schemeClr val="accent3">
              <a:lumMod val="50000"/>
            </a:schemeClr>
          </a:solidFill>
        </p:spPr>
        <p:txBody>
          <a:bodyPr wrap="square" lIns="36000" tIns="18000" rIns="0" bIns="0" anchor="ctr" anchorCtr="0">
            <a:noAutofit/>
          </a:bodyPr>
          <a:lstStyle>
            <a:lvl1pPr algn="l" defTabSz="914377" rtl="0" eaLnBrk="1" latinLnBrk="0" hangingPunct="1">
              <a:lnSpc>
                <a:spcPct val="90000"/>
              </a:lnSpc>
              <a:spcBef>
                <a:spcPct val="0"/>
              </a:spcBef>
              <a:buNone/>
              <a:defRPr sz="1400" b="1" kern="1200" baseline="0">
                <a:solidFill>
                  <a:schemeClr val="bg1"/>
                </a:solidFill>
                <a:latin typeface="+mj-lt"/>
                <a:ea typeface="+mj-ea"/>
                <a:cs typeface="+mj-cs"/>
              </a:defRPr>
            </a:lvl1pPr>
          </a:lstStyle>
          <a:p>
            <a:endParaRPr lang="en-GB" sz="1600" dirty="0"/>
          </a:p>
          <a:p>
            <a:r>
              <a:rPr lang="en-GB" sz="1600" dirty="0"/>
              <a:t>Identity: ‘Black man – not sure where I belong. My family were forced migrants. I came to England from Sudan in 2015’</a:t>
            </a:r>
          </a:p>
          <a:p>
            <a:r>
              <a:rPr lang="en-US" dirty="0"/>
              <a:t>	</a:t>
            </a:r>
          </a:p>
        </p:txBody>
      </p:sp>
      <p:sp>
        <p:nvSpPr>
          <p:cNvPr id="6" name="TextBox 5">
            <a:extLst>
              <a:ext uri="{FF2B5EF4-FFF2-40B4-BE49-F238E27FC236}">
                <a16:creationId xmlns:a16="http://schemas.microsoft.com/office/drawing/2014/main" id="{38628A86-3288-4E93-BDC0-A2FD84D7FAF8}"/>
              </a:ext>
            </a:extLst>
          </p:cNvPr>
          <p:cNvSpPr txBox="1"/>
          <p:nvPr/>
        </p:nvSpPr>
        <p:spPr>
          <a:xfrm>
            <a:off x="360000" y="4420549"/>
            <a:ext cx="1978754" cy="598625"/>
          </a:xfrm>
          <a:prstGeom prst="rect">
            <a:avLst/>
          </a:prstGeom>
          <a:noFill/>
          <a:ln w="57150">
            <a:solidFill>
              <a:srgbClr val="FFFF00"/>
            </a:solidFill>
          </a:ln>
        </p:spPr>
        <p:txBody>
          <a:bodyPr wrap="square" rtlCol="0">
            <a:spAutoFit/>
          </a:bodyPr>
          <a:lstStyle/>
          <a:p>
            <a:pPr marL="72000">
              <a:lnSpc>
                <a:spcPct val="90000"/>
              </a:lnSpc>
            </a:pPr>
            <a:r>
              <a:rPr lang="en-GB" sz="1600" b="1" dirty="0">
                <a:latin typeface="Calibri" panose="020F0502020204030204" pitchFamily="34" charset="0"/>
                <a:cs typeface="Calibri" panose="020F0502020204030204" pitchFamily="34" charset="0"/>
              </a:rPr>
              <a:t>Disability</a:t>
            </a:r>
          </a:p>
          <a:p>
            <a:pPr marL="72000">
              <a:lnSpc>
                <a:spcPct val="90000"/>
              </a:lnSpc>
              <a:spcBef>
                <a:spcPts val="600"/>
              </a:spcBef>
            </a:pPr>
            <a:r>
              <a:rPr lang="en-GB" sz="1500" b="1" dirty="0">
                <a:latin typeface="Calibri" panose="020F0502020204030204" pitchFamily="34" charset="0"/>
                <a:cs typeface="Calibri" panose="020F0502020204030204" pitchFamily="34" charset="0"/>
              </a:rPr>
              <a:t>I wouldn’t call it that</a:t>
            </a:r>
            <a:endParaRPr lang="en-GB" sz="1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50449645"/>
      </p:ext>
    </p:extLst>
  </p:cSld>
  <p:clrMapOvr>
    <a:masterClrMapping/>
  </p:clrMapOvr>
</p:sld>
</file>

<file path=ppt/theme/theme1.xml><?xml version="1.0" encoding="utf-8"?>
<a:theme xmlns:a="http://schemas.openxmlformats.org/drawingml/2006/main" name="OU Title">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noAutofit/>
      </a:bodyPr>
      <a:lstStyle>
        <a:defPPr algn="l">
          <a:defRPr sz="1200" dirty="0"/>
        </a:defPPr>
      </a:lstStyle>
    </a:txDef>
  </a:objectDefaults>
  <a:extraClrSchemeLst/>
  <a:extLst>
    <a:ext uri="{05A4C25C-085E-4340-85A3-A5531E510DB2}">
      <thm15:themeFamily xmlns:thm15="http://schemas.microsoft.com/office/thememl/2012/main" name="73262_OU_Presentation_Template_WIDE_UK.pptx" id="{0D03CF9A-D069-4DB5-98CC-BA9287862A76}" vid="{EF1B13A4-813D-44E3-93C5-C503883F126B}"/>
    </a:ext>
  </a:extLst>
</a:theme>
</file>

<file path=ppt/theme/theme2.xml><?xml version="1.0" encoding="utf-8"?>
<a:theme xmlns:a="http://schemas.openxmlformats.org/drawingml/2006/main" name="OU Section">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73262_OU_Presentation_Template_WIDE_UK.pptx" id="{0D03CF9A-D069-4DB5-98CC-BA9287862A76}" vid="{07C1CE78-EE35-498E-9E2C-57BA0D26E199}"/>
    </a:ext>
  </a:extLst>
</a:theme>
</file>

<file path=ppt/theme/theme3.xml><?xml version="1.0" encoding="utf-8"?>
<a:theme xmlns:a="http://schemas.openxmlformats.org/drawingml/2006/main" name="OU Layouts">
  <a:themeElements>
    <a:clrScheme name="OU Theme Colours">
      <a:dk1>
        <a:srgbClr val="000000"/>
      </a:dk1>
      <a:lt1>
        <a:srgbClr val="FFFFFF"/>
      </a:lt1>
      <a:dk2>
        <a:srgbClr val="A7A9AC"/>
      </a:dk2>
      <a:lt2>
        <a:srgbClr val="CCCCCC"/>
      </a:lt2>
      <a:accent1>
        <a:srgbClr val="1D499B"/>
      </a:accent1>
      <a:accent2>
        <a:srgbClr val="F26522"/>
      </a:accent2>
      <a:accent3>
        <a:srgbClr val="ED2891"/>
      </a:accent3>
      <a:accent4>
        <a:srgbClr val="00B7B2"/>
      </a:accent4>
      <a:accent5>
        <a:srgbClr val="A7A9AC"/>
      </a:accent5>
      <a:accent6>
        <a:srgbClr val="000000"/>
      </a:accent6>
      <a:hlink>
        <a:srgbClr val="5490D0"/>
      </a:hlink>
      <a:folHlink>
        <a:srgbClr val="716FB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sz="1200" dirty="0"/>
        </a:defPPr>
      </a:lstStyle>
    </a:txDef>
  </a:objectDefaults>
  <a:extraClrSchemeLst/>
  <a:extLst>
    <a:ext uri="{05A4C25C-085E-4340-85A3-A5531E510DB2}">
      <thm15:themeFamily xmlns:thm15="http://schemas.microsoft.com/office/thememl/2012/main" name="73262_OU_Presentation_Template_WIDE_UK.pptx" id="{0D03CF9A-D069-4DB5-98CC-BA9287862A76}" vid="{F0F73387-2611-4D57-B067-6DE4A4C30FF6}"/>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OU_STANDARD_WIDE</Template>
  <TotalTime>514</TotalTime>
  <Words>2840</Words>
  <Application>Microsoft Office PowerPoint</Application>
  <PresentationFormat>On-screen Show (16:9)</PresentationFormat>
  <Paragraphs>192</Paragraphs>
  <Slides>17</Slides>
  <Notes>6</Notes>
  <HiddenSlides>0</HiddenSlides>
  <MMClips>1</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17</vt:i4>
      </vt:variant>
    </vt:vector>
  </HeadingPairs>
  <TitlesOfParts>
    <vt:vector size="24" baseType="lpstr">
      <vt:lpstr>Arial</vt:lpstr>
      <vt:lpstr>Calibri</vt:lpstr>
      <vt:lpstr>OpenSansRegular</vt:lpstr>
      <vt:lpstr>Times New Roman</vt:lpstr>
      <vt:lpstr>OU Title</vt:lpstr>
      <vt:lpstr>OU Section</vt:lpstr>
      <vt:lpstr>OU Layouts</vt:lpstr>
      <vt:lpstr>11th eSTEeM Annual Conference Wednesday 11th May, 14.00-15:00 @OU_eSTEeM #eSTEeMConf22 </vt:lpstr>
      <vt:lpstr>Issues and Context  </vt:lpstr>
      <vt:lpstr>Desk research </vt:lpstr>
      <vt:lpstr>Methodology </vt:lpstr>
      <vt:lpstr>Age:  27</vt:lpstr>
      <vt:lpstr>Age:  45 </vt:lpstr>
      <vt:lpstr>Age:  57</vt:lpstr>
      <vt:lpstr>Age:  38</vt:lpstr>
      <vt:lpstr>Age:  47 </vt:lpstr>
      <vt:lpstr>Outputs Black and Minority Ethnic students: Mental wellbeing and study support - OpenLearn - Open University</vt:lpstr>
      <vt:lpstr>Key recommendations </vt:lpstr>
      <vt:lpstr>What our Black students are telling us about.. </vt:lpstr>
      <vt:lpstr>What our Black students are telling us about..  </vt:lpstr>
      <vt:lpstr>What our Black students are telling us about..  </vt:lpstr>
      <vt:lpstr>What our Black students are telling us about..  </vt:lpstr>
      <vt:lpstr>What our Black students are telling us about..  </vt:lpstr>
      <vt:lpstr>THANK YOU  Rehana.Awan@open.ac.uk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APS conference: Intersectionality: how the multiplier effect divides and reduces student success 30th September 2021</dc:title>
  <dc:creator>Satwant.Knight</dc:creator>
  <cp:lastModifiedBy>Diane.Ford</cp:lastModifiedBy>
  <cp:revision>46</cp:revision>
  <dcterms:created xsi:type="dcterms:W3CDTF">2021-09-28T12:29:06Z</dcterms:created>
  <dcterms:modified xsi:type="dcterms:W3CDTF">2022-05-11T12:54:38Z</dcterms:modified>
</cp:coreProperties>
</file>