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notesMasterIdLst>
    <p:notesMasterId r:id="rId21"/>
  </p:notesMasterIdLst>
  <p:sldIdLst>
    <p:sldId id="272" r:id="rId4"/>
    <p:sldId id="258" r:id="rId5"/>
    <p:sldId id="261" r:id="rId6"/>
    <p:sldId id="273" r:id="rId7"/>
    <p:sldId id="262" r:id="rId8"/>
    <p:sldId id="274" r:id="rId9"/>
    <p:sldId id="275" r:id="rId10"/>
    <p:sldId id="276" r:id="rId11"/>
    <p:sldId id="263" r:id="rId12"/>
    <p:sldId id="389" r:id="rId13"/>
    <p:sldId id="390" r:id="rId14"/>
    <p:sldId id="391" r:id="rId15"/>
    <p:sldId id="392" r:id="rId16"/>
    <p:sldId id="394" r:id="rId17"/>
    <p:sldId id="277" r:id="rId18"/>
    <p:sldId id="393" r:id="rId19"/>
    <p:sldId id="270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8B06F-37CC-47EA-BFA6-76E4C76DF039}" v="4" dt="2021-06-28T10:10:49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69" autoAdjust="0"/>
  </p:normalViewPr>
  <p:slideViewPr>
    <p:cSldViewPr snapToGrid="0">
      <p:cViewPr varScale="1">
        <p:scale>
          <a:sx n="101" d="100"/>
          <a:sy n="101" d="100"/>
        </p:scale>
        <p:origin x="11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6EAF8-E508-4295-BB16-DF325A130711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B9F18-6B46-44C9-8159-9C1F9BB7C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527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Motivation: Internal vs external (Want to finish my degree)</a:t>
            </a:r>
          </a:p>
          <a:p>
            <a:r>
              <a:rPr lang="en-GB" dirty="0" err="1"/>
              <a:t>Schnittmenge</a:t>
            </a:r>
            <a:r>
              <a:rPr lang="en-GB" dirty="0"/>
              <a:t>: Intersection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56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987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70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31165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986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225776"/>
            <a:ext cx="7418105" cy="720000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67493"/>
            <a:ext cx="8263493" cy="5197473"/>
          </a:xfrm>
          <a:prstGeom prst="rect">
            <a:avLst/>
          </a:prstGeom>
        </p:spPr>
        <p:txBody>
          <a:bodyPr lIns="36000" tIns="36000" rIns="36000" bIns="36000"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1592490"/>
            <a:ext cx="7920773" cy="1994392"/>
          </a:xfrm>
        </p:spPr>
        <p:txBody>
          <a:bodyPr/>
          <a:lstStyle/>
          <a:p>
            <a:r>
              <a:rPr lang="en-US" dirty="0"/>
              <a:t>Investigating how to enhance the idea generation process for academic projects by engineering students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937393"/>
            <a:ext cx="7920774" cy="249299"/>
          </a:xfrm>
        </p:spPr>
        <p:txBody>
          <a:bodyPr/>
          <a:lstStyle/>
          <a:p>
            <a:r>
              <a:rPr lang="en-GB" dirty="0"/>
              <a:t>Martin Braun, Ian Bates, Keith Carter, Joanne Holford and Katherine Kirk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CCD74D-49D0-420E-BE80-E82354CEDA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First section: Choose idea or not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0FA7FB-4454-9F25-B8E4-8384AAE62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Run workshop </a:t>
            </a:r>
            <a:br>
              <a:rPr lang="en-GB" dirty="0"/>
            </a:br>
            <a:r>
              <a:rPr lang="en-GB" dirty="0"/>
              <a:t>to introduce toolkit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9FC8CE8-6798-443A-BC4F-2324CB5A15B2}"/>
              </a:ext>
            </a:extLst>
          </p:cNvPr>
          <p:cNvSpPr/>
          <p:nvPr/>
        </p:nvSpPr>
        <p:spPr>
          <a:xfrm>
            <a:off x="3210697" y="5690507"/>
            <a:ext cx="321275" cy="2867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2C3B12-F94E-487E-8F47-95498EE4C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572" y="1167493"/>
            <a:ext cx="3220812" cy="545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166592-31C5-4957-AA96-3044B3456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Have idea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/>
              <a:t>Suggestion form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0DE97-A6D0-75F1-6C16-092F3FB6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163E1D-473B-498D-8033-31E12D82D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107" y="1167493"/>
            <a:ext cx="3219629" cy="56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07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A5B806-BC50-4E26-8D7F-41E40F221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No idea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/>
              <a:t>Ideation section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4578E-2EA6-92AB-74A8-E3BBAB92E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A8CE9E-C0E1-44D8-857B-40959F3FE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10" y="1677841"/>
            <a:ext cx="3789298" cy="38332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FD84F0-8AA3-4308-AEF5-9EEEE251A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516" y="1167492"/>
            <a:ext cx="3143390" cy="56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76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4D01680-2431-4349-BCAD-CDFA88FAC3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Sample of previous project titles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00BA1-ECBD-4A6C-0C5B-0DAA9182E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AD7DE3-B386-4298-9FFF-3AFF5E9FD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099" y="1080406"/>
            <a:ext cx="3219802" cy="56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31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D40424-6985-437E-ACBF-82239C15C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What we found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9DCF5E-5758-40C2-AFC2-A8B14B25E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67353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2610CE-C828-26A1-F2F1-3419B4AAA0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Studying student ideation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6519F-73F3-CC58-E979-B5AE4253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Literature review</a:t>
            </a:r>
          </a:p>
          <a:p>
            <a:endParaRPr lang="en-GB" dirty="0"/>
          </a:p>
          <a:p>
            <a:r>
              <a:rPr lang="en-GB" dirty="0"/>
              <a:t>Other OU project modules</a:t>
            </a:r>
          </a:p>
          <a:p>
            <a:endParaRPr lang="en-GB" dirty="0"/>
          </a:p>
          <a:p>
            <a:r>
              <a:rPr lang="en-GB" dirty="0"/>
              <a:t>Impact of workshop (Entry/exit polls)</a:t>
            </a:r>
            <a:br>
              <a:rPr lang="en-GB" dirty="0"/>
            </a:br>
            <a:r>
              <a:rPr lang="en-GB" dirty="0"/>
              <a:t>8 students and five T452 tutors</a:t>
            </a:r>
          </a:p>
          <a:p>
            <a:endParaRPr lang="en-GB" dirty="0"/>
          </a:p>
          <a:p>
            <a:r>
              <a:rPr lang="en-GB" dirty="0"/>
              <a:t>Questionnaire after workshop</a:t>
            </a:r>
            <a:br>
              <a:rPr lang="en-GB" dirty="0"/>
            </a:br>
            <a:r>
              <a:rPr lang="en-GB" dirty="0"/>
              <a:t>8 students</a:t>
            </a:r>
          </a:p>
          <a:p>
            <a:endParaRPr lang="en-GB" dirty="0"/>
          </a:p>
          <a:p>
            <a:r>
              <a:rPr lang="en-GB" dirty="0"/>
              <a:t>Interviews with students after proposal feedback received</a:t>
            </a:r>
            <a:br>
              <a:rPr lang="en-GB" dirty="0"/>
            </a:br>
            <a:r>
              <a:rPr lang="en-GB" dirty="0"/>
              <a:t>3 students (also discussion with tutors)</a:t>
            </a:r>
          </a:p>
        </p:txBody>
      </p:sp>
    </p:spTree>
    <p:extLst>
      <p:ext uri="{BB962C8B-B14F-4D97-AF65-F5344CB8AC3E}">
        <p14:creationId xmlns:p14="http://schemas.microsoft.com/office/powerpoint/2010/main" val="139795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66E036-CFE5-63C3-5B40-9CB3533A5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What we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B6ADB-255B-E0E8-0F58-EB4C84BC7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Workshop:</a:t>
            </a:r>
            <a:br>
              <a:rPr lang="en-GB" dirty="0"/>
            </a:br>
            <a:r>
              <a:rPr lang="en-GB" dirty="0"/>
              <a:t>Only one student had a clear idea</a:t>
            </a:r>
            <a:br>
              <a:rPr lang="en-GB" dirty="0"/>
            </a:br>
            <a:r>
              <a:rPr lang="en-GB" dirty="0"/>
              <a:t>Concerned about level of project idea</a:t>
            </a:r>
            <a:br>
              <a:rPr lang="en-GB" dirty="0"/>
            </a:br>
            <a:r>
              <a:rPr lang="en-GB" dirty="0"/>
              <a:t>Discussion of ideation tools helped develop project ideas</a:t>
            </a:r>
            <a:br>
              <a:rPr lang="en-GB" dirty="0"/>
            </a:br>
            <a:endParaRPr lang="en-GB" dirty="0"/>
          </a:p>
          <a:p>
            <a:r>
              <a:rPr lang="en-GB" dirty="0"/>
              <a:t>Interviews:</a:t>
            </a:r>
            <a:br>
              <a:rPr lang="en-GB" dirty="0"/>
            </a:br>
            <a:r>
              <a:rPr lang="en-GB" dirty="0"/>
              <a:t>Students benefited from facilitated workshop</a:t>
            </a:r>
            <a:br>
              <a:rPr lang="en-GB" dirty="0"/>
            </a:br>
            <a:r>
              <a:rPr lang="en-GB" dirty="0"/>
              <a:t>	</a:t>
            </a:r>
            <a:r>
              <a:rPr lang="en-GB" sz="2000" dirty="0"/>
              <a:t>Other in same boat, explanation of ideation tools</a:t>
            </a:r>
            <a:br>
              <a:rPr lang="en-GB" dirty="0"/>
            </a:br>
            <a:r>
              <a:rPr lang="en-GB" dirty="0"/>
              <a:t>Students found most of the toolkit useful</a:t>
            </a:r>
            <a:br>
              <a:rPr lang="en-GB" dirty="0"/>
            </a:br>
            <a:r>
              <a:rPr lang="en-GB" dirty="0"/>
              <a:t>	</a:t>
            </a:r>
            <a:r>
              <a:rPr lang="en-GB" sz="2000" dirty="0"/>
              <a:t>Both parts useful, usability needs improving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 Project modules need to develop creative skills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 Clear guidance to appropriate level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0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C70D33-C5B2-43E8-99D5-8DCB64871E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8D1F2-96C8-4665-96A7-1D05EA1987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72378" y="1176734"/>
            <a:ext cx="3207056" cy="261938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32058-C1BB-4813-9F23-2F54A94C5D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32378" y="2404292"/>
            <a:ext cx="540000" cy="503999"/>
          </a:xfrm>
        </p:spPr>
        <p:txBody>
          <a:bodyPr/>
          <a:lstStyle/>
          <a:p>
            <a:r>
              <a:rPr lang="en-GB" dirty="0"/>
              <a:t>02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9A5C85-5856-4ECD-A775-7ED7A726E4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72378" y="2394460"/>
            <a:ext cx="3207056" cy="261938"/>
          </a:xfrm>
        </p:spPr>
        <p:txBody>
          <a:bodyPr/>
          <a:lstStyle/>
          <a:p>
            <a:r>
              <a:rPr lang="en-GB" dirty="0"/>
              <a:t>Creative process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E88A49-04AE-4A27-9572-184460E2E9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72378" y="2680935"/>
            <a:ext cx="3207056" cy="360000"/>
          </a:xfrm>
        </p:spPr>
        <p:txBody>
          <a:bodyPr/>
          <a:lstStyle/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Expertise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Creative skills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5A748D6-82DC-45CE-921A-5F3F16C06A2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32378" y="3631848"/>
            <a:ext cx="540000" cy="503999"/>
          </a:xfrm>
        </p:spPr>
        <p:txBody>
          <a:bodyPr/>
          <a:lstStyle/>
          <a:p>
            <a:r>
              <a:rPr lang="en-GB" dirty="0"/>
              <a:t>03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DC4DB6-CE52-4993-9613-778438C26A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72378" y="3632154"/>
            <a:ext cx="3207056" cy="261938"/>
          </a:xfrm>
        </p:spPr>
        <p:txBody>
          <a:bodyPr/>
          <a:lstStyle/>
          <a:p>
            <a:r>
              <a:rPr lang="en-GB" dirty="0"/>
              <a:t>Ideation toolkit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9844AE-C233-4BE1-A195-7AA52B3C93C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32378" y="4859405"/>
            <a:ext cx="540000" cy="503999"/>
          </a:xfrm>
        </p:spPr>
        <p:txBody>
          <a:bodyPr/>
          <a:lstStyle/>
          <a:p>
            <a:r>
              <a:rPr lang="en-GB" dirty="0"/>
              <a:t>04</a:t>
            </a:r>
          </a:p>
          <a:p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69DCAC6-141A-4FB8-996F-A26E3A348BC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72378" y="4859405"/>
            <a:ext cx="3207056" cy="261938"/>
          </a:xfrm>
        </p:spPr>
        <p:txBody>
          <a:bodyPr/>
          <a:lstStyle/>
          <a:p>
            <a:r>
              <a:rPr lang="en-GB" dirty="0"/>
              <a:t>What we found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CA06B1DD-0C3B-4A0B-AB8B-AFA3E8DDCD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7338DACA-90DD-4F3B-9346-EF5B3709572E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89"/>
          <a:stretch/>
        </p:blipFill>
        <p:spPr>
          <a:xfrm>
            <a:off x="0" y="0"/>
            <a:ext cx="3825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1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D40424-6985-437E-ACBF-82239C15C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9DCF5E-5758-40C2-AFC2-A8B14B25E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08944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5CFA78-493F-EB4A-DFA0-65325AE1C5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CA0A41-3292-CEEB-8474-53F3B3F74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 year projects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OU business model</a:t>
            </a:r>
          </a:p>
          <a:p>
            <a:pPr marL="800089" lvl="1" indent="-342900">
              <a:buFont typeface="Wingdings" panose="05000000000000000000" pitchFamily="2" charset="2"/>
              <a:buChar char="q"/>
            </a:pPr>
            <a:r>
              <a:rPr lang="en-GB" sz="2000" dirty="0"/>
              <a:t>ALs</a:t>
            </a:r>
          </a:p>
          <a:p>
            <a:pPr marL="800089" lvl="1" indent="-342900">
              <a:buFont typeface="Wingdings" panose="05000000000000000000" pitchFamily="2" charset="2"/>
              <a:buChar char="q"/>
            </a:pPr>
            <a:r>
              <a:rPr lang="en-GB" sz="2000" dirty="0"/>
              <a:t>No active research portfolio</a:t>
            </a:r>
          </a:p>
          <a:p>
            <a:pPr lvl="1"/>
            <a:r>
              <a:rPr lang="en-GB" sz="2000" dirty="0">
                <a:sym typeface="Wingdings" panose="05000000000000000000" pitchFamily="2" charset="2"/>
              </a:rPr>
              <a:t> Students need to come up with project idea, method, plan etc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2D897D-212A-BE5F-413D-11410F39121B}"/>
              </a:ext>
            </a:extLst>
          </p:cNvPr>
          <p:cNvSpPr/>
          <p:nvPr/>
        </p:nvSpPr>
        <p:spPr>
          <a:xfrm>
            <a:off x="731520" y="2386149"/>
            <a:ext cx="1698172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Student proposed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71911-F5DF-4B92-EBB7-B1DB0408B9C0}"/>
              </a:ext>
            </a:extLst>
          </p:cNvPr>
          <p:cNvSpPr/>
          <p:nvPr/>
        </p:nvSpPr>
        <p:spPr>
          <a:xfrm>
            <a:off x="6570619" y="2386149"/>
            <a:ext cx="1698172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Staff</a:t>
            </a:r>
            <a:br>
              <a:rPr lang="en-GB" dirty="0"/>
            </a:br>
            <a:r>
              <a:rPr lang="en-GB" dirty="0"/>
              <a:t> proposed</a:t>
            </a:r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5FE292D7-98E9-3ED3-E22F-C217BE4C8A5B}"/>
              </a:ext>
            </a:extLst>
          </p:cNvPr>
          <p:cNvSpPr/>
          <p:nvPr/>
        </p:nvSpPr>
        <p:spPr>
          <a:xfrm>
            <a:off x="2645230" y="2476183"/>
            <a:ext cx="3709851" cy="5399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Continuum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421338-0C3F-52CE-F4AE-BA1343861509}"/>
              </a:ext>
            </a:extLst>
          </p:cNvPr>
          <p:cNvSpPr/>
          <p:nvPr/>
        </p:nvSpPr>
        <p:spPr>
          <a:xfrm>
            <a:off x="4728754" y="4850674"/>
            <a:ext cx="1428206" cy="6618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3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C812F5-4DBB-4EBA-A2AE-F32B3AD14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498598"/>
          </a:xfrm>
        </p:spPr>
        <p:txBody>
          <a:bodyPr/>
          <a:lstStyle/>
          <a:p>
            <a:r>
              <a:rPr lang="en-GB" dirty="0"/>
              <a:t>Creative process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5BB712-C9BE-4140-8553-E8EE675EB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116633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0C851-6143-7E7C-84C4-03D7DBAE9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Creative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895E-D4DF-3548-DD7C-E2C1F5A1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3D2E2-6D18-5AFE-8F53-69A522304440}"/>
              </a:ext>
            </a:extLst>
          </p:cNvPr>
          <p:cNvSpPr txBox="1"/>
          <p:nvPr/>
        </p:nvSpPr>
        <p:spPr>
          <a:xfrm>
            <a:off x="6140324" y="6075765"/>
            <a:ext cx="2511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Adapted from Amabile (1998)</a:t>
            </a:r>
          </a:p>
        </p:txBody>
      </p:sp>
      <p:pic>
        <p:nvPicPr>
          <p:cNvPr id="1028" name="Picture 4" descr="3_circle_venn_diagram[1]">
            <a:extLst>
              <a:ext uri="{FF2B5EF4-FFF2-40B4-BE49-F238E27FC236}">
                <a16:creationId xmlns:a16="http://schemas.microsoft.com/office/drawing/2014/main" id="{7FA05305-CF2B-135A-4E3C-BEA920B2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209" y="1284514"/>
            <a:ext cx="5113581" cy="477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33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0C851-6143-7E7C-84C4-03D7DBAE9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Expertise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895E-D4DF-3548-DD7C-E2C1F5A1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of the time students </a:t>
            </a:r>
            <a:br>
              <a:rPr lang="en-US" dirty="0"/>
            </a:br>
            <a:r>
              <a:rPr lang="en-US" dirty="0"/>
              <a:t>study subject related material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Are final year students subject experts?</a:t>
            </a:r>
          </a:p>
          <a:p>
            <a:r>
              <a:rPr lang="en-US" dirty="0" err="1"/>
              <a:t>Litzinger</a:t>
            </a:r>
            <a:r>
              <a:rPr lang="en-US" dirty="0"/>
              <a:t> et al (2011): </a:t>
            </a:r>
            <a:br>
              <a:rPr lang="en-US" dirty="0"/>
            </a:br>
            <a:r>
              <a:rPr lang="en-US" dirty="0"/>
              <a:t>10,000 h to develop subject expertise </a:t>
            </a:r>
            <a:br>
              <a:rPr lang="en-US" dirty="0"/>
            </a:br>
            <a:r>
              <a:rPr lang="en-US" dirty="0"/>
              <a:t>UG degree about 3,600 h</a:t>
            </a:r>
          </a:p>
          <a:p>
            <a:endParaRPr lang="en-GB" dirty="0"/>
          </a:p>
          <a:p>
            <a:r>
              <a:rPr lang="en-US" sz="2400" dirty="0"/>
              <a:t>Knight &amp; Botting (2016): </a:t>
            </a:r>
            <a:br>
              <a:rPr lang="en-US" sz="2400" dirty="0"/>
            </a:br>
            <a:r>
              <a:rPr lang="en-US" sz="2400" dirty="0"/>
              <a:t>Lack deep subject knowledge to identify</a:t>
            </a:r>
            <a:br>
              <a:rPr lang="en-US" sz="2400" dirty="0"/>
            </a:br>
            <a:r>
              <a:rPr lang="en-US" sz="2400" dirty="0"/>
              <a:t>research question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3_circle_venn_diagram[1]">
            <a:extLst>
              <a:ext uri="{FF2B5EF4-FFF2-40B4-BE49-F238E27FC236}">
                <a16:creationId xmlns:a16="http://schemas.microsoft.com/office/drawing/2014/main" id="{7FA05305-CF2B-135A-4E3C-BEA920B2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324" y="1167493"/>
            <a:ext cx="2390970" cy="223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5F31A98-3580-9059-F80A-D70BF69EA649}"/>
              </a:ext>
            </a:extLst>
          </p:cNvPr>
          <p:cNvSpPr/>
          <p:nvPr/>
        </p:nvSpPr>
        <p:spPr>
          <a:xfrm>
            <a:off x="6270266" y="1182458"/>
            <a:ext cx="1368000" cy="1368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18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0C851-6143-7E7C-84C4-03D7DBAE9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Creative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895E-D4DF-3548-DD7C-E2C1F5A1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Other modules teach subject specific</a:t>
            </a:r>
            <a:br>
              <a:rPr lang="en-US" dirty="0"/>
            </a:br>
            <a:r>
              <a:rPr lang="en-US" dirty="0"/>
              <a:t>knowledge and skills</a:t>
            </a:r>
          </a:p>
          <a:p>
            <a:endParaRPr lang="en-US" dirty="0"/>
          </a:p>
          <a:p>
            <a:r>
              <a:rPr lang="en-US" dirty="0"/>
              <a:t>Project module needs to support</a:t>
            </a:r>
            <a:br>
              <a:rPr lang="en-US" dirty="0"/>
            </a:br>
            <a:r>
              <a:rPr lang="en-US" dirty="0"/>
              <a:t>creative thinking skills</a:t>
            </a:r>
          </a:p>
          <a:p>
            <a:endParaRPr lang="en-US" dirty="0"/>
          </a:p>
          <a:p>
            <a:r>
              <a:rPr lang="en-US" dirty="0"/>
              <a:t>T452: Constructivist</a:t>
            </a:r>
            <a:br>
              <a:rPr lang="en-US" dirty="0"/>
            </a:br>
            <a:r>
              <a:rPr lang="en-US" dirty="0"/>
              <a:t>Minimal guidance instruction (MGI)</a:t>
            </a:r>
            <a:br>
              <a:rPr lang="en-US" dirty="0"/>
            </a:br>
            <a:r>
              <a:rPr lang="en-US" dirty="0"/>
              <a:t>Not much support in identifying projects</a:t>
            </a:r>
            <a:br>
              <a:rPr lang="en-US" dirty="0"/>
            </a:br>
            <a:r>
              <a:rPr lang="en-US" sz="2000" dirty="0"/>
              <a:t>	List of previous titles</a:t>
            </a:r>
            <a:br>
              <a:rPr lang="en-US" sz="2000" dirty="0"/>
            </a:br>
            <a:r>
              <a:rPr lang="en-US" sz="2000" dirty="0"/>
              <a:t>	Something that interests you</a:t>
            </a:r>
            <a:br>
              <a:rPr lang="en-US" sz="2000" dirty="0"/>
            </a:br>
            <a:r>
              <a:rPr lang="en-US" sz="2000" dirty="0"/>
              <a:t>	Short description of possible topic areas</a:t>
            </a:r>
          </a:p>
          <a:p>
            <a:r>
              <a:rPr lang="en-US" dirty="0" err="1"/>
              <a:t>Kirscher</a:t>
            </a:r>
            <a:r>
              <a:rPr lang="en-US" dirty="0"/>
              <a:t> et al (2006): MGI does not work</a:t>
            </a:r>
          </a:p>
          <a:p>
            <a:r>
              <a:rPr lang="en-US" dirty="0" err="1"/>
              <a:t>Hmelo</a:t>
            </a:r>
            <a:r>
              <a:rPr lang="en-US" dirty="0"/>
              <a:t>-Silver et al  (2007): MGI needs sufficient scaffolding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3_circle_venn_diagram[1]">
            <a:extLst>
              <a:ext uri="{FF2B5EF4-FFF2-40B4-BE49-F238E27FC236}">
                <a16:creationId xmlns:a16="http://schemas.microsoft.com/office/drawing/2014/main" id="{7FA05305-CF2B-135A-4E3C-BEA920B2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324" y="1167493"/>
            <a:ext cx="2390970" cy="223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5F31A98-3580-9059-F80A-D70BF69EA649}"/>
              </a:ext>
            </a:extLst>
          </p:cNvPr>
          <p:cNvSpPr/>
          <p:nvPr/>
        </p:nvSpPr>
        <p:spPr>
          <a:xfrm>
            <a:off x="7282640" y="1182458"/>
            <a:ext cx="1368000" cy="1368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0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1D00A9-A3B8-48D2-92E3-D83119C89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498598"/>
          </a:xfrm>
        </p:spPr>
        <p:txBody>
          <a:bodyPr/>
          <a:lstStyle/>
          <a:p>
            <a:r>
              <a:rPr lang="en-GB" dirty="0"/>
              <a:t>Ideation toolkit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20E16D1-B159-4839-8B31-BC7498B5C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1373592551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0</TotalTime>
  <Words>406</Words>
  <Application>Microsoft Office PowerPoint</Application>
  <PresentationFormat>On-screen Show (4:3)</PresentationFormat>
  <Paragraphs>79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Wingdings</vt:lpstr>
      <vt:lpstr>OU Title</vt:lpstr>
      <vt:lpstr>OU Section</vt:lpstr>
      <vt:lpstr>OU Layouts</vt:lpstr>
      <vt:lpstr>Investigating how to enhance the idea generation process for academic projects by engineering students</vt:lpstr>
      <vt:lpstr>PowerPoint Presentation</vt:lpstr>
      <vt:lpstr>Background</vt:lpstr>
      <vt:lpstr>PowerPoint Presentation</vt:lpstr>
      <vt:lpstr>Creative process</vt:lpstr>
      <vt:lpstr>PowerPoint Presentation</vt:lpstr>
      <vt:lpstr>PowerPoint Presentation</vt:lpstr>
      <vt:lpstr>PowerPoint Presentation</vt:lpstr>
      <vt:lpstr>Ideation toolkit</vt:lpstr>
      <vt:lpstr>PowerPoint Presentation</vt:lpstr>
      <vt:lpstr>PowerPoint Presentation</vt:lpstr>
      <vt:lpstr>PowerPoint Presentation</vt:lpstr>
      <vt:lpstr>PowerPoint Presentation</vt:lpstr>
      <vt:lpstr>What we found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Diane.Ford</dc:creator>
  <cp:lastModifiedBy>Martin Braun</cp:lastModifiedBy>
  <cp:revision>22</cp:revision>
  <cp:lastPrinted>2022-05-09T09:05:16Z</cp:lastPrinted>
  <dcterms:created xsi:type="dcterms:W3CDTF">2020-04-06T14:15:50Z</dcterms:created>
  <dcterms:modified xsi:type="dcterms:W3CDTF">2022-05-09T09:22:12Z</dcterms:modified>
</cp:coreProperties>
</file>