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C"/>
    <a:srgbClr val="7AB78D"/>
    <a:srgbClr val="F0F0F0"/>
    <a:srgbClr val="ABDC78"/>
    <a:srgbClr val="D3E1C3"/>
    <a:srgbClr val="D1DFE2"/>
    <a:srgbClr val="76B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CADF1-3242-BD38-6EB7-2FA04F00ED18}" v="117" dt="2022-05-09T17:29:01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Sheet1!$C$25</c:f>
              <c:strCache>
                <c:ptCount val="1"/>
                <c:pt idx="0">
                  <c:v>strongly disagre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Sheet1!$B$26:$B$31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Sheet1!$C$26:$C$31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5-4603-8B23-E2EF856DA4F7}"/>
            </c:ext>
          </c:extLst>
        </c:ser>
        <c:ser>
          <c:idx val="1"/>
          <c:order val="1"/>
          <c:tx>
            <c:strRef>
              <c:f>Sheet1!$D$25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Sheet1!$B$26:$B$31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Sheet1!$D$26:$D$31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5-4603-8B23-E2EF856DA4F7}"/>
            </c:ext>
          </c:extLst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Sheet1!$B$26:$B$31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Sheet1!$E$26:$E$31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5-4603-8B23-E2EF856DA4F7}"/>
            </c:ext>
          </c:extLst>
        </c:ser>
        <c:ser>
          <c:idx val="3"/>
          <c:order val="3"/>
          <c:tx>
            <c:strRef>
              <c:f>Sheet1!$F$25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Sheet1!$B$26:$B$31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Sheet1!$F$26:$F$31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65-4603-8B23-E2EF856DA4F7}"/>
            </c:ext>
          </c:extLst>
        </c:ser>
        <c:ser>
          <c:idx val="4"/>
          <c:order val="4"/>
          <c:tx>
            <c:strRef>
              <c:f>Sheet1!$G$25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Sheet1!$B$26:$B$31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Sheet1!$G$26:$G$31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5-4603-8B23-E2EF856DA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6903168"/>
        <c:axId val="406910056"/>
      </c:barChart>
      <c:catAx>
        <c:axId val="4069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0056"/>
        <c:crosses val="autoZero"/>
        <c:auto val="1"/>
        <c:lblAlgn val="ctr"/>
        <c:lblOffset val="100"/>
        <c:noMultiLvlLbl val="0"/>
      </c:catAx>
      <c:valAx>
        <c:axId val="40691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strongly disagre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Sheet1!$B$8:$B$13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Sheet1!$C$8:$C$13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0-487B-86A2-CEE5BA423A2A}"/>
            </c:ext>
          </c:extLst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Sheet1!$B$8:$B$13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Sheet1!$D$8:$D$13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0-487B-86A2-CEE5BA423A2A}"/>
            </c:ext>
          </c:extLst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Sheet1!$B$8:$B$13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Sheet1!$E$8:$E$13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0-487B-86A2-CEE5BA423A2A}"/>
            </c:ext>
          </c:extLst>
        </c:ser>
        <c:ser>
          <c:idx val="3"/>
          <c:order val="3"/>
          <c:tx>
            <c:strRef>
              <c:f>Sheet1!$F$7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Sheet1!$B$8:$B$13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Sheet1!$F$8:$F$13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7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50-487B-86A2-CEE5BA423A2A}"/>
            </c:ext>
          </c:extLst>
        </c:ser>
        <c:ser>
          <c:idx val="4"/>
          <c:order val="4"/>
          <c:tx>
            <c:strRef>
              <c:f>Sheet1!$G$7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Sheet1!$B$8:$B$13</c:f>
              <c:strCache>
                <c:ptCount val="6"/>
                <c:pt idx="0">
                  <c:v>Studying MST124</c:v>
                </c:pt>
                <c:pt idx="1">
                  <c:v>OU Studying the same degree</c:v>
                </c:pt>
                <c:pt idx="2">
                  <c:v>In same faculty</c:v>
                </c:pt>
                <c:pt idx="3">
                  <c:v>At the OU</c:v>
                </c:pt>
                <c:pt idx="4">
                  <c:v>Similar characteristics/interests</c:v>
                </c:pt>
                <c:pt idx="5">
                  <c:v>All students</c:v>
                </c:pt>
              </c:strCache>
            </c:strRef>
          </c:cat>
          <c:val>
            <c:numRef>
              <c:f>Sheet1!$G$8:$G$13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50-487B-86A2-CEE5BA423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520944"/>
        <c:axId val="403520616"/>
      </c:barChart>
      <c:catAx>
        <c:axId val="4035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20616"/>
        <c:crosses val="autoZero"/>
        <c:auto val="1"/>
        <c:lblAlgn val="ctr"/>
        <c:lblOffset val="100"/>
        <c:noMultiLvlLbl val="0"/>
      </c:catAx>
      <c:valAx>
        <c:axId val="40352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2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155DE-2FAC-4749-BEAB-D0C91A99A2C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9335E-CC2B-4D55-9A29-4F5684090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9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9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2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1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0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5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7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9335E-CC2B-4D55-9A29-4F5684090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2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5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1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0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4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9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1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2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35F9-8A2E-4A90-B14F-33FEDBF71622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8FBC-7CCC-4A71-B530-A9E0FB760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pen.ac.uk/blogs/openquals/?p=599#more-599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83" y="121443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community of students through social activities</a:t>
            </a:r>
            <a:endParaRPr lang="en-GB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64746"/>
            <a:ext cx="6858000" cy="1655762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Pawley and Cath Brown</a:t>
            </a:r>
            <a:br>
              <a:rPr lang="en-GB" altLang="en-US" sz="24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Mathematics &amp; Statistics</a:t>
            </a:r>
            <a:endParaRPr lang="en-GB" dirty="0">
              <a:solidFill>
                <a:srgbClr val="1E4B9C"/>
              </a:solidFill>
            </a:endParaRPr>
          </a:p>
        </p:txBody>
      </p:sp>
      <p:pic>
        <p:nvPicPr>
          <p:cNvPr id="8" name="Picture 4" descr="The Open University | Dumfries &amp; Galloway College">
            <a:extLst>
              <a:ext uri="{FF2B5EF4-FFF2-40B4-BE49-F238E27FC236}">
                <a16:creationId xmlns:a16="http://schemas.microsoft.com/office/drawing/2014/main" id="{5BBF4394-8E1D-4B57-94E5-5788C87E7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479957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9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22" y="1168295"/>
            <a:ext cx="6858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Focus groups</a:t>
            </a: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/>
              </a:rPr>
              <a:t>Plans for next year - extension to other modules/qualifications</a:t>
            </a:r>
            <a:endParaRPr lang="en-GB" sz="2800" dirty="0">
              <a:solidFill>
                <a:srgbClr val="1E4B9C"/>
              </a:solidFill>
              <a:ea typeface="Calibri"/>
              <a:cs typeface="Arial"/>
            </a:endParaRP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Any suggestions?	</a:t>
            </a: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22" y="907065"/>
            <a:ext cx="6858000" cy="1655762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  <a:tabLst>
                <a:tab pos="1169988" algn="l"/>
              </a:tabLst>
            </a:pP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Johnston-Wilder, S. and Lee, C.  (2010), Mathematical Resilience, </a:t>
            </a:r>
            <a:r>
              <a:rPr lang="en-GB" sz="17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MathematicsTeaching</a:t>
            </a: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218.</a:t>
            </a:r>
          </a:p>
          <a:p>
            <a:pPr marL="342900" indent="-342900" algn="l">
              <a:buAutoNum type="arabicPeriod"/>
              <a:tabLst>
                <a:tab pos="1169988" algn="l"/>
              </a:tabLst>
            </a:pPr>
            <a:r>
              <a:rPr lang="en-GB" sz="17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Cançado</a:t>
            </a: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L., </a:t>
            </a:r>
            <a:r>
              <a:rPr lang="en-GB" sz="17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Reisel</a:t>
            </a: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and Walker, C (2018), </a:t>
            </a:r>
            <a:r>
              <a:rPr lang="en-GB" sz="1700" i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first-year mathematics study groups on the retention and graduation of engineering students</a:t>
            </a: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International journal of mathematical education in science and technology 49. </a:t>
            </a:r>
          </a:p>
          <a:p>
            <a:pPr marL="342900" indent="-342900" algn="l">
              <a:buAutoNum type="arabicPeriod"/>
              <a:tabLst>
                <a:tab pos="1169988" algn="l"/>
              </a:tabLst>
            </a:pP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Foster, E., </a:t>
            </a:r>
            <a:r>
              <a:rPr lang="en-GB" sz="17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Lawther</a:t>
            </a: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S., Keenan, C., Bates, N., Colley, B. &amp; Lefever R. (2012) The HERE Project Toolkit: Higher Education: Retention &amp; Engagement. London: Paul Hamlyn Foundation </a:t>
            </a:r>
          </a:p>
          <a:p>
            <a:pPr marL="342900" indent="-342900" algn="l">
              <a:buAutoNum type="arabicPeriod"/>
              <a:tabLst>
                <a:tab pos="1169988" algn="l"/>
              </a:tabLst>
            </a:pPr>
            <a:r>
              <a:rPr lang="en-GB" sz="1700" i="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Cooke, H (2020) </a:t>
            </a:r>
            <a:r>
              <a:rPr lang="en-GB" sz="1700" i="1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next? The series finale</a:t>
            </a:r>
            <a:r>
              <a:rPr lang="en-GB" sz="1700" i="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Blog: Celebrating “Open” curriculum at the Open University. Available online:-</a:t>
            </a:r>
            <a:r>
              <a:rPr lang="en-GB" sz="1700" i="0" u="sng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http://www.open.ac.uk/blogs/openquals/?p=599#more-599</a:t>
            </a:r>
            <a:endParaRPr lang="en-GB" sz="1700" u="sng" dirty="0">
              <a:solidFill>
                <a:srgbClr val="1D499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  <a:tabLst>
                <a:tab pos="1169988" algn="l"/>
              </a:tabLst>
            </a:pPr>
            <a:r>
              <a:rPr lang="en-GB" sz="1700" dirty="0" err="1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Lotz</a:t>
            </a: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and Holden, G (2020). Developing a sense of community through cross level engagement between staff and students in creative industries subjects (Scholarship Exchange) </a:t>
            </a:r>
          </a:p>
          <a:p>
            <a:pPr marL="342900" indent="-342900" algn="l">
              <a:buAutoNum type="arabicPeriod"/>
              <a:tabLst>
                <a:tab pos="1169988" algn="l"/>
              </a:tabLst>
            </a:pPr>
            <a:r>
              <a:rPr lang="en-GB" sz="1700" dirty="0">
                <a:solidFill>
                  <a:srgbClr val="1D49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New, K. and Moorman, F (2020) Online journal clubs in distance higher education: an opportunity to develop skills and community?. (Scholarship Exchange)</a:t>
            </a:r>
            <a:endParaRPr lang="en-GB" sz="1700" dirty="0">
              <a:solidFill>
                <a:srgbClr val="1D499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7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27" y="2235630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5000" dirty="0">
              <a:solidFill>
                <a:srgbClr val="1E4B9C"/>
              </a:solidFill>
            </a:endParaRP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1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389" y="-476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problems?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68" y="1503925"/>
            <a:ext cx="6858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Improving retention in Level 1 module that students often find demanding</a:t>
            </a:r>
          </a:p>
          <a:p>
            <a:pPr lvl="0" algn="just"/>
            <a:endParaRPr lang="en-GB" sz="2800" dirty="0">
              <a:solidFill>
                <a:srgbClr val="1E4B9C"/>
              </a:solidFill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Address students’ feelings of lack of community in Maths &amp; Stats</a:t>
            </a: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82C7FBD-B972-464C-AA9C-C87B75BD9F4F}"/>
              </a:ext>
            </a:extLst>
          </p:cNvPr>
          <p:cNvSpPr txBox="1">
            <a:spLocks/>
          </p:cNvSpPr>
          <p:nvPr/>
        </p:nvSpPr>
        <p:spPr>
          <a:xfrm>
            <a:off x="1527716" y="3798162"/>
            <a:ext cx="627405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0" i="0" dirty="0">
                <a:solidFill>
                  <a:srgbClr val="1E4B9C"/>
                </a:solidFill>
                <a:effectLst/>
                <a:latin typeface="Calibri" panose="020F0502020204030204" pitchFamily="34" charset="0"/>
              </a:rPr>
              <a:t>Mathematics and statistics students’ feelings about a lack of community were shown in NSS data (2020 figures show 53.2% positive response on the “Academic Community” measure, compared with 58.5% for STEM as a whole and demonstrated in student behaviours on social media, some students do seek a community.  </a:t>
            </a:r>
            <a:endParaRPr lang="en-GB" sz="2000" i="1" dirty="0">
              <a:solidFill>
                <a:srgbClr val="1E4B9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389" y="314416"/>
            <a:ext cx="7772400" cy="1020332"/>
          </a:xfrm>
        </p:spPr>
        <p:txBody>
          <a:bodyPr>
            <a:normAutofit fontScale="90000"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retention got to do with community?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68" y="1503925"/>
            <a:ext cx="6858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Resilience and a growth mindset important for success</a:t>
            </a:r>
            <a:r>
              <a:rPr lang="en-GB" sz="2800" baseline="30000" dirty="0">
                <a:solidFill>
                  <a:srgbClr val="1E4B9C"/>
                </a:solidFill>
                <a:cs typeface="Arial" panose="020B0604020202020204" pitchFamily="34" charset="0"/>
              </a:rPr>
              <a:t>1</a:t>
            </a: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Community promotes these so could improve both retention &amp; attainment</a:t>
            </a:r>
            <a:r>
              <a:rPr lang="en-GB" sz="2800" baseline="30000" dirty="0">
                <a:solidFill>
                  <a:srgbClr val="1E4B9C"/>
                </a:solidFill>
                <a:cs typeface="Arial" panose="020B0604020202020204" pitchFamily="34" charset="0"/>
              </a:rPr>
              <a:t>2, 3</a:t>
            </a: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 </a:t>
            </a: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/>
              </a:rPr>
              <a:t>Builds on work from Open Programme</a:t>
            </a:r>
            <a:r>
              <a:rPr lang="en-GB" sz="2800" baseline="30000" dirty="0">
                <a:solidFill>
                  <a:srgbClr val="1E4B9C"/>
                </a:solidFill>
                <a:cs typeface="Arial"/>
              </a:rPr>
              <a:t>4</a:t>
            </a:r>
            <a:r>
              <a:rPr lang="en-GB" sz="2800" dirty="0">
                <a:solidFill>
                  <a:srgbClr val="1E4B9C"/>
                </a:solidFill>
                <a:cs typeface="Arial"/>
              </a:rPr>
              <a:t>, Design &amp; Innovation</a:t>
            </a:r>
            <a:r>
              <a:rPr lang="en-GB" sz="2800" baseline="30000" dirty="0">
                <a:solidFill>
                  <a:srgbClr val="1E4B9C"/>
                </a:solidFill>
                <a:cs typeface="Arial"/>
              </a:rPr>
              <a:t>5</a:t>
            </a:r>
            <a:r>
              <a:rPr lang="en-GB" sz="2800" dirty="0">
                <a:solidFill>
                  <a:srgbClr val="1E4B9C"/>
                </a:solidFill>
                <a:cs typeface="Arial"/>
              </a:rPr>
              <a:t> and Life Sciences</a:t>
            </a:r>
            <a:r>
              <a:rPr lang="en-GB" sz="2800" baseline="30000" dirty="0">
                <a:solidFill>
                  <a:srgbClr val="1E4B9C"/>
                </a:solidFill>
                <a:cs typeface="Arial"/>
              </a:rPr>
              <a:t>6</a:t>
            </a:r>
            <a:r>
              <a:rPr lang="en-GB" sz="2800" dirty="0">
                <a:solidFill>
                  <a:srgbClr val="1E4B9C"/>
                </a:solidFill>
                <a:cs typeface="Arial"/>
              </a:rPr>
              <a:t> </a:t>
            </a:r>
            <a:endParaRPr lang="en-GB" sz="2800" dirty="0">
              <a:solidFill>
                <a:srgbClr val="1E4B9C"/>
              </a:solidFill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MST124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15" y="1234733"/>
            <a:ext cx="8367011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Students on this module are registered on the following degree pathways(</a:t>
            </a:r>
            <a:r>
              <a:rPr lang="en-GB" sz="2800" dirty="0">
                <a:solidFill>
                  <a:srgbClr val="FF0000"/>
                </a:solidFill>
                <a:cs typeface="Arial" panose="020B0604020202020204" pitchFamily="34" charset="0"/>
              </a:rPr>
              <a:t>red</a:t>
            </a: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- non maths specific):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E4B9C"/>
                </a:solidFill>
                <a:cs typeface="Arial"/>
              </a:rPr>
              <a:t>more than 40 students for 21J: 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Q31,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Q64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R38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Q62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R51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Q77, Q36, Q46,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Standalone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R28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QD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Q67,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Q15</a:t>
            </a:r>
            <a:r>
              <a:rPr lang="pt-BR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t-BR" sz="2400" dirty="0">
                <a:solidFill>
                  <a:srgbClr val="FF0000"/>
                </a:solidFill>
                <a:cs typeface="Arial"/>
              </a:rPr>
              <a:t>R60</a:t>
            </a:r>
            <a:endParaRPr lang="pt-BR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E4B9C"/>
                </a:solidFill>
                <a:cs typeface="Arial"/>
              </a:rPr>
              <a:t>Less than 40 students for 21J: </a:t>
            </a:r>
            <a:r>
              <a:rPr lang="pl-PL" sz="2400" dirty="0">
                <a:solidFill>
                  <a:srgbClr val="1E4B9C"/>
                </a:solidFill>
                <a:cs typeface="Arial"/>
              </a:rPr>
              <a:t>T14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1E4B9C"/>
                </a:solidFill>
                <a:cs typeface="Arial"/>
              </a:rPr>
              <a:t>T13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T42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W77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T12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1E4B9C"/>
                </a:solidFill>
                <a:cs typeface="Arial"/>
              </a:rPr>
              <a:t>W43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M06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T11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1E4B9C"/>
                </a:solidFill>
                <a:cs typeface="Arial"/>
              </a:rPr>
              <a:t>W42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T09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W36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W82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R53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W34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W37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1E4B9C"/>
                </a:solidFill>
                <a:cs typeface="Arial"/>
              </a:rPr>
              <a:t>R30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R62</a:t>
            </a:r>
            <a:r>
              <a:rPr lang="en-GB" sz="2400" dirty="0">
                <a:solidFill>
                  <a:srgbClr val="1E4B9C"/>
                </a:solidFill>
                <a:cs typeface="Arial"/>
              </a:rPr>
              <a:t>, </a:t>
            </a:r>
            <a:r>
              <a:rPr lang="pl-PL" sz="2400" dirty="0">
                <a:solidFill>
                  <a:srgbClr val="FF0000"/>
                </a:solidFill>
                <a:cs typeface="Arial"/>
              </a:rPr>
              <a:t>W13</a:t>
            </a:r>
            <a:endParaRPr lang="pl-PL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/>
              </a:rPr>
              <a:t>For 38%(21J) of the cohort are new students, for most qualifications listed in red above it will be the first mathematics module. </a:t>
            </a:r>
            <a:endParaRPr lang="en-GB" sz="2800" dirty="0">
              <a:solidFill>
                <a:srgbClr val="1E4B9C"/>
              </a:solidFill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doing?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16" y="1234733"/>
            <a:ext cx="6858000" cy="1655762"/>
          </a:xfrm>
        </p:spPr>
        <p:txBody>
          <a:bodyPr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Aiming to create a sense of community amongst MST124 students</a:t>
            </a:r>
            <a:endParaRPr lang="en-GB" sz="2800" baseline="300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Run an initial programme of events – quizzes, talks…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Develop/ enhance this by sourcing ideas from student focus groups	</a:t>
            </a: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evaluation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22" y="1168295"/>
            <a:ext cx="6858000" cy="1655762"/>
          </a:xfrm>
        </p:spPr>
        <p:txBody>
          <a:bodyPr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Questionnaires</a:t>
            </a:r>
            <a:endParaRPr lang="en-GB" sz="2800" baseline="300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Attendance &amp; in-event retention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cs typeface="Arial" panose="020B0604020202020204" pitchFamily="34" charset="0"/>
              </a:rPr>
              <a:t>Profile of attendees	</a:t>
            </a: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How’s it going so far?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822" y="1168295"/>
            <a:ext cx="7684954" cy="167526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  <a:t>Two events for J and one for B so far; next is joint (this Sunday). Aim for 4 a presentation.</a:t>
            </a:r>
            <a:b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</a:br>
            <a:endParaRPr lang="en-GB" sz="28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  <a:t>Around half the numbers attend who sign up; 20-50 students</a:t>
            </a:r>
            <a:b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</a:br>
            <a:endParaRPr lang="en-GB" sz="28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  <a:t>Trying different days of the week and times of day</a:t>
            </a:r>
            <a:b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</a:br>
            <a:endParaRPr lang="en-GB" sz="28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effectLst/>
                <a:latin typeface="Segoe UI" panose="020B0502040204020203" pitchFamily="34" charset="0"/>
              </a:rPr>
              <a:t>Different formats – Adobe Connect vs Zoom</a:t>
            </a:r>
            <a:endParaRPr lang="en-GB" sz="28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0" algn="just"/>
            <a:endParaRPr lang="en-GB" sz="2800" dirty="0">
              <a:solidFill>
                <a:srgbClr val="1E4B9C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survey findings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47" y="839927"/>
            <a:ext cx="3793178" cy="1396485"/>
          </a:xfrm>
        </p:spPr>
        <p:txBody>
          <a:bodyPr>
            <a:noAutofit/>
          </a:bodyPr>
          <a:lstStyle/>
          <a:p>
            <a:pPr lvl="0" algn="just"/>
            <a:r>
              <a:rPr lang="en-GB" dirty="0">
                <a:solidFill>
                  <a:srgbClr val="1E4B9C"/>
                </a:solidFill>
                <a:cs typeface="Arial" panose="020B0604020202020204" pitchFamily="34" charset="0"/>
              </a:rPr>
              <a:t>How important do you feel it is to be part of the following communities? </a:t>
            </a: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989884" y="0"/>
            <a:ext cx="1154116" cy="7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4F048A-5871-4ECF-A03B-2E09F9B7F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10496"/>
              </p:ext>
            </p:extLst>
          </p:nvPr>
        </p:nvGraphicFramePr>
        <p:xfrm>
          <a:off x="208680" y="2021898"/>
          <a:ext cx="3851930" cy="1333500"/>
        </p:xfrm>
        <a:graphic>
          <a:graphicData uri="http://schemas.openxmlformats.org/drawingml/2006/table">
            <a:tbl>
              <a:tblPr/>
              <a:tblGrid>
                <a:gridCol w="2022088">
                  <a:extLst>
                    <a:ext uri="{9D8B030D-6E8A-4147-A177-3AD203B41FA5}">
                      <a16:colId xmlns:a16="http://schemas.microsoft.com/office/drawing/2014/main" val="526954624"/>
                    </a:ext>
                  </a:extLst>
                </a:gridCol>
                <a:gridCol w="618111">
                  <a:extLst>
                    <a:ext uri="{9D8B030D-6E8A-4147-A177-3AD203B41FA5}">
                      <a16:colId xmlns:a16="http://schemas.microsoft.com/office/drawing/2014/main" val="2250041495"/>
                    </a:ext>
                  </a:extLst>
                </a:gridCol>
                <a:gridCol w="697732">
                  <a:extLst>
                    <a:ext uri="{9D8B030D-6E8A-4147-A177-3AD203B41FA5}">
                      <a16:colId xmlns:a16="http://schemas.microsoft.com/office/drawing/2014/main" val="204681928"/>
                    </a:ext>
                  </a:extLst>
                </a:gridCol>
                <a:gridCol w="513999">
                  <a:extLst>
                    <a:ext uri="{9D8B030D-6E8A-4147-A177-3AD203B41FA5}">
                      <a16:colId xmlns:a16="http://schemas.microsoft.com/office/drawing/2014/main" val="4350284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119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/>
                        </a:rPr>
                        <a:t>Studying MST124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34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/>
                        </a:rPr>
                        <a:t>OU Studying the same degree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91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/>
                        </a:rPr>
                        <a:t>In same faculty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551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/>
                        </a:rPr>
                        <a:t>At the 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614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/>
                        </a:rPr>
                        <a:t>Similar characteristics/interests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635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/>
                        </a:rPr>
                        <a:t>All students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6296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2D0604-BFA7-4542-A90F-12A4031D4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818132"/>
              </p:ext>
            </p:extLst>
          </p:nvPr>
        </p:nvGraphicFramePr>
        <p:xfrm>
          <a:off x="113489" y="3872466"/>
          <a:ext cx="4815955" cy="28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3426A5-3E4A-4B0C-A2E3-A5489BC69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3902"/>
              </p:ext>
            </p:extLst>
          </p:nvPr>
        </p:nvGraphicFramePr>
        <p:xfrm>
          <a:off x="4928680" y="4880041"/>
          <a:ext cx="3736091" cy="1333500"/>
        </p:xfrm>
        <a:graphic>
          <a:graphicData uri="http://schemas.openxmlformats.org/drawingml/2006/table">
            <a:tbl>
              <a:tblPr/>
              <a:tblGrid>
                <a:gridCol w="2046860">
                  <a:extLst>
                    <a:ext uri="{9D8B030D-6E8A-4147-A177-3AD203B41FA5}">
                      <a16:colId xmlns:a16="http://schemas.microsoft.com/office/drawing/2014/main" val="3011033825"/>
                    </a:ext>
                  </a:extLst>
                </a:gridCol>
                <a:gridCol w="577579">
                  <a:extLst>
                    <a:ext uri="{9D8B030D-6E8A-4147-A177-3AD203B41FA5}">
                      <a16:colId xmlns:a16="http://schemas.microsoft.com/office/drawing/2014/main" val="2401073157"/>
                    </a:ext>
                  </a:extLst>
                </a:gridCol>
                <a:gridCol w="624144">
                  <a:extLst>
                    <a:ext uri="{9D8B030D-6E8A-4147-A177-3AD203B41FA5}">
                      <a16:colId xmlns:a16="http://schemas.microsoft.com/office/drawing/2014/main" val="4274432342"/>
                    </a:ext>
                  </a:extLst>
                </a:gridCol>
                <a:gridCol w="487508">
                  <a:extLst>
                    <a:ext uri="{9D8B030D-6E8A-4147-A177-3AD203B41FA5}">
                      <a16:colId xmlns:a16="http://schemas.microsoft.com/office/drawing/2014/main" val="6554751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09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Studying MST124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64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OU Studying the same degree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587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In same faculty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955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At the 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15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Similar characteristics/interests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17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All students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759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DFA20C-3920-4FE0-A963-41173C8A6694}"/>
              </a:ext>
            </a:extLst>
          </p:cNvPr>
          <p:cNvSpPr txBox="1"/>
          <p:nvPr/>
        </p:nvSpPr>
        <p:spPr>
          <a:xfrm>
            <a:off x="4910053" y="3845961"/>
            <a:ext cx="405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1E4B9C"/>
                </a:solidFill>
                <a:effectLst/>
              </a:rPr>
              <a:t>How much do you feel part of the following communities?</a:t>
            </a:r>
            <a:r>
              <a:rPr lang="en-GB" sz="2400" dirty="0">
                <a:solidFill>
                  <a:srgbClr val="1E4B9C"/>
                </a:solidFill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C7C54E-60E7-4072-8165-3DA24E4586F0}"/>
              </a:ext>
            </a:extLst>
          </p:cNvPr>
          <p:cNvGrpSpPr/>
          <p:nvPr/>
        </p:nvGrpSpPr>
        <p:grpSpPr>
          <a:xfrm>
            <a:off x="178747" y="839927"/>
            <a:ext cx="8864892" cy="2886844"/>
            <a:chOff x="178747" y="839927"/>
            <a:chExt cx="8864892" cy="2886844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CFE35E0-1F11-4A48-97FC-0CB9E76167D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8372384"/>
                </p:ext>
              </p:extLst>
            </p:nvPr>
          </p:nvGraphicFramePr>
          <p:xfrm>
            <a:off x="4382429" y="1008760"/>
            <a:ext cx="4582824" cy="2718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F676D2-4925-4678-92A6-3C04E7ECE093}"/>
                </a:ext>
              </a:extLst>
            </p:cNvPr>
            <p:cNvSpPr/>
            <p:nvPr/>
          </p:nvSpPr>
          <p:spPr>
            <a:xfrm>
              <a:off x="178747" y="839927"/>
              <a:ext cx="8864892" cy="2885925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06E0F82-0AAA-D662-E267-52F7F4A89229}"/>
              </a:ext>
            </a:extLst>
          </p:cNvPr>
          <p:cNvSpPr/>
          <p:nvPr/>
        </p:nvSpPr>
        <p:spPr>
          <a:xfrm>
            <a:off x="177126" y="3821455"/>
            <a:ext cx="8864892" cy="288592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6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FE2">
                <a:alpha val="98000"/>
              </a:srgbClr>
            </a:gs>
            <a:gs pos="58000">
              <a:srgbClr val="D3E1C3">
                <a:alpha val="25000"/>
              </a:srgbClr>
            </a:gs>
            <a:gs pos="100000">
              <a:srgbClr val="7AB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930-8D9D-4F81-8B1B-9E882DF3F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578" y="-113951"/>
            <a:ext cx="7772400" cy="1020332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1E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text responses</a:t>
            </a:r>
            <a:endParaRPr lang="en-GB" sz="5000" dirty="0">
              <a:solidFill>
                <a:srgbClr val="1E4B9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3E1C5-1B80-41B3-92E0-470BA1C0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29" y="1127763"/>
            <a:ext cx="8329961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effectLst/>
                <a:ea typeface="Calibri"/>
                <a:cs typeface="Times New Roman"/>
              </a:rPr>
              <a:t>Give details of anything that has helped you feel part of a community on MST124:</a:t>
            </a:r>
          </a:p>
          <a:p>
            <a:pPr marL="742950" lvl="1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4B9C"/>
                </a:solidFill>
                <a:ea typeface="Calibri"/>
                <a:cs typeface="Times New Roman"/>
              </a:rPr>
              <a:t>Tutorials/tutor, quizzes, forums and social media</a:t>
            </a:r>
            <a:endParaRPr lang="en-GB" sz="2800" dirty="0">
              <a:solidFill>
                <a:srgbClr val="1E4B9C"/>
              </a:solidFill>
              <a:ea typeface="Calibri"/>
              <a:cs typeface="Times New Roman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4B9C"/>
                </a:solidFill>
                <a:effectLst/>
                <a:ea typeface="Calibri"/>
                <a:cs typeface="Times New Roman"/>
              </a:rPr>
              <a:t>Is there anything that could be done to help you feel more part of a community on MST124?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4B9C"/>
                </a:solidFill>
                <a:effectLst/>
                <a:latin typeface="Calibri"/>
                <a:ea typeface="Calibri"/>
                <a:cs typeface="Times New Roman"/>
              </a:rPr>
              <a:t>I really struggle with anxiety and becoming overwhelmed. At the beginning of studying MST1240 enjoying the number of discord WhatsApp and Facebook groups for students studying at the same time as I was. I have to leave it group as the volume of communication was enormous. I found that students were often weeks ahead of where It difficult to cut through the noise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4B9C"/>
                </a:solidFill>
                <a:effectLst/>
                <a:latin typeface="Calibri"/>
                <a:ea typeface="Calibri"/>
                <a:cs typeface="Times New Roman"/>
              </a:rPr>
              <a:t>possibly enable people to use forums on OU servers </a:t>
            </a:r>
            <a:r>
              <a:rPr lang="en-GB" dirty="0" err="1">
                <a:solidFill>
                  <a:srgbClr val="1E4B9C"/>
                </a:solidFill>
                <a:effectLst/>
                <a:latin typeface="Calibri"/>
                <a:ea typeface="Calibri"/>
                <a:cs typeface="Times New Roman"/>
              </a:rPr>
              <a:t>specificly</a:t>
            </a:r>
            <a:r>
              <a:rPr lang="en-GB" dirty="0">
                <a:solidFill>
                  <a:srgbClr val="1E4B9C"/>
                </a:solidFill>
                <a:effectLst/>
                <a:latin typeface="Calibri"/>
                <a:ea typeface="Calibri"/>
                <a:cs typeface="Times New Roman"/>
              </a:rPr>
              <a:t> for off topic chats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4B9C"/>
                </a:solidFill>
                <a:effectLst/>
                <a:ea typeface="Calibri"/>
                <a:cs typeface="Times New Roman"/>
              </a:rPr>
              <a:t>Very difficult as it is remote, also it's not what I'm looking for from my studies</a:t>
            </a:r>
            <a:endParaRPr lang="en-GB" dirty="0">
              <a:solidFill>
                <a:srgbClr val="1E4B9C"/>
              </a:solidFill>
              <a:ea typeface="Calibri"/>
              <a:cs typeface="Times New Roman"/>
            </a:endParaRPr>
          </a:p>
        </p:txBody>
      </p:sp>
      <p:pic>
        <p:nvPicPr>
          <p:cNvPr id="5" name="Picture 4" descr="The Open University | Dumfries &amp; Galloway College">
            <a:extLst>
              <a:ext uri="{FF2B5EF4-FFF2-40B4-BE49-F238E27FC236}">
                <a16:creationId xmlns:a16="http://schemas.microsoft.com/office/drawing/2014/main" id="{68F8E405-EE28-4ED2-994E-0FB60B7CB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666"/>
          <a:stretch/>
        </p:blipFill>
        <p:spPr bwMode="auto">
          <a:xfrm>
            <a:off x="7398119" y="0"/>
            <a:ext cx="1745881" cy="1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921</Words>
  <Application>Microsoft Office PowerPoint</Application>
  <PresentationFormat>On-screen Show (4:3)</PresentationFormat>
  <Paragraphs>133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Segoe UI</vt:lpstr>
      <vt:lpstr>Office Theme</vt:lpstr>
      <vt:lpstr>Creating a community of students through social activities</vt:lpstr>
      <vt:lpstr>What are the problems?</vt:lpstr>
      <vt:lpstr>What’s retention got to do with community?</vt:lpstr>
      <vt:lpstr>About MST124</vt:lpstr>
      <vt:lpstr>What are we doing?</vt:lpstr>
      <vt:lpstr>Planned evaluation</vt:lpstr>
      <vt:lpstr>How’s it going so far?</vt:lpstr>
      <vt:lpstr>Initial survey findings</vt:lpstr>
      <vt:lpstr>Free text responses</vt:lpstr>
      <vt:lpstr>Next Steps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Cath.Brown</dc:creator>
  <cp:lastModifiedBy>Cath.Brown</cp:lastModifiedBy>
  <cp:revision>51</cp:revision>
  <dcterms:created xsi:type="dcterms:W3CDTF">2022-05-02T11:31:53Z</dcterms:created>
  <dcterms:modified xsi:type="dcterms:W3CDTF">2022-05-09T17:31:01Z</dcterms:modified>
</cp:coreProperties>
</file>