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31" r:id="rId4"/>
    <p:sldMasterId id="2147483687" r:id="rId5"/>
  </p:sldMasterIdLst>
  <p:notesMasterIdLst>
    <p:notesMasterId r:id="rId21"/>
  </p:notesMasterIdLst>
  <p:handoutMasterIdLst>
    <p:handoutMasterId r:id="rId22"/>
  </p:handoutMasterIdLst>
  <p:sldIdLst>
    <p:sldId id="286" r:id="rId6"/>
    <p:sldId id="287" r:id="rId7"/>
    <p:sldId id="296" r:id="rId8"/>
    <p:sldId id="311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12" r:id="rId18"/>
    <p:sldId id="309" r:id="rId19"/>
    <p:sldId id="310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F2F4"/>
    <a:srgbClr val="C7E6E9"/>
    <a:srgbClr val="1E4B9B"/>
    <a:srgbClr val="ED2891"/>
    <a:srgbClr val="E5007D"/>
    <a:srgbClr val="85CCD4"/>
    <a:srgbClr val="44BBC5"/>
    <a:srgbClr val="008496"/>
    <a:srgbClr val="00B7B2"/>
    <a:srgbClr val="F7C3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46E283-7397-A488-94F7-2EE8FC43C69A}" v="159" dt="2022-05-02T15:16:40.603"/>
    <p1510:client id="{35B5C5A5-E277-98FD-3822-32DC3385A25C}" v="61" dt="2022-05-06T10:32:43.002"/>
    <p1510:client id="{53C8F27D-A7AF-233C-B89E-15CCA0E5BF45}" v="38" dt="2022-03-14T10:39:01.693"/>
    <p1510:client id="{61F7DCE7-623A-4F80-A9C8-354BC458181B}" v="264" dt="2022-05-05T11:51:51.949"/>
    <p1510:client id="{7950EBEE-238D-AB63-6AA5-A678D669C9A4}" v="673" dt="2022-04-30T14:45:26.874"/>
    <p1510:client id="{9F45370A-60E7-D135-3B84-90E60151DABD}" v="92" dt="2022-05-03T09:42:04.411"/>
    <p1510:client id="{A3004DE6-C976-86C9-813F-7844318A616B}" v="39" dt="2022-05-09T10:15:50.966"/>
    <p1510:client id="{D42BAF2B-D646-A4A6-E382-722D0D99E2B9}" v="2" dt="2022-03-14T10:43:16.060"/>
    <p1510:client id="{EC5F88D6-86D4-7AF1-0FBB-C255EA50D9DA}" v="64" dt="2022-05-09T10:13:35.539"/>
    <p1510:client id="{FAB5F55B-A13F-7100-221E-447951E180C9}" v="47" dt="2022-03-14T10:36:25.0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Relationship Id="rId27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Student%20survey%20results%20March%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Student%20survey%20results%20March%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Tutor%20survey%20results%20March%202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Student%20survey%20results%20March%202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Tutor%20survey%20results%20March%2022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Tutor%20survey%20results%20March%2022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Tutor%20survey%20results%20March%2022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Tutor%20survey%20results%20March%2022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How much time did you spend reviewing the information in the grids when reading your TMA feedback 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691-4265-BE16-30FDDE53CE0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691-4265-BE16-30FDDE53CE0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691-4265-BE16-30FDDE53CE0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'[Student survey results March 22.xlsx]Q3 How much attention to grids'!$Q$8:$Q$10</c:f>
              <c:strCache>
                <c:ptCount val="3"/>
                <c:pt idx="0">
                  <c:v>Brief look</c:v>
                </c:pt>
                <c:pt idx="1">
                  <c:v>Read all</c:v>
                </c:pt>
                <c:pt idx="2">
                  <c:v>Work through carefully</c:v>
                </c:pt>
              </c:strCache>
            </c:strRef>
          </c:cat>
          <c:val>
            <c:numRef>
              <c:f>'[Student survey results March 22.xlsx]Q3 How much attention to grids'!$R$8:$R$10</c:f>
              <c:numCache>
                <c:formatCode>General</c:formatCode>
                <c:ptCount val="3"/>
                <c:pt idx="0">
                  <c:v>5</c:v>
                </c:pt>
                <c:pt idx="1">
                  <c:v>16</c:v>
                </c:pt>
                <c:pt idx="2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5691-4265-BE16-30FDDE53CE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Which of the grid/script feedback/assessment summary do you find most relevant to improving your subsequent TMAs?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374-4D5E-9E85-725A11E8C8F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374-4D5E-9E85-725A11E8C8F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374-4D5E-9E85-725A11E8C8F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'[Student survey results March 22.xlsx]Q6 Improving future TMAS'!$G$4:$I$4</c:f>
              <c:strCache>
                <c:ptCount val="3"/>
                <c:pt idx="0">
                  <c:v>PT3</c:v>
                </c:pt>
                <c:pt idx="1">
                  <c:v>Marking Grid</c:v>
                </c:pt>
                <c:pt idx="2">
                  <c:v>Script Feedback</c:v>
                </c:pt>
              </c:strCache>
            </c:strRef>
          </c:cat>
          <c:val>
            <c:numRef>
              <c:f>'[Student survey results March 22.xlsx]Q6 Improving future TMAS'!$G$5:$I$5</c:f>
              <c:numCache>
                <c:formatCode>General</c:formatCode>
                <c:ptCount val="3"/>
                <c:pt idx="0">
                  <c:v>16.666666666666664</c:v>
                </c:pt>
                <c:pt idx="1">
                  <c:v>20</c:v>
                </c:pt>
                <c:pt idx="2">
                  <c:v>66.666666666666657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B374-4D5E-9E85-725A11E8C8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Does marking grid approach help you make it clear how well student met LOs?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55D-4627-91B9-A0CB0EF1550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55D-4627-91B9-A0CB0EF1550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55D-4627-91B9-A0CB0EF1550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55D-4627-91B9-A0CB0EF1550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'[Tutor survey results March 22.xlsx]Analysis'!$C$47:$C$50</c:f>
              <c:strCache>
                <c:ptCount val="4"/>
                <c:pt idx="0">
                  <c:v>Never</c:v>
                </c:pt>
                <c:pt idx="1">
                  <c:v>Sometimes</c:v>
                </c:pt>
                <c:pt idx="2">
                  <c:v>Often</c:v>
                </c:pt>
                <c:pt idx="3">
                  <c:v>Always</c:v>
                </c:pt>
              </c:strCache>
            </c:strRef>
          </c:cat>
          <c:val>
            <c:numRef>
              <c:f>'[Tutor survey results March 22.xlsx]Analysis'!$D$47:$D$50</c:f>
              <c:numCache>
                <c:formatCode>0%</c:formatCode>
                <c:ptCount val="4"/>
                <c:pt idx="0">
                  <c:v>0.08</c:v>
                </c:pt>
                <c:pt idx="1">
                  <c:v>0.15</c:v>
                </c:pt>
                <c:pt idx="2">
                  <c:v>0.54</c:v>
                </c:pt>
                <c:pt idx="3">
                  <c:v>0.23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E55D-4627-91B9-A0CB0EF155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Does the marking grid approach help you understand the learning outcomes you have achieved?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252-4AC5-B6CC-E087681C090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252-4AC5-B6CC-E087681C090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252-4AC5-B6CC-E087681C090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252-4AC5-B6CC-E087681C090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'[Student survey results March 22.xlsx]Q8.2'!$G$4:$J$4</c:f>
              <c:strCache>
                <c:ptCount val="4"/>
                <c:pt idx="0">
                  <c:v>Always</c:v>
                </c:pt>
                <c:pt idx="1">
                  <c:v>Never</c:v>
                </c:pt>
                <c:pt idx="2">
                  <c:v>Often</c:v>
                </c:pt>
                <c:pt idx="3">
                  <c:v>Sometimes</c:v>
                </c:pt>
              </c:strCache>
            </c:strRef>
          </c:cat>
          <c:val>
            <c:numRef>
              <c:f>'[Student survey results March 22.xlsx]Q8.2'!$G$5:$J$5</c:f>
              <c:numCache>
                <c:formatCode>General</c:formatCode>
                <c:ptCount val="4"/>
                <c:pt idx="0">
                  <c:v>27</c:v>
                </c:pt>
                <c:pt idx="1">
                  <c:v>3</c:v>
                </c:pt>
                <c:pt idx="2">
                  <c:v>33</c:v>
                </c:pt>
                <c:pt idx="3">
                  <c:v>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A252-4AC5-B6CC-E087681C09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How long did it take to mark TMA02?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1DA-4866-9542-053E25B329A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1DA-4866-9542-053E25B329A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1DA-4866-9542-053E25B329A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1DA-4866-9542-053E25B329A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'[Tutor survey results March 22.xlsx]Analysis'!$A$18:$A$21</c:f>
              <c:strCache>
                <c:ptCount val="4"/>
                <c:pt idx="0">
                  <c:v>Less than 1 hr</c:v>
                </c:pt>
                <c:pt idx="1">
                  <c:v>1-1.5 hr</c:v>
                </c:pt>
                <c:pt idx="2">
                  <c:v>1.5-2 hr</c:v>
                </c:pt>
                <c:pt idx="3">
                  <c:v>More than 2 hr</c:v>
                </c:pt>
              </c:strCache>
            </c:strRef>
          </c:cat>
          <c:val>
            <c:numRef>
              <c:f>'[Tutor survey results March 22.xlsx]Analysis'!$B$18:$B$21</c:f>
              <c:numCache>
                <c:formatCode>0%</c:formatCode>
                <c:ptCount val="4"/>
                <c:pt idx="0">
                  <c:v>0.15</c:v>
                </c:pt>
                <c:pt idx="1">
                  <c:v>0.46</c:v>
                </c:pt>
                <c:pt idx="2">
                  <c:v>0.23</c:v>
                </c:pt>
                <c:pt idx="3">
                  <c:v>0.15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11DA-4866-9542-053E25B329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Does mark awarded through grid criteria differ from initial impression mark?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AA9-4EC6-8543-261B946B662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AA9-4EC6-8543-261B946B662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7AA9-4EC6-8543-261B946B662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'[Tutor survey results March 22.xlsx]Analysis'!$C$32:$C$34</c:f>
              <c:strCache>
                <c:ptCount val="3"/>
                <c:pt idx="0">
                  <c:v>Rarely</c:v>
                </c:pt>
                <c:pt idx="1">
                  <c:v>Sometimes</c:v>
                </c:pt>
                <c:pt idx="2">
                  <c:v>Often</c:v>
                </c:pt>
              </c:strCache>
            </c:strRef>
          </c:cat>
          <c:val>
            <c:numRef>
              <c:f>'[Tutor survey results March 22.xlsx]Analysis'!$D$32:$D$34</c:f>
              <c:numCache>
                <c:formatCode>0%</c:formatCode>
                <c:ptCount val="3"/>
                <c:pt idx="0">
                  <c:v>0.23</c:v>
                </c:pt>
                <c:pt idx="1">
                  <c:v>0.69</c:v>
                </c:pt>
                <c:pt idx="2">
                  <c:v>0.08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7AA9-4EC6-8543-261B946B66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How easy is it to apply criteria to extinction essay?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A48-44D0-B600-452F714518C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A48-44D0-B600-452F714518C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A48-44D0-B600-452F714518C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A48-44D0-B600-452F714518C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AA48-44D0-B600-452F714518C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val>
            <c:numRef>
              <c:f>'[Tutor survey results March 22.xlsx]Analysis'!$B$75:$B$79</c:f>
              <c:numCache>
                <c:formatCode>0%</c:formatCode>
                <c:ptCount val="5"/>
                <c:pt idx="0">
                  <c:v>0</c:v>
                </c:pt>
                <c:pt idx="1">
                  <c:v>0.31</c:v>
                </c:pt>
                <c:pt idx="2">
                  <c:v>0.31</c:v>
                </c:pt>
                <c:pt idx="3">
                  <c:v>0.23</c:v>
                </c:pt>
                <c:pt idx="4">
                  <c:v>0.15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AA48-44D0-B600-452F714518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How easy is it to apply criteria to group project presentation?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B6F-43A1-9ADB-5FCE5C2456F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B6F-43A1-9ADB-5FCE5C2456F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B6F-43A1-9ADB-5FCE5C2456F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B6F-43A1-9ADB-5FCE5C2456F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1B6F-43A1-9ADB-5FCE5C2456F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val>
            <c:numRef>
              <c:f>'[Tutor survey results March 22.xlsx]Analysis'!$B$87:$B$91</c:f>
              <c:numCache>
                <c:formatCode>0%</c:formatCode>
                <c:ptCount val="5"/>
                <c:pt idx="0">
                  <c:v>0.08</c:v>
                </c:pt>
                <c:pt idx="1">
                  <c:v>0.31</c:v>
                </c:pt>
                <c:pt idx="2">
                  <c:v>0.39</c:v>
                </c:pt>
                <c:pt idx="3">
                  <c:v>0.23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1B6F-43A1-9ADB-5FCE5C2456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4DCC80-CA36-F045-A58C-848932FB29C3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D5D1C1-F34B-8540-9015-CDD822028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5922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95C204-7EB0-F245-AC16-FC44E91A7A65}" type="datetimeFigureOut">
              <a:rPr lang="en-US" smtClean="0"/>
              <a:t>5/9/2022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412BEB-C874-A74C-8D0A-39AA16E8DF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3010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9">
            <a:extLst>
              <a:ext uri="{FF2B5EF4-FFF2-40B4-BE49-F238E27FC236}">
                <a16:creationId xmlns:a16="http://schemas.microsoft.com/office/drawing/2014/main" xmlns="" id="{89E6F516-5A93-46CB-BD93-0AA757BC2E4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466490" y="3520773"/>
            <a:ext cx="5279367" cy="395619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 b="1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/>
              <a:t>Subtitle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xmlns="" id="{8B4B5340-958A-450C-A8D9-EBE1007D2C8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466490" y="3916392"/>
            <a:ext cx="5279367" cy="672861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1400" b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/>
              <a:t>01/08/2018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/>
              <a:t>V1.2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xmlns="" id="{E03EEA31-37FD-4C6A-A5B4-FAEB69A86C1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66489" y="4741653"/>
            <a:ext cx="5279367" cy="373811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1400" b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/>
              <a:t>1st August 2017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xmlns="" id="{1898A98A-E192-4AAF-9C23-E1F9CFFAB16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587259" y="1923512"/>
            <a:ext cx="5158595" cy="1127362"/>
          </a:xfrm>
          <a:prstGeom prst="rect">
            <a:avLst/>
          </a:prstGeom>
          <a:noFill/>
        </p:spPr>
        <p:txBody>
          <a:bodyPr lIns="36000" tIns="144000" rIns="18000" bIns="36000" anchor="ctr" anchorCtr="0"/>
          <a:lstStyle>
            <a:lvl1pPr marL="0" indent="0">
              <a:lnSpc>
                <a:spcPct val="85000"/>
              </a:lnSpc>
              <a:buNone/>
              <a:defRPr sz="4400" b="1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615179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24C4960-57C4-40C0-81B1-4525C8BA1467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71DF494-C6CB-4512-A530-427D26DD5B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5715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24C4960-57C4-40C0-81B1-4525C8BA1467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71DF494-C6CB-4512-A530-427D26DD5B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0856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24C4960-57C4-40C0-81B1-4525C8BA1467}" type="datetimeFigureOut">
              <a:rPr lang="en-GB" smtClean="0"/>
              <a:t>09/05/2022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71DF494-C6CB-4512-A530-427D26DD5B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01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Title (Pin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:a16="http://schemas.microsoft.com/office/drawing/2014/main" xmlns="" id="{A312B389-CC0B-4C80-8270-362F3B8CCC9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87261" y="2876313"/>
            <a:ext cx="2398144" cy="565628"/>
          </a:xfrm>
          <a:prstGeom prst="rect">
            <a:avLst/>
          </a:prstGeom>
          <a:solidFill>
            <a:srgbClr val="ED2891"/>
          </a:solidFill>
          <a:ln>
            <a:solidFill>
              <a:srgbClr val="ED2891"/>
            </a:solidFill>
          </a:ln>
        </p:spPr>
        <p:txBody>
          <a:bodyPr lIns="36000" tIns="144000" rIns="18000" bIns="36000" anchor="ctr" anchorCtr="0"/>
          <a:lstStyle>
            <a:lvl1pPr marL="0" indent="0">
              <a:lnSpc>
                <a:spcPct val="85000"/>
              </a:lnSpc>
              <a:buNone/>
              <a:defRPr sz="44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DIVIDER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xmlns="" id="{510941FA-0963-43C8-8988-95D835B0C71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87261" y="3434154"/>
            <a:ext cx="1647646" cy="565628"/>
          </a:xfrm>
          <a:prstGeom prst="rect">
            <a:avLst/>
          </a:prstGeom>
          <a:solidFill>
            <a:srgbClr val="ED2891"/>
          </a:solidFill>
          <a:ln>
            <a:solidFill>
              <a:srgbClr val="ED2891"/>
            </a:solidFill>
          </a:ln>
        </p:spPr>
        <p:txBody>
          <a:bodyPr lIns="36000" tIns="144000" rIns="18000" bIns="36000" anchor="ctr" anchorCtr="0"/>
          <a:lstStyle>
            <a:lvl1pPr marL="0" indent="0">
              <a:lnSpc>
                <a:spcPct val="85000"/>
              </a:lnSpc>
              <a:buNone/>
              <a:defRPr sz="44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064141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Title (Bl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:a16="http://schemas.microsoft.com/office/drawing/2014/main" xmlns="" id="{A312B389-CC0B-4C80-8270-362F3B8CCC9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87261" y="2876313"/>
            <a:ext cx="2398144" cy="565628"/>
          </a:xfrm>
          <a:prstGeom prst="rect">
            <a:avLst/>
          </a:prstGeom>
          <a:solidFill>
            <a:srgbClr val="1E4B9B"/>
          </a:solidFill>
        </p:spPr>
        <p:txBody>
          <a:bodyPr lIns="36000" tIns="144000" rIns="18000" bIns="36000" anchor="ctr" anchorCtr="0"/>
          <a:lstStyle>
            <a:lvl1pPr marL="0" indent="0">
              <a:lnSpc>
                <a:spcPct val="85000"/>
              </a:lnSpc>
              <a:buNone/>
              <a:defRPr sz="44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DIVIDER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xmlns="" id="{510941FA-0963-43C8-8988-95D835B0C71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87261" y="3434154"/>
            <a:ext cx="1647646" cy="565628"/>
          </a:xfrm>
          <a:prstGeom prst="rect">
            <a:avLst/>
          </a:prstGeom>
          <a:solidFill>
            <a:srgbClr val="1E4B9B"/>
          </a:solidFill>
        </p:spPr>
        <p:txBody>
          <a:bodyPr lIns="36000" tIns="144000" rIns="18000" bIns="36000" anchor="ctr" anchorCtr="0"/>
          <a:lstStyle>
            <a:lvl1pPr marL="0" indent="0">
              <a:lnSpc>
                <a:spcPct val="85000"/>
              </a:lnSpc>
              <a:buNone/>
              <a:defRPr sz="44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860979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Imag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>
            <a:extLst>
              <a:ext uri="{FF2B5EF4-FFF2-40B4-BE49-F238E27FC236}">
                <a16:creationId xmlns:a16="http://schemas.microsoft.com/office/drawing/2014/main" xmlns="" id="{F851B943-E6E1-48F6-B811-8D9A7977D85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77968" y="464267"/>
            <a:ext cx="5960855" cy="881332"/>
          </a:xfrm>
          <a:prstGeom prst="rect">
            <a:avLst/>
          </a:prstGeom>
          <a:noFill/>
        </p:spPr>
        <p:txBody>
          <a:bodyPr lIns="36000" tIns="36000" rIns="18000" bIns="36000" anchor="t" anchorCtr="0"/>
          <a:lstStyle>
            <a:lvl1pPr marL="0" indent="0">
              <a:lnSpc>
                <a:spcPct val="85000"/>
              </a:lnSpc>
              <a:buNone/>
              <a:defRPr sz="3400" b="1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HERE TO EDIT MASTER TITLE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xmlns="" id="{C1B6DA54-71CA-48A5-B3CD-D2321285AC1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7968" y="1458820"/>
            <a:ext cx="5960855" cy="542512"/>
          </a:xfrm>
          <a:prstGeom prst="rect">
            <a:avLst/>
          </a:prstGeom>
          <a:noFill/>
        </p:spPr>
        <p:txBody>
          <a:bodyPr lIns="36000" tIns="144000" rIns="18000" bIns="3600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Insert subtitle</a:t>
            </a:r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xmlns="" id="{4CE899DC-EEB7-4FE9-99EC-B6BA0FB34588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77850" y="2243138"/>
            <a:ext cx="3916363" cy="4027487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xmlns="" id="{74507D58-4B62-42B4-946E-AC191B8C8E9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572000" y="2234782"/>
            <a:ext cx="3889375" cy="40274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add text</a:t>
            </a:r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FD1548AB-1A41-4C06-B3F6-882FE01A82ED}"/>
              </a:ext>
            </a:extLst>
          </p:cNvPr>
          <p:cNvSpPr txBox="1"/>
          <p:nvPr userDrawn="1"/>
        </p:nvSpPr>
        <p:spPr>
          <a:xfrm>
            <a:off x="7591244" y="6425249"/>
            <a:ext cx="9920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B3AF6C-2BBD-4142-8E95-28A39D08C308}" type="datetime1">
              <a:rPr lang="en-GB" sz="1050" smtClean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09/05/2022</a:t>
            </a:fld>
            <a:endParaRPr lang="en-GB" sz="1050">
              <a:solidFill>
                <a:srgbClr val="1E4B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xmlns="" id="{43FD19CB-E5DD-4EB0-A648-B1B63B8A7EDD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577850" y="6440578"/>
            <a:ext cx="7246879" cy="28467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05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39442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Fu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2">
            <a:extLst>
              <a:ext uri="{FF2B5EF4-FFF2-40B4-BE49-F238E27FC236}">
                <a16:creationId xmlns:a16="http://schemas.microsoft.com/office/drawing/2014/main" xmlns="" id="{FE2B1EA2-8522-4C4B-B7A9-BEF931B2B47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77968" y="2243138"/>
            <a:ext cx="7883407" cy="40191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xmlns="" id="{AB625B03-B9DD-437E-8EFA-5E3698F33B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77968" y="464267"/>
            <a:ext cx="5960855" cy="881332"/>
          </a:xfrm>
          <a:prstGeom prst="rect">
            <a:avLst/>
          </a:prstGeom>
          <a:noFill/>
        </p:spPr>
        <p:txBody>
          <a:bodyPr lIns="36000" tIns="36000" rIns="18000" bIns="36000" anchor="t" anchorCtr="0"/>
          <a:lstStyle>
            <a:lvl1pPr marL="0" indent="0">
              <a:lnSpc>
                <a:spcPct val="85000"/>
              </a:lnSpc>
              <a:buNone/>
              <a:defRPr sz="3400" b="1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HERE TO EDIT MASTER TITLE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8251539-4EDC-4E36-A4D9-AF94C23958A5}"/>
              </a:ext>
            </a:extLst>
          </p:cNvPr>
          <p:cNvSpPr txBox="1"/>
          <p:nvPr userDrawn="1"/>
        </p:nvSpPr>
        <p:spPr>
          <a:xfrm>
            <a:off x="7591244" y="6425249"/>
            <a:ext cx="9920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B3AF6C-2BBD-4142-8E95-28A39D08C308}" type="datetime1">
              <a:rPr lang="en-GB" sz="1050" smtClean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09/05/2022</a:t>
            </a:fld>
            <a:endParaRPr lang="en-GB" sz="1050">
              <a:solidFill>
                <a:srgbClr val="1E4B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E40F4C93-6DA7-4D8C-9677-1ABFD64DBB3D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577968" y="6440578"/>
            <a:ext cx="7246761" cy="28467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05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Presentation title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xmlns="" id="{54F983CE-7E17-4509-ACDC-24E516927AC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7968" y="1458820"/>
            <a:ext cx="5960855" cy="542512"/>
          </a:xfrm>
          <a:prstGeom prst="rect">
            <a:avLst/>
          </a:prstGeom>
          <a:noFill/>
        </p:spPr>
        <p:txBody>
          <a:bodyPr lIns="36000" tIns="144000" rIns="18000" bIns="3600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3054805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Tex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>
            <a:extLst>
              <a:ext uri="{FF2B5EF4-FFF2-40B4-BE49-F238E27FC236}">
                <a16:creationId xmlns:a16="http://schemas.microsoft.com/office/drawing/2014/main" xmlns="" id="{AB625B03-B9DD-437E-8EFA-5E3698F33B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77968" y="464267"/>
            <a:ext cx="5960855" cy="881332"/>
          </a:xfrm>
          <a:prstGeom prst="rect">
            <a:avLst/>
          </a:prstGeom>
          <a:noFill/>
        </p:spPr>
        <p:txBody>
          <a:bodyPr lIns="36000" tIns="36000" rIns="18000" bIns="36000" anchor="t" anchorCtr="0"/>
          <a:lstStyle>
            <a:lvl1pPr marL="0" indent="0">
              <a:lnSpc>
                <a:spcPct val="85000"/>
              </a:lnSpc>
              <a:buNone/>
              <a:defRPr sz="3400" b="1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HERE TO EDIT MASTER TITLE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xmlns="" id="{2C896F9C-CC25-4527-9E30-F95E9F7B1D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7968" y="2243137"/>
            <a:ext cx="7883407" cy="4019131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5207B26-BD01-450F-BCEB-6428971C5C28}"/>
              </a:ext>
            </a:extLst>
          </p:cNvPr>
          <p:cNvSpPr txBox="1"/>
          <p:nvPr userDrawn="1"/>
        </p:nvSpPr>
        <p:spPr>
          <a:xfrm>
            <a:off x="7591244" y="6425249"/>
            <a:ext cx="9920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B3AF6C-2BBD-4142-8E95-28A39D08C308}" type="datetime1">
              <a:rPr lang="en-GB" sz="1050" smtClean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09/05/2022</a:t>
            </a:fld>
            <a:endParaRPr lang="en-GB" sz="1050">
              <a:solidFill>
                <a:srgbClr val="1E4B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xmlns="" id="{6CC9049D-4664-4545-860B-8C408BE6F1C1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577968" y="6440578"/>
            <a:ext cx="7246761" cy="28467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05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Presentation title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xmlns="" id="{8413C705-D39D-4C04-9CCC-4AFABA7FBC3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7968" y="1458820"/>
            <a:ext cx="5960855" cy="542512"/>
          </a:xfrm>
          <a:prstGeom prst="rect">
            <a:avLst/>
          </a:prstGeom>
          <a:noFill/>
        </p:spPr>
        <p:txBody>
          <a:bodyPr lIns="36000" tIns="144000" rIns="18000" bIns="3600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18632534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hart Placeholder 2">
            <a:extLst>
              <a:ext uri="{FF2B5EF4-FFF2-40B4-BE49-F238E27FC236}">
                <a16:creationId xmlns:a16="http://schemas.microsoft.com/office/drawing/2014/main" xmlns="" id="{28E83104-D853-412E-9A06-D4E39CA8791B}"/>
              </a:ext>
            </a:extLst>
          </p:cNvPr>
          <p:cNvSpPr>
            <a:spLocks noGrp="1"/>
          </p:cNvSpPr>
          <p:nvPr>
            <p:ph type="chart" sz="quarter" idx="26"/>
          </p:nvPr>
        </p:nvSpPr>
        <p:spPr>
          <a:xfrm>
            <a:off x="577850" y="2243138"/>
            <a:ext cx="7883525" cy="4019550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xmlns="" id="{DE277479-0CF8-4C04-B364-40BD0C0051E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77968" y="464267"/>
            <a:ext cx="5960855" cy="881332"/>
          </a:xfrm>
          <a:prstGeom prst="rect">
            <a:avLst/>
          </a:prstGeom>
          <a:noFill/>
        </p:spPr>
        <p:txBody>
          <a:bodyPr lIns="36000" tIns="36000" rIns="18000" bIns="36000" anchor="t" anchorCtr="0"/>
          <a:lstStyle>
            <a:lvl1pPr marL="0" indent="0">
              <a:lnSpc>
                <a:spcPct val="85000"/>
              </a:lnSpc>
              <a:buNone/>
              <a:defRPr sz="3400" b="1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HERE TO EDIT MASTER TITLE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DBF8F6D2-1103-4D02-9B03-1CC825E2829E}"/>
              </a:ext>
            </a:extLst>
          </p:cNvPr>
          <p:cNvSpPr txBox="1"/>
          <p:nvPr userDrawn="1"/>
        </p:nvSpPr>
        <p:spPr>
          <a:xfrm>
            <a:off x="7591244" y="6425249"/>
            <a:ext cx="9920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B3AF6C-2BBD-4142-8E95-28A39D08C308}" type="datetime1">
              <a:rPr lang="en-GB" sz="1050" smtClean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09/05/2022</a:t>
            </a:fld>
            <a:endParaRPr lang="en-GB" sz="1050">
              <a:solidFill>
                <a:srgbClr val="1E4B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xmlns="" id="{2BD85516-2513-49C5-A0AA-FD9268015009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577968" y="6440578"/>
            <a:ext cx="7246761" cy="28467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05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Presentation title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xmlns="" id="{37EFBFEF-F413-46E7-B616-D281BA0FC91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7968" y="1458820"/>
            <a:ext cx="5960855" cy="542512"/>
          </a:xfrm>
          <a:prstGeom prst="rect">
            <a:avLst/>
          </a:prstGeom>
          <a:noFill/>
        </p:spPr>
        <p:txBody>
          <a:bodyPr lIns="36000" tIns="144000" rIns="18000" bIns="3600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207543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>
            <a:extLst>
              <a:ext uri="{FF2B5EF4-FFF2-40B4-BE49-F238E27FC236}">
                <a16:creationId xmlns:a16="http://schemas.microsoft.com/office/drawing/2014/main" xmlns="" id="{A0F71322-76A3-413A-9064-BF459D5F6A59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577850" y="2243138"/>
            <a:ext cx="7883525" cy="4019550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xmlns="" id="{FBE17164-D1E9-448D-BC18-AEE6AA4A7D7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77968" y="464267"/>
            <a:ext cx="5960855" cy="881332"/>
          </a:xfrm>
          <a:prstGeom prst="rect">
            <a:avLst/>
          </a:prstGeom>
          <a:noFill/>
        </p:spPr>
        <p:txBody>
          <a:bodyPr lIns="36000" tIns="36000" rIns="18000" bIns="36000" anchor="t" anchorCtr="0"/>
          <a:lstStyle>
            <a:lvl1pPr marL="0" indent="0">
              <a:lnSpc>
                <a:spcPct val="85000"/>
              </a:lnSpc>
              <a:buNone/>
              <a:defRPr sz="3400" b="1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HERE TO EDIT MASTER TITLE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5687A685-EBDC-431F-A3A3-25227F3094FE}"/>
              </a:ext>
            </a:extLst>
          </p:cNvPr>
          <p:cNvSpPr txBox="1"/>
          <p:nvPr userDrawn="1"/>
        </p:nvSpPr>
        <p:spPr>
          <a:xfrm>
            <a:off x="7591244" y="6425249"/>
            <a:ext cx="9920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B3AF6C-2BBD-4142-8E95-28A39D08C308}" type="datetime1">
              <a:rPr lang="en-GB" sz="1050" smtClean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09/05/2022</a:t>
            </a:fld>
            <a:endParaRPr lang="en-GB" sz="1050">
              <a:solidFill>
                <a:srgbClr val="1E4B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xmlns="" id="{C676D3C7-DEA3-4E23-A018-40E404019302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577850" y="6440578"/>
            <a:ext cx="7246879" cy="28467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05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Presentation title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xmlns="" id="{D974519E-60F3-4D94-B4D4-2BC52D3350F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7968" y="1458820"/>
            <a:ext cx="5960855" cy="542512"/>
          </a:xfrm>
          <a:prstGeom prst="rect">
            <a:avLst/>
          </a:prstGeom>
          <a:noFill/>
        </p:spPr>
        <p:txBody>
          <a:bodyPr lIns="36000" tIns="144000" rIns="18000" bIns="3600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3883179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-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>
            <a:extLst>
              <a:ext uri="{FF2B5EF4-FFF2-40B4-BE49-F238E27FC236}">
                <a16:creationId xmlns:a16="http://schemas.microsoft.com/office/drawing/2014/main" xmlns="" id="{AB625B03-B9DD-437E-8EFA-5E3698F33B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77968" y="464267"/>
            <a:ext cx="5960855" cy="881332"/>
          </a:xfrm>
          <a:prstGeom prst="rect">
            <a:avLst/>
          </a:prstGeom>
          <a:noFill/>
        </p:spPr>
        <p:txBody>
          <a:bodyPr lIns="36000" tIns="36000" rIns="18000" bIns="36000" anchor="t" anchorCtr="0"/>
          <a:lstStyle>
            <a:lvl1pPr marL="0" indent="0">
              <a:lnSpc>
                <a:spcPct val="85000"/>
              </a:lnSpc>
              <a:buNone/>
              <a:defRPr sz="3400" b="1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AGENDA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xmlns="" id="{2C896F9C-CC25-4527-9E30-F95E9F7B1D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7968" y="2243137"/>
            <a:ext cx="7883407" cy="4019131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6AFAC1F-8668-4411-BA45-03AE7F65EDF8}"/>
              </a:ext>
            </a:extLst>
          </p:cNvPr>
          <p:cNvSpPr txBox="1"/>
          <p:nvPr userDrawn="1"/>
        </p:nvSpPr>
        <p:spPr>
          <a:xfrm>
            <a:off x="7591244" y="6425249"/>
            <a:ext cx="9920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B3AF6C-2BBD-4142-8E95-28A39D08C308}" type="datetime1">
              <a:rPr lang="en-GB" sz="1050" smtClean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09/05/2022</a:t>
            </a:fld>
            <a:endParaRPr lang="en-GB" sz="1050">
              <a:solidFill>
                <a:srgbClr val="1E4B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xmlns="" id="{23FACDC6-C223-4AE1-82EF-479CD3486E2D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577968" y="6440578"/>
            <a:ext cx="7246761" cy="28467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05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921240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8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4F2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7EA8A660-749F-4743-A8E2-6368C300520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591604" y="241540"/>
            <a:ext cx="1315048" cy="905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593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4F2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7EA8A660-749F-4743-A8E2-6368C3005208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7591604" y="241540"/>
            <a:ext cx="1315048" cy="90577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7A1CBB4E-7D7A-4F34-9192-75CFD9ED89EB}"/>
              </a:ext>
            </a:extLst>
          </p:cNvPr>
          <p:cNvSpPr/>
          <p:nvPr userDrawn="1"/>
        </p:nvSpPr>
        <p:spPr>
          <a:xfrm>
            <a:off x="0" y="6728603"/>
            <a:ext cx="9144000" cy="120770"/>
          </a:xfrm>
          <a:prstGeom prst="rect">
            <a:avLst/>
          </a:prstGeom>
          <a:solidFill>
            <a:srgbClr val="1E4B9B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656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9" r:id="rId3"/>
    <p:sldLayoutId id="2147483727" r:id="rId4"/>
    <p:sldLayoutId id="2147483728" r:id="rId5"/>
    <p:sldLayoutId id="2147483730" r:id="rId6"/>
    <p:sldLayoutId id="2147483735" r:id="rId7"/>
    <p:sldLayoutId id="2147483736" r:id="rId8"/>
    <p:sldLayoutId id="2147483737" r:id="rId9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Harriet.kopinska@open.ac.uk" TargetMode="External"/><Relationship Id="rId2" Type="http://schemas.openxmlformats.org/officeDocument/2006/relationships/hyperlink" Target="mailto:Jenny.duckworth@open.ac.uk" TargetMode="Externa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8762" y="1370616"/>
            <a:ext cx="7549692" cy="1329928"/>
          </a:xfrm>
        </p:spPr>
        <p:txBody>
          <a:bodyPr lIns="91440" tIns="45720" rIns="91440" bIns="45720" anchor="b">
            <a:normAutofit fontScale="90000"/>
          </a:bodyPr>
          <a:lstStyle/>
          <a:p>
            <a:r>
              <a:rPr lang="en-GB" sz="3600" b="1">
                <a:ea typeface="+mj-lt"/>
                <a:cs typeface="+mj-lt"/>
              </a:rPr>
              <a:t>Tutor and student experiences of marking grids for assessment on a Level 3 interdisciplinary module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7825" y="2404954"/>
            <a:ext cx="8209568" cy="4305103"/>
          </a:xfrm>
        </p:spPr>
        <p:txBody>
          <a:bodyPr lIns="91440" tIns="45720" rIns="91440" bIns="45720" anchor="t">
            <a:normAutofit/>
          </a:bodyPr>
          <a:lstStyle/>
          <a:p>
            <a:endParaRPr lang="en-GB" sz="2400">
              <a:cs typeface="Arial"/>
            </a:endParaRPr>
          </a:p>
          <a:p>
            <a:endParaRPr lang="en-GB" sz="2400">
              <a:cs typeface="Arial"/>
            </a:endParaRPr>
          </a:p>
          <a:p>
            <a:endParaRPr lang="en-GB" sz="2400">
              <a:cs typeface="Arial"/>
            </a:endParaRPr>
          </a:p>
          <a:p>
            <a:endParaRPr lang="en-GB" sz="2400" dirty="0">
              <a:cs typeface="Arial"/>
            </a:endParaRPr>
          </a:p>
          <a:p>
            <a:endParaRPr lang="en-GB" sz="2400">
              <a:cs typeface="Arial"/>
            </a:endParaRPr>
          </a:p>
          <a:p>
            <a:r>
              <a:rPr lang="en-GB" sz="2400" dirty="0">
                <a:cs typeface="Arial"/>
              </a:rPr>
              <a:t>Jenny Duckworth &amp; Harriet </a:t>
            </a:r>
            <a:r>
              <a:rPr lang="en-GB" sz="2400" dirty="0" err="1">
                <a:cs typeface="Arial"/>
              </a:rPr>
              <a:t>Kopinska</a:t>
            </a:r>
            <a:endParaRPr lang="en-GB" sz="2400" dirty="0">
              <a:cs typeface="Arial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110" y="282804"/>
            <a:ext cx="1946996" cy="565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174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9D7FF0-4400-0268-0601-EA728092D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GB" sz="2800" b="1" dirty="0">
                <a:cs typeface="Arial"/>
              </a:rPr>
              <a:t>Results: Tutors – applying criteria</a:t>
            </a:r>
            <a:r>
              <a:rPr lang="en-GB" dirty="0">
                <a:cs typeface="Arial"/>
              </a:rPr>
              <a:t>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C34C08-8C08-D2B4-4BD2-91C5EAFAA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B10F00D-6E64-37DA-6747-155EED155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xmlns="" id="{BFF6625C-49B5-EE6C-A713-876777AF6038}"/>
              </a:ext>
              <a:ext uri="{147F2762-F138-4A5C-976F-8EAC2B608ADB}">
                <a16:predDERef xmlns:a16="http://schemas.microsoft.com/office/drawing/2014/main" xmlns="" pred="{EC76A443-B4E8-4DCF-80E8-B8EFA11772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0436756"/>
              </p:ext>
            </p:extLst>
          </p:nvPr>
        </p:nvGraphicFramePr>
        <p:xfrm>
          <a:off x="884535" y="2188030"/>
          <a:ext cx="6426388" cy="3784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378272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9F0607-F8D4-AB8C-53CD-B272757A4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GB" sz="2800" b="1" dirty="0">
                <a:cs typeface="Arial"/>
              </a:rPr>
              <a:t>Results: Tutors – applying criteria</a:t>
            </a:r>
            <a:r>
              <a:rPr lang="en-GB" dirty="0">
                <a:cs typeface="Arial"/>
              </a:rPr>
              <a:t>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0DC1740-BDF9-5911-B8F3-0DB1F0E75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50BF386-B906-A405-07A3-D1EC2203F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216596"/>
            <a:ext cx="3325680" cy="504880"/>
          </a:xfrm>
        </p:spPr>
        <p:txBody>
          <a:bodyPr lIns="91440" tIns="45720" rIns="91440" bIns="45720" anchor="t"/>
          <a:lstStyle/>
          <a:p>
            <a:r>
              <a:rPr lang="en-GB">
                <a:cs typeface="Arial"/>
              </a:rPr>
              <a:t>1 (least easy) - 5 (most easy)</a:t>
            </a:r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374220F9-F40F-3F63-E565-F02E566A918F}"/>
              </a:ext>
            </a:extLst>
          </p:cNvPr>
          <p:cNvGrpSpPr/>
          <p:nvPr/>
        </p:nvGrpSpPr>
        <p:grpSpPr>
          <a:xfrm>
            <a:off x="2376851" y="1212878"/>
            <a:ext cx="4232302" cy="4963066"/>
            <a:chOff x="718743" y="1222860"/>
            <a:chExt cx="4232302" cy="4963066"/>
          </a:xfrm>
        </p:grpSpPr>
        <p:graphicFrame>
          <p:nvGraphicFramePr>
            <p:cNvPr id="5" name="Chart 4">
              <a:extLst>
                <a:ext uri="{FF2B5EF4-FFF2-40B4-BE49-F238E27FC236}">
                  <a16:creationId xmlns:a16="http://schemas.microsoft.com/office/drawing/2014/main" xmlns="" id="{D0C0709F-3C28-EF0D-B0D5-E54A543087DA}"/>
                </a:ext>
                <a:ext uri="{147F2762-F138-4A5C-976F-8EAC2B608ADB}">
                  <a16:predDERef xmlns:a16="http://schemas.microsoft.com/office/drawing/2014/main" xmlns="" pred="{40D117D5-97ED-E4AF-E641-6BE2C19FF7F1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440636754"/>
                </p:ext>
              </p:extLst>
            </p:nvPr>
          </p:nvGraphicFramePr>
          <p:xfrm>
            <a:off x="718743" y="1222860"/>
            <a:ext cx="4232302" cy="249288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6" name="Chart 5">
              <a:extLst>
                <a:ext uri="{FF2B5EF4-FFF2-40B4-BE49-F238E27FC236}">
                  <a16:creationId xmlns:a16="http://schemas.microsoft.com/office/drawing/2014/main" xmlns="" id="{62507090-B9F8-27A4-44D8-D9E56A563609}"/>
                </a:ext>
                <a:ext uri="{147F2762-F138-4A5C-976F-8EAC2B608ADB}">
                  <a16:predDERef xmlns:a16="http://schemas.microsoft.com/office/drawing/2014/main" xmlns="" pred="{D0C0709F-3C28-EF0D-B0D5-E54A543087DA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848251789"/>
                </p:ext>
              </p:extLst>
            </p:nvPr>
          </p:nvGraphicFramePr>
          <p:xfrm>
            <a:off x="718743" y="3718494"/>
            <a:ext cx="4231845" cy="246743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1299311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D5260D-56A3-E034-9A35-0897F0B21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261" y="395074"/>
            <a:ext cx="7886700" cy="1325563"/>
          </a:xfrm>
        </p:spPr>
        <p:txBody>
          <a:bodyPr lIns="91440" tIns="45720" rIns="91440" bIns="45720" anchor="t"/>
          <a:lstStyle/>
          <a:p>
            <a:r>
              <a:rPr lang="en-GB" sz="2800" b="1" dirty="0">
                <a:cs typeface="Arial"/>
              </a:rPr>
              <a:t>Tutor comments from survey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B401C69-7D02-8054-BB47-57450A67C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pPr marL="0" indent="0">
              <a:buNone/>
            </a:pPr>
            <a:r>
              <a:rPr lang="en-GB" b="1">
                <a:ea typeface="+mn-lt"/>
                <a:cs typeface="+mn-lt"/>
              </a:rPr>
              <a:t>Mixed picture so far...</a:t>
            </a:r>
            <a:endParaRPr lang="en-US"/>
          </a:p>
          <a:p>
            <a:pPr marL="0" indent="0">
              <a:buNone/>
            </a:pPr>
            <a:endParaRPr lang="en-GB">
              <a:cs typeface="Arial" panose="020B0604020202020204"/>
            </a:endParaRPr>
          </a:p>
          <a:p>
            <a:pPr marL="0" indent="0">
              <a:buNone/>
            </a:pPr>
            <a:r>
              <a:rPr lang="en-GB">
                <a:cs typeface="Arial" panose="020B0604020202020204"/>
              </a:rPr>
              <a:t>"</a:t>
            </a:r>
            <a:r>
              <a:rPr lang="en-GB">
                <a:ea typeface="+mn-lt"/>
                <a:cs typeface="+mn-lt"/>
              </a:rPr>
              <a:t>The marking grids can speed up marking and make it easier to comment on work"</a:t>
            </a:r>
            <a:endParaRPr lang="en-GB">
              <a:cs typeface="Arial"/>
            </a:endParaRPr>
          </a:p>
          <a:p>
            <a:pPr marL="0" indent="0">
              <a:buNone/>
            </a:pPr>
            <a:endParaRPr lang="en-GB">
              <a:cs typeface="Arial"/>
            </a:endParaRPr>
          </a:p>
          <a:p>
            <a:pPr marL="0" indent="0">
              <a:buNone/>
            </a:pPr>
            <a:r>
              <a:rPr lang="en-GB">
                <a:cs typeface="Arial"/>
              </a:rPr>
              <a:t>"</a:t>
            </a:r>
            <a:r>
              <a:rPr lang="en-GB">
                <a:ea typeface="+mn-lt"/>
                <a:cs typeface="+mn-lt"/>
              </a:rPr>
              <a:t>I don't like it as it involves presenting a lot of unnecessary information in a time-consuming way"</a:t>
            </a:r>
          </a:p>
          <a:p>
            <a:pPr marL="0" indent="0">
              <a:buNone/>
            </a:pPr>
            <a:endParaRPr lang="en-GB">
              <a:cs typeface="Arial" panose="020B0604020202020204"/>
            </a:endParaRPr>
          </a:p>
          <a:p>
            <a:pPr marL="0" indent="0">
              <a:buNone/>
            </a:pPr>
            <a:endParaRPr lang="en-GB" b="1">
              <a:cs typeface="Arial" panose="020B0604020202020204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2DF5D8D-EFDF-96D7-EC35-9D2A8AF8A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1932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D5260D-56A3-E034-9A35-0897F0B21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261" y="395074"/>
            <a:ext cx="7886700" cy="1325563"/>
          </a:xfrm>
        </p:spPr>
        <p:txBody>
          <a:bodyPr lIns="91440" tIns="45720" rIns="91440" bIns="45720" anchor="t"/>
          <a:lstStyle/>
          <a:p>
            <a:r>
              <a:rPr lang="en-GB" sz="2800" b="1" dirty="0">
                <a:cs typeface="Arial"/>
              </a:rPr>
              <a:t>Student comments from survey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B401C69-7D02-8054-BB47-57450A67C5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650" y="1249625"/>
            <a:ext cx="8417700" cy="5341338"/>
          </a:xfrm>
        </p:spPr>
        <p:txBody>
          <a:bodyPr lIns="91440" tIns="45720" rIns="91440" bIns="45720" anchor="t"/>
          <a:lstStyle/>
          <a:p>
            <a:pPr marL="0" indent="0">
              <a:buNone/>
            </a:pPr>
            <a:r>
              <a:rPr lang="en-GB" b="1" dirty="0">
                <a:ea typeface="+mn-lt"/>
                <a:cs typeface="+mn-lt"/>
              </a:rPr>
              <a:t>Generally positive...</a:t>
            </a:r>
            <a:endParaRPr lang="en-US" dirty="0"/>
          </a:p>
          <a:p>
            <a:pPr marL="0" indent="0">
              <a:buNone/>
            </a:pPr>
            <a:r>
              <a:rPr lang="en-GB" sz="2400" dirty="0">
                <a:cs typeface="Arial" panose="020B0604020202020204"/>
              </a:rPr>
              <a:t>"</a:t>
            </a:r>
            <a:r>
              <a:rPr lang="en-GB" sz="2400" dirty="0">
                <a:ea typeface="+mn-lt"/>
                <a:cs typeface="+mn-lt"/>
              </a:rPr>
              <a:t>It's a pretty straight forward way of seeing what I was meant to do, what </a:t>
            </a:r>
            <a:r>
              <a:rPr lang="en-GB" sz="2400" dirty="0" err="1">
                <a:ea typeface="+mn-lt"/>
                <a:cs typeface="+mn-lt"/>
              </a:rPr>
              <a:t>i</a:t>
            </a:r>
            <a:r>
              <a:rPr lang="en-GB" sz="2400" dirty="0">
                <a:ea typeface="+mn-lt"/>
                <a:cs typeface="+mn-lt"/>
              </a:rPr>
              <a:t> did well, and what needs improving"</a:t>
            </a:r>
            <a:endParaRPr lang="en-GB" sz="2400" dirty="0">
              <a:cs typeface="Arial"/>
            </a:endParaRPr>
          </a:p>
          <a:p>
            <a:pPr marL="0" indent="0">
              <a:buNone/>
            </a:pPr>
            <a:endParaRPr lang="en-GB" sz="2400" dirty="0">
              <a:cs typeface="Arial"/>
            </a:endParaRPr>
          </a:p>
          <a:p>
            <a:pPr marL="0" indent="0">
              <a:buNone/>
            </a:pPr>
            <a:r>
              <a:rPr lang="en-GB" sz="2400" dirty="0">
                <a:cs typeface="Arial"/>
              </a:rPr>
              <a:t>"</a:t>
            </a:r>
            <a:r>
              <a:rPr lang="en-GB" sz="2400" dirty="0">
                <a:ea typeface="+mn-lt"/>
                <a:cs typeface="+mn-lt"/>
              </a:rPr>
              <a:t>The grids give detailed summary of where I went wrong, which I can then relate to the work"</a:t>
            </a:r>
          </a:p>
          <a:p>
            <a:pPr marL="0" indent="0">
              <a:buNone/>
            </a:pPr>
            <a:endParaRPr lang="en-GB" sz="24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GB" b="1" dirty="0">
                <a:ea typeface="+mn-lt"/>
                <a:cs typeface="+mn-lt"/>
              </a:rPr>
              <a:t>But room for improvement...</a:t>
            </a:r>
            <a:endParaRPr lang="en-GB" b="1">
              <a:cs typeface="Arial"/>
            </a:endParaRPr>
          </a:p>
          <a:p>
            <a:pPr marL="0" indent="0">
              <a:buNone/>
            </a:pPr>
            <a:r>
              <a:rPr lang="en-GB" sz="2400" dirty="0">
                <a:ea typeface="+mn-lt"/>
                <a:cs typeface="+mn-lt"/>
              </a:rPr>
              <a:t>"It's often not very clear what I missed doing, and just comments on what I did right. That doesn't always help me understand where I went wrong"</a:t>
            </a:r>
            <a:endParaRPr lang="en-GB" sz="2400" dirty="0">
              <a:cs typeface="Arial"/>
            </a:endParaRPr>
          </a:p>
          <a:p>
            <a:pPr marL="0" indent="0">
              <a:buNone/>
            </a:pPr>
            <a:endParaRPr lang="en-GB" b="1">
              <a:cs typeface="Arial" panose="020B0604020202020204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2DF5D8D-EFDF-96D7-EC35-9D2A8AF8A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3788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A06319-C517-8019-AC24-38EAA32AB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GB" sz="2800" b="1" dirty="0">
                <a:cs typeface="Arial"/>
              </a:rPr>
              <a:t>Next steps</a:t>
            </a:r>
            <a:endParaRPr lang="en-GB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357581-32DF-0A5B-81CA-9696A5318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r>
              <a:rPr lang="en-GB" dirty="0">
                <a:ea typeface="+mn-lt"/>
                <a:cs typeface="+mn-lt"/>
              </a:rPr>
              <a:t>Further exploration of quantitative data</a:t>
            </a:r>
            <a:endParaRPr lang="en-US" dirty="0"/>
          </a:p>
          <a:p>
            <a:endParaRPr lang="en-GB" dirty="0">
              <a:ea typeface="+mn-lt"/>
              <a:cs typeface="+mn-lt"/>
            </a:endParaRPr>
          </a:p>
          <a:p>
            <a:r>
              <a:rPr lang="en-GB" dirty="0">
                <a:cs typeface="Arial"/>
              </a:rPr>
              <a:t>Thematic analysis of interview transcripts</a:t>
            </a:r>
            <a:endParaRPr lang="en-GB" dirty="0"/>
          </a:p>
          <a:p>
            <a:endParaRPr lang="en-GB" dirty="0">
              <a:cs typeface="Arial"/>
            </a:endParaRPr>
          </a:p>
          <a:p>
            <a:r>
              <a:rPr lang="en-GB" dirty="0">
                <a:cs typeface="Arial"/>
              </a:rPr>
              <a:t>Recommendations for SDT306 module team </a:t>
            </a:r>
          </a:p>
          <a:p>
            <a:endParaRPr lang="en-GB" dirty="0">
              <a:cs typeface="Arial"/>
            </a:endParaRPr>
          </a:p>
          <a:p>
            <a:r>
              <a:rPr lang="en-GB" dirty="0">
                <a:cs typeface="Arial"/>
              </a:rPr>
              <a:t>Wider applicability beyond SDT306?</a:t>
            </a:r>
          </a:p>
          <a:p>
            <a:endParaRPr lang="en-GB">
              <a:cs typeface="Arial"/>
            </a:endParaRPr>
          </a:p>
          <a:p>
            <a:endParaRPr lang="en-GB" dirty="0">
              <a:cs typeface="Arial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88B3F9A-EB86-C0A3-100C-5F11E835F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3325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FDA6C8-4766-844A-2AEC-9F9C46848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GB" sz="2800" b="1" dirty="0">
                <a:cs typeface="Arial"/>
              </a:rPr>
              <a:t>Any questions?</a:t>
            </a:r>
            <a:endParaRPr lang="en-GB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B971B6E-DBD3-31B5-3A2F-1CA0DE9BF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endParaRPr lang="en-GB"/>
          </a:p>
          <a:p>
            <a:endParaRPr lang="en-GB" dirty="0">
              <a:cs typeface="Arial"/>
            </a:endParaRPr>
          </a:p>
          <a:p>
            <a:endParaRPr lang="en-GB" dirty="0">
              <a:cs typeface="Arial"/>
            </a:endParaRPr>
          </a:p>
          <a:p>
            <a:r>
              <a:rPr lang="en-GB" dirty="0">
                <a:cs typeface="Arial"/>
                <a:hlinkClick r:id="rId2"/>
              </a:rPr>
              <a:t>jenny.duckworth@open.ac.uk</a:t>
            </a:r>
            <a:endParaRPr lang="en-GB" dirty="0">
              <a:cs typeface="Arial"/>
            </a:endParaRPr>
          </a:p>
          <a:p>
            <a:r>
              <a:rPr lang="en-GB" dirty="0">
                <a:cs typeface="Arial"/>
                <a:hlinkClick r:id="rId3"/>
              </a:rPr>
              <a:t>harriet.kopinska@open.ac.uk</a:t>
            </a:r>
            <a:r>
              <a:rPr lang="en-GB" dirty="0">
                <a:cs typeface="Arial"/>
              </a:rPr>
              <a:t> 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5AA487F-45AF-839C-A6E5-FE63F435C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1448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28284"/>
            <a:ext cx="8334118" cy="3263504"/>
          </a:xfrm>
        </p:spPr>
        <p:txBody>
          <a:bodyPr lIns="91440" tIns="45720" rIns="91440" bIns="45720" anchor="t"/>
          <a:lstStyle/>
          <a:p>
            <a:endParaRPr lang="en-GB"/>
          </a:p>
          <a:p>
            <a:endParaRPr lang="en-GB">
              <a:cs typeface="Arial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C4C0DB71-ED17-A406-3136-7898B350F8E4}"/>
              </a:ext>
            </a:extLst>
          </p:cNvPr>
          <p:cNvSpPr/>
          <p:nvPr/>
        </p:nvSpPr>
        <p:spPr>
          <a:xfrm>
            <a:off x="749029" y="598251"/>
            <a:ext cx="5184842" cy="91440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BE1610F-76DF-2801-AB0B-4319BA7CBB32}"/>
              </a:ext>
            </a:extLst>
          </p:cNvPr>
          <p:cNvSpPr txBox="1"/>
          <p:nvPr/>
        </p:nvSpPr>
        <p:spPr>
          <a:xfrm>
            <a:off x="671003" y="1718412"/>
            <a:ext cx="7423314" cy="29323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200000"/>
              </a:lnSpc>
              <a:buFont typeface="Arial"/>
              <a:buChar char="•"/>
            </a:pPr>
            <a:r>
              <a:rPr lang="en-US" sz="2400">
                <a:cs typeface="Arial"/>
              </a:rPr>
              <a:t>Inter-disciplinary</a:t>
            </a:r>
            <a:r>
              <a:rPr lang="en-US" sz="2400" dirty="0">
                <a:cs typeface="Arial"/>
              </a:rPr>
              <a:t> module</a:t>
            </a:r>
          </a:p>
          <a:p>
            <a:pPr marL="285750" indent="-285750">
              <a:lnSpc>
                <a:spcPct val="200000"/>
              </a:lnSpc>
              <a:buFont typeface="Arial"/>
              <a:buChar char="•"/>
            </a:pPr>
            <a:r>
              <a:rPr lang="en-US" sz="2400" dirty="0">
                <a:cs typeface="Arial"/>
              </a:rPr>
              <a:t>Wide range of skills developed</a:t>
            </a:r>
          </a:p>
          <a:p>
            <a:pPr marL="285750" indent="-285750">
              <a:lnSpc>
                <a:spcPct val="200000"/>
              </a:lnSpc>
              <a:buFont typeface="Arial"/>
              <a:buChar char="•"/>
            </a:pPr>
            <a:r>
              <a:rPr lang="en-US" sz="2400" dirty="0">
                <a:cs typeface="Arial"/>
              </a:rPr>
              <a:t>Issues considered from multiple perspectives</a:t>
            </a:r>
          </a:p>
          <a:p>
            <a:pPr marL="285750" indent="-285750">
              <a:lnSpc>
                <a:spcPct val="200000"/>
              </a:lnSpc>
              <a:buFont typeface="Arial"/>
              <a:buChar char="•"/>
            </a:pPr>
            <a:r>
              <a:rPr lang="en-US" sz="2400" dirty="0">
                <a:cs typeface="Arial"/>
              </a:rPr>
              <a:t>Often ultimate/penultimate module studied</a:t>
            </a:r>
          </a:p>
        </p:txBody>
      </p:sp>
      <p:pic>
        <p:nvPicPr>
          <p:cNvPr id="11" name="Picture 11" descr="Text&#10;&#10;Description automatically generated">
            <a:extLst>
              <a:ext uri="{FF2B5EF4-FFF2-40B4-BE49-F238E27FC236}">
                <a16:creationId xmlns:a16="http://schemas.microsoft.com/office/drawing/2014/main" xmlns="" id="{F7D7F857-9C37-3453-11AF-42F952FE53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941" y="640323"/>
            <a:ext cx="5116748" cy="849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718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620771" y="298367"/>
            <a:ext cx="8769352" cy="1003464"/>
          </a:xfrm>
        </p:spPr>
        <p:txBody>
          <a:bodyPr lIns="91440" tIns="45720" rIns="91440" bIns="45720" anchor="t">
            <a:normAutofit fontScale="90000"/>
          </a:bodyPr>
          <a:lstStyle/>
          <a:p>
            <a:pPr algn="ctr"/>
            <a:r>
              <a:rPr lang="en-GB" sz="2800" b="1" dirty="0">
                <a:ea typeface="+mj-lt"/>
                <a:cs typeface="+mj-lt"/>
              </a:rPr>
              <a:t>Marking grids</a:t>
            </a:r>
            <a:br>
              <a:rPr lang="en-GB" sz="2800" b="1" dirty="0">
                <a:ea typeface="+mj-lt"/>
                <a:cs typeface="+mj-lt"/>
              </a:rPr>
            </a:br>
            <a:r>
              <a:rPr lang="en-GB" sz="3600" dirty="0">
                <a:latin typeface="Calibri"/>
                <a:cs typeface="Calibri"/>
              </a:rPr>
              <a:t/>
            </a:r>
            <a:br>
              <a:rPr lang="en-GB" sz="3600" dirty="0">
                <a:latin typeface="Calibri"/>
                <a:cs typeface="Calibri"/>
              </a:rPr>
            </a:br>
            <a:r>
              <a:rPr lang="en-GB" sz="3600" dirty="0">
                <a:solidFill>
                  <a:srgbClr val="000000"/>
                </a:solidFill>
                <a:latin typeface="Calibri"/>
                <a:cs typeface="Calibri"/>
              </a:rPr>
              <a:t> 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1345701"/>
          </a:xfrm>
        </p:spPr>
        <p:txBody>
          <a:bodyPr/>
          <a:lstStyle/>
          <a:p>
            <a:endParaRPr lang="en-GB"/>
          </a:p>
          <a:p>
            <a:endParaRPr lang="en-GB"/>
          </a:p>
          <a:p>
            <a:pPr marL="0" indent="0">
              <a:buNone/>
            </a:pPr>
            <a:endParaRPr lang="en-GB"/>
          </a:p>
        </p:txBody>
      </p:sp>
      <p:pic>
        <p:nvPicPr>
          <p:cNvPr id="4" name="Picture 9" descr="Table, timeline&#10;&#10;Description automatically generated">
            <a:extLst>
              <a:ext uri="{FF2B5EF4-FFF2-40B4-BE49-F238E27FC236}">
                <a16:creationId xmlns:a16="http://schemas.microsoft.com/office/drawing/2014/main" xmlns="" id="{0FCA3DF5-7BE4-AE85-DDE2-AAAAC777BC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400" y="1168065"/>
            <a:ext cx="8287200" cy="5556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937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229" y="217367"/>
            <a:ext cx="7041352" cy="1003464"/>
          </a:xfrm>
        </p:spPr>
        <p:txBody>
          <a:bodyPr lIns="91440" tIns="45720" rIns="91440" bIns="45720" anchor="t">
            <a:normAutofit fontScale="90000"/>
          </a:bodyPr>
          <a:lstStyle/>
          <a:p>
            <a:pPr algn="ctr"/>
            <a:r>
              <a:rPr lang="en-US" sz="3600" dirty="0">
                <a:latin typeface="Arial"/>
                <a:cs typeface="Arial"/>
              </a:rPr>
              <a:t>'</a:t>
            </a:r>
            <a:r>
              <a:rPr lang="en-US" sz="2800" b="1" dirty="0">
                <a:ea typeface="+mj-lt"/>
                <a:cs typeface="+mj-lt"/>
              </a:rPr>
              <a:t>What is the tutor and student experience of the marking grid approach used on SDT306?</a:t>
            </a:r>
            <a:r>
              <a:rPr lang="en-US" sz="2800" dirty="0">
                <a:latin typeface="Arial"/>
                <a:cs typeface="Arial"/>
              </a:rPr>
              <a:t>'</a:t>
            </a:r>
            <a:br>
              <a:rPr lang="en-US" sz="2800" dirty="0">
                <a:latin typeface="Arial"/>
                <a:cs typeface="Arial"/>
              </a:rPr>
            </a:br>
            <a:r>
              <a:rPr lang="en-GB" sz="3600" dirty="0">
                <a:solidFill>
                  <a:srgbClr val="000000"/>
                </a:solidFill>
                <a:latin typeface="Calibri"/>
                <a:cs typeface="Calibri"/>
              </a:rPr>
              <a:t> </a:t>
            </a:r>
            <a:r>
              <a:rPr lang="en-GB" dirty="0"/>
              <a:t/>
            </a:r>
            <a:br>
              <a:rPr lang="en-GB" dirty="0"/>
            </a:br>
            <a:endParaRPr lang="en-GB"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1345701"/>
          </a:xfrm>
        </p:spPr>
        <p:txBody>
          <a:bodyPr/>
          <a:lstStyle/>
          <a:p>
            <a:endParaRPr lang="en-GB"/>
          </a:p>
          <a:p>
            <a:endParaRPr lang="en-GB"/>
          </a:p>
          <a:p>
            <a:pPr marL="0" indent="0">
              <a:buNone/>
            </a:pPr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761E59B-A0A4-B519-59F6-02F08D7C665A}"/>
              </a:ext>
            </a:extLst>
          </p:cNvPr>
          <p:cNvSpPr txBox="1"/>
          <p:nvPr/>
        </p:nvSpPr>
        <p:spPr>
          <a:xfrm>
            <a:off x="666191" y="1666686"/>
            <a:ext cx="6521437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>
                <a:cs typeface="Arial"/>
              </a:rPr>
              <a:t>Aims: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>
                <a:cs typeface="Arial"/>
              </a:rPr>
              <a:t>Facilitate application of LO grading scales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>
                <a:cs typeface="Arial"/>
              </a:rPr>
              <a:t>Consistency of grading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>
                <a:cs typeface="Arial"/>
              </a:rPr>
              <a:t>Giving constructive feedback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5E3371B-3460-9A2D-EF87-A87D4FE428F0}"/>
              </a:ext>
            </a:extLst>
          </p:cNvPr>
          <p:cNvSpPr txBox="1"/>
          <p:nvPr/>
        </p:nvSpPr>
        <p:spPr>
          <a:xfrm>
            <a:off x="630190" y="3520762"/>
            <a:ext cx="6449514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>
                <a:cs typeface="Arial"/>
              </a:rPr>
              <a:t>Challenges for tutors: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>
                <a:cs typeface="Arial"/>
              </a:rPr>
              <a:t>Translation of criteria into scores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>
                <a:cs typeface="Arial"/>
              </a:rPr>
              <a:t>Time 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D68A3337-08F1-3C08-3405-B60F832C46C5}"/>
              </a:ext>
            </a:extLst>
          </p:cNvPr>
          <p:cNvSpPr txBox="1"/>
          <p:nvPr/>
        </p:nvSpPr>
        <p:spPr>
          <a:xfrm>
            <a:off x="711189" y="4954174"/>
            <a:ext cx="5261514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b="1" dirty="0">
                <a:cs typeface="Arial"/>
              </a:rPr>
              <a:t>Challenges for students: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>
                <a:cs typeface="Arial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57509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E0F3C6-433A-FE55-7FFE-10F90E7AB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5798700" cy="1045107"/>
          </a:xfrm>
        </p:spPr>
        <p:txBody>
          <a:bodyPr lIns="91440" tIns="45720" rIns="91440" bIns="45720" anchor="t"/>
          <a:lstStyle/>
          <a:p>
            <a:r>
              <a:rPr lang="en-US" sz="2800" b="1" dirty="0">
                <a:ea typeface="+mj-lt"/>
                <a:cs typeface="+mj-lt"/>
              </a:rPr>
              <a:t>Methods</a:t>
            </a:r>
            <a:br>
              <a:rPr lang="en-US" sz="2800" b="1" dirty="0">
                <a:ea typeface="+mj-lt"/>
                <a:cs typeface="+mj-lt"/>
              </a:rPr>
            </a:br>
            <a:r>
              <a:rPr lang="en-US" sz="2800" dirty="0">
                <a:ea typeface="+mj-lt"/>
                <a:cs typeface="+mj-lt"/>
              </a:rPr>
              <a:t/>
            </a:r>
            <a:br>
              <a:rPr lang="en-US" sz="2800" dirty="0">
                <a:ea typeface="+mj-lt"/>
                <a:cs typeface="+mj-lt"/>
              </a:rPr>
            </a:br>
            <a:endParaRPr lang="en-US" sz="2800">
              <a:latin typeface="+mn-lt"/>
              <a:ea typeface="+mn-ea"/>
              <a:cs typeface="Arial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1E2FE33-B9DF-91C9-4185-D81CC68CA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CB3CBBB-27D8-8DFA-F526-56549C953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024" y="1482897"/>
            <a:ext cx="7886700" cy="4351338"/>
          </a:xfrm>
        </p:spPr>
        <p:txBody>
          <a:bodyPr lIns="91440" tIns="45720" rIns="91440" bIns="45720" anchor="t"/>
          <a:lstStyle/>
          <a:p>
            <a:r>
              <a:rPr lang="en-US" sz="2400" dirty="0">
                <a:cs typeface="Arial"/>
              </a:rPr>
              <a:t>Survey to tutors and students focusing on TMA02/03 using Likert</a:t>
            </a:r>
            <a:r>
              <a:rPr lang="en-US" sz="2400">
                <a:cs typeface="Arial"/>
              </a:rPr>
              <a:t> scale</a:t>
            </a:r>
            <a:r>
              <a:rPr lang="en-US" sz="2400" dirty="0">
                <a:cs typeface="Arial"/>
              </a:rPr>
              <a:t>, ordering, yes/no and free text. Student survey piloted by Student Buddies. </a:t>
            </a:r>
          </a:p>
          <a:p>
            <a:endParaRPr lang="en-US" sz="2400" dirty="0">
              <a:cs typeface="Arial"/>
            </a:endParaRPr>
          </a:p>
          <a:p>
            <a:r>
              <a:rPr lang="en-US" sz="2400" dirty="0">
                <a:cs typeface="Arial"/>
              </a:rPr>
              <a:t>13 tutors (60%) and 30 students (17%) completed survey</a:t>
            </a:r>
          </a:p>
          <a:p>
            <a:pPr marL="0" indent="0">
              <a:buNone/>
            </a:pPr>
            <a:endParaRPr lang="en-US" sz="2400" dirty="0">
              <a:cs typeface="Arial"/>
            </a:endParaRPr>
          </a:p>
          <a:p>
            <a:r>
              <a:rPr lang="en-US" sz="2400" dirty="0">
                <a:cs typeface="Arial"/>
              </a:rPr>
              <a:t>Semi structured interviews of 6 tutors/students framed around experience of marking grids and learning outcomes.</a:t>
            </a:r>
          </a:p>
          <a:p>
            <a:endParaRPr lang="en-US" sz="2400" dirty="0">
              <a:cs typeface="Arial"/>
            </a:endParaRPr>
          </a:p>
          <a:p>
            <a:r>
              <a:rPr lang="en-US" sz="2400" dirty="0">
                <a:cs typeface="Arial"/>
              </a:rPr>
              <a:t> Quantitative/qualitative analysis.</a:t>
            </a:r>
            <a:r>
              <a:rPr lang="en-US" dirty="0">
                <a:cs typeface="Arial"/>
              </a:rPr>
              <a:t> </a:t>
            </a:r>
            <a:br>
              <a:rPr lang="en-US" dirty="0">
                <a:cs typeface="Arial"/>
              </a:rPr>
            </a:br>
            <a:endParaRPr lang="en-US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80409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E21785-C7C4-9517-2DD0-B2A112C6F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sz="2800" b="1" dirty="0">
                <a:ea typeface="+mj-lt"/>
                <a:cs typeface="+mj-lt"/>
              </a:rPr>
              <a:t>Results: Students - Time</a:t>
            </a:r>
            <a:r>
              <a:rPr lang="en-US" dirty="0">
                <a:cs typeface="Arial"/>
              </a:rPr>
              <a:t> 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75A127C-2916-868D-FDDC-2373CF0D1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xmlns="" id="{00000000-0008-0000-0B00-000004000000}"/>
              </a:ext>
              <a:ext uri="{147F2762-F138-4A5C-976F-8EAC2B608ADB}">
                <a16:predDERef xmlns:a16="http://schemas.microsoft.com/office/drawing/2014/main" xmlns="" pred="{00000000-0008-0000-0B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2393858"/>
              </p:ext>
            </p:extLst>
          </p:nvPr>
        </p:nvGraphicFramePr>
        <p:xfrm>
          <a:off x="629475" y="1687875"/>
          <a:ext cx="7065000" cy="40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6941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E21785-C7C4-9517-2DD0-B2A112C6F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sz="2800" b="1" dirty="0">
                <a:ea typeface="+mj-lt"/>
                <a:cs typeface="+mj-lt"/>
              </a:rPr>
              <a:t>Results: Students</a:t>
            </a:r>
            <a:r>
              <a:rPr lang="en-US" sz="2800" b="1" dirty="0">
                <a:cs typeface="Arial"/>
              </a:rPr>
              <a:t> – Future work</a:t>
            </a:r>
            <a:r>
              <a:rPr lang="en-US" dirty="0">
                <a:cs typeface="Arial"/>
              </a:rPr>
              <a:t>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943C359-DF68-C5CB-BA01-345A990C2E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75A127C-2916-868D-FDDC-2373CF0D1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xmlns="" id="{00000000-0008-0000-07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025717"/>
              </p:ext>
            </p:extLst>
          </p:nvPr>
        </p:nvGraphicFramePr>
        <p:xfrm>
          <a:off x="630000" y="1827000"/>
          <a:ext cx="7371000" cy="401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49687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E21785-C7C4-9517-2DD0-B2A112C6F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650" y="365126"/>
            <a:ext cx="8138700" cy="1325563"/>
          </a:xfrm>
        </p:spPr>
        <p:txBody>
          <a:bodyPr lIns="91440" tIns="45720" rIns="91440" bIns="45720" anchor="t"/>
          <a:lstStyle/>
          <a:p>
            <a:r>
              <a:rPr lang="en-US" sz="2800" b="1" dirty="0">
                <a:ea typeface="+mj-lt"/>
                <a:cs typeface="+mj-lt"/>
              </a:rPr>
              <a:t>Results: Students/Tutors  – Learning outcomes 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75A127C-2916-868D-FDDC-2373CF0D1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9FAFE3F-1430-4615-DB0D-E384CD868803}"/>
              </a:ext>
            </a:extLst>
          </p:cNvPr>
          <p:cNvSpPr txBox="1"/>
          <p:nvPr/>
        </p:nvSpPr>
        <p:spPr>
          <a:xfrm>
            <a:off x="1625400" y="1742400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Students </a:t>
            </a:r>
            <a:endParaRPr lang="en-US" b="1" dirty="0">
              <a:cs typeface="Arial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xmlns="" id="{DE2BB5EC-08CF-0525-870A-CDE07F796F63}"/>
              </a:ext>
              <a:ext uri="{147F2762-F138-4A5C-976F-8EAC2B608ADB}">
                <a16:predDERef xmlns:a16="http://schemas.microsoft.com/office/drawing/2014/main" xmlns="" pred="{BFF6625C-49B5-EE6C-A713-876777AF603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2737504"/>
              </p:ext>
            </p:extLst>
          </p:nvPr>
        </p:nvGraphicFramePr>
        <p:xfrm>
          <a:off x="4567936" y="2190663"/>
          <a:ext cx="4456215" cy="2887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1CD8F89-EDB4-6B54-F593-BE96D4C08BF4}"/>
              </a:ext>
            </a:extLst>
          </p:cNvPr>
          <p:cNvSpPr txBox="1"/>
          <p:nvPr/>
        </p:nvSpPr>
        <p:spPr>
          <a:xfrm>
            <a:off x="6396639" y="1742400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/>
              <a:t>Tutors</a:t>
            </a:r>
            <a:endParaRPr lang="en-US" b="1" dirty="0">
              <a:cs typeface="Arial"/>
            </a:endParaRP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xmlns="" id="{067B9169-6BF5-2D43-062B-C7F04CA931E1}"/>
              </a:ext>
              <a:ext uri="{147F2762-F138-4A5C-976F-8EAC2B608ADB}">
                <a16:predDERef xmlns:a16="http://schemas.microsoft.com/office/drawing/2014/main" xmlns="" pred="{DD0AD627-E29C-2FF4-5E48-CDAA04077B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1528816"/>
              </p:ext>
            </p:extLst>
          </p:nvPr>
        </p:nvGraphicFramePr>
        <p:xfrm>
          <a:off x="62475" y="2191875"/>
          <a:ext cx="4455000" cy="289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0738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9F5FAC-0A2C-0635-6D67-852348453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GB" sz="2800" b="1" dirty="0">
                <a:cs typeface="Arial"/>
              </a:rPr>
              <a:t>Results: Tutors - time</a:t>
            </a:r>
            <a:endParaRPr lang="en-GB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2E9E33A-54D5-5FD3-053C-A89A15C5C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9747940-F97C-0E6E-DF49-F506584A9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69229" y="6226579"/>
            <a:ext cx="3405541" cy="454967"/>
          </a:xfrm>
        </p:spPr>
        <p:txBody>
          <a:bodyPr lIns="91440" tIns="45720" rIns="91440" bIns="45720" anchor="t"/>
          <a:lstStyle/>
          <a:p>
            <a:endParaRPr lang="en-GB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xmlns="" id="{A1D1A10C-A36D-40AE-AE9D-364C609E1A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9056163"/>
              </p:ext>
            </p:extLst>
          </p:nvPr>
        </p:nvGraphicFramePr>
        <p:xfrm>
          <a:off x="1698772" y="1981900"/>
          <a:ext cx="5293801" cy="369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7615955"/>
      </p:ext>
    </p:extLst>
  </p:cSld>
  <p:clrMapOvr>
    <a:masterClrMapping/>
  </p:clrMapOvr>
</p:sld>
</file>

<file path=ppt/theme/theme1.xml><?xml version="1.0" encoding="utf-8"?>
<a:theme xmlns:a="http://schemas.openxmlformats.org/drawingml/2006/main" name="TITLES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5007D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6A415C171F3242A93D7E0C8B95EE4C" ma:contentTypeVersion="9" ma:contentTypeDescription="Create a new document." ma:contentTypeScope="" ma:versionID="2a8c2137152e490bc8dd96b47d71eb89">
  <xsd:schema xmlns:xsd="http://www.w3.org/2001/XMLSchema" xmlns:xs="http://www.w3.org/2001/XMLSchema" xmlns:p="http://schemas.microsoft.com/office/2006/metadata/properties" xmlns:ns2="102ca54a-18e4-493b-8c10-bc704b23cf60" targetNamespace="http://schemas.microsoft.com/office/2006/metadata/properties" ma:root="true" ma:fieldsID="fdb4b8200bad6fd26a0eb7533178c7a6" ns2:_="">
    <xsd:import namespace="102ca54a-18e4-493b-8c10-bc704b23cf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2ca54a-18e4-493b-8c10-bc704b23cf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FFC06B1-A68C-4EE8-AC33-2CD05C3DBA46}">
  <ds:schemaRefs>
    <ds:schemaRef ds:uri="102ca54a-18e4-493b-8c10-bc704b23cf6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782CB22E-9CF1-4961-B641-CCD536ED2E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FCF233B-271D-4DEF-BFBA-B976C05B43C8}">
  <ds:schemaRefs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102ca54a-18e4-493b-8c10-bc704b23cf60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387</Words>
  <Application>Microsoft Office PowerPoint</Application>
  <PresentationFormat>On-screen Show (4:3)</PresentationFormat>
  <Paragraphs>77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TITLES</vt:lpstr>
      <vt:lpstr>CONTENT</vt:lpstr>
      <vt:lpstr>Tutor and student experiences of marking grids for assessment on a Level 3 interdisciplinary module</vt:lpstr>
      <vt:lpstr>PowerPoint Presentation</vt:lpstr>
      <vt:lpstr>Marking grids     </vt:lpstr>
      <vt:lpstr>'What is the tutor and student experience of the marking grid approach used on SDT306?'   </vt:lpstr>
      <vt:lpstr>Methods  </vt:lpstr>
      <vt:lpstr>Results: Students - Time </vt:lpstr>
      <vt:lpstr>Results: Students – Future work </vt:lpstr>
      <vt:lpstr>Results: Students/Tutors  – Learning outcomes </vt:lpstr>
      <vt:lpstr>Results: Tutors - time</vt:lpstr>
      <vt:lpstr>Results: Tutors – applying criteria </vt:lpstr>
      <vt:lpstr>Results: Tutors – applying criteria </vt:lpstr>
      <vt:lpstr>Tutor comments from survey</vt:lpstr>
      <vt:lpstr>Student comments from survey</vt:lpstr>
      <vt:lpstr>Next steps</vt:lpstr>
      <vt:lpstr>Any questions?</vt:lpstr>
    </vt:vector>
  </TitlesOfParts>
  <Company>SMCD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 M</dc:creator>
  <cp:lastModifiedBy>Harriet Kopinska</cp:lastModifiedBy>
  <cp:revision>255</cp:revision>
  <dcterms:created xsi:type="dcterms:W3CDTF">2016-08-10T11:35:26Z</dcterms:created>
  <dcterms:modified xsi:type="dcterms:W3CDTF">2022-05-09T10:38:21Z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0x0101001B6A415C171F3242A93D7E0C8B95EE4C</vt:lpwstr>
  </property>
</Properties>
</file>