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2.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3.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4.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21"/>
  </p:notesMasterIdLst>
  <p:sldIdLst>
    <p:sldId id="256" r:id="rId2"/>
    <p:sldId id="354" r:id="rId3"/>
    <p:sldId id="356" r:id="rId4"/>
    <p:sldId id="399" r:id="rId5"/>
    <p:sldId id="379" r:id="rId6"/>
    <p:sldId id="396" r:id="rId7"/>
    <p:sldId id="401" r:id="rId8"/>
    <p:sldId id="380" r:id="rId9"/>
    <p:sldId id="381" r:id="rId10"/>
    <p:sldId id="382" r:id="rId11"/>
    <p:sldId id="384" r:id="rId12"/>
    <p:sldId id="387" r:id="rId13"/>
    <p:sldId id="388" r:id="rId14"/>
    <p:sldId id="392" r:id="rId15"/>
    <p:sldId id="391" r:id="rId16"/>
    <p:sldId id="395" r:id="rId17"/>
    <p:sldId id="378" r:id="rId18"/>
    <p:sldId id="390" r:id="rId19"/>
    <p:sldId id="398"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iona.Moorman" initials="F" lastIdx="2" clrIdx="0">
    <p:extLst>
      <p:ext uri="{19B8F6BF-5375-455C-9EA6-DF929625EA0E}">
        <p15:presenceInfo xmlns:p15="http://schemas.microsoft.com/office/powerpoint/2012/main" userId="S::fm5335@open.ac.uk::9a9be993-b746-4073-b9d8-c5364dca645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7765" autoAdjust="0"/>
  </p:normalViewPr>
  <p:slideViewPr>
    <p:cSldViewPr snapToGrid="0">
      <p:cViewPr varScale="1">
        <p:scale>
          <a:sx n="58" d="100"/>
          <a:sy n="58" d="100"/>
        </p:scale>
        <p:origin x="1504"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openuniv-my.sharepoint.com/personal/em623_open_ac_uk/Documents/S112BlackStudentsESTEEM/Intersectional%20data%20analysis/Intersectional%20data%20analysi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openuniv-my.sharepoint.com/personal/em623_open_ac_uk/Documents/S112BlackStudentsESTEEM/Intersectional%20data%20analysis/Intersectional%20data%20analysi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openuniv-my.sharepoint.com/personal/em623_open_ac_uk/Documents/S112BlackStudentsESTEEM/Intersectional%20data%20analysis/Intersectional%20data%20analysi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openuniv-my.sharepoint.com/personal/em623_open_ac_uk/Documents/S112BlackStudentsESTEEM/Intersectional%20data%20analysis/Intersectional%20data%20analysi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openuniv-my.sharepoint.com/personal/em623_open_ac_uk/Documents/S112BlackStudentsESTEEM/Intersectional%20data%20analysis/Intersectional%20data%20analysis.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openuniv-my.sharepoint.com/personal/em623_open_ac_uk/Documents/S112BlackStudentsESTEEM/Intersectional%20data%20analysis/Intersectional%20data%20analysis.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https://openuniv-my.sharepoint.com/personal/em623_open_ac_uk/Documents/S112BlackStudentsESTEEM/Intersectional%20data%20analysis/Intersectional%20data%20analysis.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openuniv-my.sharepoint.com/personal/em623_open_ac_uk/Documents/S112BlackStudentsESTEEM/Intersectional%20data%20analysis/Intersectional%20data%20analysis.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S112 Comparison of Pass Rates: Black vs White Students</a:t>
            </a:r>
          </a:p>
        </c:rich>
      </c:tx>
      <c:layout>
        <c:manualLayout>
          <c:xMode val="edge"/>
          <c:yMode val="edge"/>
          <c:x val="0.19866413428897758"/>
          <c:y val="2.103713924722655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Sheet1!$G$10</c:f>
              <c:strCache>
                <c:ptCount val="1"/>
                <c:pt idx="0">
                  <c:v>Black </c:v>
                </c:pt>
              </c:strCache>
            </c:strRef>
          </c:tx>
          <c:spPr>
            <a:solidFill>
              <a:schemeClr val="accent1"/>
            </a:solidFill>
            <a:ln>
              <a:noFill/>
            </a:ln>
            <a:effectLst/>
          </c:spPr>
          <c:invertIfNegative val="0"/>
          <c:cat>
            <c:strRef>
              <c:f>Sheet1!$F$11:$F$14</c:f>
              <c:strCache>
                <c:ptCount val="4"/>
                <c:pt idx="0">
                  <c:v>17J</c:v>
                </c:pt>
                <c:pt idx="1">
                  <c:v>18J</c:v>
                </c:pt>
                <c:pt idx="2">
                  <c:v>19J</c:v>
                </c:pt>
                <c:pt idx="3">
                  <c:v>20J</c:v>
                </c:pt>
              </c:strCache>
            </c:strRef>
          </c:cat>
          <c:val>
            <c:numRef>
              <c:f>Sheet1!$G$11:$G$14</c:f>
              <c:numCache>
                <c:formatCode>General</c:formatCode>
                <c:ptCount val="4"/>
                <c:pt idx="0">
                  <c:v>44</c:v>
                </c:pt>
                <c:pt idx="1">
                  <c:v>48</c:v>
                </c:pt>
                <c:pt idx="2">
                  <c:v>35</c:v>
                </c:pt>
                <c:pt idx="3">
                  <c:v>63</c:v>
                </c:pt>
              </c:numCache>
            </c:numRef>
          </c:val>
          <c:extLst>
            <c:ext xmlns:c16="http://schemas.microsoft.com/office/drawing/2014/chart" uri="{C3380CC4-5D6E-409C-BE32-E72D297353CC}">
              <c16:uniqueId val="{00000000-0096-4643-8C2D-318E419B7B0D}"/>
            </c:ext>
          </c:extLst>
        </c:ser>
        <c:ser>
          <c:idx val="1"/>
          <c:order val="1"/>
          <c:tx>
            <c:strRef>
              <c:f>Sheet1!$H$10</c:f>
              <c:strCache>
                <c:ptCount val="1"/>
                <c:pt idx="0">
                  <c:v>White</c:v>
                </c:pt>
              </c:strCache>
            </c:strRef>
          </c:tx>
          <c:spPr>
            <a:solidFill>
              <a:schemeClr val="accent2"/>
            </a:solidFill>
            <a:ln>
              <a:noFill/>
            </a:ln>
            <a:effectLst/>
          </c:spPr>
          <c:invertIfNegative val="0"/>
          <c:cat>
            <c:strRef>
              <c:f>Sheet1!$F$11:$F$14</c:f>
              <c:strCache>
                <c:ptCount val="4"/>
                <c:pt idx="0">
                  <c:v>17J</c:v>
                </c:pt>
                <c:pt idx="1">
                  <c:v>18J</c:v>
                </c:pt>
                <c:pt idx="2">
                  <c:v>19J</c:v>
                </c:pt>
                <c:pt idx="3">
                  <c:v>20J</c:v>
                </c:pt>
              </c:strCache>
            </c:strRef>
          </c:cat>
          <c:val>
            <c:numRef>
              <c:f>Sheet1!$H$11:$H$14</c:f>
              <c:numCache>
                <c:formatCode>General</c:formatCode>
                <c:ptCount val="4"/>
                <c:pt idx="0">
                  <c:v>68</c:v>
                </c:pt>
                <c:pt idx="1">
                  <c:v>65</c:v>
                </c:pt>
                <c:pt idx="2">
                  <c:v>67</c:v>
                </c:pt>
                <c:pt idx="3">
                  <c:v>71</c:v>
                </c:pt>
              </c:numCache>
            </c:numRef>
          </c:val>
          <c:extLst>
            <c:ext xmlns:c16="http://schemas.microsoft.com/office/drawing/2014/chart" uri="{C3380CC4-5D6E-409C-BE32-E72D297353CC}">
              <c16:uniqueId val="{00000001-0096-4643-8C2D-318E419B7B0D}"/>
            </c:ext>
          </c:extLst>
        </c:ser>
        <c:dLbls>
          <c:showLegendKey val="0"/>
          <c:showVal val="0"/>
          <c:showCatName val="0"/>
          <c:showSerName val="0"/>
          <c:showPercent val="0"/>
          <c:showBubbleSize val="0"/>
        </c:dLbls>
        <c:gapWidth val="219"/>
        <c:overlap val="-27"/>
        <c:axId val="313214696"/>
        <c:axId val="313213712"/>
      </c:barChart>
      <c:catAx>
        <c:axId val="313214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13213712"/>
        <c:crosses val="autoZero"/>
        <c:auto val="1"/>
        <c:lblAlgn val="ctr"/>
        <c:lblOffset val="100"/>
        <c:noMultiLvlLbl val="0"/>
      </c:catAx>
      <c:valAx>
        <c:axId val="31321371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500" dirty="0"/>
                  <a:t>Pass Rate</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313214696"/>
        <c:crosses val="autoZero"/>
        <c:crossBetween val="between"/>
      </c:valAx>
      <c:spPr>
        <a:noFill/>
        <a:ln>
          <a:noFill/>
        </a:ln>
        <a:effectLst/>
      </c:spPr>
    </c:plotArea>
    <c:legend>
      <c:legendPos val="b"/>
      <c:layout>
        <c:manualLayout>
          <c:xMode val="edge"/>
          <c:yMode val="edge"/>
          <c:x val="0.38072318332471217"/>
          <c:y val="0.87808060256370823"/>
          <c:w val="0.26844834739316831"/>
          <c:h val="0.12083622611689666"/>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200" b="0" i="0" baseline="0">
                <a:effectLst/>
              </a:rPr>
              <a:t>S112 2020-J Pass Rate Intersection Comparison IMD Q1,2 - Q3,4,5</a:t>
            </a:r>
            <a:endParaRPr lang="en-GB" sz="120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stockChart>
        <c:ser>
          <c:idx val="0"/>
          <c:order val="0"/>
          <c:tx>
            <c:strRef>
              <c:f>'S112 2020-J'!$O$40:$Q$40</c:f>
              <c:strCache>
                <c:ptCount val="3"/>
                <c:pt idx="0">
                  <c:v>Pass rate intersection at 25% FLP</c:v>
                </c:pt>
              </c:strCache>
            </c:strRef>
          </c:tx>
          <c:spPr>
            <a:ln w="25400" cap="rnd">
              <a:noFill/>
              <a:round/>
            </a:ln>
            <a:effectLst/>
          </c:spPr>
          <c:marker>
            <c:symbol val="x"/>
            <c:size val="8"/>
            <c:spPr>
              <a:solidFill>
                <a:srgbClr val="FFFF00"/>
              </a:solidFill>
              <a:ln w="15875">
                <a:solidFill>
                  <a:schemeClr val="accent6"/>
                </a:solidFill>
              </a:ln>
              <a:effectLst>
                <a:glow>
                  <a:srgbClr val="FFFF00"/>
                </a:glow>
                <a:softEdge rad="0"/>
              </a:effectLst>
              <a:scene3d>
                <a:camera prst="orthographicFront"/>
                <a:lightRig rig="threePt" dir="t"/>
              </a:scene3d>
              <a:sp3d>
                <a:bevelT w="0" h="0"/>
                <a:bevelB w="0" h="0"/>
              </a:sp3d>
            </c:spPr>
          </c:marker>
          <c:dLbls>
            <c:dLbl>
              <c:idx val="0"/>
              <c:layout>
                <c:manualLayout>
                  <c:x val="0"/>
                  <c:y val="-2.736726874657909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2CB-41A6-A16B-67668246C866}"/>
                </c:ext>
              </c:extLst>
            </c:dLbl>
            <c:dLbl>
              <c:idx val="1"/>
              <c:layout>
                <c:manualLayout>
                  <c:x val="-7.4886799024730055E-2"/>
                  <c:y val="-5.473453749315818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2CB-41A6-A16B-67668246C866}"/>
                </c:ext>
              </c:extLst>
            </c:dLbl>
            <c:dLbl>
              <c:idx val="2"/>
              <c:layout>
                <c:manualLayout>
                  <c:x val="-7.8369905956112859E-2"/>
                  <c:y val="-5.0172746435546768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2CB-41A6-A16B-67668246C866}"/>
                </c:ext>
              </c:extLst>
            </c:dLbl>
            <c:dLbl>
              <c:idx val="3"/>
              <c:layout>
                <c:manualLayout>
                  <c:x val="-8.3594566353187044E-2"/>
                  <c:y val="1.094690749863158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2CB-41A6-A16B-67668246C866}"/>
                </c:ext>
              </c:extLst>
            </c:dLbl>
            <c:dLbl>
              <c:idx val="5"/>
              <c:layout>
                <c:manualLayout>
                  <c:x val="-8.1853012887495649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2CB-41A6-A16B-67668246C86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'S112 2020-J'!$R$39:$W$39</c:f>
              <c:strCache>
                <c:ptCount val="6"/>
                <c:pt idx="0">
                  <c:v>White/
IMD Q3,4,5</c:v>
                </c:pt>
                <c:pt idx="1">
                  <c:v>White/
IMD Q1,2</c:v>
                </c:pt>
                <c:pt idx="2">
                  <c:v>Asian/
IMD Q3,4,5</c:v>
                </c:pt>
                <c:pt idx="3">
                  <c:v>Asian/
IMD Q1,2</c:v>
                </c:pt>
                <c:pt idx="4">
                  <c:v>Black /
IMD Q3,4,5</c:v>
                </c:pt>
                <c:pt idx="5">
                  <c:v>Black /
IMD Q1,2</c:v>
                </c:pt>
              </c:strCache>
            </c:strRef>
          </c:cat>
          <c:val>
            <c:numRef>
              <c:f>'S112 2020-J'!$R$40:$W$40</c:f>
              <c:numCache>
                <c:formatCode>0.0%</c:formatCode>
                <c:ptCount val="6"/>
                <c:pt idx="0">
                  <c:v>0.72544878563885951</c:v>
                </c:pt>
                <c:pt idx="1">
                  <c:v>0.62313432835820892</c:v>
                </c:pt>
                <c:pt idx="2">
                  <c:v>0.7</c:v>
                </c:pt>
                <c:pt idx="3">
                  <c:v>0.54285714285714282</c:v>
                </c:pt>
                <c:pt idx="4">
                  <c:v>0.375</c:v>
                </c:pt>
                <c:pt idx="5">
                  <c:v>0.6428571428571429</c:v>
                </c:pt>
              </c:numCache>
            </c:numRef>
          </c:val>
          <c:smooth val="0"/>
          <c:extLst>
            <c:ext xmlns:c16="http://schemas.microsoft.com/office/drawing/2014/chart" uri="{C3380CC4-5D6E-409C-BE32-E72D297353CC}">
              <c16:uniqueId val="{00000005-72CB-41A6-A16B-67668246C866}"/>
            </c:ext>
          </c:extLst>
        </c:ser>
        <c:ser>
          <c:idx val="1"/>
          <c:order val="1"/>
          <c:tx>
            <c:strRef>
              <c:f>'S112 2020-J'!$O$41:$Q$41</c:f>
              <c:strCache>
                <c:ptCount val="3"/>
                <c:pt idx="0">
                  <c:v>Pass rate for the ethnic group</c:v>
                </c:pt>
              </c:strCache>
            </c:strRef>
          </c:tx>
          <c:spPr>
            <a:ln w="25400" cap="rnd">
              <a:noFill/>
              <a:round/>
            </a:ln>
            <a:effectLst/>
          </c:spPr>
          <c:marker>
            <c:symbol val="circle"/>
            <c:size val="8"/>
            <c:spPr>
              <a:solidFill>
                <a:srgbClr val="FF0000"/>
              </a:solidFill>
              <a:ln w="9525">
                <a:solidFill>
                  <a:srgbClr val="00B0F0"/>
                </a:solidFill>
              </a:ln>
              <a:effectLst/>
            </c:spPr>
          </c:marker>
          <c:dLbls>
            <c:dLbl>
              <c:idx val="0"/>
              <c:layout>
                <c:manualLayout>
                  <c:x val="0"/>
                  <c:y val="3.01039956212370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2CB-41A6-A16B-67668246C866}"/>
                </c:ext>
              </c:extLst>
            </c:dLbl>
            <c:dLbl>
              <c:idx val="3"/>
              <c:layout>
                <c:manualLayout>
                  <c:x val="-6.9662138627656503E-3"/>
                  <c:y val="-4.10509031198686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72CB-41A6-A16B-67668246C866}"/>
                </c:ext>
              </c:extLst>
            </c:dLbl>
            <c:dLbl>
              <c:idx val="4"/>
              <c:layout>
                <c:manualLayout>
                  <c:x val="-1.7415534656913968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72CB-41A6-A16B-67668246C866}"/>
                </c:ext>
              </c:extLst>
            </c:dLbl>
            <c:dLbl>
              <c:idx val="5"/>
              <c:layout>
                <c:manualLayout>
                  <c:x val="0"/>
                  <c:y val="-4.10509031198686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72CB-41A6-A16B-67668246C86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'S112 2020-J'!$R$39:$W$39</c:f>
              <c:strCache>
                <c:ptCount val="6"/>
                <c:pt idx="0">
                  <c:v>White/
IMD Q3,4,5</c:v>
                </c:pt>
                <c:pt idx="1">
                  <c:v>White/
IMD Q1,2</c:v>
                </c:pt>
                <c:pt idx="2">
                  <c:v>Asian/
IMD Q3,4,5</c:v>
                </c:pt>
                <c:pt idx="3">
                  <c:v>Asian/
IMD Q1,2</c:v>
                </c:pt>
                <c:pt idx="4">
                  <c:v>Black /
IMD Q3,4,5</c:v>
                </c:pt>
                <c:pt idx="5">
                  <c:v>Black /
IMD Q1,2</c:v>
                </c:pt>
              </c:strCache>
            </c:strRef>
          </c:cat>
          <c:val>
            <c:numRef>
              <c:f>'S112 2020-J'!$R$41:$W$41</c:f>
              <c:numCache>
                <c:formatCode>0.0%</c:formatCode>
                <c:ptCount val="6"/>
                <c:pt idx="0">
                  <c:v>0.68733333333333335</c:v>
                </c:pt>
                <c:pt idx="1">
                  <c:v>0.68733333333333335</c:v>
                </c:pt>
                <c:pt idx="2">
                  <c:v>0.61538461538461542</c:v>
                </c:pt>
                <c:pt idx="3">
                  <c:v>0.61538461538461542</c:v>
                </c:pt>
                <c:pt idx="4">
                  <c:v>0.54545454545454541</c:v>
                </c:pt>
                <c:pt idx="5">
                  <c:v>0.54545454545454541</c:v>
                </c:pt>
              </c:numCache>
            </c:numRef>
          </c:val>
          <c:smooth val="0"/>
          <c:extLst>
            <c:ext xmlns:c16="http://schemas.microsoft.com/office/drawing/2014/chart" uri="{C3380CC4-5D6E-409C-BE32-E72D297353CC}">
              <c16:uniqueId val="{0000000A-72CB-41A6-A16B-67668246C866}"/>
            </c:ext>
          </c:extLst>
        </c:ser>
        <c:ser>
          <c:idx val="2"/>
          <c:order val="2"/>
          <c:tx>
            <c:strRef>
              <c:f>'S112 2020-J'!$O$42:$Q$42</c:f>
              <c:strCache>
                <c:ptCount val="3"/>
                <c:pt idx="0">
                  <c:v>Pass rate for the IMD quintile</c:v>
                </c:pt>
              </c:strCache>
            </c:strRef>
          </c:tx>
          <c:spPr>
            <a:ln w="25400" cap="rnd">
              <a:noFill/>
              <a:round/>
            </a:ln>
            <a:effectLst/>
          </c:spPr>
          <c:marker>
            <c:symbol val="triangle"/>
            <c:size val="8"/>
            <c:spPr>
              <a:solidFill>
                <a:srgbClr val="00B050"/>
              </a:solidFill>
              <a:ln w="9525">
                <a:solidFill>
                  <a:srgbClr val="FFC000"/>
                </a:solidFill>
              </a:ln>
              <a:effectLst/>
            </c:spPr>
          </c:marker>
          <c:dLbls>
            <c:dLbl>
              <c:idx val="0"/>
              <c:layout>
                <c:manualLayout>
                  <c:x val="-8.0111459421804254E-2"/>
                  <c:y val="5.473453749315818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72CB-41A6-A16B-67668246C866}"/>
                </c:ext>
              </c:extLst>
            </c:dLbl>
            <c:dLbl>
              <c:idx val="1"/>
              <c:layout>
                <c:manualLayout>
                  <c:x val="1.7415534656913968E-3"/>
                  <c:y val="5.473453749315818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72CB-41A6-A16B-67668246C866}"/>
                </c:ext>
              </c:extLst>
            </c:dLbl>
            <c:dLbl>
              <c:idx val="2"/>
              <c:layout>
                <c:manualLayout>
                  <c:x val="0"/>
                  <c:y val="-2.463054187192123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72CB-41A6-A16B-67668246C866}"/>
                </c:ext>
              </c:extLst>
            </c:dLbl>
            <c:dLbl>
              <c:idx val="3"/>
              <c:layout>
                <c:manualLayout>
                  <c:x val="-6.3856222736150436E-17"/>
                  <c:y val="3.83141762452106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72CB-41A6-A16B-67668246C866}"/>
                </c:ext>
              </c:extLst>
            </c:dLbl>
            <c:dLbl>
              <c:idx val="4"/>
              <c:layout>
                <c:manualLayout>
                  <c:x val="3.4831069313827935E-3"/>
                  <c:y val="5.74712643678161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72CB-41A6-A16B-67668246C86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'S112 2020-J'!$R$39:$W$39</c:f>
              <c:strCache>
                <c:ptCount val="6"/>
                <c:pt idx="0">
                  <c:v>White/
IMD Q3,4,5</c:v>
                </c:pt>
                <c:pt idx="1">
                  <c:v>White/
IMD Q1,2</c:v>
                </c:pt>
                <c:pt idx="2">
                  <c:v>Asian/
IMD Q3,4,5</c:v>
                </c:pt>
                <c:pt idx="3">
                  <c:v>Asian/
IMD Q1,2</c:v>
                </c:pt>
                <c:pt idx="4">
                  <c:v>Black /
IMD Q3,4,5</c:v>
                </c:pt>
                <c:pt idx="5">
                  <c:v>Black /
IMD Q1,2</c:v>
                </c:pt>
              </c:strCache>
            </c:strRef>
          </c:cat>
          <c:val>
            <c:numRef>
              <c:f>'S112 2020-J'!$R$42:$W$42</c:f>
              <c:numCache>
                <c:formatCode>0.0%</c:formatCode>
                <c:ptCount val="6"/>
                <c:pt idx="0">
                  <c:v>0.72054527750730279</c:v>
                </c:pt>
                <c:pt idx="1">
                  <c:v>0.61426256077795782</c:v>
                </c:pt>
                <c:pt idx="2">
                  <c:v>0.72054527750730279</c:v>
                </c:pt>
                <c:pt idx="3">
                  <c:v>0.61426256077795782</c:v>
                </c:pt>
                <c:pt idx="4">
                  <c:v>0.72054527750730279</c:v>
                </c:pt>
                <c:pt idx="5">
                  <c:v>0.61426256077795782</c:v>
                </c:pt>
              </c:numCache>
            </c:numRef>
          </c:val>
          <c:smooth val="0"/>
          <c:extLst>
            <c:ext xmlns:c16="http://schemas.microsoft.com/office/drawing/2014/chart" uri="{C3380CC4-5D6E-409C-BE32-E72D297353CC}">
              <c16:uniqueId val="{00000010-72CB-41A6-A16B-67668246C866}"/>
            </c:ext>
          </c:extLst>
        </c:ser>
        <c:dLbls>
          <c:showLegendKey val="0"/>
          <c:showVal val="0"/>
          <c:showCatName val="0"/>
          <c:showSerName val="0"/>
          <c:showPercent val="0"/>
          <c:showBubbleSize val="0"/>
        </c:dLbls>
        <c:hiLowLines>
          <c:spPr>
            <a:ln w="22225" cap="flat" cmpd="sng" algn="ctr">
              <a:solidFill>
                <a:schemeClr val="tx1">
                  <a:lumMod val="75000"/>
                  <a:lumOff val="25000"/>
                </a:schemeClr>
              </a:solidFill>
              <a:round/>
            </a:ln>
            <a:effectLst/>
          </c:spPr>
        </c:hiLowLines>
        <c:axId val="688607264"/>
        <c:axId val="688607592"/>
      </c:stockChart>
      <c:catAx>
        <c:axId val="688607264"/>
        <c:scaling>
          <c:orientation val="maxMin"/>
        </c:scaling>
        <c:delete val="0"/>
        <c:axPos val="b"/>
        <c:majorGridlines>
          <c:spPr>
            <a:ln w="9525" cap="flat" cmpd="sng" algn="ctr">
              <a:solidFill>
                <a:schemeClr val="tx1">
                  <a:lumMod val="15000"/>
                  <a:lumOff val="85000"/>
                </a:schemeClr>
              </a:solidFill>
              <a:round/>
            </a:ln>
            <a:effectLst/>
          </c:spPr>
        </c:majorGridlines>
        <c:numFmt formatCode="General" sourceLinked="1"/>
        <c:majorTickMark val="in"/>
        <c:minorTickMark val="none"/>
        <c:tickLblPos val="nextTo"/>
        <c:spPr>
          <a:noFill/>
          <a:ln w="15875" cap="flat" cmpd="sng" algn="ctr">
            <a:solidFill>
              <a:srgbClr val="002060"/>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88607592"/>
        <c:crosses val="autoZero"/>
        <c:auto val="1"/>
        <c:lblAlgn val="ctr"/>
        <c:lblOffset val="100"/>
        <c:noMultiLvlLbl val="0"/>
      </c:catAx>
      <c:valAx>
        <c:axId val="688607592"/>
        <c:scaling>
          <c:orientation val="minMax"/>
          <c:max val="0.75000000000000011"/>
          <c:min val="0.35000000000000003"/>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0%" sourceLinked="1"/>
        <c:majorTickMark val="none"/>
        <c:minorTickMark val="none"/>
        <c:tickLblPos val="nextTo"/>
        <c:spPr>
          <a:noFill/>
          <a:ln>
            <a:solidFill>
              <a:srgbClr val="002060"/>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88607264"/>
        <c:crosses val="max"/>
        <c:crossBetween val="between"/>
      </c:valAx>
      <c:spPr>
        <a:noFill/>
        <a:ln>
          <a:noFill/>
        </a:ln>
        <a:effectLst/>
      </c:spPr>
    </c:plotArea>
    <c:legend>
      <c:legendPos val="b"/>
      <c:layout>
        <c:manualLayout>
          <c:xMode val="edge"/>
          <c:yMode val="edge"/>
          <c:x val="8.8307456865697437E-2"/>
          <c:y val="0.9546955337479367"/>
          <c:w val="0.85128395000781643"/>
          <c:h val="2.7893280581306652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200" b="0" i="0" baseline="0">
                <a:effectLst/>
              </a:rPr>
              <a:t>S112 2019-J Pass Rate Intersection Comparison IMD Q1-Q5</a:t>
            </a:r>
            <a:endParaRPr lang="en-GB" sz="1200">
              <a:effectLst/>
            </a:endParaRPr>
          </a:p>
        </c:rich>
      </c:tx>
      <c:layout>
        <c:manualLayout>
          <c:xMode val="edge"/>
          <c:yMode val="edge"/>
          <c:x val="0.11830874105182861"/>
          <c:y val="0"/>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stockChart>
        <c:ser>
          <c:idx val="0"/>
          <c:order val="0"/>
          <c:tx>
            <c:strRef>
              <c:f>'S112 2019-J'!$A$40:$C$40</c:f>
              <c:strCache>
                <c:ptCount val="3"/>
                <c:pt idx="0">
                  <c:v>Pass rate intersection at 25% FLP</c:v>
                </c:pt>
              </c:strCache>
            </c:strRef>
          </c:tx>
          <c:spPr>
            <a:ln w="25400" cap="rnd">
              <a:noFill/>
              <a:round/>
            </a:ln>
            <a:effectLst/>
          </c:spPr>
          <c:marker>
            <c:symbol val="x"/>
            <c:size val="8"/>
            <c:spPr>
              <a:solidFill>
                <a:srgbClr val="FFFF00"/>
              </a:solidFill>
              <a:ln w="15875">
                <a:solidFill>
                  <a:schemeClr val="accent6"/>
                </a:solidFill>
              </a:ln>
              <a:effectLst>
                <a:glow>
                  <a:srgbClr val="FFFF00"/>
                </a:glow>
                <a:softEdge rad="0"/>
              </a:effectLst>
              <a:scene3d>
                <a:camera prst="orthographicFront"/>
                <a:lightRig rig="threePt" dir="t"/>
              </a:scene3d>
              <a:sp3d>
                <a:bevelT w="0" h="0"/>
                <a:bevelB w="0" h="0"/>
              </a:sp3d>
            </c:spPr>
          </c:marker>
          <c:dLbls>
            <c:dLbl>
              <c:idx val="1"/>
              <c:layout>
                <c:manualLayout>
                  <c:x val="1.7415534656913968E-3"/>
                  <c:y val="2.463054187192118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DED-4E0A-935D-4E2A314A0F25}"/>
                </c:ext>
              </c:extLst>
            </c:dLbl>
            <c:dLbl>
              <c:idx val="2"/>
              <c:layout>
                <c:manualLayout>
                  <c:x val="5.2246603970741903E-3"/>
                  <c:y val="-2.7367268746579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DED-4E0A-935D-4E2A314A0F2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('S112 2019-J'!$D$39:$G$39,'S112 2019-J'!$I$39)</c:f>
              <c:strCache>
                <c:ptCount val="5"/>
                <c:pt idx="0">
                  <c:v>White/
IMD Q5</c:v>
                </c:pt>
                <c:pt idx="1">
                  <c:v>White/
IMD Q1</c:v>
                </c:pt>
                <c:pt idx="2">
                  <c:v>Asian/
IMD Q5</c:v>
                </c:pt>
                <c:pt idx="3">
                  <c:v>Asian/
IMD Q1</c:v>
                </c:pt>
                <c:pt idx="4">
                  <c:v>Black /
IMD Q1</c:v>
                </c:pt>
              </c:strCache>
              <c:extLst/>
            </c:strRef>
          </c:cat>
          <c:val>
            <c:numRef>
              <c:f>('S112 2019-J'!$D$40:$G$40,'S112 2019-J'!$I$40)</c:f>
              <c:numCache>
                <c:formatCode>0.0%</c:formatCode>
                <c:ptCount val="5"/>
                <c:pt idx="0">
                  <c:v>0.73790322580645162</c:v>
                </c:pt>
                <c:pt idx="1">
                  <c:v>0.6074380165289256</c:v>
                </c:pt>
                <c:pt idx="2">
                  <c:v>0.5</c:v>
                </c:pt>
                <c:pt idx="3">
                  <c:v>0.7</c:v>
                </c:pt>
                <c:pt idx="4">
                  <c:v>0.16666666666666666</c:v>
                </c:pt>
              </c:numCache>
              <c:extLst/>
            </c:numRef>
          </c:val>
          <c:smooth val="0"/>
          <c:extLst>
            <c:ext xmlns:c16="http://schemas.microsoft.com/office/drawing/2014/chart" uri="{C3380CC4-5D6E-409C-BE32-E72D297353CC}">
              <c16:uniqueId val="{00000002-FDED-4E0A-935D-4E2A314A0F25}"/>
            </c:ext>
          </c:extLst>
        </c:ser>
        <c:ser>
          <c:idx val="1"/>
          <c:order val="1"/>
          <c:tx>
            <c:strRef>
              <c:f>'S112 2019-J'!$A$41:$C$41</c:f>
              <c:strCache>
                <c:ptCount val="3"/>
                <c:pt idx="0">
                  <c:v>Pass rate for the ethnic group</c:v>
                </c:pt>
              </c:strCache>
            </c:strRef>
          </c:tx>
          <c:spPr>
            <a:ln w="25400" cap="rnd">
              <a:noFill/>
              <a:round/>
            </a:ln>
            <a:effectLst/>
          </c:spPr>
          <c:marker>
            <c:symbol val="circle"/>
            <c:size val="8"/>
            <c:spPr>
              <a:solidFill>
                <a:srgbClr val="FF0000"/>
              </a:solidFill>
              <a:ln w="9525">
                <a:solidFill>
                  <a:srgbClr val="00B0F0"/>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('S112 2019-J'!$D$39:$G$39,'S112 2019-J'!$I$39)</c:f>
              <c:strCache>
                <c:ptCount val="5"/>
                <c:pt idx="0">
                  <c:v>White/
IMD Q5</c:v>
                </c:pt>
                <c:pt idx="1">
                  <c:v>White/
IMD Q1</c:v>
                </c:pt>
                <c:pt idx="2">
                  <c:v>Asian/
IMD Q5</c:v>
                </c:pt>
                <c:pt idx="3">
                  <c:v>Asian/
IMD Q1</c:v>
                </c:pt>
                <c:pt idx="4">
                  <c:v>Black /
IMD Q1</c:v>
                </c:pt>
              </c:strCache>
              <c:extLst/>
            </c:strRef>
          </c:cat>
          <c:val>
            <c:numRef>
              <c:f>('S112 2019-J'!$D$41:$G$41,'S112 2019-J'!$I$41)</c:f>
              <c:numCache>
                <c:formatCode>0.0%</c:formatCode>
                <c:ptCount val="5"/>
                <c:pt idx="0">
                  <c:v>0.68532526475037825</c:v>
                </c:pt>
                <c:pt idx="1">
                  <c:v>0.68532526475037825</c:v>
                </c:pt>
                <c:pt idx="2">
                  <c:v>0.67500000000000004</c:v>
                </c:pt>
                <c:pt idx="3">
                  <c:v>0.67500000000000004</c:v>
                </c:pt>
                <c:pt idx="4">
                  <c:v>0.44</c:v>
                </c:pt>
              </c:numCache>
              <c:extLst/>
            </c:numRef>
          </c:val>
          <c:smooth val="0"/>
          <c:extLst>
            <c:ext xmlns:c16="http://schemas.microsoft.com/office/drawing/2014/chart" uri="{C3380CC4-5D6E-409C-BE32-E72D297353CC}">
              <c16:uniqueId val="{00000003-FDED-4E0A-935D-4E2A314A0F25}"/>
            </c:ext>
          </c:extLst>
        </c:ser>
        <c:ser>
          <c:idx val="2"/>
          <c:order val="2"/>
          <c:tx>
            <c:strRef>
              <c:f>'S112 2019-J'!$A$42:$C$42</c:f>
              <c:strCache>
                <c:ptCount val="3"/>
                <c:pt idx="0">
                  <c:v>Pass rate for the IMD quintile</c:v>
                </c:pt>
              </c:strCache>
            </c:strRef>
          </c:tx>
          <c:spPr>
            <a:ln w="25400" cap="rnd">
              <a:noFill/>
              <a:round/>
            </a:ln>
            <a:effectLst/>
          </c:spPr>
          <c:marker>
            <c:symbol val="triangle"/>
            <c:size val="8"/>
            <c:spPr>
              <a:solidFill>
                <a:srgbClr val="00B050"/>
              </a:solidFill>
              <a:ln w="9525">
                <a:solidFill>
                  <a:srgbClr val="FFC000"/>
                </a:solidFill>
              </a:ln>
              <a:effectLst/>
            </c:spPr>
          </c:marker>
          <c:dLbls>
            <c:dLbl>
              <c:idx val="0"/>
              <c:layout>
                <c:manualLayout>
                  <c:x val="-8.8819226750261229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DED-4E0A-935D-4E2A314A0F25}"/>
                </c:ext>
              </c:extLst>
            </c:dLbl>
            <c:dLbl>
              <c:idx val="1"/>
              <c:layout>
                <c:manualLayout>
                  <c:x val="-8.0111459421804254E-2"/>
                  <c:y val="1.09469074986316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DED-4E0A-935D-4E2A314A0F25}"/>
                </c:ext>
              </c:extLst>
            </c:dLbl>
            <c:dLbl>
              <c:idx val="2"/>
              <c:layout>
                <c:manualLayout>
                  <c:x val="3.4831069313827935E-3"/>
                  <c:y val="5.473453749315767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DED-4E0A-935D-4E2A314A0F2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('S112 2019-J'!$D$39:$G$39,'S112 2019-J'!$I$39)</c:f>
              <c:strCache>
                <c:ptCount val="5"/>
                <c:pt idx="0">
                  <c:v>White/
IMD Q5</c:v>
                </c:pt>
                <c:pt idx="1">
                  <c:v>White/
IMD Q1</c:v>
                </c:pt>
                <c:pt idx="2">
                  <c:v>Asian/
IMD Q5</c:v>
                </c:pt>
                <c:pt idx="3">
                  <c:v>Asian/
IMD Q1</c:v>
                </c:pt>
                <c:pt idx="4">
                  <c:v>Black /
IMD Q1</c:v>
                </c:pt>
              </c:strCache>
              <c:extLst/>
            </c:strRef>
          </c:cat>
          <c:val>
            <c:numRef>
              <c:f>('S112 2019-J'!$D$42:$G$42,'S112 2019-J'!$I$42)</c:f>
              <c:numCache>
                <c:formatCode>0.0%</c:formatCode>
                <c:ptCount val="5"/>
                <c:pt idx="0">
                  <c:v>0.73106060606060608</c:v>
                </c:pt>
                <c:pt idx="1">
                  <c:v>0.5719557195571956</c:v>
                </c:pt>
                <c:pt idx="2">
                  <c:v>0.73106060606060608</c:v>
                </c:pt>
                <c:pt idx="3">
                  <c:v>0.5719557195571956</c:v>
                </c:pt>
                <c:pt idx="4">
                  <c:v>0.5719557195571956</c:v>
                </c:pt>
              </c:numCache>
              <c:extLst/>
            </c:numRef>
          </c:val>
          <c:smooth val="0"/>
          <c:extLst>
            <c:ext xmlns:c16="http://schemas.microsoft.com/office/drawing/2014/chart" uri="{C3380CC4-5D6E-409C-BE32-E72D297353CC}">
              <c16:uniqueId val="{00000007-FDED-4E0A-935D-4E2A314A0F25}"/>
            </c:ext>
          </c:extLst>
        </c:ser>
        <c:dLbls>
          <c:showLegendKey val="0"/>
          <c:showVal val="0"/>
          <c:showCatName val="0"/>
          <c:showSerName val="0"/>
          <c:showPercent val="0"/>
          <c:showBubbleSize val="0"/>
        </c:dLbls>
        <c:hiLowLines>
          <c:spPr>
            <a:ln w="22225" cap="flat" cmpd="sng" algn="ctr">
              <a:solidFill>
                <a:schemeClr val="tx1">
                  <a:lumMod val="75000"/>
                  <a:lumOff val="25000"/>
                </a:schemeClr>
              </a:solidFill>
              <a:round/>
            </a:ln>
            <a:effectLst/>
          </c:spPr>
        </c:hiLowLines>
        <c:axId val="688607264"/>
        <c:axId val="688607592"/>
      </c:stockChart>
      <c:catAx>
        <c:axId val="688607264"/>
        <c:scaling>
          <c:orientation val="maxMin"/>
        </c:scaling>
        <c:delete val="0"/>
        <c:axPos val="b"/>
        <c:majorGridlines>
          <c:spPr>
            <a:ln w="9525" cap="flat" cmpd="sng" algn="ctr">
              <a:solidFill>
                <a:schemeClr val="tx1">
                  <a:lumMod val="15000"/>
                  <a:lumOff val="85000"/>
                </a:schemeClr>
              </a:solidFill>
              <a:round/>
            </a:ln>
            <a:effectLst/>
          </c:spPr>
        </c:majorGridlines>
        <c:numFmt formatCode="General" sourceLinked="1"/>
        <c:majorTickMark val="in"/>
        <c:minorTickMark val="none"/>
        <c:tickLblPos val="nextTo"/>
        <c:spPr>
          <a:noFill/>
          <a:ln w="15875" cap="flat" cmpd="sng" algn="ctr">
            <a:solidFill>
              <a:srgbClr val="002060"/>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88607592"/>
        <c:crosses val="autoZero"/>
        <c:auto val="1"/>
        <c:lblAlgn val="ctr"/>
        <c:lblOffset val="100"/>
        <c:noMultiLvlLbl val="0"/>
      </c:catAx>
      <c:valAx>
        <c:axId val="688607592"/>
        <c:scaling>
          <c:orientation val="minMax"/>
          <c:max val="0.75000000000000011"/>
          <c:min val="0.15000000000000002"/>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0%" sourceLinked="1"/>
        <c:majorTickMark val="none"/>
        <c:minorTickMark val="none"/>
        <c:tickLblPos val="nextTo"/>
        <c:spPr>
          <a:noFill/>
          <a:ln>
            <a:solidFill>
              <a:srgbClr val="002060"/>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88607264"/>
        <c:crosses val="max"/>
        <c:crossBetween val="between"/>
      </c:valAx>
      <c:spPr>
        <a:noFill/>
        <a:ln>
          <a:noFill/>
        </a:ln>
        <a:effectLst/>
      </c:spPr>
    </c:plotArea>
    <c:legend>
      <c:legendPos val="b"/>
      <c:layout>
        <c:manualLayout>
          <c:xMode val="edge"/>
          <c:yMode val="edge"/>
          <c:x val="6.218415488032647E-2"/>
          <c:y val="0.93553844562533151"/>
          <c:w val="0.8425761826793593"/>
          <c:h val="6.347072995185947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200" b="0" i="0" baseline="0">
                <a:effectLst/>
              </a:rPr>
              <a:t>S112 2018-J Pass Rate Intersection Comparison IMD Q1,2 - Q3,4,5</a:t>
            </a:r>
            <a:endParaRPr lang="en-GB" sz="120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stockChart>
        <c:ser>
          <c:idx val="0"/>
          <c:order val="0"/>
          <c:tx>
            <c:strRef>
              <c:f>'S112 2018-J'!$O$40:$Q$40</c:f>
              <c:strCache>
                <c:ptCount val="3"/>
                <c:pt idx="0">
                  <c:v>Pass rate intersection at 25% FLP</c:v>
                </c:pt>
              </c:strCache>
            </c:strRef>
          </c:tx>
          <c:spPr>
            <a:ln w="25400" cap="rnd">
              <a:noFill/>
              <a:round/>
            </a:ln>
            <a:effectLst/>
          </c:spPr>
          <c:marker>
            <c:symbol val="x"/>
            <c:size val="8"/>
            <c:spPr>
              <a:solidFill>
                <a:srgbClr val="FFFF00"/>
              </a:solidFill>
              <a:ln w="15875">
                <a:solidFill>
                  <a:schemeClr val="accent6"/>
                </a:solidFill>
              </a:ln>
              <a:effectLst>
                <a:glow>
                  <a:srgbClr val="FFFF00"/>
                </a:glow>
                <a:softEdge rad="0"/>
              </a:effectLst>
              <a:scene3d>
                <a:camera prst="orthographicFront"/>
                <a:lightRig rig="threePt" dir="t"/>
              </a:scene3d>
              <a:sp3d>
                <a:bevelT w="0" h="0"/>
                <a:bevelB w="0" h="0"/>
              </a:sp3d>
            </c:spPr>
          </c:marker>
          <c:dLbls>
            <c:dLbl>
              <c:idx val="0"/>
              <c:layout>
                <c:manualLayout>
                  <c:x val="0"/>
                  <c:y val="-2.736726874657909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E6A-4D4E-84E5-8F40E6E9ABA4}"/>
                </c:ext>
              </c:extLst>
            </c:dLbl>
            <c:dLbl>
              <c:idx val="1"/>
              <c:layout>
                <c:manualLayout>
                  <c:x val="-7.4886799024730055E-2"/>
                  <c:y val="-5.473453749315818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E6A-4D4E-84E5-8F40E6E9ABA4}"/>
                </c:ext>
              </c:extLst>
            </c:dLbl>
            <c:dLbl>
              <c:idx val="2"/>
              <c:layout>
                <c:manualLayout>
                  <c:x val="-7.8369905956112859E-2"/>
                  <c:y val="-5.0172746435546768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E6A-4D4E-84E5-8F40E6E9ABA4}"/>
                </c:ext>
              </c:extLst>
            </c:dLbl>
            <c:dLbl>
              <c:idx val="3"/>
              <c:layout>
                <c:manualLayout>
                  <c:x val="-8.3594566353187044E-2"/>
                  <c:y val="1.094690749863158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E6A-4D4E-84E5-8F40E6E9ABA4}"/>
                </c:ext>
              </c:extLst>
            </c:dLbl>
            <c:dLbl>
              <c:idx val="5"/>
              <c:layout>
                <c:manualLayout>
                  <c:x val="-8.1853012887495649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E6A-4D4E-84E5-8F40E6E9ABA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'S112 2018-J'!$R$39:$W$39</c:f>
              <c:strCache>
                <c:ptCount val="6"/>
                <c:pt idx="0">
                  <c:v>White/
IMD Q3,4,5</c:v>
                </c:pt>
                <c:pt idx="1">
                  <c:v>White/
IMD Q1,2</c:v>
                </c:pt>
                <c:pt idx="2">
                  <c:v>Asian/
IMD Q3,4,5</c:v>
                </c:pt>
                <c:pt idx="3">
                  <c:v>Asian/
IMD Q1,2</c:v>
                </c:pt>
                <c:pt idx="4">
                  <c:v>Black /
IMD Q3,4,5</c:v>
                </c:pt>
                <c:pt idx="5">
                  <c:v>Black /
IMD Q1,2</c:v>
                </c:pt>
              </c:strCache>
            </c:strRef>
          </c:cat>
          <c:val>
            <c:numRef>
              <c:f>'S112 2018-J'!$R$40:$W$40</c:f>
              <c:numCache>
                <c:formatCode>0.0%</c:formatCode>
                <c:ptCount val="6"/>
                <c:pt idx="0">
                  <c:v>0.66619915848527345</c:v>
                </c:pt>
                <c:pt idx="1">
                  <c:v>0.57894736842105265</c:v>
                </c:pt>
                <c:pt idx="2">
                  <c:v>0.63636363636363635</c:v>
                </c:pt>
                <c:pt idx="3">
                  <c:v>0.46666666666666667</c:v>
                </c:pt>
                <c:pt idx="4">
                  <c:v>0.6</c:v>
                </c:pt>
                <c:pt idx="5">
                  <c:v>0.33333333333333331</c:v>
                </c:pt>
              </c:numCache>
            </c:numRef>
          </c:val>
          <c:smooth val="0"/>
          <c:extLst>
            <c:ext xmlns:c16="http://schemas.microsoft.com/office/drawing/2014/chart" uri="{C3380CC4-5D6E-409C-BE32-E72D297353CC}">
              <c16:uniqueId val="{00000005-6E6A-4D4E-84E5-8F40E6E9ABA4}"/>
            </c:ext>
          </c:extLst>
        </c:ser>
        <c:ser>
          <c:idx val="1"/>
          <c:order val="1"/>
          <c:tx>
            <c:strRef>
              <c:f>'S112 2018-J'!$O$41:$Q$41</c:f>
              <c:strCache>
                <c:ptCount val="3"/>
                <c:pt idx="0">
                  <c:v>Pass rate for the ethnic group</c:v>
                </c:pt>
              </c:strCache>
            </c:strRef>
          </c:tx>
          <c:spPr>
            <a:ln w="25400" cap="rnd">
              <a:noFill/>
              <a:round/>
            </a:ln>
            <a:effectLst/>
          </c:spPr>
          <c:marker>
            <c:symbol val="circle"/>
            <c:size val="8"/>
            <c:spPr>
              <a:solidFill>
                <a:srgbClr val="FF0000"/>
              </a:solidFill>
              <a:ln w="9525">
                <a:solidFill>
                  <a:srgbClr val="00B0F0"/>
                </a:solidFill>
              </a:ln>
              <a:effectLst/>
            </c:spPr>
          </c:marker>
          <c:dLbls>
            <c:dLbl>
              <c:idx val="0"/>
              <c:layout>
                <c:manualLayout>
                  <c:x val="0"/>
                  <c:y val="3.01039956212370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6E6A-4D4E-84E5-8F40E6E9ABA4}"/>
                </c:ext>
              </c:extLst>
            </c:dLbl>
            <c:dLbl>
              <c:idx val="3"/>
              <c:layout>
                <c:manualLayout>
                  <c:x val="1.7415534656913328E-3"/>
                  <c:y val="2.736726874657909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E6A-4D4E-84E5-8F40E6E9ABA4}"/>
                </c:ext>
              </c:extLst>
            </c:dLbl>
            <c:dLbl>
              <c:idx val="4"/>
              <c:layout>
                <c:manualLayout>
                  <c:x val="-1.7415534656913968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6E6A-4D4E-84E5-8F40E6E9ABA4}"/>
                </c:ext>
              </c:extLst>
            </c:dLbl>
            <c:dLbl>
              <c:idx val="5"/>
              <c:layout>
                <c:manualLayout>
                  <c:x val="0"/>
                  <c:y val="-4.10509031198686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6E6A-4D4E-84E5-8F40E6E9ABA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'S112 2018-J'!$R$39:$W$39</c:f>
              <c:strCache>
                <c:ptCount val="6"/>
                <c:pt idx="0">
                  <c:v>White/
IMD Q3,4,5</c:v>
                </c:pt>
                <c:pt idx="1">
                  <c:v>White/
IMD Q1,2</c:v>
                </c:pt>
                <c:pt idx="2">
                  <c:v>Asian/
IMD Q3,4,5</c:v>
                </c:pt>
                <c:pt idx="3">
                  <c:v>Asian/
IMD Q1,2</c:v>
                </c:pt>
                <c:pt idx="4">
                  <c:v>Black /
IMD Q3,4,5</c:v>
                </c:pt>
                <c:pt idx="5">
                  <c:v>Black /
IMD Q1,2</c:v>
                </c:pt>
              </c:strCache>
            </c:strRef>
          </c:cat>
          <c:val>
            <c:numRef>
              <c:f>'S112 2018-J'!$R$41:$W$41</c:f>
              <c:numCache>
                <c:formatCode>0.0%</c:formatCode>
                <c:ptCount val="6"/>
                <c:pt idx="0">
                  <c:v>0.63256606990622333</c:v>
                </c:pt>
                <c:pt idx="1">
                  <c:v>0.63256606990622333</c:v>
                </c:pt>
                <c:pt idx="2">
                  <c:v>0.54166666666666663</c:v>
                </c:pt>
                <c:pt idx="3">
                  <c:v>0.54166666666666663</c:v>
                </c:pt>
                <c:pt idx="4">
                  <c:v>0.41176470588235292</c:v>
                </c:pt>
                <c:pt idx="5">
                  <c:v>0.41176470588235292</c:v>
                </c:pt>
              </c:numCache>
            </c:numRef>
          </c:val>
          <c:smooth val="0"/>
          <c:extLst>
            <c:ext xmlns:c16="http://schemas.microsoft.com/office/drawing/2014/chart" uri="{C3380CC4-5D6E-409C-BE32-E72D297353CC}">
              <c16:uniqueId val="{0000000A-6E6A-4D4E-84E5-8F40E6E9ABA4}"/>
            </c:ext>
          </c:extLst>
        </c:ser>
        <c:ser>
          <c:idx val="2"/>
          <c:order val="2"/>
          <c:tx>
            <c:strRef>
              <c:f>'S112 2018-J'!$O$42:$Q$42</c:f>
              <c:strCache>
                <c:ptCount val="3"/>
                <c:pt idx="0">
                  <c:v>Pass rate for the IMD quintile</c:v>
                </c:pt>
              </c:strCache>
            </c:strRef>
          </c:tx>
          <c:spPr>
            <a:ln w="25400" cap="rnd">
              <a:noFill/>
              <a:round/>
            </a:ln>
            <a:effectLst/>
          </c:spPr>
          <c:marker>
            <c:symbol val="triangle"/>
            <c:size val="8"/>
            <c:spPr>
              <a:solidFill>
                <a:srgbClr val="00B050"/>
              </a:solidFill>
              <a:ln w="9525">
                <a:solidFill>
                  <a:srgbClr val="FFC000"/>
                </a:solidFill>
              </a:ln>
              <a:effectLst/>
            </c:spPr>
          </c:marker>
          <c:dLbls>
            <c:dLbl>
              <c:idx val="0"/>
              <c:layout>
                <c:manualLayout>
                  <c:x val="-8.0111459421804254E-2"/>
                  <c:y val="5.473453749315818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6E6A-4D4E-84E5-8F40E6E9ABA4}"/>
                </c:ext>
              </c:extLst>
            </c:dLbl>
            <c:dLbl>
              <c:idx val="1"/>
              <c:layout>
                <c:manualLayout>
                  <c:x val="1.7415534656913968E-3"/>
                  <c:y val="2.736726874657904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6E6A-4D4E-84E5-8F40E6E9ABA4}"/>
                </c:ext>
              </c:extLst>
            </c:dLbl>
            <c:dLbl>
              <c:idx val="2"/>
              <c:layout>
                <c:manualLayout>
                  <c:x val="0"/>
                  <c:y val="-2.463054187192123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6E6A-4D4E-84E5-8F40E6E9ABA4}"/>
                </c:ext>
              </c:extLst>
            </c:dLbl>
            <c:dLbl>
              <c:idx val="3"/>
              <c:layout>
                <c:manualLayout>
                  <c:x val="1.7415534656913328E-3"/>
                  <c:y val="-1.09469074986316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6E6A-4D4E-84E5-8F40E6E9ABA4}"/>
                </c:ext>
              </c:extLst>
            </c:dLbl>
            <c:dLbl>
              <c:idx val="4"/>
              <c:layout>
                <c:manualLayout>
                  <c:x val="3.4831069313827935E-3"/>
                  <c:y val="5.74712643678161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6E6A-4D4E-84E5-8F40E6E9ABA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'S112 2018-J'!$R$39:$W$39</c:f>
              <c:strCache>
                <c:ptCount val="6"/>
                <c:pt idx="0">
                  <c:v>White/
IMD Q3,4,5</c:v>
                </c:pt>
                <c:pt idx="1">
                  <c:v>White/
IMD Q1,2</c:v>
                </c:pt>
                <c:pt idx="2">
                  <c:v>Asian/
IMD Q3,4,5</c:v>
                </c:pt>
                <c:pt idx="3">
                  <c:v>Asian/
IMD Q1,2</c:v>
                </c:pt>
                <c:pt idx="4">
                  <c:v>Black /
IMD Q3,4,5</c:v>
                </c:pt>
                <c:pt idx="5">
                  <c:v>Black /
IMD Q1,2</c:v>
                </c:pt>
              </c:strCache>
            </c:strRef>
          </c:cat>
          <c:val>
            <c:numRef>
              <c:f>'S112 2018-J'!$R$42:$W$42</c:f>
              <c:numCache>
                <c:formatCode>0.0%</c:formatCode>
                <c:ptCount val="6"/>
                <c:pt idx="0">
                  <c:v>0.66403162055335974</c:v>
                </c:pt>
                <c:pt idx="1">
                  <c:v>0.56719367588932801</c:v>
                </c:pt>
                <c:pt idx="2">
                  <c:v>0.66403162055335974</c:v>
                </c:pt>
                <c:pt idx="3">
                  <c:v>0.56719367588932801</c:v>
                </c:pt>
                <c:pt idx="4">
                  <c:v>0.66403162055335974</c:v>
                </c:pt>
                <c:pt idx="5">
                  <c:v>0.56719367588932801</c:v>
                </c:pt>
              </c:numCache>
            </c:numRef>
          </c:val>
          <c:smooth val="0"/>
          <c:extLst>
            <c:ext xmlns:c16="http://schemas.microsoft.com/office/drawing/2014/chart" uri="{C3380CC4-5D6E-409C-BE32-E72D297353CC}">
              <c16:uniqueId val="{00000010-6E6A-4D4E-84E5-8F40E6E9ABA4}"/>
            </c:ext>
          </c:extLst>
        </c:ser>
        <c:dLbls>
          <c:showLegendKey val="0"/>
          <c:showVal val="0"/>
          <c:showCatName val="0"/>
          <c:showSerName val="0"/>
          <c:showPercent val="0"/>
          <c:showBubbleSize val="0"/>
        </c:dLbls>
        <c:hiLowLines>
          <c:spPr>
            <a:ln w="22225" cap="flat" cmpd="sng" algn="ctr">
              <a:solidFill>
                <a:schemeClr val="tx1">
                  <a:lumMod val="75000"/>
                  <a:lumOff val="25000"/>
                </a:schemeClr>
              </a:solidFill>
              <a:round/>
            </a:ln>
            <a:effectLst/>
          </c:spPr>
        </c:hiLowLines>
        <c:axId val="688607264"/>
        <c:axId val="688607592"/>
      </c:stockChart>
      <c:catAx>
        <c:axId val="688607264"/>
        <c:scaling>
          <c:orientation val="maxMin"/>
        </c:scaling>
        <c:delete val="0"/>
        <c:axPos val="b"/>
        <c:majorGridlines>
          <c:spPr>
            <a:ln w="9525" cap="flat" cmpd="sng" algn="ctr">
              <a:solidFill>
                <a:schemeClr val="tx1">
                  <a:lumMod val="15000"/>
                  <a:lumOff val="85000"/>
                </a:schemeClr>
              </a:solidFill>
              <a:round/>
            </a:ln>
            <a:effectLst/>
          </c:spPr>
        </c:majorGridlines>
        <c:numFmt formatCode="General" sourceLinked="1"/>
        <c:majorTickMark val="in"/>
        <c:minorTickMark val="none"/>
        <c:tickLblPos val="nextTo"/>
        <c:spPr>
          <a:noFill/>
          <a:ln w="15875" cap="flat" cmpd="sng" algn="ctr">
            <a:solidFill>
              <a:srgbClr val="002060"/>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88607592"/>
        <c:crosses val="autoZero"/>
        <c:auto val="1"/>
        <c:lblAlgn val="ctr"/>
        <c:lblOffset val="100"/>
        <c:noMultiLvlLbl val="0"/>
      </c:catAx>
      <c:valAx>
        <c:axId val="688607592"/>
        <c:scaling>
          <c:orientation val="minMax"/>
          <c:max val="0.70000000000000007"/>
          <c:min val="0.30000000000000004"/>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0%" sourceLinked="1"/>
        <c:majorTickMark val="none"/>
        <c:minorTickMark val="none"/>
        <c:tickLblPos val="nextTo"/>
        <c:spPr>
          <a:noFill/>
          <a:ln>
            <a:solidFill>
              <a:srgbClr val="002060"/>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88607264"/>
        <c:crosses val="max"/>
        <c:crossBetween val="between"/>
      </c:valAx>
      <c:spPr>
        <a:noFill/>
        <a:ln>
          <a:noFill/>
        </a:ln>
        <a:effectLst/>
      </c:spPr>
    </c:plotArea>
    <c:legend>
      <c:legendPos val="b"/>
      <c:layout>
        <c:manualLayout>
          <c:xMode val="edge"/>
          <c:yMode val="edge"/>
          <c:x val="7.7858136071549053E-2"/>
          <c:y val="0.93553844562533128"/>
          <c:w val="0.85128395000781643"/>
          <c:h val="2.7893280581306652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200" b="0" i="0" u="none" strike="noStrike" baseline="0">
                <a:effectLst/>
              </a:rPr>
              <a:t>S112 2019-J </a:t>
            </a:r>
            <a:r>
              <a:rPr lang="en-US" sz="1200" b="0" i="0" baseline="0">
                <a:effectLst/>
              </a:rPr>
              <a:t>Pass Rate Intersection Comparison Ethnicity - Gender</a:t>
            </a:r>
          </a:p>
          <a:p>
            <a:pPr>
              <a:defRPr/>
            </a:pPr>
            <a:r>
              <a:rPr lang="en-GB" sz="1000">
                <a:effectLst/>
              </a:rPr>
              <a:t>Some data omitted where sample size is zero or one.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stockChart>
        <c:ser>
          <c:idx val="0"/>
          <c:order val="0"/>
          <c:tx>
            <c:strRef>
              <c:f>'S112 2019-J'!$A$113</c:f>
              <c:strCache>
                <c:ptCount val="1"/>
                <c:pt idx="0">
                  <c:v>Intersection Pass rate</c:v>
                </c:pt>
              </c:strCache>
            </c:strRef>
          </c:tx>
          <c:spPr>
            <a:ln w="25400" cap="rnd">
              <a:noFill/>
              <a:round/>
            </a:ln>
            <a:effectLst/>
          </c:spPr>
          <c:marker>
            <c:symbol val="x"/>
            <c:size val="8"/>
            <c:spPr>
              <a:solidFill>
                <a:srgbClr val="FFFF00"/>
              </a:solidFill>
              <a:ln w="9525">
                <a:solidFill>
                  <a:srgbClr val="00B050"/>
                </a:solidFill>
              </a:ln>
              <a:effectLst/>
            </c:spPr>
          </c:marker>
          <c:dLbls>
            <c:dLbl>
              <c:idx val="9"/>
              <c:layout>
                <c:manualLayout>
                  <c:x val="-7.140369209334739E-2"/>
                  <c:y val="-1.915708812260536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936-4BF5-9353-AE02A6A4DC9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'S112 2019-J'!$B$112:$K$112</c:f>
              <c:strCache>
                <c:ptCount val="10"/>
                <c:pt idx="0">
                  <c:v>Black Female</c:v>
                </c:pt>
                <c:pt idx="1">
                  <c:v>Black Male</c:v>
                </c:pt>
                <c:pt idx="2">
                  <c:v>Asian Female</c:v>
                </c:pt>
                <c:pt idx="3">
                  <c:v>Asian Male</c:v>
                </c:pt>
                <c:pt idx="4">
                  <c:v>Mixed Female</c:v>
                </c:pt>
                <c:pt idx="5">
                  <c:v>Mixed Male</c:v>
                </c:pt>
                <c:pt idx="6">
                  <c:v>Other Female</c:v>
                </c:pt>
                <c:pt idx="7">
                  <c:v>Other Male</c:v>
                </c:pt>
                <c:pt idx="8">
                  <c:v>White Female</c:v>
                </c:pt>
                <c:pt idx="9">
                  <c:v>White Male</c:v>
                </c:pt>
              </c:strCache>
            </c:strRef>
          </c:cat>
          <c:val>
            <c:numRef>
              <c:f>'S112 2019-J'!$B$113:$K$113</c:f>
              <c:numCache>
                <c:formatCode>0.0%</c:formatCode>
                <c:ptCount val="10"/>
                <c:pt idx="0">
                  <c:v>0.33333333333333331</c:v>
                </c:pt>
                <c:pt idx="1">
                  <c:v>0.6</c:v>
                </c:pt>
                <c:pt idx="2">
                  <c:v>0.58064516129032262</c:v>
                </c:pt>
                <c:pt idx="3">
                  <c:v>0.90909090909090906</c:v>
                </c:pt>
                <c:pt idx="4">
                  <c:v>0.5</c:v>
                </c:pt>
                <c:pt idx="5">
                  <c:v>0.5</c:v>
                </c:pt>
                <c:pt idx="6">
                  <c:v>0.88888888888888884</c:v>
                </c:pt>
                <c:pt idx="7">
                  <c:v>0.5</c:v>
                </c:pt>
                <c:pt idx="8">
                  <c:v>0.67803030303030298</c:v>
                </c:pt>
                <c:pt idx="9">
                  <c:v>0.6988847583643123</c:v>
                </c:pt>
              </c:numCache>
            </c:numRef>
          </c:val>
          <c:smooth val="0"/>
          <c:extLst>
            <c:ext xmlns:c16="http://schemas.microsoft.com/office/drawing/2014/chart" uri="{C3380CC4-5D6E-409C-BE32-E72D297353CC}">
              <c16:uniqueId val="{00000001-E936-4BF5-9353-AE02A6A4DC97}"/>
            </c:ext>
          </c:extLst>
        </c:ser>
        <c:ser>
          <c:idx val="1"/>
          <c:order val="1"/>
          <c:tx>
            <c:strRef>
              <c:f>'S112 2019-J'!$A$114</c:f>
              <c:strCache>
                <c:ptCount val="1"/>
                <c:pt idx="0">
                  <c:v>Ethnic group Pass rate</c:v>
                </c:pt>
              </c:strCache>
            </c:strRef>
          </c:tx>
          <c:spPr>
            <a:ln w="25400" cap="rnd">
              <a:noFill/>
              <a:round/>
            </a:ln>
            <a:effectLst/>
          </c:spPr>
          <c:marker>
            <c:symbol val="circle"/>
            <c:size val="8"/>
            <c:spPr>
              <a:solidFill>
                <a:srgbClr val="FF0000"/>
              </a:solidFill>
              <a:ln w="9525">
                <a:solidFill>
                  <a:srgbClr val="00B0F0"/>
                </a:solidFill>
              </a:ln>
              <a:effectLst/>
            </c:spPr>
          </c:marker>
          <c:dLbls>
            <c:dLbl>
              <c:idx val="8"/>
              <c:layout>
                <c:manualLayout>
                  <c:x val="-7.4886799024730055E-2"/>
                  <c:y val="5.473453749315818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936-4BF5-9353-AE02A6A4DC9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'S112 2019-J'!$B$112:$K$112</c:f>
              <c:strCache>
                <c:ptCount val="10"/>
                <c:pt idx="0">
                  <c:v>Black Female</c:v>
                </c:pt>
                <c:pt idx="1">
                  <c:v>Black Male</c:v>
                </c:pt>
                <c:pt idx="2">
                  <c:v>Asian Female</c:v>
                </c:pt>
                <c:pt idx="3">
                  <c:v>Asian Male</c:v>
                </c:pt>
                <c:pt idx="4">
                  <c:v>Mixed Female</c:v>
                </c:pt>
                <c:pt idx="5">
                  <c:v>Mixed Male</c:v>
                </c:pt>
                <c:pt idx="6">
                  <c:v>Other Female</c:v>
                </c:pt>
                <c:pt idx="7">
                  <c:v>Other Male</c:v>
                </c:pt>
                <c:pt idx="8">
                  <c:v>White Female</c:v>
                </c:pt>
                <c:pt idx="9">
                  <c:v>White Male</c:v>
                </c:pt>
              </c:strCache>
            </c:strRef>
          </c:cat>
          <c:val>
            <c:numRef>
              <c:f>'S112 2019-J'!$B$114:$K$114</c:f>
              <c:numCache>
                <c:formatCode>0.0%</c:formatCode>
                <c:ptCount val="10"/>
                <c:pt idx="0">
                  <c:v>0.44</c:v>
                </c:pt>
                <c:pt idx="1">
                  <c:v>0.44</c:v>
                </c:pt>
                <c:pt idx="2">
                  <c:v>0.67500000000000004</c:v>
                </c:pt>
                <c:pt idx="3">
                  <c:v>0.67500000000000004</c:v>
                </c:pt>
                <c:pt idx="4">
                  <c:v>0.5</c:v>
                </c:pt>
                <c:pt idx="5">
                  <c:v>0.5</c:v>
                </c:pt>
                <c:pt idx="6">
                  <c:v>0.76923076923076927</c:v>
                </c:pt>
                <c:pt idx="7">
                  <c:v>0.76923076923076927</c:v>
                </c:pt>
                <c:pt idx="8">
                  <c:v>0.68532526475037825</c:v>
                </c:pt>
                <c:pt idx="9">
                  <c:v>0.68532526475037825</c:v>
                </c:pt>
              </c:numCache>
            </c:numRef>
          </c:val>
          <c:smooth val="0"/>
          <c:extLst>
            <c:ext xmlns:c16="http://schemas.microsoft.com/office/drawing/2014/chart" uri="{C3380CC4-5D6E-409C-BE32-E72D297353CC}">
              <c16:uniqueId val="{00000003-E936-4BF5-9353-AE02A6A4DC97}"/>
            </c:ext>
          </c:extLst>
        </c:ser>
        <c:ser>
          <c:idx val="2"/>
          <c:order val="2"/>
          <c:tx>
            <c:strRef>
              <c:f>'S112 2019-J'!$A$115</c:f>
              <c:strCache>
                <c:ptCount val="1"/>
                <c:pt idx="0">
                  <c:v>Gender Pass rate</c:v>
                </c:pt>
              </c:strCache>
            </c:strRef>
          </c:tx>
          <c:spPr>
            <a:ln w="25400" cap="rnd">
              <a:noFill/>
              <a:round/>
            </a:ln>
            <a:effectLst/>
          </c:spPr>
          <c:marker>
            <c:symbol val="triangle"/>
            <c:size val="9"/>
            <c:spPr>
              <a:solidFill>
                <a:srgbClr val="00B050"/>
              </a:solidFill>
              <a:ln w="9525">
                <a:solidFill>
                  <a:srgbClr val="FFFF00"/>
                </a:solidFill>
              </a:ln>
              <a:effectLst/>
            </c:spPr>
          </c:marker>
          <c:dLbls>
            <c:dLbl>
              <c:idx val="1"/>
              <c:layout>
                <c:manualLayout>
                  <c:x val="-8.3594566353187044E-2"/>
                  <c:y val="2.736726874657808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936-4BF5-9353-AE02A6A4DC9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'S112 2019-J'!$B$112:$K$112</c:f>
              <c:strCache>
                <c:ptCount val="10"/>
                <c:pt idx="0">
                  <c:v>Black Female</c:v>
                </c:pt>
                <c:pt idx="1">
                  <c:v>Black Male</c:v>
                </c:pt>
                <c:pt idx="2">
                  <c:v>Asian Female</c:v>
                </c:pt>
                <c:pt idx="3">
                  <c:v>Asian Male</c:v>
                </c:pt>
                <c:pt idx="4">
                  <c:v>Mixed Female</c:v>
                </c:pt>
                <c:pt idx="5">
                  <c:v>Mixed Male</c:v>
                </c:pt>
                <c:pt idx="6">
                  <c:v>Other Female</c:v>
                </c:pt>
                <c:pt idx="7">
                  <c:v>Other Male</c:v>
                </c:pt>
                <c:pt idx="8">
                  <c:v>White Female</c:v>
                </c:pt>
                <c:pt idx="9">
                  <c:v>White Male</c:v>
                </c:pt>
              </c:strCache>
            </c:strRef>
          </c:cat>
          <c:val>
            <c:numRef>
              <c:f>'S112 2019-J'!$B$115:$K$115</c:f>
              <c:numCache>
                <c:formatCode>0.0%</c:formatCode>
                <c:ptCount val="10"/>
                <c:pt idx="0">
                  <c:v>0.40818268315889628</c:v>
                </c:pt>
                <c:pt idx="1">
                  <c:v>0.59181731684110372</c:v>
                </c:pt>
                <c:pt idx="2">
                  <c:v>0.40818268315889628</c:v>
                </c:pt>
                <c:pt idx="3">
                  <c:v>0.59181731684110372</c:v>
                </c:pt>
                <c:pt idx="4">
                  <c:v>0.40818268315889628</c:v>
                </c:pt>
                <c:pt idx="5">
                  <c:v>0.59181731684110372</c:v>
                </c:pt>
                <c:pt idx="6">
                  <c:v>0.40818268315889628</c:v>
                </c:pt>
                <c:pt idx="7">
                  <c:v>0.59181731684110372</c:v>
                </c:pt>
                <c:pt idx="8">
                  <c:v>0.40818268315889628</c:v>
                </c:pt>
                <c:pt idx="9">
                  <c:v>0.59181731684110372</c:v>
                </c:pt>
              </c:numCache>
            </c:numRef>
          </c:val>
          <c:smooth val="0"/>
          <c:extLst>
            <c:ext xmlns:c16="http://schemas.microsoft.com/office/drawing/2014/chart" uri="{C3380CC4-5D6E-409C-BE32-E72D297353CC}">
              <c16:uniqueId val="{00000005-E936-4BF5-9353-AE02A6A4DC97}"/>
            </c:ext>
          </c:extLst>
        </c:ser>
        <c:dLbls>
          <c:showLegendKey val="0"/>
          <c:showVal val="0"/>
          <c:showCatName val="0"/>
          <c:showSerName val="0"/>
          <c:showPercent val="0"/>
          <c:showBubbleSize val="0"/>
        </c:dLbls>
        <c:hiLowLines>
          <c:spPr>
            <a:ln w="22225" cap="flat" cmpd="sng" algn="ctr">
              <a:solidFill>
                <a:schemeClr val="tx1">
                  <a:lumMod val="75000"/>
                  <a:lumOff val="25000"/>
                </a:schemeClr>
              </a:solidFill>
              <a:round/>
            </a:ln>
            <a:effectLst/>
          </c:spPr>
        </c:hiLowLines>
        <c:axId val="688607264"/>
        <c:axId val="688607592"/>
      </c:stockChart>
      <c:catAx>
        <c:axId val="68860726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in"/>
        <c:minorTickMark val="none"/>
        <c:tickLblPos val="nextTo"/>
        <c:spPr>
          <a:noFill/>
          <a:ln w="15875" cap="flat" cmpd="sng" algn="ctr">
            <a:solidFill>
              <a:srgbClr val="002060"/>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88607592"/>
        <c:crosses val="autoZero"/>
        <c:auto val="1"/>
        <c:lblAlgn val="ctr"/>
        <c:lblOffset val="100"/>
        <c:noMultiLvlLbl val="0"/>
      </c:catAx>
      <c:valAx>
        <c:axId val="688607592"/>
        <c:scaling>
          <c:orientation val="minMax"/>
          <c:max val="0.95000000000000007"/>
          <c:min val="0.30000000000000004"/>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0%" sourceLinked="1"/>
        <c:majorTickMark val="none"/>
        <c:minorTickMark val="none"/>
        <c:tickLblPos val="nextTo"/>
        <c:spPr>
          <a:noFill/>
          <a:ln>
            <a:solidFill>
              <a:srgbClr val="002060"/>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88607264"/>
        <c:crosses val="autoZero"/>
        <c:crossBetween val="between"/>
      </c:valAx>
      <c:spPr>
        <a:noFill/>
        <a:ln>
          <a:noFill/>
        </a:ln>
        <a:effectLst/>
      </c:spPr>
    </c:plotArea>
    <c:legend>
      <c:legendPos val="b"/>
      <c:layout>
        <c:manualLayout>
          <c:xMode val="edge"/>
          <c:yMode val="edge"/>
          <c:x val="8.8307456865697451E-2"/>
          <c:y val="0.92732826500135779"/>
          <c:w val="0.64036029587210685"/>
          <c:h val="4.6697395584172671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200" b="0" i="0" u="none" strike="noStrike" baseline="0">
                <a:effectLst/>
              </a:rPr>
              <a:t>S112 2018-J </a:t>
            </a:r>
            <a:r>
              <a:rPr lang="en-US" sz="1200" b="0" i="0" baseline="0">
                <a:effectLst/>
              </a:rPr>
              <a:t>Pass Rate Intersection Comparison Ethnicity - Gender</a:t>
            </a:r>
          </a:p>
          <a:p>
            <a:pPr>
              <a:defRPr/>
            </a:pPr>
            <a:r>
              <a:rPr lang="en-GB" sz="1000">
                <a:effectLst/>
              </a:rPr>
              <a:t>Some data omitted where sample size is zero or one.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stockChart>
        <c:ser>
          <c:idx val="0"/>
          <c:order val="0"/>
          <c:tx>
            <c:strRef>
              <c:f>'S112 2018-J'!$A$113</c:f>
              <c:strCache>
                <c:ptCount val="1"/>
                <c:pt idx="0">
                  <c:v>Intersection Pass rate</c:v>
                </c:pt>
              </c:strCache>
            </c:strRef>
          </c:tx>
          <c:spPr>
            <a:ln w="25400" cap="rnd">
              <a:noFill/>
              <a:round/>
            </a:ln>
            <a:effectLst/>
          </c:spPr>
          <c:marker>
            <c:symbol val="x"/>
            <c:size val="8"/>
            <c:spPr>
              <a:solidFill>
                <a:srgbClr val="FFFF00"/>
              </a:solidFill>
              <a:ln w="9525">
                <a:solidFill>
                  <a:srgbClr val="00B050"/>
                </a:solidFill>
              </a:ln>
              <a:effectLst/>
            </c:spPr>
          </c:marker>
          <c:dLbls>
            <c:dLbl>
              <c:idx val="2"/>
              <c:layout>
                <c:manualLayout>
                  <c:x val="-6.966213862765587E-2"/>
                  <c:y val="-2.189381499726327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084-4482-A79B-61BA247D3BAD}"/>
                </c:ext>
              </c:extLst>
            </c:dLbl>
            <c:dLbl>
              <c:idx val="8"/>
              <c:layout>
                <c:manualLayout>
                  <c:x val="-7.6628352490421589E-2"/>
                  <c:y val="-2.73672687465790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084-4482-A79B-61BA247D3BA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('S112 2018-J'!$B$112:$H$112,'S112 2018-J'!$J$112:$K$112)</c:f>
              <c:strCache>
                <c:ptCount val="9"/>
                <c:pt idx="0">
                  <c:v>Black Female</c:v>
                </c:pt>
                <c:pt idx="1">
                  <c:v>Black Male</c:v>
                </c:pt>
                <c:pt idx="2">
                  <c:v>Asian Female</c:v>
                </c:pt>
                <c:pt idx="3">
                  <c:v>Asian Male</c:v>
                </c:pt>
                <c:pt idx="4">
                  <c:v>Mixed Female</c:v>
                </c:pt>
                <c:pt idx="5">
                  <c:v>Mixed Male</c:v>
                </c:pt>
                <c:pt idx="6">
                  <c:v>Other Female</c:v>
                </c:pt>
                <c:pt idx="7">
                  <c:v>White Female</c:v>
                </c:pt>
                <c:pt idx="8">
                  <c:v>White Male</c:v>
                </c:pt>
              </c:strCache>
              <c:extLst/>
            </c:strRef>
          </c:cat>
          <c:val>
            <c:numRef>
              <c:f>('S112 2018-J'!$B$113:$H$113,'S112 2018-J'!$J$113:$K$113)</c:f>
              <c:numCache>
                <c:formatCode>0.0%</c:formatCode>
                <c:ptCount val="9"/>
                <c:pt idx="0">
                  <c:v>0.54545454545454541</c:v>
                </c:pt>
                <c:pt idx="1">
                  <c:v>0.375</c:v>
                </c:pt>
                <c:pt idx="2">
                  <c:v>0.5714285714285714</c:v>
                </c:pt>
                <c:pt idx="3">
                  <c:v>0.55555555555555558</c:v>
                </c:pt>
                <c:pt idx="4">
                  <c:v>0.6</c:v>
                </c:pt>
                <c:pt idx="5">
                  <c:v>0.54545454545454541</c:v>
                </c:pt>
                <c:pt idx="6">
                  <c:v>0.75</c:v>
                </c:pt>
                <c:pt idx="7">
                  <c:v>0.63418290854572712</c:v>
                </c:pt>
                <c:pt idx="8">
                  <c:v>0.64023210831721467</c:v>
                </c:pt>
              </c:numCache>
              <c:extLst/>
            </c:numRef>
          </c:val>
          <c:smooth val="0"/>
          <c:extLst>
            <c:ext xmlns:c16="http://schemas.microsoft.com/office/drawing/2014/chart" uri="{C3380CC4-5D6E-409C-BE32-E72D297353CC}">
              <c16:uniqueId val="{00000002-A084-4482-A79B-61BA247D3BAD}"/>
            </c:ext>
          </c:extLst>
        </c:ser>
        <c:ser>
          <c:idx val="1"/>
          <c:order val="1"/>
          <c:tx>
            <c:strRef>
              <c:f>'S112 2018-J'!$A$114</c:f>
              <c:strCache>
                <c:ptCount val="1"/>
                <c:pt idx="0">
                  <c:v>Ethnic group Pass rate</c:v>
                </c:pt>
              </c:strCache>
            </c:strRef>
          </c:tx>
          <c:spPr>
            <a:ln w="25400" cap="rnd">
              <a:noFill/>
              <a:round/>
            </a:ln>
            <a:effectLst/>
          </c:spPr>
          <c:marker>
            <c:symbol val="circle"/>
            <c:size val="8"/>
            <c:spPr>
              <a:solidFill>
                <a:srgbClr val="FF0000"/>
              </a:solidFill>
              <a:ln w="9525">
                <a:solidFill>
                  <a:srgbClr val="00B0F0"/>
                </a:solidFill>
              </a:ln>
              <a:effectLst/>
            </c:spPr>
          </c:marker>
          <c:dLbls>
            <c:dLbl>
              <c:idx val="3"/>
              <c:layout>
                <c:manualLayout>
                  <c:x val="0"/>
                  <c:y val="1.915708812260526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084-4482-A79B-61BA247D3BAD}"/>
                </c:ext>
              </c:extLst>
            </c:dLbl>
            <c:dLbl>
              <c:idx val="5"/>
              <c:layout>
                <c:manualLayout>
                  <c:x val="0"/>
                  <c:y val="1.915708812260526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084-4482-A79B-61BA247D3BAD}"/>
                </c:ext>
              </c:extLst>
            </c:dLbl>
            <c:dLbl>
              <c:idx val="7"/>
              <c:layout>
                <c:manualLayout>
                  <c:x val="-7.6628352490421589E-2"/>
                  <c:y val="-5.473453749315818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084-4482-A79B-61BA247D3BA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('S112 2018-J'!$B$112:$H$112,'S112 2018-J'!$J$112:$K$112)</c:f>
              <c:strCache>
                <c:ptCount val="9"/>
                <c:pt idx="0">
                  <c:v>Black Female</c:v>
                </c:pt>
                <c:pt idx="1">
                  <c:v>Black Male</c:v>
                </c:pt>
                <c:pt idx="2">
                  <c:v>Asian Female</c:v>
                </c:pt>
                <c:pt idx="3">
                  <c:v>Asian Male</c:v>
                </c:pt>
                <c:pt idx="4">
                  <c:v>Mixed Female</c:v>
                </c:pt>
                <c:pt idx="5">
                  <c:v>Mixed Male</c:v>
                </c:pt>
                <c:pt idx="6">
                  <c:v>Other Female</c:v>
                </c:pt>
                <c:pt idx="7">
                  <c:v>White Female</c:v>
                </c:pt>
                <c:pt idx="8">
                  <c:v>White Male</c:v>
                </c:pt>
              </c:strCache>
              <c:extLst/>
            </c:strRef>
          </c:cat>
          <c:val>
            <c:numRef>
              <c:f>('S112 2018-J'!$B$114:$H$114,'S112 2018-J'!$J$114:$K$114)</c:f>
              <c:numCache>
                <c:formatCode>0.0%</c:formatCode>
                <c:ptCount val="9"/>
                <c:pt idx="0">
                  <c:v>0.41176470588235292</c:v>
                </c:pt>
                <c:pt idx="1">
                  <c:v>0.41176470588235292</c:v>
                </c:pt>
                <c:pt idx="2">
                  <c:v>0.54166666666666663</c:v>
                </c:pt>
                <c:pt idx="3">
                  <c:v>0.54166666666666663</c:v>
                </c:pt>
                <c:pt idx="4">
                  <c:v>0.54166666666666663</c:v>
                </c:pt>
                <c:pt idx="5">
                  <c:v>0.54166666666666663</c:v>
                </c:pt>
                <c:pt idx="6">
                  <c:v>0.5</c:v>
                </c:pt>
                <c:pt idx="7">
                  <c:v>0.63256606990622333</c:v>
                </c:pt>
                <c:pt idx="8">
                  <c:v>0.63256606990622333</c:v>
                </c:pt>
              </c:numCache>
              <c:extLst/>
            </c:numRef>
          </c:val>
          <c:smooth val="0"/>
          <c:extLst>
            <c:ext xmlns:c16="http://schemas.microsoft.com/office/drawing/2014/chart" uri="{C3380CC4-5D6E-409C-BE32-E72D297353CC}">
              <c16:uniqueId val="{00000006-A084-4482-A79B-61BA247D3BAD}"/>
            </c:ext>
          </c:extLst>
        </c:ser>
        <c:ser>
          <c:idx val="2"/>
          <c:order val="2"/>
          <c:tx>
            <c:strRef>
              <c:f>'S112 2018-J'!$A$115</c:f>
              <c:strCache>
                <c:ptCount val="1"/>
                <c:pt idx="0">
                  <c:v>Gender Pass rate</c:v>
                </c:pt>
              </c:strCache>
            </c:strRef>
          </c:tx>
          <c:spPr>
            <a:ln w="25400" cap="rnd">
              <a:noFill/>
              <a:round/>
            </a:ln>
            <a:effectLst/>
          </c:spPr>
          <c:marker>
            <c:symbol val="triangle"/>
            <c:size val="9"/>
            <c:spPr>
              <a:solidFill>
                <a:srgbClr val="00B050"/>
              </a:solidFill>
              <a:ln w="9525">
                <a:solidFill>
                  <a:srgbClr val="FFFF00"/>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('S112 2018-J'!$B$112:$H$112,'S112 2018-J'!$J$112:$K$112)</c:f>
              <c:strCache>
                <c:ptCount val="9"/>
                <c:pt idx="0">
                  <c:v>Black Female</c:v>
                </c:pt>
                <c:pt idx="1">
                  <c:v>Black Male</c:v>
                </c:pt>
                <c:pt idx="2">
                  <c:v>Asian Female</c:v>
                </c:pt>
                <c:pt idx="3">
                  <c:v>Asian Male</c:v>
                </c:pt>
                <c:pt idx="4">
                  <c:v>Mixed Female</c:v>
                </c:pt>
                <c:pt idx="5">
                  <c:v>Mixed Male</c:v>
                </c:pt>
                <c:pt idx="6">
                  <c:v>Other Female</c:v>
                </c:pt>
                <c:pt idx="7">
                  <c:v>White Female</c:v>
                </c:pt>
                <c:pt idx="8">
                  <c:v>White Male</c:v>
                </c:pt>
              </c:strCache>
              <c:extLst/>
            </c:strRef>
          </c:cat>
          <c:val>
            <c:numRef>
              <c:f>('S112 2018-J'!$B$115:$H$115,'S112 2018-J'!$J$115:$K$115)</c:f>
              <c:numCache>
                <c:formatCode>0.0%</c:formatCode>
                <c:ptCount val="9"/>
                <c:pt idx="0">
                  <c:v>0.56541524459613202</c:v>
                </c:pt>
                <c:pt idx="1">
                  <c:v>0.43458475540386804</c:v>
                </c:pt>
                <c:pt idx="2">
                  <c:v>0.56541524459613202</c:v>
                </c:pt>
                <c:pt idx="3">
                  <c:v>0.43458475540386804</c:v>
                </c:pt>
                <c:pt idx="4">
                  <c:v>0.56541524459613202</c:v>
                </c:pt>
                <c:pt idx="5">
                  <c:v>0.43458475540386804</c:v>
                </c:pt>
                <c:pt idx="6">
                  <c:v>0.56541524459613202</c:v>
                </c:pt>
                <c:pt idx="7">
                  <c:v>0.56541524459613202</c:v>
                </c:pt>
                <c:pt idx="8">
                  <c:v>0.43458475540386804</c:v>
                </c:pt>
              </c:numCache>
              <c:extLst/>
            </c:numRef>
          </c:val>
          <c:smooth val="0"/>
          <c:extLst>
            <c:ext xmlns:c16="http://schemas.microsoft.com/office/drawing/2014/chart" uri="{C3380CC4-5D6E-409C-BE32-E72D297353CC}">
              <c16:uniqueId val="{00000007-A084-4482-A79B-61BA247D3BAD}"/>
            </c:ext>
          </c:extLst>
        </c:ser>
        <c:dLbls>
          <c:showLegendKey val="0"/>
          <c:showVal val="0"/>
          <c:showCatName val="0"/>
          <c:showSerName val="0"/>
          <c:showPercent val="0"/>
          <c:showBubbleSize val="0"/>
        </c:dLbls>
        <c:hiLowLines>
          <c:spPr>
            <a:ln w="22225" cap="flat" cmpd="sng" algn="ctr">
              <a:solidFill>
                <a:schemeClr val="tx1">
                  <a:lumMod val="75000"/>
                  <a:lumOff val="25000"/>
                </a:schemeClr>
              </a:solidFill>
              <a:round/>
            </a:ln>
            <a:effectLst/>
          </c:spPr>
        </c:hiLowLines>
        <c:axId val="688607264"/>
        <c:axId val="688607592"/>
      </c:stockChart>
      <c:catAx>
        <c:axId val="68860726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in"/>
        <c:minorTickMark val="none"/>
        <c:tickLblPos val="nextTo"/>
        <c:spPr>
          <a:noFill/>
          <a:ln w="15875" cap="flat" cmpd="sng" algn="ctr">
            <a:solidFill>
              <a:srgbClr val="002060"/>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88607592"/>
        <c:crosses val="autoZero"/>
        <c:auto val="1"/>
        <c:lblAlgn val="ctr"/>
        <c:lblOffset val="100"/>
        <c:noMultiLvlLbl val="0"/>
      </c:catAx>
      <c:valAx>
        <c:axId val="688607592"/>
        <c:scaling>
          <c:orientation val="minMax"/>
          <c:max val="0.8"/>
          <c:min val="0.30000000000000004"/>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0%" sourceLinked="1"/>
        <c:majorTickMark val="none"/>
        <c:minorTickMark val="none"/>
        <c:tickLblPos val="nextTo"/>
        <c:spPr>
          <a:noFill/>
          <a:ln>
            <a:solidFill>
              <a:srgbClr val="002060"/>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88607264"/>
        <c:crosses val="autoZero"/>
        <c:crossBetween val="between"/>
      </c:valAx>
      <c:spPr>
        <a:noFill/>
        <a:ln>
          <a:noFill/>
        </a:ln>
        <a:effectLst/>
      </c:spPr>
    </c:plotArea>
    <c:legend>
      <c:legendPos val="b"/>
      <c:layout>
        <c:manualLayout>
          <c:xMode val="edge"/>
          <c:yMode val="edge"/>
          <c:x val="8.8307456865697451E-2"/>
          <c:y val="0.92732826500135779"/>
          <c:w val="0.64036029587210685"/>
          <c:h val="4.6697395584172671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sz="1200" b="0" i="0" u="none" strike="noStrike" baseline="0">
                <a:effectLst/>
              </a:rPr>
              <a:t>S112 2018-J </a:t>
            </a:r>
            <a:r>
              <a:rPr lang="en-US" sz="1200" b="0" i="0" baseline="0">
                <a:effectLst/>
              </a:rPr>
              <a:t>Pass Rate Intersection Comparison Ethnicity - Parents in HE</a:t>
            </a:r>
          </a:p>
          <a:p>
            <a:pPr>
              <a:defRPr/>
            </a:pPr>
            <a:r>
              <a:rPr lang="en-GB" sz="1000">
                <a:effectLst/>
              </a:rPr>
              <a:t>Some data omitted where sample size is zero or one.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autoTitleDeleted val="0"/>
    <c:plotArea>
      <c:layout/>
      <c:stockChart>
        <c:ser>
          <c:idx val="0"/>
          <c:order val="0"/>
          <c:tx>
            <c:strRef>
              <c:f>'S112 2018-J'!$A$168</c:f>
              <c:strCache>
                <c:ptCount val="1"/>
                <c:pt idx="0">
                  <c:v>Pass rate at intersection</c:v>
                </c:pt>
              </c:strCache>
            </c:strRef>
          </c:tx>
          <c:spPr>
            <a:ln w="25400" cap="rnd">
              <a:noFill/>
              <a:round/>
            </a:ln>
            <a:effectLst/>
          </c:spPr>
          <c:marker>
            <c:symbol val="x"/>
            <c:size val="8"/>
            <c:spPr>
              <a:solidFill>
                <a:srgbClr val="FFFF00"/>
              </a:solidFill>
              <a:ln w="9525">
                <a:solidFill>
                  <a:srgbClr val="00B050"/>
                </a:solidFill>
              </a:ln>
              <a:effectLst/>
            </c:spPr>
          </c:marker>
          <c:cat>
            <c:strRef>
              <c:f>('S112 2018-J'!$B$167:$G$167,'S112 2018-J'!$I$167:$K$167)</c:f>
              <c:strCache>
                <c:ptCount val="9"/>
                <c:pt idx="0">
                  <c:v>Black - Yes</c:v>
                </c:pt>
                <c:pt idx="1">
                  <c:v>Black- No</c:v>
                </c:pt>
                <c:pt idx="2">
                  <c:v>Asian - Yes</c:v>
                </c:pt>
                <c:pt idx="3">
                  <c:v>Asian - No</c:v>
                </c:pt>
                <c:pt idx="4">
                  <c:v>Mixed - Yes</c:v>
                </c:pt>
                <c:pt idx="5">
                  <c:v>Mixed - No</c:v>
                </c:pt>
                <c:pt idx="6">
                  <c:v>Other - No</c:v>
                </c:pt>
                <c:pt idx="7">
                  <c:v>White - Yes</c:v>
                </c:pt>
                <c:pt idx="8">
                  <c:v>White - No</c:v>
                </c:pt>
              </c:strCache>
              <c:extLst/>
            </c:strRef>
          </c:cat>
          <c:val>
            <c:numRef>
              <c:f>('S112 2018-J'!$B$168:$G$168,'S112 2018-J'!$I$168:$K$168)</c:f>
              <c:numCache>
                <c:formatCode>0.0%</c:formatCode>
                <c:ptCount val="9"/>
                <c:pt idx="0">
                  <c:v>0.5</c:v>
                </c:pt>
                <c:pt idx="1">
                  <c:v>0.5714285714285714</c:v>
                </c:pt>
                <c:pt idx="2">
                  <c:v>0.81818181818181823</c:v>
                </c:pt>
                <c:pt idx="3">
                  <c:v>0.66666666666666663</c:v>
                </c:pt>
                <c:pt idx="4">
                  <c:v>0.54545454545454541</c:v>
                </c:pt>
                <c:pt idx="5">
                  <c:v>0.625</c:v>
                </c:pt>
                <c:pt idx="6">
                  <c:v>0.75</c:v>
                </c:pt>
                <c:pt idx="7">
                  <c:v>0.68438538205980071</c:v>
                </c:pt>
                <c:pt idx="8">
                  <c:v>0.63740458015267176</c:v>
                </c:pt>
              </c:numCache>
              <c:extLst/>
            </c:numRef>
          </c:val>
          <c:smooth val="0"/>
          <c:extLst>
            <c:ext xmlns:c16="http://schemas.microsoft.com/office/drawing/2014/chart" uri="{C3380CC4-5D6E-409C-BE32-E72D297353CC}">
              <c16:uniqueId val="{00000000-8630-47AD-8BE7-35A7112D778E}"/>
            </c:ext>
          </c:extLst>
        </c:ser>
        <c:ser>
          <c:idx val="1"/>
          <c:order val="1"/>
          <c:tx>
            <c:strRef>
              <c:f>'S112 2018-J'!$A$169</c:f>
              <c:strCache>
                <c:ptCount val="1"/>
                <c:pt idx="0">
                  <c:v>Pass rate ethnicity</c:v>
                </c:pt>
              </c:strCache>
            </c:strRef>
          </c:tx>
          <c:spPr>
            <a:ln w="25400" cap="rnd">
              <a:noFill/>
              <a:round/>
            </a:ln>
            <a:effectLst/>
          </c:spPr>
          <c:marker>
            <c:symbol val="circle"/>
            <c:size val="8"/>
            <c:spPr>
              <a:solidFill>
                <a:srgbClr val="FF0000"/>
              </a:solidFill>
              <a:ln w="9525">
                <a:solidFill>
                  <a:srgbClr val="00B0F0"/>
                </a:solidFill>
              </a:ln>
              <a:effectLst/>
            </c:spPr>
          </c:marker>
          <c:cat>
            <c:strRef>
              <c:f>('S112 2018-J'!$B$167:$G$167,'S112 2018-J'!$I$167:$K$167)</c:f>
              <c:strCache>
                <c:ptCount val="9"/>
                <c:pt idx="0">
                  <c:v>Black - Yes</c:v>
                </c:pt>
                <c:pt idx="1">
                  <c:v>Black- No</c:v>
                </c:pt>
                <c:pt idx="2">
                  <c:v>Asian - Yes</c:v>
                </c:pt>
                <c:pt idx="3">
                  <c:v>Asian - No</c:v>
                </c:pt>
                <c:pt idx="4">
                  <c:v>Mixed - Yes</c:v>
                </c:pt>
                <c:pt idx="5">
                  <c:v>Mixed - No</c:v>
                </c:pt>
                <c:pt idx="6">
                  <c:v>Other - No</c:v>
                </c:pt>
                <c:pt idx="7">
                  <c:v>White - Yes</c:v>
                </c:pt>
                <c:pt idx="8">
                  <c:v>White - No</c:v>
                </c:pt>
              </c:strCache>
              <c:extLst/>
            </c:strRef>
          </c:cat>
          <c:val>
            <c:numRef>
              <c:f>('S112 2018-J'!$B$169:$G$169,'S112 2018-J'!$I$169:$K$169)</c:f>
              <c:numCache>
                <c:formatCode>0.0%</c:formatCode>
                <c:ptCount val="9"/>
                <c:pt idx="0">
                  <c:v>0.41176470588235292</c:v>
                </c:pt>
                <c:pt idx="1">
                  <c:v>0.41176470588235292</c:v>
                </c:pt>
                <c:pt idx="2">
                  <c:v>0.54166666666666663</c:v>
                </c:pt>
                <c:pt idx="3">
                  <c:v>0.54166666666666663</c:v>
                </c:pt>
                <c:pt idx="4">
                  <c:v>0.54166666666666663</c:v>
                </c:pt>
                <c:pt idx="5">
                  <c:v>0.54166666666666663</c:v>
                </c:pt>
                <c:pt idx="6">
                  <c:v>0.5</c:v>
                </c:pt>
                <c:pt idx="7">
                  <c:v>0.63256606990622333</c:v>
                </c:pt>
                <c:pt idx="8">
                  <c:v>0.63256606990622333</c:v>
                </c:pt>
              </c:numCache>
              <c:extLst/>
            </c:numRef>
          </c:val>
          <c:smooth val="0"/>
          <c:extLst>
            <c:ext xmlns:c16="http://schemas.microsoft.com/office/drawing/2014/chart" uri="{C3380CC4-5D6E-409C-BE32-E72D297353CC}">
              <c16:uniqueId val="{00000001-8630-47AD-8BE7-35A7112D778E}"/>
            </c:ext>
          </c:extLst>
        </c:ser>
        <c:ser>
          <c:idx val="2"/>
          <c:order val="2"/>
          <c:tx>
            <c:strRef>
              <c:f>'S112 2018-J'!$A$170</c:f>
              <c:strCache>
                <c:ptCount val="1"/>
                <c:pt idx="0">
                  <c:v>Pass rate Parents in HE</c:v>
                </c:pt>
              </c:strCache>
            </c:strRef>
          </c:tx>
          <c:spPr>
            <a:ln w="25400" cap="rnd">
              <a:noFill/>
              <a:round/>
            </a:ln>
            <a:effectLst/>
          </c:spPr>
          <c:marker>
            <c:symbol val="triangle"/>
            <c:size val="9"/>
            <c:spPr>
              <a:solidFill>
                <a:srgbClr val="00B050"/>
              </a:solidFill>
              <a:ln w="9525">
                <a:solidFill>
                  <a:srgbClr val="FFFF00"/>
                </a:solidFill>
              </a:ln>
              <a:effectLst/>
            </c:spPr>
          </c:marker>
          <c:cat>
            <c:strRef>
              <c:f>('S112 2018-J'!$B$167:$G$167,'S112 2018-J'!$I$167:$K$167)</c:f>
              <c:strCache>
                <c:ptCount val="9"/>
                <c:pt idx="0">
                  <c:v>Black - Yes</c:v>
                </c:pt>
                <c:pt idx="1">
                  <c:v>Black- No</c:v>
                </c:pt>
                <c:pt idx="2">
                  <c:v>Asian - Yes</c:v>
                </c:pt>
                <c:pt idx="3">
                  <c:v>Asian - No</c:v>
                </c:pt>
                <c:pt idx="4">
                  <c:v>Mixed - Yes</c:v>
                </c:pt>
                <c:pt idx="5">
                  <c:v>Mixed - No</c:v>
                </c:pt>
                <c:pt idx="6">
                  <c:v>Other - No</c:v>
                </c:pt>
                <c:pt idx="7">
                  <c:v>White - Yes</c:v>
                </c:pt>
                <c:pt idx="8">
                  <c:v>White - No</c:v>
                </c:pt>
              </c:strCache>
              <c:extLst/>
            </c:strRef>
          </c:cat>
          <c:val>
            <c:numRef>
              <c:f>('S112 2018-J'!$B$170:$G$170,'S112 2018-J'!$I$170:$K$170)</c:f>
              <c:numCache>
                <c:formatCode>0.0%</c:formatCode>
                <c:ptCount val="9"/>
                <c:pt idx="0">
                  <c:v>0.68545994065281901</c:v>
                </c:pt>
                <c:pt idx="1">
                  <c:v>0.63749999999999996</c:v>
                </c:pt>
                <c:pt idx="2">
                  <c:v>0.68545994065281901</c:v>
                </c:pt>
                <c:pt idx="3">
                  <c:v>0.63749999999999996</c:v>
                </c:pt>
                <c:pt idx="4">
                  <c:v>0.68545994065281901</c:v>
                </c:pt>
                <c:pt idx="5">
                  <c:v>0.63749999999999996</c:v>
                </c:pt>
                <c:pt idx="6">
                  <c:v>0.63749999999999996</c:v>
                </c:pt>
                <c:pt idx="7">
                  <c:v>0.68545994065281901</c:v>
                </c:pt>
                <c:pt idx="8">
                  <c:v>0.63749999999999996</c:v>
                </c:pt>
              </c:numCache>
              <c:extLst/>
            </c:numRef>
          </c:val>
          <c:smooth val="0"/>
          <c:extLst>
            <c:ext xmlns:c16="http://schemas.microsoft.com/office/drawing/2014/chart" uri="{C3380CC4-5D6E-409C-BE32-E72D297353CC}">
              <c16:uniqueId val="{00000002-8630-47AD-8BE7-35A7112D778E}"/>
            </c:ext>
          </c:extLst>
        </c:ser>
        <c:dLbls>
          <c:showLegendKey val="0"/>
          <c:showVal val="0"/>
          <c:showCatName val="0"/>
          <c:showSerName val="0"/>
          <c:showPercent val="0"/>
          <c:showBubbleSize val="0"/>
        </c:dLbls>
        <c:hiLowLines>
          <c:spPr>
            <a:ln w="22225" cap="flat" cmpd="sng" algn="ctr">
              <a:solidFill>
                <a:schemeClr val="tx1">
                  <a:lumMod val="75000"/>
                  <a:lumOff val="25000"/>
                </a:schemeClr>
              </a:solidFill>
              <a:round/>
            </a:ln>
            <a:effectLst/>
          </c:spPr>
        </c:hiLowLines>
        <c:axId val="688607264"/>
        <c:axId val="688607592"/>
      </c:stockChart>
      <c:catAx>
        <c:axId val="68860726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in"/>
        <c:minorTickMark val="none"/>
        <c:tickLblPos val="nextTo"/>
        <c:spPr>
          <a:noFill/>
          <a:ln w="15875" cap="flat" cmpd="sng" algn="ctr">
            <a:solidFill>
              <a:srgbClr val="002060"/>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88607592"/>
        <c:crosses val="autoZero"/>
        <c:auto val="1"/>
        <c:lblAlgn val="ctr"/>
        <c:lblOffset val="100"/>
        <c:noMultiLvlLbl val="0"/>
      </c:catAx>
      <c:valAx>
        <c:axId val="688607592"/>
        <c:scaling>
          <c:orientation val="minMax"/>
          <c:max val="0.85000000000000009"/>
          <c:min val="0.35000000000000003"/>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0.0%" sourceLinked="1"/>
        <c:majorTickMark val="none"/>
        <c:minorTickMark val="none"/>
        <c:tickLblPos val="nextTo"/>
        <c:spPr>
          <a:noFill/>
          <a:ln>
            <a:solidFill>
              <a:srgbClr val="002060"/>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688607264"/>
        <c:crosses val="autoZero"/>
        <c:crossBetween val="between"/>
      </c:valAx>
      <c:spPr>
        <a:noFill/>
        <a:ln>
          <a:noFill/>
        </a:ln>
        <a:effectLst/>
      </c:spPr>
    </c:plotArea>
    <c:legend>
      <c:legendPos val="b"/>
      <c:layout>
        <c:manualLayout>
          <c:xMode val="edge"/>
          <c:yMode val="edge"/>
          <c:x val="8.8307456865697451E-2"/>
          <c:y val="0.92732826500135779"/>
          <c:w val="0.64036029587210685"/>
          <c:h val="4.6697395584172671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TMAs Submitted on time 18J</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'S112 2018-J TMA'!$AA$55</c:f>
              <c:strCache>
                <c:ptCount val="1"/>
                <c:pt idx="0">
                  <c:v>On time</c:v>
                </c:pt>
              </c:strCache>
            </c:strRef>
          </c:tx>
          <c:spPr>
            <a:solidFill>
              <a:schemeClr val="accent1"/>
            </a:solidFill>
            <a:ln>
              <a:noFill/>
            </a:ln>
            <a:effectLst/>
          </c:spPr>
          <c:invertIfNegative val="0"/>
          <c:cat>
            <c:strRef>
              <c:f>'S112 2018-J TMA'!$AB$54:$AF$54</c:f>
              <c:strCache>
                <c:ptCount val="5"/>
                <c:pt idx="0">
                  <c:v>Black</c:v>
                </c:pt>
                <c:pt idx="1">
                  <c:v>Asian</c:v>
                </c:pt>
                <c:pt idx="2">
                  <c:v>Mixed</c:v>
                </c:pt>
                <c:pt idx="3">
                  <c:v>Other</c:v>
                </c:pt>
                <c:pt idx="4">
                  <c:v>White</c:v>
                </c:pt>
              </c:strCache>
            </c:strRef>
          </c:cat>
          <c:val>
            <c:numRef>
              <c:f>'S112 2018-J TMA'!$AB$55:$AF$55</c:f>
              <c:numCache>
                <c:formatCode>0%</c:formatCode>
                <c:ptCount val="5"/>
                <c:pt idx="0">
                  <c:v>0.35294117647058826</c:v>
                </c:pt>
                <c:pt idx="1">
                  <c:v>0.70833333333333337</c:v>
                </c:pt>
                <c:pt idx="2">
                  <c:v>0.70833333333333337</c:v>
                </c:pt>
                <c:pt idx="3">
                  <c:v>0.625</c:v>
                </c:pt>
                <c:pt idx="4">
                  <c:v>0.60017050298380226</c:v>
                </c:pt>
              </c:numCache>
            </c:numRef>
          </c:val>
          <c:extLst>
            <c:ext xmlns:c16="http://schemas.microsoft.com/office/drawing/2014/chart" uri="{C3380CC4-5D6E-409C-BE32-E72D297353CC}">
              <c16:uniqueId val="{00000000-74D7-463B-9BAF-7918A1065422}"/>
            </c:ext>
          </c:extLst>
        </c:ser>
        <c:dLbls>
          <c:showLegendKey val="0"/>
          <c:showVal val="0"/>
          <c:showCatName val="0"/>
          <c:showSerName val="0"/>
          <c:showPercent val="0"/>
          <c:showBubbleSize val="0"/>
        </c:dLbls>
        <c:gapWidth val="219"/>
        <c:overlap val="-27"/>
        <c:axId val="588401320"/>
        <c:axId val="588402304"/>
      </c:barChart>
      <c:catAx>
        <c:axId val="588401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8402304"/>
        <c:crosses val="autoZero"/>
        <c:auto val="1"/>
        <c:lblAlgn val="ctr"/>
        <c:lblOffset val="100"/>
        <c:noMultiLvlLbl val="0"/>
      </c:catAx>
      <c:valAx>
        <c:axId val="5884023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84013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Mean length of</a:t>
            </a:r>
            <a:r>
              <a:rPr lang="en-GB" baseline="0"/>
              <a:t> extension</a:t>
            </a:r>
            <a:endParaRPr lang="en-GB"/>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1"/>
          <c:order val="0"/>
          <c:tx>
            <c:strRef>
              <c:f>'S112 2019-J TMA'!$C$63:$C$64</c:f>
              <c:strCache>
                <c:ptCount val="2"/>
                <c:pt idx="0">
                  <c:v>Black</c:v>
                </c:pt>
                <c:pt idx="1">
                  <c:v>Mean days</c:v>
                </c:pt>
              </c:strCache>
            </c:strRef>
          </c:tx>
          <c:spPr>
            <a:ln w="28575" cap="rnd">
              <a:solidFill>
                <a:schemeClr val="accent2"/>
              </a:solidFill>
              <a:round/>
            </a:ln>
            <a:effectLst/>
          </c:spPr>
          <c:marker>
            <c:symbol val="none"/>
          </c:marker>
          <c:cat>
            <c:strRef>
              <c:f>'S112 2019-J TMA'!$A$65:$A$70</c:f>
              <c:strCache>
                <c:ptCount val="6"/>
                <c:pt idx="0">
                  <c:v>TMA01</c:v>
                </c:pt>
                <c:pt idx="1">
                  <c:v>TMA02</c:v>
                </c:pt>
                <c:pt idx="2">
                  <c:v>TMA03</c:v>
                </c:pt>
                <c:pt idx="3">
                  <c:v>TMA04</c:v>
                </c:pt>
                <c:pt idx="4">
                  <c:v>TMA05</c:v>
                </c:pt>
                <c:pt idx="5">
                  <c:v>TMA06</c:v>
                </c:pt>
              </c:strCache>
            </c:strRef>
          </c:cat>
          <c:val>
            <c:numRef>
              <c:f>'S112 2019-J TMA'!$C$65:$C$70</c:f>
              <c:numCache>
                <c:formatCode>General</c:formatCode>
                <c:ptCount val="6"/>
                <c:pt idx="0">
                  <c:v>2.5</c:v>
                </c:pt>
                <c:pt idx="1">
                  <c:v>6.2</c:v>
                </c:pt>
                <c:pt idx="2">
                  <c:v>5</c:v>
                </c:pt>
                <c:pt idx="3">
                  <c:v>7</c:v>
                </c:pt>
                <c:pt idx="4">
                  <c:v>9.6999999999999993</c:v>
                </c:pt>
                <c:pt idx="5">
                  <c:v>4</c:v>
                </c:pt>
              </c:numCache>
            </c:numRef>
          </c:val>
          <c:smooth val="0"/>
          <c:extLst>
            <c:ext xmlns:c16="http://schemas.microsoft.com/office/drawing/2014/chart" uri="{C3380CC4-5D6E-409C-BE32-E72D297353CC}">
              <c16:uniqueId val="{00000000-9E1C-4606-A2E5-AEE8ADA1EB79}"/>
            </c:ext>
          </c:extLst>
        </c:ser>
        <c:ser>
          <c:idx val="3"/>
          <c:order val="1"/>
          <c:tx>
            <c:strRef>
              <c:f>'S112 2019-J TMA'!$E$63:$E$64</c:f>
              <c:strCache>
                <c:ptCount val="2"/>
                <c:pt idx="0">
                  <c:v>White</c:v>
                </c:pt>
                <c:pt idx="1">
                  <c:v>Mean days</c:v>
                </c:pt>
              </c:strCache>
            </c:strRef>
          </c:tx>
          <c:spPr>
            <a:ln w="28575" cap="rnd">
              <a:solidFill>
                <a:schemeClr val="accent4"/>
              </a:solidFill>
              <a:round/>
            </a:ln>
            <a:effectLst/>
          </c:spPr>
          <c:marker>
            <c:symbol val="none"/>
          </c:marker>
          <c:cat>
            <c:strRef>
              <c:f>'S112 2019-J TMA'!$A$65:$A$70</c:f>
              <c:strCache>
                <c:ptCount val="6"/>
                <c:pt idx="0">
                  <c:v>TMA01</c:v>
                </c:pt>
                <c:pt idx="1">
                  <c:v>TMA02</c:v>
                </c:pt>
                <c:pt idx="2">
                  <c:v>TMA03</c:v>
                </c:pt>
                <c:pt idx="3">
                  <c:v>TMA04</c:v>
                </c:pt>
                <c:pt idx="4">
                  <c:v>TMA05</c:v>
                </c:pt>
                <c:pt idx="5">
                  <c:v>TMA06</c:v>
                </c:pt>
              </c:strCache>
            </c:strRef>
          </c:cat>
          <c:val>
            <c:numRef>
              <c:f>'S112 2019-J TMA'!$E$65:$E$70</c:f>
              <c:numCache>
                <c:formatCode>General</c:formatCode>
                <c:ptCount val="6"/>
                <c:pt idx="0">
                  <c:v>7.5</c:v>
                </c:pt>
                <c:pt idx="1">
                  <c:v>9.3000000000000007</c:v>
                </c:pt>
                <c:pt idx="2">
                  <c:v>8.1</c:v>
                </c:pt>
                <c:pt idx="3">
                  <c:v>7.7</c:v>
                </c:pt>
                <c:pt idx="4">
                  <c:v>11.5</c:v>
                </c:pt>
                <c:pt idx="5">
                  <c:v>10.9</c:v>
                </c:pt>
              </c:numCache>
            </c:numRef>
          </c:val>
          <c:smooth val="0"/>
          <c:extLst>
            <c:ext xmlns:c16="http://schemas.microsoft.com/office/drawing/2014/chart" uri="{C3380CC4-5D6E-409C-BE32-E72D297353CC}">
              <c16:uniqueId val="{00000001-9E1C-4606-A2E5-AEE8ADA1EB79}"/>
            </c:ext>
          </c:extLst>
        </c:ser>
        <c:dLbls>
          <c:showLegendKey val="0"/>
          <c:showVal val="0"/>
          <c:showCatName val="0"/>
          <c:showSerName val="0"/>
          <c:showPercent val="0"/>
          <c:showBubbleSize val="0"/>
        </c:dLbls>
        <c:smooth val="0"/>
        <c:axId val="778689224"/>
        <c:axId val="778689552"/>
        <c:extLst/>
      </c:lineChart>
      <c:catAx>
        <c:axId val="778689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78689552"/>
        <c:crosses val="autoZero"/>
        <c:auto val="1"/>
        <c:lblAlgn val="ctr"/>
        <c:lblOffset val="100"/>
        <c:noMultiLvlLbl val="0"/>
      </c:catAx>
      <c:valAx>
        <c:axId val="7786895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786892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4802EF-BB91-468B-997C-2186C7554AE3}" type="datetimeFigureOut">
              <a:rPr lang="en-GB" smtClean="0"/>
              <a:t>09/05/2022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B7AE6A-CCED-40C3-8BF0-646B4E4241E1}" type="slidenum">
              <a:rPr lang="en-GB" smtClean="0"/>
              <a:t>‹#›</a:t>
            </a:fld>
            <a:endParaRPr lang="en-GB"/>
          </a:p>
        </p:txBody>
      </p:sp>
    </p:spTree>
    <p:extLst>
      <p:ext uri="{BB962C8B-B14F-4D97-AF65-F5344CB8AC3E}">
        <p14:creationId xmlns:p14="http://schemas.microsoft.com/office/powerpoint/2010/main" val="2932984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Large</a:t>
            </a:r>
            <a:r>
              <a:rPr lang="en-GB" baseline="0" dirty="0"/>
              <a:t> amount of data and taking a snap shot</a:t>
            </a:r>
            <a:endParaRPr lang="en-GB" dirty="0"/>
          </a:p>
        </p:txBody>
      </p:sp>
      <p:sp>
        <p:nvSpPr>
          <p:cNvPr id="4" name="Slide Number Placeholder 3"/>
          <p:cNvSpPr>
            <a:spLocks noGrp="1"/>
          </p:cNvSpPr>
          <p:nvPr>
            <p:ph type="sldNum" sz="quarter" idx="10"/>
          </p:nvPr>
        </p:nvSpPr>
        <p:spPr/>
        <p:txBody>
          <a:bodyPr/>
          <a:lstStyle/>
          <a:p>
            <a:fld id="{417283BC-0DE9-4E73-A48B-1F4E9D5D7E08}" type="slidenum">
              <a:rPr lang="en-GB" smtClean="0"/>
              <a:t>1</a:t>
            </a:fld>
            <a:endParaRPr lang="en-GB"/>
          </a:p>
        </p:txBody>
      </p:sp>
    </p:spTree>
    <p:extLst>
      <p:ext uri="{BB962C8B-B14F-4D97-AF65-F5344CB8AC3E}">
        <p14:creationId xmlns:p14="http://schemas.microsoft.com/office/powerpoint/2010/main" val="41000139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1412BEB-C874-A74C-8D0A-39AA16E8DFB9}"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019994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1412BEB-C874-A74C-8D0A-39AA16E8DFB9}"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844264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1412BEB-C874-A74C-8D0A-39AA16E8DFB9}"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371547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1412BEB-C874-A74C-8D0A-39AA16E8DFB9}"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943818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1412BEB-C874-A74C-8D0A-39AA16E8DFB9}"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88058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1412BEB-C874-A74C-8D0A-39AA16E8DFB9}"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374855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1412BEB-C874-A74C-8D0A-39AA16E8DFB9}"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836611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1412BEB-C874-A74C-8D0A-39AA16E8DFB9}"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756054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1412BEB-C874-A74C-8D0A-39AA16E8DFB9}"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758529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1412BEB-C874-A74C-8D0A-39AA16E8DFB9}"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18272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1412BEB-C874-A74C-8D0A-39AA16E8DFB9}"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907280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1412BEB-C874-A74C-8D0A-39AA16E8DFB9}"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80441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1412BEB-C874-A74C-8D0A-39AA16E8DFB9}"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294089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1412BEB-C874-A74C-8D0A-39AA16E8DFB9}"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396209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1412BEB-C874-A74C-8D0A-39AA16E8DFB9}"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394048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1412BEB-C874-A74C-8D0A-39AA16E8DFB9}"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066323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1412BEB-C874-A74C-8D0A-39AA16E8DFB9}"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008899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1412BEB-C874-A74C-8D0A-39AA16E8DFB9}"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35316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 Image &amp; Text">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F851B943-E6E1-48F6-B811-8D9A7977D85B}"/>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CLICK HERE TO EDIT MASTER TITLE</a:t>
            </a:r>
          </a:p>
        </p:txBody>
      </p:sp>
      <p:sp>
        <p:nvSpPr>
          <p:cNvPr id="12" name="Text Placeholder 2">
            <a:extLst>
              <a:ext uri="{FF2B5EF4-FFF2-40B4-BE49-F238E27FC236}">
                <a16:creationId xmlns:a16="http://schemas.microsoft.com/office/drawing/2014/main" id="{C1B6DA54-71CA-48A5-B3CD-D2321285AC1A}"/>
              </a:ext>
            </a:extLst>
          </p:cNvPr>
          <p:cNvSpPr>
            <a:spLocks noGrp="1"/>
          </p:cNvSpPr>
          <p:nvPr>
            <p:ph type="body" sz="quarter" idx="22" hasCustomPrompt="1"/>
          </p:nvPr>
        </p:nvSpPr>
        <p:spPr>
          <a:xfrm>
            <a:off x="577968" y="1458820"/>
            <a:ext cx="5960855"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Arial" panose="020B0604020202020204" pitchFamily="34" charset="0"/>
                <a:cs typeface="Arial" panose="020B0604020202020204" pitchFamily="34" charset="0"/>
              </a:defRPr>
            </a:lvl1pPr>
          </a:lstStyle>
          <a:p>
            <a:pPr lvl="0"/>
            <a:r>
              <a:rPr lang="en-US" dirty="0"/>
              <a:t>Insert subtitle</a:t>
            </a:r>
          </a:p>
        </p:txBody>
      </p:sp>
      <p:sp>
        <p:nvSpPr>
          <p:cNvPr id="18" name="Picture Placeholder 4">
            <a:extLst>
              <a:ext uri="{FF2B5EF4-FFF2-40B4-BE49-F238E27FC236}">
                <a16:creationId xmlns:a16="http://schemas.microsoft.com/office/drawing/2014/main" id="{4CE899DC-EEB7-4FE9-99EC-B6BA0FB34588}"/>
              </a:ext>
            </a:extLst>
          </p:cNvPr>
          <p:cNvSpPr>
            <a:spLocks noGrp="1"/>
          </p:cNvSpPr>
          <p:nvPr>
            <p:ph type="pic" sz="quarter" idx="23"/>
          </p:nvPr>
        </p:nvSpPr>
        <p:spPr>
          <a:xfrm>
            <a:off x="577850" y="2243138"/>
            <a:ext cx="3916363" cy="4027487"/>
          </a:xfrm>
          <a:prstGeom prst="rect">
            <a:avLst/>
          </a:prstGeom>
        </p:spPr>
        <p:txBody>
          <a:bodyPr/>
          <a:lstStyle>
            <a:lvl1pPr>
              <a:defRPr sz="1400">
                <a:solidFill>
                  <a:srgbClr val="323232"/>
                </a:solidFill>
                <a:latin typeface="Arial" panose="020B0604020202020204" pitchFamily="34" charset="0"/>
                <a:cs typeface="Arial" panose="020B0604020202020204" pitchFamily="34" charset="0"/>
              </a:defRPr>
            </a:lvl1pPr>
          </a:lstStyle>
          <a:p>
            <a:endParaRPr lang="en-GB" dirty="0"/>
          </a:p>
        </p:txBody>
      </p:sp>
      <p:sp>
        <p:nvSpPr>
          <p:cNvPr id="19" name="Text Placeholder 12">
            <a:extLst>
              <a:ext uri="{FF2B5EF4-FFF2-40B4-BE49-F238E27FC236}">
                <a16:creationId xmlns:a16="http://schemas.microsoft.com/office/drawing/2014/main" id="{74507D58-4B62-42B4-946E-AC191B8C8E91}"/>
              </a:ext>
            </a:extLst>
          </p:cNvPr>
          <p:cNvSpPr>
            <a:spLocks noGrp="1"/>
          </p:cNvSpPr>
          <p:nvPr>
            <p:ph type="body" sz="quarter" idx="24" hasCustomPrompt="1"/>
          </p:nvPr>
        </p:nvSpPr>
        <p:spPr>
          <a:xfrm>
            <a:off x="4572000" y="2234782"/>
            <a:ext cx="3889375" cy="4027487"/>
          </a:xfrm>
          <a:prstGeom prst="rect">
            <a:avLst/>
          </a:prstGeom>
        </p:spPr>
        <p:txBody>
          <a:bodyPr/>
          <a:lstStyle>
            <a:lvl1pPr marL="0" indent="0">
              <a:buNone/>
              <a:defRPr sz="1200">
                <a:solidFill>
                  <a:srgbClr val="1E4B9B"/>
                </a:solidFill>
                <a:latin typeface="Arial" panose="020B0604020202020204" pitchFamily="34" charset="0"/>
                <a:cs typeface="Arial" panose="020B0604020202020204" pitchFamily="34" charset="0"/>
              </a:defRPr>
            </a:lvl1pPr>
            <a:lvl2pPr marL="457200" indent="0">
              <a:buNone/>
              <a:defRPr sz="1200">
                <a:latin typeface="Arial" panose="020B0604020202020204" pitchFamily="34" charset="0"/>
                <a:cs typeface="Arial" panose="020B0604020202020204" pitchFamily="34" charset="0"/>
              </a:defRPr>
            </a:lvl2pPr>
            <a:lvl3pPr marL="914400" indent="0">
              <a:buNone/>
              <a:defRPr sz="110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r>
              <a:rPr lang="en-US" dirty="0"/>
              <a:t>Click to add text</a:t>
            </a:r>
            <a:endParaRPr lang="en-GB" dirty="0"/>
          </a:p>
        </p:txBody>
      </p:sp>
      <p:sp>
        <p:nvSpPr>
          <p:cNvPr id="9" name="TextBox 8">
            <a:extLst>
              <a:ext uri="{FF2B5EF4-FFF2-40B4-BE49-F238E27FC236}">
                <a16:creationId xmlns:a16="http://schemas.microsoft.com/office/drawing/2014/main" id="{FD1548AB-1A41-4C06-B3F6-882FE01A82ED}"/>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endParaRPr lang="en-GB" sz="1050" dirty="0">
              <a:solidFill>
                <a:srgbClr val="1E4B9B"/>
              </a:solidFill>
              <a:latin typeface="Arial" panose="020B0604020202020204" pitchFamily="34" charset="0"/>
              <a:cs typeface="Arial" panose="020B0604020202020204" pitchFamily="34" charset="0"/>
            </a:endParaRPr>
          </a:p>
        </p:txBody>
      </p:sp>
      <p:sp>
        <p:nvSpPr>
          <p:cNvPr id="13" name="Content Placeholder 2">
            <a:extLst>
              <a:ext uri="{FF2B5EF4-FFF2-40B4-BE49-F238E27FC236}">
                <a16:creationId xmlns:a16="http://schemas.microsoft.com/office/drawing/2014/main" id="{43FD19CB-E5DD-4EB0-A648-B1B63B8A7EDD}"/>
              </a:ext>
            </a:extLst>
          </p:cNvPr>
          <p:cNvSpPr>
            <a:spLocks noGrp="1"/>
          </p:cNvSpPr>
          <p:nvPr>
            <p:ph sz="quarter" idx="27" hasCustomPrompt="1"/>
          </p:nvPr>
        </p:nvSpPr>
        <p:spPr>
          <a:xfrm>
            <a:off x="577850" y="6440578"/>
            <a:ext cx="7246879" cy="284672"/>
          </a:xfrm>
          <a:prstGeom prst="rect">
            <a:avLst/>
          </a:prstGeom>
        </p:spPr>
        <p:txBody>
          <a:bodyPr/>
          <a:lstStyle>
            <a:lvl1pPr marL="0" indent="0" algn="l">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fld id="{57FF4EA7-3BB8-4851-A0DD-F7C9E903D461}" type="slidenum">
              <a:rPr lang="en-US" smtClean="0"/>
              <a:t>‹#›</a:t>
            </a:fld>
            <a:endParaRPr lang="en-US" dirty="0"/>
          </a:p>
        </p:txBody>
      </p:sp>
    </p:spTree>
    <p:extLst>
      <p:ext uri="{BB962C8B-B14F-4D97-AF65-F5344CB8AC3E}">
        <p14:creationId xmlns:p14="http://schemas.microsoft.com/office/powerpoint/2010/main" val="68414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 Full Text">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6" name="Text Placeholder 12">
            <a:extLst>
              <a:ext uri="{FF2B5EF4-FFF2-40B4-BE49-F238E27FC236}">
                <a16:creationId xmlns:a16="http://schemas.microsoft.com/office/drawing/2014/main" id="{FE2B1EA2-8522-4C4B-B7A9-BEF931B2B47B}"/>
              </a:ext>
            </a:extLst>
          </p:cNvPr>
          <p:cNvSpPr>
            <a:spLocks noGrp="1"/>
          </p:cNvSpPr>
          <p:nvPr>
            <p:ph type="body" sz="quarter" idx="25" hasCustomPrompt="1"/>
          </p:nvPr>
        </p:nvSpPr>
        <p:spPr>
          <a:xfrm>
            <a:off x="577968" y="2243138"/>
            <a:ext cx="7883407" cy="4019131"/>
          </a:xfrm>
          <a:prstGeom prst="rect">
            <a:avLst/>
          </a:prstGeom>
        </p:spPr>
        <p:txBody>
          <a:bodyPr/>
          <a:lstStyle>
            <a:lvl1pPr marL="0" indent="0">
              <a:buNone/>
              <a:defRPr sz="1400">
                <a:solidFill>
                  <a:srgbClr val="323232"/>
                </a:solidFill>
                <a:latin typeface="Arial" panose="020B0604020202020204" pitchFamily="34" charset="0"/>
                <a:cs typeface="Arial" panose="020B0604020202020204" pitchFamily="34" charset="0"/>
              </a:defRPr>
            </a:lvl1pPr>
            <a:lvl2pPr>
              <a:defRPr sz="1200">
                <a:latin typeface="Arial" panose="020B0604020202020204" pitchFamily="34" charset="0"/>
                <a:cs typeface="Arial" panose="020B0604020202020204" pitchFamily="34" charset="0"/>
              </a:defRPr>
            </a:lvl2pPr>
            <a:lvl3pPr>
              <a:defRPr sz="1100">
                <a:latin typeface="Arial" panose="020B0604020202020204" pitchFamily="34" charset="0"/>
                <a:cs typeface="Arial" panose="020B0604020202020204" pitchFamily="34" charset="0"/>
              </a:defRPr>
            </a:lvl3pPr>
            <a:lvl4pPr>
              <a:defRPr sz="1050">
                <a:latin typeface="Arial" panose="020B0604020202020204" pitchFamily="34" charset="0"/>
                <a:cs typeface="Arial" panose="020B0604020202020204" pitchFamily="34" charset="0"/>
              </a:defRPr>
            </a:lvl4pPr>
            <a:lvl5pPr>
              <a:defRPr sz="1050">
                <a:latin typeface="Arial" panose="020B0604020202020204" pitchFamily="34" charset="0"/>
                <a:cs typeface="Arial" panose="020B0604020202020204" pitchFamily="34" charset="0"/>
              </a:defRPr>
            </a:lvl5pPr>
          </a:lstStyle>
          <a:p>
            <a:pPr lvl="0"/>
            <a:r>
              <a:rPr lang="en-US" dirty="0"/>
              <a:t>Click to add text</a:t>
            </a:r>
          </a:p>
        </p:txBody>
      </p:sp>
      <p:sp>
        <p:nvSpPr>
          <p:cNvPr id="8" name="Text Placeholder 2">
            <a:extLst>
              <a:ext uri="{FF2B5EF4-FFF2-40B4-BE49-F238E27FC236}">
                <a16:creationId xmlns:a16="http://schemas.microsoft.com/office/drawing/2014/main" id="{AB625B03-B9DD-437E-8EFA-5E3698F33BA7}"/>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CLICK HERE TO EDIT MASTER TITLE</a:t>
            </a:r>
          </a:p>
        </p:txBody>
      </p:sp>
      <p:sp>
        <p:nvSpPr>
          <p:cNvPr id="10" name="Content Placeholder 2">
            <a:extLst>
              <a:ext uri="{FF2B5EF4-FFF2-40B4-BE49-F238E27FC236}">
                <a16:creationId xmlns:a16="http://schemas.microsoft.com/office/drawing/2014/main" id="{E40F4C93-6DA7-4D8C-9677-1ABFD64DBB3D}"/>
              </a:ext>
            </a:extLst>
          </p:cNvPr>
          <p:cNvSpPr>
            <a:spLocks noGrp="1"/>
          </p:cNvSpPr>
          <p:nvPr>
            <p:ph sz="quarter" idx="27" hasCustomPrompt="1"/>
          </p:nvPr>
        </p:nvSpPr>
        <p:spPr>
          <a:xfrm>
            <a:off x="577968" y="6440578"/>
            <a:ext cx="7246761" cy="284672"/>
          </a:xfrm>
          <a:prstGeom prst="rect">
            <a:avLst/>
          </a:prstGeom>
        </p:spPr>
        <p:txBody>
          <a:bodyPr/>
          <a:lstStyle>
            <a:lvl1pPr marL="0" indent="0" algn="l">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fld id="{26AC76FD-3B15-41E7-B89C-E111BAE40726}" type="slidenum">
              <a:rPr lang="en-US" smtClean="0"/>
              <a:t>‹#›</a:t>
            </a:fld>
            <a:endParaRPr lang="en-US" dirty="0"/>
          </a:p>
        </p:txBody>
      </p:sp>
      <p:sp>
        <p:nvSpPr>
          <p:cNvPr id="13" name="Text Placeholder 2">
            <a:extLst>
              <a:ext uri="{FF2B5EF4-FFF2-40B4-BE49-F238E27FC236}">
                <a16:creationId xmlns:a16="http://schemas.microsoft.com/office/drawing/2014/main" id="{54F983CE-7E17-4509-ACDC-24E516927AC6}"/>
              </a:ext>
            </a:extLst>
          </p:cNvPr>
          <p:cNvSpPr>
            <a:spLocks noGrp="1"/>
          </p:cNvSpPr>
          <p:nvPr>
            <p:ph type="body" sz="quarter" idx="22" hasCustomPrompt="1"/>
          </p:nvPr>
        </p:nvSpPr>
        <p:spPr>
          <a:xfrm>
            <a:off x="577968" y="1458820"/>
            <a:ext cx="5960855"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Arial" panose="020B0604020202020204" pitchFamily="34" charset="0"/>
                <a:cs typeface="Arial" panose="020B0604020202020204" pitchFamily="34" charset="0"/>
              </a:defRPr>
            </a:lvl1pPr>
          </a:lstStyle>
          <a:p>
            <a:pPr lvl="0"/>
            <a:r>
              <a:rPr lang="en-US" dirty="0"/>
              <a:t>Insert subtitle</a:t>
            </a:r>
          </a:p>
        </p:txBody>
      </p:sp>
    </p:spTree>
    <p:extLst>
      <p:ext uri="{BB962C8B-B14F-4D97-AF65-F5344CB8AC3E}">
        <p14:creationId xmlns:p14="http://schemas.microsoft.com/office/powerpoint/2010/main" val="2736494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 Text Bullets">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8" name="Text Placeholder 2">
            <a:extLst>
              <a:ext uri="{FF2B5EF4-FFF2-40B4-BE49-F238E27FC236}">
                <a16:creationId xmlns:a16="http://schemas.microsoft.com/office/drawing/2014/main" id="{AB625B03-B9DD-437E-8EFA-5E3698F33BA7}"/>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CLICK HERE TO EDIT MASTER TITLE</a:t>
            </a:r>
          </a:p>
        </p:txBody>
      </p:sp>
      <p:sp>
        <p:nvSpPr>
          <p:cNvPr id="10" name="Text Placeholder 4">
            <a:extLst>
              <a:ext uri="{FF2B5EF4-FFF2-40B4-BE49-F238E27FC236}">
                <a16:creationId xmlns:a16="http://schemas.microsoft.com/office/drawing/2014/main" id="{2C896F9C-CC25-4527-9E30-F95E9F7B1D5F}"/>
              </a:ext>
            </a:extLst>
          </p:cNvPr>
          <p:cNvSpPr>
            <a:spLocks noGrp="1"/>
          </p:cNvSpPr>
          <p:nvPr>
            <p:ph type="body" sz="quarter" idx="16" hasCustomPrompt="1"/>
          </p:nvPr>
        </p:nvSpPr>
        <p:spPr>
          <a:xfrm>
            <a:off x="577968" y="2243137"/>
            <a:ext cx="7883407" cy="4019131"/>
          </a:xfrm>
          <a:prstGeom prst="rect">
            <a:avLst/>
          </a:prstGeom>
        </p:spPr>
        <p:txBody>
          <a:bodyPr/>
          <a:lstStyle>
            <a:lvl1pPr marL="342900" indent="-3429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1pPr>
            <a:lvl2pPr marL="742950" indent="-28575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2pPr>
            <a:lvl3pPr marL="11430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3pPr>
            <a:lvl4pPr marL="16002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4pPr>
            <a:lvl5pPr marL="20574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a:extLst>
              <a:ext uri="{FF2B5EF4-FFF2-40B4-BE49-F238E27FC236}">
                <a16:creationId xmlns:a16="http://schemas.microsoft.com/office/drawing/2014/main" id="{6CC9049D-4664-4545-860B-8C408BE6F1C1}"/>
              </a:ext>
            </a:extLst>
          </p:cNvPr>
          <p:cNvSpPr>
            <a:spLocks noGrp="1"/>
          </p:cNvSpPr>
          <p:nvPr>
            <p:ph sz="quarter" idx="27" hasCustomPrompt="1"/>
          </p:nvPr>
        </p:nvSpPr>
        <p:spPr>
          <a:xfrm>
            <a:off x="577968" y="6440578"/>
            <a:ext cx="7246761" cy="284672"/>
          </a:xfrm>
          <a:prstGeom prst="rect">
            <a:avLst/>
          </a:prstGeom>
        </p:spPr>
        <p:txBody>
          <a:bodyPr/>
          <a:lstStyle>
            <a:lvl1pPr marL="0" indent="0" algn="l">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fld id="{82BC989A-BEA2-4766-AEA6-5F74C9555AD2}" type="slidenum">
              <a:rPr lang="en-US" smtClean="0"/>
              <a:t>‹#›</a:t>
            </a:fld>
            <a:endParaRPr lang="en-US" dirty="0"/>
          </a:p>
        </p:txBody>
      </p:sp>
      <p:sp>
        <p:nvSpPr>
          <p:cNvPr id="13" name="Text Placeholder 2">
            <a:extLst>
              <a:ext uri="{FF2B5EF4-FFF2-40B4-BE49-F238E27FC236}">
                <a16:creationId xmlns:a16="http://schemas.microsoft.com/office/drawing/2014/main" id="{8413C705-D39D-4C04-9CCC-4AFABA7FBC36}"/>
              </a:ext>
            </a:extLst>
          </p:cNvPr>
          <p:cNvSpPr>
            <a:spLocks noGrp="1"/>
          </p:cNvSpPr>
          <p:nvPr>
            <p:ph type="body" sz="quarter" idx="22" hasCustomPrompt="1"/>
          </p:nvPr>
        </p:nvSpPr>
        <p:spPr>
          <a:xfrm>
            <a:off x="577968" y="1458820"/>
            <a:ext cx="5960855"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Arial" panose="020B0604020202020204" pitchFamily="34" charset="0"/>
                <a:cs typeface="Arial" panose="020B0604020202020204" pitchFamily="34" charset="0"/>
              </a:defRPr>
            </a:lvl1pPr>
          </a:lstStyle>
          <a:p>
            <a:pPr lvl="0"/>
            <a:r>
              <a:rPr lang="en-US" dirty="0"/>
              <a:t>Insert subtitle</a:t>
            </a:r>
          </a:p>
        </p:txBody>
      </p:sp>
    </p:spTree>
    <p:extLst>
      <p:ext uri="{BB962C8B-B14F-4D97-AF65-F5344CB8AC3E}">
        <p14:creationId xmlns:p14="http://schemas.microsoft.com/office/powerpoint/2010/main" val="2472856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 Chart">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7" name="Chart Placeholder 2">
            <a:extLst>
              <a:ext uri="{FF2B5EF4-FFF2-40B4-BE49-F238E27FC236}">
                <a16:creationId xmlns:a16="http://schemas.microsoft.com/office/drawing/2014/main" id="{28E83104-D853-412E-9A06-D4E39CA8791B}"/>
              </a:ext>
            </a:extLst>
          </p:cNvPr>
          <p:cNvSpPr>
            <a:spLocks noGrp="1"/>
          </p:cNvSpPr>
          <p:nvPr>
            <p:ph type="chart" sz="quarter" idx="26"/>
          </p:nvPr>
        </p:nvSpPr>
        <p:spPr>
          <a:xfrm>
            <a:off x="577850" y="2243138"/>
            <a:ext cx="7883525" cy="4019550"/>
          </a:xfrm>
          <a:prstGeom prst="rect">
            <a:avLst/>
          </a:prstGeom>
        </p:spPr>
        <p:txBody>
          <a:bodyPr/>
          <a:lstStyle>
            <a:lvl1pPr>
              <a:defRPr sz="1400">
                <a:solidFill>
                  <a:srgbClr val="323232"/>
                </a:solidFill>
                <a:latin typeface="Arial" panose="020B0604020202020204" pitchFamily="34" charset="0"/>
                <a:cs typeface="Arial" panose="020B0604020202020204" pitchFamily="34" charset="0"/>
              </a:defRPr>
            </a:lvl1pPr>
          </a:lstStyle>
          <a:p>
            <a:endParaRPr lang="en-GB" dirty="0"/>
          </a:p>
        </p:txBody>
      </p:sp>
      <p:sp>
        <p:nvSpPr>
          <p:cNvPr id="9" name="Text Placeholder 2">
            <a:extLst>
              <a:ext uri="{FF2B5EF4-FFF2-40B4-BE49-F238E27FC236}">
                <a16:creationId xmlns:a16="http://schemas.microsoft.com/office/drawing/2014/main" id="{DE277479-0CF8-4C04-B364-40BD0C0051E3}"/>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CLICK HERE TO EDIT MASTER TITLE</a:t>
            </a:r>
          </a:p>
        </p:txBody>
      </p:sp>
      <p:sp>
        <p:nvSpPr>
          <p:cNvPr id="11" name="TextBox 10">
            <a:extLst>
              <a:ext uri="{FF2B5EF4-FFF2-40B4-BE49-F238E27FC236}">
                <a16:creationId xmlns:a16="http://schemas.microsoft.com/office/drawing/2014/main" id="{DBF8F6D2-1103-4D02-9B03-1CC825E2829E}"/>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t>09/05/2022</a:t>
            </a:fld>
            <a:endParaRPr lang="en-GB" sz="1050" dirty="0">
              <a:solidFill>
                <a:srgbClr val="1E4B9B"/>
              </a:solidFill>
              <a:latin typeface="Arial" panose="020B0604020202020204" pitchFamily="34" charset="0"/>
              <a:cs typeface="Arial" panose="020B0604020202020204" pitchFamily="34" charset="0"/>
            </a:endParaRPr>
          </a:p>
        </p:txBody>
      </p:sp>
      <p:sp>
        <p:nvSpPr>
          <p:cNvPr id="10" name="Content Placeholder 2">
            <a:extLst>
              <a:ext uri="{FF2B5EF4-FFF2-40B4-BE49-F238E27FC236}">
                <a16:creationId xmlns:a16="http://schemas.microsoft.com/office/drawing/2014/main" id="{2BD85516-2513-49C5-A0AA-FD9268015009}"/>
              </a:ext>
            </a:extLst>
          </p:cNvPr>
          <p:cNvSpPr>
            <a:spLocks noGrp="1"/>
          </p:cNvSpPr>
          <p:nvPr>
            <p:ph sz="quarter" idx="27" hasCustomPrompt="1"/>
          </p:nvPr>
        </p:nvSpPr>
        <p:spPr>
          <a:xfrm>
            <a:off x="577968" y="6440578"/>
            <a:ext cx="7246761" cy="284672"/>
          </a:xfrm>
          <a:prstGeom prst="rect">
            <a:avLst/>
          </a:prstGeom>
        </p:spPr>
        <p:txBody>
          <a:bodyPr/>
          <a:lstStyle>
            <a:lvl1pPr marL="0" indent="0" algn="l">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fld id="{E36EAA3C-E816-43BB-B98C-D7DFC8D46BA8}" type="slidenum">
              <a:rPr lang="en-US" smtClean="0"/>
              <a:t>‹#›</a:t>
            </a:fld>
            <a:endParaRPr lang="en-US" dirty="0"/>
          </a:p>
        </p:txBody>
      </p:sp>
      <p:sp>
        <p:nvSpPr>
          <p:cNvPr id="13" name="Text Placeholder 2">
            <a:extLst>
              <a:ext uri="{FF2B5EF4-FFF2-40B4-BE49-F238E27FC236}">
                <a16:creationId xmlns:a16="http://schemas.microsoft.com/office/drawing/2014/main" id="{37EFBFEF-F413-46E7-B616-D281BA0FC914}"/>
              </a:ext>
            </a:extLst>
          </p:cNvPr>
          <p:cNvSpPr>
            <a:spLocks noGrp="1"/>
          </p:cNvSpPr>
          <p:nvPr>
            <p:ph type="body" sz="quarter" idx="22" hasCustomPrompt="1"/>
          </p:nvPr>
        </p:nvSpPr>
        <p:spPr>
          <a:xfrm>
            <a:off x="577968" y="1458820"/>
            <a:ext cx="5960855"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Arial" panose="020B0604020202020204" pitchFamily="34" charset="0"/>
                <a:cs typeface="Arial" panose="020B0604020202020204" pitchFamily="34" charset="0"/>
              </a:defRPr>
            </a:lvl1pPr>
          </a:lstStyle>
          <a:p>
            <a:pPr lvl="0"/>
            <a:r>
              <a:rPr lang="en-US" dirty="0"/>
              <a:t>Insert subtitle</a:t>
            </a:r>
          </a:p>
        </p:txBody>
      </p:sp>
    </p:spTree>
    <p:extLst>
      <p:ext uri="{BB962C8B-B14F-4D97-AF65-F5344CB8AC3E}">
        <p14:creationId xmlns:p14="http://schemas.microsoft.com/office/powerpoint/2010/main" val="1742231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 Image">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9" name="Picture Placeholder 2">
            <a:extLst>
              <a:ext uri="{FF2B5EF4-FFF2-40B4-BE49-F238E27FC236}">
                <a16:creationId xmlns:a16="http://schemas.microsoft.com/office/drawing/2014/main" id="{A0F71322-76A3-413A-9064-BF459D5F6A59}"/>
              </a:ext>
            </a:extLst>
          </p:cNvPr>
          <p:cNvSpPr>
            <a:spLocks noGrp="1"/>
          </p:cNvSpPr>
          <p:nvPr>
            <p:ph type="pic" sz="quarter" idx="27"/>
          </p:nvPr>
        </p:nvSpPr>
        <p:spPr>
          <a:xfrm>
            <a:off x="577850" y="2243138"/>
            <a:ext cx="7883525" cy="4019550"/>
          </a:xfrm>
          <a:prstGeom prst="rect">
            <a:avLst/>
          </a:prstGeom>
        </p:spPr>
        <p:txBody>
          <a:bodyPr/>
          <a:lstStyle>
            <a:lvl1pPr>
              <a:defRPr sz="1400">
                <a:solidFill>
                  <a:srgbClr val="323232"/>
                </a:solidFill>
                <a:latin typeface="Arial" panose="020B0604020202020204" pitchFamily="34" charset="0"/>
                <a:cs typeface="Arial" panose="020B0604020202020204" pitchFamily="34" charset="0"/>
              </a:defRPr>
            </a:lvl1pPr>
          </a:lstStyle>
          <a:p>
            <a:endParaRPr lang="en-GB" dirty="0"/>
          </a:p>
        </p:txBody>
      </p:sp>
      <p:sp>
        <p:nvSpPr>
          <p:cNvPr id="10" name="Text Placeholder 2">
            <a:extLst>
              <a:ext uri="{FF2B5EF4-FFF2-40B4-BE49-F238E27FC236}">
                <a16:creationId xmlns:a16="http://schemas.microsoft.com/office/drawing/2014/main" id="{FBE17164-D1E9-448D-BC18-AEE6AA4A7D7F}"/>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CLICK HERE TO EDIT MASTER TITLE</a:t>
            </a:r>
          </a:p>
        </p:txBody>
      </p:sp>
      <p:sp>
        <p:nvSpPr>
          <p:cNvPr id="8" name="TextBox 7">
            <a:extLst>
              <a:ext uri="{FF2B5EF4-FFF2-40B4-BE49-F238E27FC236}">
                <a16:creationId xmlns:a16="http://schemas.microsoft.com/office/drawing/2014/main" id="{5687A685-EBDC-431F-A3A3-25227F3094FE}"/>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t>09/05/2022</a:t>
            </a:fld>
            <a:endParaRPr lang="en-GB" sz="1050" dirty="0">
              <a:solidFill>
                <a:srgbClr val="1E4B9B"/>
              </a:solidFill>
              <a:latin typeface="Arial" panose="020B0604020202020204" pitchFamily="34" charset="0"/>
              <a:cs typeface="Arial" panose="020B0604020202020204" pitchFamily="34" charset="0"/>
            </a:endParaRPr>
          </a:p>
        </p:txBody>
      </p:sp>
      <p:sp>
        <p:nvSpPr>
          <p:cNvPr id="13" name="Content Placeholder 2">
            <a:extLst>
              <a:ext uri="{FF2B5EF4-FFF2-40B4-BE49-F238E27FC236}">
                <a16:creationId xmlns:a16="http://schemas.microsoft.com/office/drawing/2014/main" id="{C676D3C7-DEA3-4E23-A018-40E404019302}"/>
              </a:ext>
            </a:extLst>
          </p:cNvPr>
          <p:cNvSpPr>
            <a:spLocks noGrp="1"/>
          </p:cNvSpPr>
          <p:nvPr>
            <p:ph sz="quarter" idx="28" hasCustomPrompt="1"/>
          </p:nvPr>
        </p:nvSpPr>
        <p:spPr>
          <a:xfrm>
            <a:off x="577850" y="6440578"/>
            <a:ext cx="7246879" cy="284672"/>
          </a:xfrm>
          <a:prstGeom prst="rect">
            <a:avLst/>
          </a:prstGeom>
        </p:spPr>
        <p:txBody>
          <a:bodyPr/>
          <a:lstStyle>
            <a:lvl1pPr marL="0" indent="0" algn="l">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fld id="{380F631D-F8BB-41D4-B8C5-74F4D9BB902A}" type="slidenum">
              <a:rPr lang="en-US" smtClean="0"/>
              <a:t>‹#›</a:t>
            </a:fld>
            <a:endParaRPr lang="en-US" dirty="0"/>
          </a:p>
        </p:txBody>
      </p:sp>
      <p:sp>
        <p:nvSpPr>
          <p:cNvPr id="14" name="Text Placeholder 2">
            <a:extLst>
              <a:ext uri="{FF2B5EF4-FFF2-40B4-BE49-F238E27FC236}">
                <a16:creationId xmlns:a16="http://schemas.microsoft.com/office/drawing/2014/main" id="{D974519E-60F3-4D94-B4D4-2BC52D3350F6}"/>
              </a:ext>
            </a:extLst>
          </p:cNvPr>
          <p:cNvSpPr>
            <a:spLocks noGrp="1"/>
          </p:cNvSpPr>
          <p:nvPr>
            <p:ph type="body" sz="quarter" idx="22" hasCustomPrompt="1"/>
          </p:nvPr>
        </p:nvSpPr>
        <p:spPr>
          <a:xfrm>
            <a:off x="577968" y="1458820"/>
            <a:ext cx="5960855" cy="542512"/>
          </a:xfrm>
          <a:prstGeom prst="rect">
            <a:avLst/>
          </a:prstGeom>
          <a:noFill/>
        </p:spPr>
        <p:txBody>
          <a:bodyPr lIns="36000" tIns="144000" rIns="18000" bIns="36000" anchor="ctr" anchorCtr="0"/>
          <a:lstStyle>
            <a:lvl1pPr marL="0" indent="0">
              <a:lnSpc>
                <a:spcPct val="100000"/>
              </a:lnSpc>
              <a:spcBef>
                <a:spcPts val="0"/>
              </a:spcBef>
              <a:buNone/>
              <a:defRPr sz="2000" b="0" baseline="0">
                <a:solidFill>
                  <a:srgbClr val="1E4B9B"/>
                </a:solidFill>
                <a:latin typeface="Arial" panose="020B0604020202020204" pitchFamily="34" charset="0"/>
                <a:cs typeface="Arial" panose="020B0604020202020204" pitchFamily="34" charset="0"/>
              </a:defRPr>
            </a:lvl1pPr>
          </a:lstStyle>
          <a:p>
            <a:pPr lvl="0"/>
            <a:r>
              <a:rPr lang="en-US" dirty="0"/>
              <a:t>Insert subtitle</a:t>
            </a:r>
          </a:p>
        </p:txBody>
      </p:sp>
    </p:spTree>
    <p:extLst>
      <p:ext uri="{BB962C8B-B14F-4D97-AF65-F5344CB8AC3E}">
        <p14:creationId xmlns:p14="http://schemas.microsoft.com/office/powerpoint/2010/main" val="2372907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genda - Bullets">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8" name="Text Placeholder 2">
            <a:extLst>
              <a:ext uri="{FF2B5EF4-FFF2-40B4-BE49-F238E27FC236}">
                <a16:creationId xmlns:a16="http://schemas.microsoft.com/office/drawing/2014/main" id="{AB625B03-B9DD-437E-8EFA-5E3698F33BA7}"/>
              </a:ext>
            </a:extLst>
          </p:cNvPr>
          <p:cNvSpPr>
            <a:spLocks noGrp="1"/>
          </p:cNvSpPr>
          <p:nvPr>
            <p:ph type="body" sz="quarter" idx="21" hasCustomPrompt="1"/>
          </p:nvPr>
        </p:nvSpPr>
        <p:spPr>
          <a:xfrm>
            <a:off x="577968" y="464267"/>
            <a:ext cx="5960855" cy="881332"/>
          </a:xfrm>
          <a:prstGeom prst="rect">
            <a:avLst/>
          </a:prstGeom>
          <a:noFill/>
        </p:spPr>
        <p:txBody>
          <a:bodyPr lIns="36000" tIns="36000" rIns="18000" bIns="36000" anchor="t" anchorCtr="0"/>
          <a:lstStyle>
            <a:lvl1pPr marL="0" indent="0">
              <a:lnSpc>
                <a:spcPct val="85000"/>
              </a:lnSpc>
              <a:buNone/>
              <a:defRPr sz="3400" b="1" baseline="0">
                <a:solidFill>
                  <a:srgbClr val="1E4B9B"/>
                </a:solidFill>
                <a:latin typeface="Arial" panose="020B0604020202020204" pitchFamily="34" charset="0"/>
                <a:cs typeface="Arial" panose="020B0604020202020204" pitchFamily="34" charset="0"/>
              </a:defRPr>
            </a:lvl1pPr>
          </a:lstStyle>
          <a:p>
            <a:pPr lvl="0"/>
            <a:r>
              <a:rPr lang="en-US" dirty="0"/>
              <a:t>AGENDA</a:t>
            </a:r>
          </a:p>
        </p:txBody>
      </p:sp>
      <p:sp>
        <p:nvSpPr>
          <p:cNvPr id="10" name="Text Placeholder 4">
            <a:extLst>
              <a:ext uri="{FF2B5EF4-FFF2-40B4-BE49-F238E27FC236}">
                <a16:creationId xmlns:a16="http://schemas.microsoft.com/office/drawing/2014/main" id="{2C896F9C-CC25-4527-9E30-F95E9F7B1D5F}"/>
              </a:ext>
            </a:extLst>
          </p:cNvPr>
          <p:cNvSpPr>
            <a:spLocks noGrp="1"/>
          </p:cNvSpPr>
          <p:nvPr>
            <p:ph type="body" sz="quarter" idx="16" hasCustomPrompt="1"/>
          </p:nvPr>
        </p:nvSpPr>
        <p:spPr>
          <a:xfrm>
            <a:off x="577968" y="2243137"/>
            <a:ext cx="7883407" cy="4019131"/>
          </a:xfrm>
          <a:prstGeom prst="rect">
            <a:avLst/>
          </a:prstGeom>
        </p:spPr>
        <p:txBody>
          <a:bodyPr/>
          <a:lstStyle>
            <a:lvl1pPr marL="342900" indent="-3429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1pPr>
            <a:lvl2pPr marL="742950" indent="-28575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2pPr>
            <a:lvl3pPr marL="11430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3pPr>
            <a:lvl4pPr marL="16002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4pPr>
            <a:lvl5pPr marL="2057400" indent="-228600">
              <a:lnSpc>
                <a:spcPct val="100000"/>
              </a:lnSpc>
              <a:buFont typeface="Arial" charset="0"/>
              <a:buChar char="•"/>
              <a:defRPr sz="1400">
                <a:solidFill>
                  <a:srgbClr val="323232"/>
                </a:solidFill>
                <a:latin typeface="Arial" panose="020B0604020202020204" pitchFamily="34" charset="0"/>
                <a:cs typeface="Arial" panose="020B0604020202020204" pitchFamily="34" charset="0"/>
              </a:defRPr>
            </a:lvl5p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A6AFAC1F-8668-4411-BA45-03AE7F65EDF8}"/>
              </a:ext>
            </a:extLst>
          </p:cNvPr>
          <p:cNvSpPr txBox="1"/>
          <p:nvPr userDrawn="1"/>
        </p:nvSpPr>
        <p:spPr>
          <a:xfrm>
            <a:off x="7591244" y="6425249"/>
            <a:ext cx="992039" cy="253916"/>
          </a:xfrm>
          <a:prstGeom prst="rect">
            <a:avLst/>
          </a:prstGeom>
          <a:noFill/>
        </p:spPr>
        <p:txBody>
          <a:bodyPr wrap="square"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0B3AF6C-2BBD-4142-8E95-28A39D08C308}" type="datetime1">
              <a:rPr lang="en-GB" sz="1050" smtClean="0">
                <a:solidFill>
                  <a:srgbClr val="1E4B9B"/>
                </a:solidFill>
                <a:latin typeface="Arial" panose="020B0604020202020204" pitchFamily="34" charset="0"/>
                <a:cs typeface="Arial" panose="020B0604020202020204" pitchFamily="34" charset="0"/>
              </a:rPr>
              <a:t>09/05/2022</a:t>
            </a:fld>
            <a:endParaRPr lang="en-GB" sz="1050" dirty="0">
              <a:solidFill>
                <a:srgbClr val="1E4B9B"/>
              </a:solidFill>
              <a:latin typeface="Arial" panose="020B0604020202020204" pitchFamily="34" charset="0"/>
              <a:cs typeface="Arial" panose="020B0604020202020204" pitchFamily="34" charset="0"/>
            </a:endParaRPr>
          </a:p>
        </p:txBody>
      </p:sp>
      <p:sp>
        <p:nvSpPr>
          <p:cNvPr id="9" name="Content Placeholder 2">
            <a:extLst>
              <a:ext uri="{FF2B5EF4-FFF2-40B4-BE49-F238E27FC236}">
                <a16:creationId xmlns:a16="http://schemas.microsoft.com/office/drawing/2014/main" id="{23FACDC6-C223-4AE1-82EF-479CD3486E2D}"/>
              </a:ext>
            </a:extLst>
          </p:cNvPr>
          <p:cNvSpPr>
            <a:spLocks noGrp="1"/>
          </p:cNvSpPr>
          <p:nvPr>
            <p:ph sz="quarter" idx="27" hasCustomPrompt="1"/>
          </p:nvPr>
        </p:nvSpPr>
        <p:spPr>
          <a:xfrm>
            <a:off x="577968" y="6440578"/>
            <a:ext cx="7246761" cy="284672"/>
          </a:xfrm>
          <a:prstGeom prst="rect">
            <a:avLst/>
          </a:prstGeom>
        </p:spPr>
        <p:txBody>
          <a:bodyPr/>
          <a:lstStyle>
            <a:lvl1pPr marL="0" indent="0" algn="l">
              <a:buNone/>
              <a:defRPr sz="1050">
                <a:solidFill>
                  <a:srgbClr val="1E4B9B"/>
                </a:solidFill>
                <a:latin typeface="Arial" panose="020B0604020202020204" pitchFamily="34" charset="0"/>
                <a:cs typeface="Arial" panose="020B0604020202020204" pitchFamily="34" charset="0"/>
              </a:defRPr>
            </a:lvl1pPr>
            <a:lvl2pPr marL="457200" indent="0">
              <a:buNone/>
              <a:defRPr sz="1050">
                <a:latin typeface="Arial" panose="020B0604020202020204" pitchFamily="34" charset="0"/>
                <a:cs typeface="Arial" panose="020B0604020202020204" pitchFamily="34" charset="0"/>
              </a:defRPr>
            </a:lvl2pPr>
            <a:lvl3pPr marL="914400" indent="0">
              <a:buNone/>
              <a:defRPr sz="1050">
                <a:latin typeface="Arial" panose="020B0604020202020204" pitchFamily="34" charset="0"/>
                <a:cs typeface="Arial" panose="020B0604020202020204" pitchFamily="34" charset="0"/>
              </a:defRPr>
            </a:lvl3pPr>
            <a:lvl4pPr marL="1371600" indent="0">
              <a:buNone/>
              <a:defRPr sz="1050">
                <a:latin typeface="Arial" panose="020B0604020202020204" pitchFamily="34" charset="0"/>
                <a:cs typeface="Arial" panose="020B0604020202020204" pitchFamily="34" charset="0"/>
              </a:defRPr>
            </a:lvl4pPr>
            <a:lvl5pPr marL="1828800" indent="0">
              <a:buNone/>
              <a:defRPr sz="1050">
                <a:latin typeface="Arial" panose="020B0604020202020204" pitchFamily="34" charset="0"/>
                <a:cs typeface="Arial" panose="020B0604020202020204" pitchFamily="34" charset="0"/>
              </a:defRPr>
            </a:lvl5pPr>
          </a:lstStyle>
          <a:p>
            <a:pPr lvl="0"/>
            <a:fld id="{5E410C55-951F-46D5-A76C-EA9D436AAE53}" type="slidenum">
              <a:rPr lang="en-US" smtClean="0"/>
              <a:t>‹#›</a:t>
            </a:fld>
            <a:endParaRPr lang="en-US" dirty="0"/>
          </a:p>
        </p:txBody>
      </p:sp>
    </p:spTree>
    <p:extLst>
      <p:ext uri="{BB962C8B-B14F-4D97-AF65-F5344CB8AC3E}">
        <p14:creationId xmlns:p14="http://schemas.microsoft.com/office/powerpoint/2010/main" val="1769269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itle Slide">
    <p:bg>
      <p:bgPr>
        <a:solidFill>
          <a:schemeClr val="accent1"/>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168418F8-B52F-4661-8ABA-69BB3ADD6675}"/>
              </a:ext>
            </a:extLst>
          </p:cNvPr>
          <p:cNvSpPr>
            <a:spLocks noGrp="1"/>
          </p:cNvSpPr>
          <p:nvPr>
            <p:ph type="ctrTitle" hasCustomPrompt="1"/>
          </p:nvPr>
        </p:nvSpPr>
        <p:spPr>
          <a:xfrm>
            <a:off x="515861" y="2160001"/>
            <a:ext cx="7920773" cy="997196"/>
          </a:xfrm>
          <a:prstGeom prst="rect">
            <a:avLst/>
          </a:prstGeom>
        </p:spPr>
        <p:txBody>
          <a:bodyPr wrap="square" lIns="0" tIns="0" rIns="0" bIns="0" anchor="t" anchorCtr="0">
            <a:spAutoFit/>
          </a:bodyPr>
          <a:lstStyle>
            <a:lvl1pPr algn="l">
              <a:defRPr sz="3600" b="1">
                <a:solidFill>
                  <a:schemeClr val="bg1"/>
                </a:solidFill>
              </a:defRPr>
            </a:lvl1pPr>
          </a:lstStyle>
          <a:p>
            <a:r>
              <a:rPr lang="en-US" dirty="0"/>
              <a:t>PRESENTATION</a:t>
            </a:r>
            <a:br>
              <a:rPr lang="en-US" dirty="0"/>
            </a:br>
            <a:r>
              <a:rPr lang="en-US" dirty="0"/>
              <a:t>TITLE</a:t>
            </a:r>
          </a:p>
        </p:txBody>
      </p:sp>
      <p:sp>
        <p:nvSpPr>
          <p:cNvPr id="8" name="Subtitle 2">
            <a:extLst>
              <a:ext uri="{FF2B5EF4-FFF2-40B4-BE49-F238E27FC236}">
                <a16:creationId xmlns:a16="http://schemas.microsoft.com/office/drawing/2014/main" id="{52444CB2-243C-41A0-8F6C-F772E768A38C}"/>
              </a:ext>
            </a:extLst>
          </p:cNvPr>
          <p:cNvSpPr>
            <a:spLocks noGrp="1"/>
          </p:cNvSpPr>
          <p:nvPr>
            <p:ph type="subTitle" idx="1" hasCustomPrompt="1"/>
          </p:nvPr>
        </p:nvSpPr>
        <p:spPr>
          <a:xfrm>
            <a:off x="515861" y="3166992"/>
            <a:ext cx="7920774" cy="249299"/>
          </a:xfrm>
          <a:prstGeom prst="rect">
            <a:avLst/>
          </a:prstGeom>
        </p:spPr>
        <p:txBody>
          <a:bodyPr wrap="square" lIns="0" tIns="0" rIns="0" bIns="0">
            <a:spAutoFit/>
          </a:bodyPr>
          <a:lstStyle>
            <a:lvl1pPr marL="0" indent="0" algn="l">
              <a:buNone/>
              <a:defRPr sz="1800">
                <a:solidFill>
                  <a:schemeClr val="bg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dirty="0"/>
              <a:t>SUB TITLE IN HERE</a:t>
            </a:r>
          </a:p>
        </p:txBody>
      </p:sp>
      <p:sp>
        <p:nvSpPr>
          <p:cNvPr id="9" name="Date Placeholder 3">
            <a:extLst>
              <a:ext uri="{FF2B5EF4-FFF2-40B4-BE49-F238E27FC236}">
                <a16:creationId xmlns:a16="http://schemas.microsoft.com/office/drawing/2014/main" id="{924475ED-B6F3-4114-A316-943C1E2B2DB2}"/>
              </a:ext>
            </a:extLst>
          </p:cNvPr>
          <p:cNvSpPr>
            <a:spLocks noGrp="1"/>
          </p:cNvSpPr>
          <p:nvPr>
            <p:ph type="dt" sz="half" idx="10"/>
          </p:nvPr>
        </p:nvSpPr>
        <p:spPr>
          <a:xfrm>
            <a:off x="2723230" y="6501208"/>
            <a:ext cx="2057400" cy="138499"/>
          </a:xfrm>
          <a:prstGeom prst="rect">
            <a:avLst/>
          </a:prstGeom>
        </p:spPr>
        <p:txBody>
          <a:bodyPr lIns="0" tIns="0" rIns="0" bIns="0" anchor="t" anchorCtr="0">
            <a:noAutofit/>
          </a:bodyPr>
          <a:lstStyle>
            <a:lvl1pPr>
              <a:defRPr sz="1000">
                <a:solidFill>
                  <a:schemeClr val="bg1"/>
                </a:solidFill>
              </a:defRPr>
            </a:lvl1pPr>
          </a:lstStyle>
          <a:p>
            <a:endParaRPr lang="en-US" dirty="0"/>
          </a:p>
        </p:txBody>
      </p:sp>
      <p:pic>
        <p:nvPicPr>
          <p:cNvPr id="11" name="Picture 10">
            <a:extLst>
              <a:ext uri="{FF2B5EF4-FFF2-40B4-BE49-F238E27FC236}">
                <a16:creationId xmlns:a16="http://schemas.microsoft.com/office/drawing/2014/main" id="{EDC1F67E-6248-496F-8483-98A65C33F83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0107" y="5538158"/>
            <a:ext cx="1508916" cy="1032300"/>
          </a:xfrm>
          <a:prstGeom prst="rect">
            <a:avLst/>
          </a:prstGeom>
        </p:spPr>
      </p:pic>
      <p:pic>
        <p:nvPicPr>
          <p:cNvPr id="6" name="Picture 2" descr="esteem-education-logo-orange"/>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383522"/>
            <a:ext cx="1776248" cy="47447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1977591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5">
            <a:lumMod val="20000"/>
            <a:lumOff val="80000"/>
          </a:schemeClr>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7EA8A660-749F-4743-A8E2-6368C3005208}"/>
              </a:ext>
            </a:extLst>
          </p:cNvPr>
          <p:cNvPicPr>
            <a:picLocks noChangeAspect="1"/>
          </p:cNvPicPr>
          <p:nvPr userDrawn="1"/>
        </p:nvPicPr>
        <p:blipFill>
          <a:blip r:embed="rId9"/>
          <a:stretch>
            <a:fillRect/>
          </a:stretch>
        </p:blipFill>
        <p:spPr>
          <a:xfrm>
            <a:off x="7591604" y="241540"/>
            <a:ext cx="1315048" cy="905773"/>
          </a:xfrm>
          <a:prstGeom prst="rect">
            <a:avLst/>
          </a:prstGeom>
        </p:spPr>
      </p:pic>
      <p:sp>
        <p:nvSpPr>
          <p:cNvPr id="5" name="Rectangle 4">
            <a:extLst>
              <a:ext uri="{FF2B5EF4-FFF2-40B4-BE49-F238E27FC236}">
                <a16:creationId xmlns:a16="http://schemas.microsoft.com/office/drawing/2014/main" id="{7A1CBB4E-7D7A-4F34-9192-75CFD9ED89EB}"/>
              </a:ext>
            </a:extLst>
          </p:cNvPr>
          <p:cNvSpPr/>
          <p:nvPr userDrawn="1"/>
        </p:nvSpPr>
        <p:spPr>
          <a:xfrm>
            <a:off x="0" y="6728603"/>
            <a:ext cx="9144000" cy="120770"/>
          </a:xfrm>
          <a:prstGeom prst="rect">
            <a:avLst/>
          </a:prstGeom>
          <a:solidFill>
            <a:srgbClr val="1E4B9B"/>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0526723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D35A2-212B-4253-8D50-FD1945F2BFB6}"/>
              </a:ext>
            </a:extLst>
          </p:cNvPr>
          <p:cNvSpPr>
            <a:spLocks noGrp="1"/>
          </p:cNvSpPr>
          <p:nvPr>
            <p:ph type="ctrTitle"/>
          </p:nvPr>
        </p:nvSpPr>
        <p:spPr>
          <a:xfrm>
            <a:off x="515862" y="787277"/>
            <a:ext cx="7920773" cy="2659190"/>
          </a:xfrm>
        </p:spPr>
        <p:txBody>
          <a:bodyPr/>
          <a:lstStyle/>
          <a:p>
            <a:r>
              <a:rPr lang="en-GB" sz="4800" b="0" dirty="0"/>
              <a:t>Black student experience on S112: improving a level 1 STEM module</a:t>
            </a:r>
            <a:br>
              <a:rPr lang="en-GB" sz="4800" b="0" dirty="0"/>
            </a:br>
            <a:endParaRPr lang="en-GB" sz="4800" b="0" dirty="0"/>
          </a:p>
        </p:txBody>
      </p:sp>
      <p:sp>
        <p:nvSpPr>
          <p:cNvPr id="3" name="Subtitle 2">
            <a:extLst>
              <a:ext uri="{FF2B5EF4-FFF2-40B4-BE49-F238E27FC236}">
                <a16:creationId xmlns:a16="http://schemas.microsoft.com/office/drawing/2014/main" id="{0BD11A33-AC46-4B11-BB79-1093594918F3}"/>
              </a:ext>
            </a:extLst>
          </p:cNvPr>
          <p:cNvSpPr>
            <a:spLocks noGrp="1"/>
          </p:cNvSpPr>
          <p:nvPr>
            <p:ph type="subTitle" idx="1"/>
          </p:nvPr>
        </p:nvSpPr>
        <p:spPr>
          <a:xfrm>
            <a:off x="515861" y="3280021"/>
            <a:ext cx="7920774" cy="1381917"/>
          </a:xfrm>
        </p:spPr>
        <p:txBody>
          <a:bodyPr/>
          <a:lstStyle/>
          <a:p>
            <a:r>
              <a:rPr lang="en-GB" dirty="0"/>
              <a:t>Louise MacBrayne, School of Life, Health &amp; Chemical Sciences</a:t>
            </a:r>
          </a:p>
          <a:p>
            <a:r>
              <a:rPr lang="en-GB" dirty="0"/>
              <a:t>Jennie Bellamy, School of Environment, Earth &amp; Ecosystem Sciences</a:t>
            </a:r>
          </a:p>
          <a:p>
            <a:r>
              <a:rPr lang="en-GB" dirty="0"/>
              <a:t>Elaine McPherson, School of Environment, Earth &amp; Ecosystem Sciences</a:t>
            </a:r>
          </a:p>
          <a:p>
            <a:r>
              <a:rPr lang="en-GB" dirty="0"/>
              <a:t>Angela Richards, School of Life, Health &amp; Chemical Sciences</a:t>
            </a:r>
          </a:p>
        </p:txBody>
      </p:sp>
    </p:spTree>
    <p:extLst>
      <p:ext uri="{BB962C8B-B14F-4D97-AF65-F5344CB8AC3E}">
        <p14:creationId xmlns:p14="http://schemas.microsoft.com/office/powerpoint/2010/main" val="448630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F3B1695-178A-4E91-B856-CF42C4ACDBF3}"/>
              </a:ext>
            </a:extLst>
          </p:cNvPr>
          <p:cNvSpPr>
            <a:spLocks noGrp="1"/>
          </p:cNvSpPr>
          <p:nvPr>
            <p:ph sz="quarter" idx="27"/>
          </p:nvPr>
        </p:nvSpPr>
        <p:spPr/>
        <p:txBody>
          <a:bodyPr/>
          <a:lstStyle/>
          <a:p>
            <a:pPr algn="l"/>
            <a:fld id="{67F13981-03DA-439B-BD72-00C146325493}" type="slidenum">
              <a:rPr lang="en-GB" smtClean="0"/>
              <a:t>10</a:t>
            </a:fld>
            <a:r>
              <a:rPr lang="en-GB" dirty="0"/>
              <a:t>				</a:t>
            </a:r>
          </a:p>
        </p:txBody>
      </p:sp>
      <p:sp>
        <p:nvSpPr>
          <p:cNvPr id="13" name="Rectangle 2">
            <a:extLst>
              <a:ext uri="{FF2B5EF4-FFF2-40B4-BE49-F238E27FC236}">
                <a16:creationId xmlns:a16="http://schemas.microsoft.com/office/drawing/2014/main" id="{C0CB0C03-A83B-4F3C-B6FE-70B84EA5705A}"/>
              </a:ext>
            </a:extLst>
          </p:cNvPr>
          <p:cNvSpPr txBox="1">
            <a:spLocks noChangeArrowheads="1"/>
          </p:cNvSpPr>
          <p:nvPr/>
        </p:nvSpPr>
        <p:spPr>
          <a:xfrm>
            <a:off x="0" y="301558"/>
            <a:ext cx="7412477" cy="422853"/>
          </a:xfrm>
          <a:prstGeom prst="rect">
            <a:avLst/>
          </a:prstGeom>
          <a:effectLst/>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altLang="en-US" sz="3200" i="0" u="none" strike="noStrike" kern="1200" cap="none" spc="0" normalizeH="0" baseline="0" noProof="0" dirty="0">
                <a:ln>
                  <a:noFill/>
                </a:ln>
                <a:solidFill>
                  <a:schemeClr val="accent1"/>
                </a:solidFill>
                <a:effectLst/>
                <a:uLnTx/>
                <a:uFillTx/>
                <a:latin typeface="Arial" panose="020B0604020202020204"/>
                <a:ea typeface="+mj-ea"/>
                <a:cs typeface="+mj-cs"/>
              </a:rPr>
              <a:t>S112 Intersection Comparison: IMD 19J</a:t>
            </a:r>
          </a:p>
        </p:txBody>
      </p:sp>
      <p:graphicFrame>
        <p:nvGraphicFramePr>
          <p:cNvPr id="9" name="Chart 8">
            <a:extLst>
              <a:ext uri="{FF2B5EF4-FFF2-40B4-BE49-F238E27FC236}">
                <a16:creationId xmlns:a16="http://schemas.microsoft.com/office/drawing/2014/main" id="{428719EE-51D3-4B8C-9C78-9D38E03B98BD}"/>
              </a:ext>
            </a:extLst>
          </p:cNvPr>
          <p:cNvGraphicFramePr>
            <a:graphicFrameLocks/>
          </p:cNvGraphicFramePr>
          <p:nvPr>
            <p:extLst>
              <p:ext uri="{D42A27DB-BD31-4B8C-83A1-F6EECF244321}">
                <p14:modId xmlns:p14="http://schemas.microsoft.com/office/powerpoint/2010/main" val="719419829"/>
              </p:ext>
            </p:extLst>
          </p:nvPr>
        </p:nvGraphicFramePr>
        <p:xfrm>
          <a:off x="505493" y="1157591"/>
          <a:ext cx="7023370" cy="5097295"/>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a:extLst>
              <a:ext uri="{FF2B5EF4-FFF2-40B4-BE49-F238E27FC236}">
                <a16:creationId xmlns:a16="http://schemas.microsoft.com/office/drawing/2014/main" id="{60FED07D-4A28-4425-8CA8-260A0E94A997}"/>
              </a:ext>
            </a:extLst>
          </p:cNvPr>
          <p:cNvSpPr txBox="1"/>
          <p:nvPr/>
        </p:nvSpPr>
        <p:spPr>
          <a:xfrm>
            <a:off x="7412477" y="2336078"/>
            <a:ext cx="1903759" cy="3416320"/>
          </a:xfrm>
          <a:prstGeom prst="rect">
            <a:avLst/>
          </a:prstGeom>
          <a:noFill/>
        </p:spPr>
        <p:txBody>
          <a:bodyPr wrap="square" rtlCol="0">
            <a:spAutoFit/>
          </a:bodyPr>
          <a:lstStyle/>
          <a:p>
            <a:r>
              <a:rPr lang="en-GB" dirty="0">
                <a:solidFill>
                  <a:srgbClr val="FF0000"/>
                </a:solidFill>
              </a:rPr>
              <a:t>In 19J, Black students in IMD Q1 are apparently double disadvantaged, not seen in Asian or White students</a:t>
            </a:r>
          </a:p>
          <a:p>
            <a:endParaRPr lang="en-GB" dirty="0"/>
          </a:p>
          <a:p>
            <a:endParaRPr lang="en-GB" dirty="0"/>
          </a:p>
          <a:p>
            <a:endParaRPr lang="en-GB" dirty="0"/>
          </a:p>
        </p:txBody>
      </p:sp>
    </p:spTree>
    <p:extLst>
      <p:ext uri="{BB962C8B-B14F-4D97-AF65-F5344CB8AC3E}">
        <p14:creationId xmlns:p14="http://schemas.microsoft.com/office/powerpoint/2010/main" val="3737629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F3B1695-178A-4E91-B856-CF42C4ACDBF3}"/>
              </a:ext>
            </a:extLst>
          </p:cNvPr>
          <p:cNvSpPr>
            <a:spLocks noGrp="1"/>
          </p:cNvSpPr>
          <p:nvPr>
            <p:ph sz="quarter" idx="27"/>
          </p:nvPr>
        </p:nvSpPr>
        <p:spPr/>
        <p:txBody>
          <a:bodyPr/>
          <a:lstStyle/>
          <a:p>
            <a:pPr algn="l"/>
            <a:fld id="{67F13981-03DA-439B-BD72-00C146325493}" type="slidenum">
              <a:rPr lang="en-GB" smtClean="0"/>
              <a:t>11</a:t>
            </a:fld>
            <a:r>
              <a:rPr lang="en-GB" dirty="0"/>
              <a:t>				</a:t>
            </a:r>
          </a:p>
        </p:txBody>
      </p:sp>
      <p:sp>
        <p:nvSpPr>
          <p:cNvPr id="13" name="Rectangle 2">
            <a:extLst>
              <a:ext uri="{FF2B5EF4-FFF2-40B4-BE49-F238E27FC236}">
                <a16:creationId xmlns:a16="http://schemas.microsoft.com/office/drawing/2014/main" id="{C0CB0C03-A83B-4F3C-B6FE-70B84EA5705A}"/>
              </a:ext>
            </a:extLst>
          </p:cNvPr>
          <p:cNvSpPr txBox="1">
            <a:spLocks noChangeArrowheads="1"/>
          </p:cNvSpPr>
          <p:nvPr/>
        </p:nvSpPr>
        <p:spPr>
          <a:xfrm>
            <a:off x="0" y="397967"/>
            <a:ext cx="7390711" cy="422853"/>
          </a:xfrm>
          <a:prstGeom prst="rect">
            <a:avLst/>
          </a:prstGeom>
          <a:effectLst/>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altLang="en-US" sz="3200" i="0" u="none" strike="noStrike" kern="1200" cap="none" spc="0" normalizeH="0" baseline="0" noProof="0" dirty="0">
                <a:ln>
                  <a:noFill/>
                </a:ln>
                <a:solidFill>
                  <a:schemeClr val="accent1"/>
                </a:solidFill>
                <a:effectLst/>
                <a:uLnTx/>
                <a:uFillTx/>
                <a:latin typeface="Arial" panose="020B0604020202020204"/>
                <a:ea typeface="+mj-ea"/>
                <a:cs typeface="+mj-cs"/>
              </a:rPr>
              <a:t>S112 Intersection Comparison: IMD 18J</a:t>
            </a:r>
          </a:p>
        </p:txBody>
      </p:sp>
      <p:graphicFrame>
        <p:nvGraphicFramePr>
          <p:cNvPr id="7" name="Chart 6">
            <a:extLst>
              <a:ext uri="{FF2B5EF4-FFF2-40B4-BE49-F238E27FC236}">
                <a16:creationId xmlns:a16="http://schemas.microsoft.com/office/drawing/2014/main" id="{80A878EA-5EFA-4025-A3D3-CB4BC1D00395}"/>
              </a:ext>
            </a:extLst>
          </p:cNvPr>
          <p:cNvGraphicFramePr>
            <a:graphicFrameLocks/>
          </p:cNvGraphicFramePr>
          <p:nvPr>
            <p:extLst>
              <p:ext uri="{D42A27DB-BD31-4B8C-83A1-F6EECF244321}">
                <p14:modId xmlns:p14="http://schemas.microsoft.com/office/powerpoint/2010/main" val="1357028295"/>
              </p:ext>
            </p:extLst>
          </p:nvPr>
        </p:nvGraphicFramePr>
        <p:xfrm>
          <a:off x="409575" y="1200150"/>
          <a:ext cx="7103745" cy="5240428"/>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51278717-D631-4131-AF15-0AE2CC507F83}"/>
              </a:ext>
            </a:extLst>
          </p:cNvPr>
          <p:cNvSpPr txBox="1"/>
          <p:nvPr/>
        </p:nvSpPr>
        <p:spPr>
          <a:xfrm>
            <a:off x="7366840" y="2704930"/>
            <a:ext cx="1903759" cy="3416320"/>
          </a:xfrm>
          <a:prstGeom prst="rect">
            <a:avLst/>
          </a:prstGeom>
          <a:noFill/>
        </p:spPr>
        <p:txBody>
          <a:bodyPr wrap="square" rtlCol="0">
            <a:spAutoFit/>
          </a:bodyPr>
          <a:lstStyle/>
          <a:p>
            <a:r>
              <a:rPr lang="en-GB" dirty="0">
                <a:solidFill>
                  <a:srgbClr val="FF0000"/>
                </a:solidFill>
              </a:rPr>
              <a:t>In 18J, Black students in Q1 are double disadvantaged (and slightly in Q2) but not in Q3, 4 and 5</a:t>
            </a:r>
          </a:p>
          <a:p>
            <a:endParaRPr lang="en-GB" dirty="0">
              <a:solidFill>
                <a:srgbClr val="FF0000"/>
              </a:solidFill>
            </a:endParaRPr>
          </a:p>
          <a:p>
            <a:r>
              <a:rPr lang="en-GB" dirty="0">
                <a:solidFill>
                  <a:srgbClr val="FF0000"/>
                </a:solidFill>
              </a:rPr>
              <a:t>Similar trend noted in 17J</a:t>
            </a:r>
            <a:endParaRPr lang="en-GB" dirty="0"/>
          </a:p>
          <a:p>
            <a:endParaRPr lang="en-GB" dirty="0"/>
          </a:p>
          <a:p>
            <a:endParaRPr lang="en-GB" dirty="0"/>
          </a:p>
        </p:txBody>
      </p:sp>
    </p:spTree>
    <p:extLst>
      <p:ext uri="{BB962C8B-B14F-4D97-AF65-F5344CB8AC3E}">
        <p14:creationId xmlns:p14="http://schemas.microsoft.com/office/powerpoint/2010/main" val="374257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F3B1695-178A-4E91-B856-CF42C4ACDBF3}"/>
              </a:ext>
            </a:extLst>
          </p:cNvPr>
          <p:cNvSpPr>
            <a:spLocks noGrp="1"/>
          </p:cNvSpPr>
          <p:nvPr>
            <p:ph sz="quarter" idx="27"/>
          </p:nvPr>
        </p:nvSpPr>
        <p:spPr/>
        <p:txBody>
          <a:bodyPr/>
          <a:lstStyle/>
          <a:p>
            <a:pPr algn="l"/>
            <a:fld id="{67F13981-03DA-439B-BD72-00C146325493}" type="slidenum">
              <a:rPr lang="en-GB" smtClean="0"/>
              <a:t>12</a:t>
            </a:fld>
            <a:r>
              <a:rPr lang="en-GB" dirty="0"/>
              <a:t>				</a:t>
            </a:r>
          </a:p>
        </p:txBody>
      </p:sp>
      <p:sp>
        <p:nvSpPr>
          <p:cNvPr id="13" name="Rectangle 2">
            <a:extLst>
              <a:ext uri="{FF2B5EF4-FFF2-40B4-BE49-F238E27FC236}">
                <a16:creationId xmlns:a16="http://schemas.microsoft.com/office/drawing/2014/main" id="{C0CB0C03-A83B-4F3C-B6FE-70B84EA5705A}"/>
              </a:ext>
            </a:extLst>
          </p:cNvPr>
          <p:cNvSpPr txBox="1">
            <a:spLocks noChangeArrowheads="1"/>
          </p:cNvSpPr>
          <p:nvPr/>
        </p:nvSpPr>
        <p:spPr>
          <a:xfrm>
            <a:off x="0" y="397967"/>
            <a:ext cx="7390711" cy="422853"/>
          </a:xfrm>
          <a:prstGeom prst="rect">
            <a:avLst/>
          </a:prstGeom>
          <a:effectLst/>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altLang="en-US" sz="3200" i="0" u="none" strike="noStrike" kern="1200" cap="none" spc="0" normalizeH="0" baseline="0" noProof="0" dirty="0">
                <a:ln>
                  <a:noFill/>
                </a:ln>
                <a:solidFill>
                  <a:schemeClr val="accent1"/>
                </a:solidFill>
                <a:effectLst/>
                <a:uLnTx/>
                <a:uFillTx/>
                <a:latin typeface="Arial" panose="020B0604020202020204"/>
                <a:ea typeface="+mj-ea"/>
                <a:cs typeface="+mj-cs"/>
              </a:rPr>
              <a:t>S112 Intersection Comparison: Gender</a:t>
            </a:r>
          </a:p>
        </p:txBody>
      </p:sp>
      <p:sp>
        <p:nvSpPr>
          <p:cNvPr id="8" name="TextBox 7">
            <a:extLst>
              <a:ext uri="{FF2B5EF4-FFF2-40B4-BE49-F238E27FC236}">
                <a16:creationId xmlns:a16="http://schemas.microsoft.com/office/drawing/2014/main" id="{51278717-D631-4131-AF15-0AE2CC507F83}"/>
              </a:ext>
            </a:extLst>
          </p:cNvPr>
          <p:cNvSpPr txBox="1"/>
          <p:nvPr/>
        </p:nvSpPr>
        <p:spPr>
          <a:xfrm>
            <a:off x="7390711" y="2456235"/>
            <a:ext cx="1903759" cy="3262432"/>
          </a:xfrm>
          <a:prstGeom prst="rect">
            <a:avLst/>
          </a:prstGeom>
          <a:noFill/>
        </p:spPr>
        <p:txBody>
          <a:bodyPr wrap="square" rtlCol="0">
            <a:spAutoFit/>
          </a:bodyPr>
          <a:lstStyle/>
          <a:p>
            <a:r>
              <a:rPr lang="en-GB" sz="1700" dirty="0">
                <a:solidFill>
                  <a:srgbClr val="FF0000"/>
                </a:solidFill>
              </a:rPr>
              <a:t>In 2019J, Black female students are double disadvantaged not seen in other ethnicities</a:t>
            </a:r>
          </a:p>
          <a:p>
            <a:endParaRPr lang="en-GB" sz="1700" dirty="0">
              <a:solidFill>
                <a:srgbClr val="FF0000"/>
              </a:solidFill>
            </a:endParaRPr>
          </a:p>
          <a:p>
            <a:r>
              <a:rPr lang="en-GB" sz="1700" dirty="0">
                <a:solidFill>
                  <a:srgbClr val="FF0000"/>
                </a:solidFill>
              </a:rPr>
              <a:t>Gender balance on S112 is fairly even</a:t>
            </a:r>
            <a:endParaRPr lang="en-GB" sz="1700" dirty="0"/>
          </a:p>
          <a:p>
            <a:endParaRPr lang="en-GB" dirty="0"/>
          </a:p>
          <a:p>
            <a:endParaRPr lang="en-GB" dirty="0"/>
          </a:p>
        </p:txBody>
      </p:sp>
      <p:graphicFrame>
        <p:nvGraphicFramePr>
          <p:cNvPr id="7" name="Chart 6">
            <a:extLst>
              <a:ext uri="{FF2B5EF4-FFF2-40B4-BE49-F238E27FC236}">
                <a16:creationId xmlns:a16="http://schemas.microsoft.com/office/drawing/2014/main" id="{B17EF813-590E-49DF-8499-B9DF8BED25F5}"/>
              </a:ext>
            </a:extLst>
          </p:cNvPr>
          <p:cNvGraphicFramePr>
            <a:graphicFrameLocks/>
          </p:cNvGraphicFramePr>
          <p:nvPr>
            <p:extLst>
              <p:ext uri="{D42A27DB-BD31-4B8C-83A1-F6EECF244321}">
                <p14:modId xmlns:p14="http://schemas.microsoft.com/office/powerpoint/2010/main" val="2031423215"/>
              </p:ext>
            </p:extLst>
          </p:nvPr>
        </p:nvGraphicFramePr>
        <p:xfrm>
          <a:off x="190500" y="1333499"/>
          <a:ext cx="7200211" cy="493966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73873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F3B1695-178A-4E91-B856-CF42C4ACDBF3}"/>
              </a:ext>
            </a:extLst>
          </p:cNvPr>
          <p:cNvSpPr>
            <a:spLocks noGrp="1"/>
          </p:cNvSpPr>
          <p:nvPr>
            <p:ph sz="quarter" idx="27"/>
          </p:nvPr>
        </p:nvSpPr>
        <p:spPr/>
        <p:txBody>
          <a:bodyPr/>
          <a:lstStyle/>
          <a:p>
            <a:pPr algn="l"/>
            <a:fld id="{67F13981-03DA-439B-BD72-00C146325493}" type="slidenum">
              <a:rPr lang="en-GB" smtClean="0"/>
              <a:t>13</a:t>
            </a:fld>
            <a:r>
              <a:rPr lang="en-GB" dirty="0"/>
              <a:t>				</a:t>
            </a:r>
          </a:p>
        </p:txBody>
      </p:sp>
      <p:sp>
        <p:nvSpPr>
          <p:cNvPr id="13" name="Rectangle 2">
            <a:extLst>
              <a:ext uri="{FF2B5EF4-FFF2-40B4-BE49-F238E27FC236}">
                <a16:creationId xmlns:a16="http://schemas.microsoft.com/office/drawing/2014/main" id="{C0CB0C03-A83B-4F3C-B6FE-70B84EA5705A}"/>
              </a:ext>
            </a:extLst>
          </p:cNvPr>
          <p:cNvSpPr txBox="1">
            <a:spLocks noChangeArrowheads="1"/>
          </p:cNvSpPr>
          <p:nvPr/>
        </p:nvSpPr>
        <p:spPr>
          <a:xfrm>
            <a:off x="0" y="397967"/>
            <a:ext cx="7390711" cy="422853"/>
          </a:xfrm>
          <a:prstGeom prst="rect">
            <a:avLst/>
          </a:prstGeom>
          <a:effectLst/>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altLang="en-US" sz="3200" i="0" u="none" strike="noStrike" kern="1200" cap="none" spc="0" normalizeH="0" baseline="0" noProof="0" dirty="0">
                <a:ln>
                  <a:noFill/>
                </a:ln>
                <a:solidFill>
                  <a:schemeClr val="accent1"/>
                </a:solidFill>
                <a:effectLst/>
                <a:uLnTx/>
                <a:uFillTx/>
                <a:latin typeface="Arial" panose="020B0604020202020204"/>
                <a:ea typeface="+mj-ea"/>
                <a:cs typeface="+mj-cs"/>
              </a:rPr>
              <a:t>S112 Intersection Comparison: Gender</a:t>
            </a:r>
          </a:p>
        </p:txBody>
      </p:sp>
      <p:sp>
        <p:nvSpPr>
          <p:cNvPr id="8" name="TextBox 7">
            <a:extLst>
              <a:ext uri="{FF2B5EF4-FFF2-40B4-BE49-F238E27FC236}">
                <a16:creationId xmlns:a16="http://schemas.microsoft.com/office/drawing/2014/main" id="{51278717-D631-4131-AF15-0AE2CC507F83}"/>
              </a:ext>
            </a:extLst>
          </p:cNvPr>
          <p:cNvSpPr txBox="1"/>
          <p:nvPr/>
        </p:nvSpPr>
        <p:spPr>
          <a:xfrm>
            <a:off x="7314511" y="2456235"/>
            <a:ext cx="1903759" cy="3262432"/>
          </a:xfrm>
          <a:prstGeom prst="rect">
            <a:avLst/>
          </a:prstGeom>
          <a:noFill/>
        </p:spPr>
        <p:txBody>
          <a:bodyPr wrap="square" rtlCol="0">
            <a:spAutoFit/>
          </a:bodyPr>
          <a:lstStyle/>
          <a:p>
            <a:r>
              <a:rPr lang="en-GB" sz="1700" dirty="0">
                <a:solidFill>
                  <a:srgbClr val="FF0000"/>
                </a:solidFill>
              </a:rPr>
              <a:t>In 2018J, Black male students are double disadvantaged not seen in other ethnicities</a:t>
            </a:r>
          </a:p>
          <a:p>
            <a:endParaRPr lang="en-GB" sz="1700" dirty="0">
              <a:solidFill>
                <a:srgbClr val="FF0000"/>
              </a:solidFill>
            </a:endParaRPr>
          </a:p>
          <a:p>
            <a:r>
              <a:rPr lang="en-GB" sz="1700" dirty="0">
                <a:solidFill>
                  <a:srgbClr val="FF0000"/>
                </a:solidFill>
              </a:rPr>
              <a:t>Gender balance on S112 is fairly even</a:t>
            </a:r>
            <a:endParaRPr lang="en-GB" sz="1700" dirty="0"/>
          </a:p>
          <a:p>
            <a:endParaRPr lang="en-GB" dirty="0"/>
          </a:p>
          <a:p>
            <a:endParaRPr lang="en-GB" dirty="0"/>
          </a:p>
        </p:txBody>
      </p:sp>
      <p:graphicFrame>
        <p:nvGraphicFramePr>
          <p:cNvPr id="6" name="Chart 5">
            <a:extLst>
              <a:ext uri="{FF2B5EF4-FFF2-40B4-BE49-F238E27FC236}">
                <a16:creationId xmlns:a16="http://schemas.microsoft.com/office/drawing/2014/main" id="{DA3E0A82-6670-42DB-AED1-ED4359B7DA56}"/>
              </a:ext>
            </a:extLst>
          </p:cNvPr>
          <p:cNvGraphicFramePr>
            <a:graphicFrameLocks/>
          </p:cNvGraphicFramePr>
          <p:nvPr>
            <p:extLst>
              <p:ext uri="{D42A27DB-BD31-4B8C-83A1-F6EECF244321}">
                <p14:modId xmlns:p14="http://schemas.microsoft.com/office/powerpoint/2010/main" val="4074617579"/>
              </p:ext>
            </p:extLst>
          </p:nvPr>
        </p:nvGraphicFramePr>
        <p:xfrm>
          <a:off x="98371" y="1542731"/>
          <a:ext cx="7292340" cy="48310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94484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F3B1695-178A-4E91-B856-CF42C4ACDBF3}"/>
              </a:ext>
            </a:extLst>
          </p:cNvPr>
          <p:cNvSpPr>
            <a:spLocks noGrp="1"/>
          </p:cNvSpPr>
          <p:nvPr>
            <p:ph sz="quarter" idx="27"/>
          </p:nvPr>
        </p:nvSpPr>
        <p:spPr/>
        <p:txBody>
          <a:bodyPr/>
          <a:lstStyle/>
          <a:p>
            <a:pPr algn="l"/>
            <a:fld id="{67F13981-03DA-439B-BD72-00C146325493}" type="slidenum">
              <a:rPr lang="en-GB" smtClean="0"/>
              <a:t>14</a:t>
            </a:fld>
            <a:r>
              <a:rPr lang="en-GB" dirty="0"/>
              <a:t>				</a:t>
            </a:r>
          </a:p>
        </p:txBody>
      </p:sp>
      <p:sp>
        <p:nvSpPr>
          <p:cNvPr id="13" name="Rectangle 2">
            <a:extLst>
              <a:ext uri="{FF2B5EF4-FFF2-40B4-BE49-F238E27FC236}">
                <a16:creationId xmlns:a16="http://schemas.microsoft.com/office/drawing/2014/main" id="{C0CB0C03-A83B-4F3C-B6FE-70B84EA5705A}"/>
              </a:ext>
            </a:extLst>
          </p:cNvPr>
          <p:cNvSpPr txBox="1">
            <a:spLocks noChangeArrowheads="1"/>
          </p:cNvSpPr>
          <p:nvPr/>
        </p:nvSpPr>
        <p:spPr>
          <a:xfrm>
            <a:off x="0" y="397967"/>
            <a:ext cx="7390711" cy="422853"/>
          </a:xfrm>
          <a:prstGeom prst="rect">
            <a:avLst/>
          </a:prstGeom>
          <a:effectLst/>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altLang="en-US" sz="3200" i="0" u="none" strike="noStrike" kern="1200" cap="none" spc="0" normalizeH="0" baseline="0" noProof="0" dirty="0">
                <a:ln>
                  <a:noFill/>
                </a:ln>
                <a:solidFill>
                  <a:schemeClr val="accent1"/>
                </a:solidFill>
                <a:effectLst/>
                <a:uLnTx/>
                <a:uFillTx/>
                <a:latin typeface="Arial" panose="020B0604020202020204"/>
                <a:ea typeface="+mj-ea"/>
                <a:cs typeface="+mj-cs"/>
              </a:rPr>
              <a:t>S112 Intersection Comparison: First in Family into HE</a:t>
            </a:r>
          </a:p>
        </p:txBody>
      </p:sp>
      <p:sp>
        <p:nvSpPr>
          <p:cNvPr id="8" name="TextBox 7">
            <a:extLst>
              <a:ext uri="{FF2B5EF4-FFF2-40B4-BE49-F238E27FC236}">
                <a16:creationId xmlns:a16="http://schemas.microsoft.com/office/drawing/2014/main" id="{51278717-D631-4131-AF15-0AE2CC507F83}"/>
              </a:ext>
            </a:extLst>
          </p:cNvPr>
          <p:cNvSpPr txBox="1"/>
          <p:nvPr/>
        </p:nvSpPr>
        <p:spPr>
          <a:xfrm>
            <a:off x="7314511" y="2551485"/>
            <a:ext cx="1903759" cy="3000821"/>
          </a:xfrm>
          <a:prstGeom prst="rect">
            <a:avLst/>
          </a:prstGeom>
          <a:noFill/>
        </p:spPr>
        <p:txBody>
          <a:bodyPr wrap="square" rtlCol="0">
            <a:spAutoFit/>
          </a:bodyPr>
          <a:lstStyle/>
          <a:p>
            <a:r>
              <a:rPr lang="en-GB" sz="1700" dirty="0">
                <a:solidFill>
                  <a:srgbClr val="FF0000"/>
                </a:solidFill>
              </a:rPr>
              <a:t>No apparent double disadvantage for Black students being first in family into HE in any presentation (18J shown as an example)</a:t>
            </a:r>
            <a:endParaRPr lang="en-GB" sz="1700" dirty="0"/>
          </a:p>
          <a:p>
            <a:endParaRPr lang="en-GB" dirty="0"/>
          </a:p>
          <a:p>
            <a:endParaRPr lang="en-GB" dirty="0"/>
          </a:p>
        </p:txBody>
      </p:sp>
      <p:graphicFrame>
        <p:nvGraphicFramePr>
          <p:cNvPr id="9" name="Chart 8">
            <a:extLst>
              <a:ext uri="{FF2B5EF4-FFF2-40B4-BE49-F238E27FC236}">
                <a16:creationId xmlns:a16="http://schemas.microsoft.com/office/drawing/2014/main" id="{B8FBD74A-4EA5-416C-9256-49F5C6250627}"/>
              </a:ext>
            </a:extLst>
          </p:cNvPr>
          <p:cNvGraphicFramePr>
            <a:graphicFrameLocks/>
          </p:cNvGraphicFramePr>
          <p:nvPr>
            <p:extLst>
              <p:ext uri="{D42A27DB-BD31-4B8C-83A1-F6EECF244321}">
                <p14:modId xmlns:p14="http://schemas.microsoft.com/office/powerpoint/2010/main" val="867929797"/>
              </p:ext>
            </p:extLst>
          </p:nvPr>
        </p:nvGraphicFramePr>
        <p:xfrm>
          <a:off x="98371" y="1462274"/>
          <a:ext cx="7292340" cy="51206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520115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F3B1695-178A-4E91-B856-CF42C4ACDBF3}"/>
              </a:ext>
            </a:extLst>
          </p:cNvPr>
          <p:cNvSpPr>
            <a:spLocks noGrp="1"/>
          </p:cNvSpPr>
          <p:nvPr>
            <p:ph sz="quarter" idx="27"/>
          </p:nvPr>
        </p:nvSpPr>
        <p:spPr/>
        <p:txBody>
          <a:bodyPr/>
          <a:lstStyle/>
          <a:p>
            <a:pPr algn="l"/>
            <a:fld id="{67F13981-03DA-439B-BD72-00C146325493}" type="slidenum">
              <a:rPr lang="en-GB" smtClean="0"/>
              <a:t>15</a:t>
            </a:fld>
            <a:r>
              <a:rPr lang="en-GB" dirty="0"/>
              <a:t>				</a:t>
            </a:r>
          </a:p>
        </p:txBody>
      </p:sp>
      <p:sp>
        <p:nvSpPr>
          <p:cNvPr id="13" name="Rectangle 2">
            <a:extLst>
              <a:ext uri="{FF2B5EF4-FFF2-40B4-BE49-F238E27FC236}">
                <a16:creationId xmlns:a16="http://schemas.microsoft.com/office/drawing/2014/main" id="{C0CB0C03-A83B-4F3C-B6FE-70B84EA5705A}"/>
              </a:ext>
            </a:extLst>
          </p:cNvPr>
          <p:cNvSpPr txBox="1">
            <a:spLocks noChangeArrowheads="1"/>
          </p:cNvSpPr>
          <p:nvPr/>
        </p:nvSpPr>
        <p:spPr>
          <a:xfrm>
            <a:off x="201336" y="774129"/>
            <a:ext cx="7147420" cy="422853"/>
          </a:xfrm>
          <a:prstGeom prst="rect">
            <a:avLst/>
          </a:prstGeom>
          <a:effectLst/>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altLang="en-US" sz="2800" i="0" u="none" strike="noStrike" kern="1200" cap="none" spc="0" normalizeH="0" baseline="0" noProof="0" dirty="0">
                <a:ln>
                  <a:noFill/>
                </a:ln>
                <a:solidFill>
                  <a:schemeClr val="accent1"/>
                </a:solidFill>
                <a:effectLst/>
                <a:uLnTx/>
                <a:uFillTx/>
                <a:latin typeface="Arial" panose="020B0604020202020204"/>
                <a:ea typeface="+mj-ea"/>
                <a:cs typeface="+mj-cs"/>
              </a:rPr>
              <a:t>S112 Data Analysis (17J – 20J) Summary</a:t>
            </a:r>
          </a:p>
        </p:txBody>
      </p:sp>
      <p:sp>
        <p:nvSpPr>
          <p:cNvPr id="5" name="TextBox 4">
            <a:extLst>
              <a:ext uri="{FF2B5EF4-FFF2-40B4-BE49-F238E27FC236}">
                <a16:creationId xmlns:a16="http://schemas.microsoft.com/office/drawing/2014/main" id="{7493C457-C7F5-4A53-9EAA-FF80466197BD}"/>
              </a:ext>
            </a:extLst>
          </p:cNvPr>
          <p:cNvSpPr txBox="1"/>
          <p:nvPr/>
        </p:nvSpPr>
        <p:spPr>
          <a:xfrm>
            <a:off x="102199" y="1587318"/>
            <a:ext cx="8517926" cy="4708981"/>
          </a:xfrm>
          <a:prstGeom prst="rect">
            <a:avLst/>
          </a:prstGeom>
          <a:noFill/>
        </p:spPr>
        <p:txBody>
          <a:bodyPr wrap="square" rtlCol="0">
            <a:spAutoFit/>
          </a:bodyPr>
          <a:lstStyle/>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S112 Black students are not apparently double disadvantaged by gender or by being first in family to attend Higher Education</a:t>
            </a:r>
          </a:p>
          <a:p>
            <a:pPr marL="285750" lvl="0" indent="-28575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However Black students from IMD Q1 do appear to be double disadvantaged in previous presentations of S112 with the exception of 20J</a:t>
            </a:r>
          </a:p>
          <a:p>
            <a:pPr marL="285750" lvl="0" indent="-28575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The only difference in 20J compared to previous presentations was the differing approach taken for the exam, deliberately written for the online setting</a:t>
            </a:r>
          </a:p>
          <a:p>
            <a:pPr marL="285750" lvl="0" indent="-28575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17J and 18J presentations had face to face exam</a:t>
            </a:r>
          </a:p>
          <a:p>
            <a:pPr marL="285750" lvl="0" indent="-28575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2000" dirty="0">
                <a:latin typeface="Arial" panose="020B0604020202020204" pitchFamily="34" charset="0"/>
                <a:cs typeface="Arial" panose="020B0604020202020204" pitchFamily="34" charset="0"/>
              </a:rPr>
              <a:t>The largest pass rate awarding gap for S112 was in 19J in which the original face to face exam was moved online without modification</a:t>
            </a:r>
          </a:p>
        </p:txBody>
      </p:sp>
    </p:spTree>
    <p:extLst>
      <p:ext uri="{BB962C8B-B14F-4D97-AF65-F5344CB8AC3E}">
        <p14:creationId xmlns:p14="http://schemas.microsoft.com/office/powerpoint/2010/main" val="27547826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F3B1695-178A-4E91-B856-CF42C4ACDBF3}"/>
              </a:ext>
            </a:extLst>
          </p:cNvPr>
          <p:cNvSpPr>
            <a:spLocks noGrp="1"/>
          </p:cNvSpPr>
          <p:nvPr>
            <p:ph sz="quarter" idx="27"/>
          </p:nvPr>
        </p:nvSpPr>
        <p:spPr/>
        <p:txBody>
          <a:bodyPr/>
          <a:lstStyle/>
          <a:p>
            <a:pPr algn="l"/>
            <a:fld id="{67F13981-03DA-439B-BD72-00C146325493}" type="slidenum">
              <a:rPr lang="en-GB" smtClean="0"/>
              <a:t>16</a:t>
            </a:fld>
            <a:r>
              <a:rPr lang="en-GB" dirty="0"/>
              <a:t>				</a:t>
            </a:r>
          </a:p>
        </p:txBody>
      </p:sp>
      <p:sp>
        <p:nvSpPr>
          <p:cNvPr id="13" name="Rectangle 2">
            <a:extLst>
              <a:ext uri="{FF2B5EF4-FFF2-40B4-BE49-F238E27FC236}">
                <a16:creationId xmlns:a16="http://schemas.microsoft.com/office/drawing/2014/main" id="{C0CB0C03-A83B-4F3C-B6FE-70B84EA5705A}"/>
              </a:ext>
            </a:extLst>
          </p:cNvPr>
          <p:cNvSpPr txBox="1">
            <a:spLocks noChangeArrowheads="1"/>
          </p:cNvSpPr>
          <p:nvPr/>
        </p:nvSpPr>
        <p:spPr>
          <a:xfrm>
            <a:off x="0" y="132750"/>
            <a:ext cx="7147420" cy="422853"/>
          </a:xfrm>
          <a:prstGeom prst="rect">
            <a:avLst/>
          </a:prstGeom>
          <a:effectLst/>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altLang="en-US" sz="3200" i="0" u="none" strike="noStrike" kern="1200" cap="none" spc="0" normalizeH="0" baseline="0" noProof="0" dirty="0">
                <a:ln>
                  <a:noFill/>
                </a:ln>
                <a:solidFill>
                  <a:schemeClr val="accent1"/>
                </a:solidFill>
                <a:effectLst/>
                <a:uLnTx/>
                <a:uFillTx/>
                <a:latin typeface="Arial" panose="020B0604020202020204"/>
                <a:ea typeface="+mj-ea"/>
                <a:cs typeface="+mj-cs"/>
              </a:rPr>
              <a:t>Further work</a:t>
            </a:r>
          </a:p>
        </p:txBody>
      </p:sp>
      <p:sp>
        <p:nvSpPr>
          <p:cNvPr id="5" name="TextBox 4">
            <a:extLst>
              <a:ext uri="{FF2B5EF4-FFF2-40B4-BE49-F238E27FC236}">
                <a16:creationId xmlns:a16="http://schemas.microsoft.com/office/drawing/2014/main" id="{7493C457-C7F5-4A53-9EAA-FF80466197BD}"/>
              </a:ext>
            </a:extLst>
          </p:cNvPr>
          <p:cNvSpPr txBox="1"/>
          <p:nvPr/>
        </p:nvSpPr>
        <p:spPr>
          <a:xfrm>
            <a:off x="0" y="910144"/>
            <a:ext cx="9022080" cy="6463308"/>
          </a:xfrm>
          <a:prstGeom prst="rect">
            <a:avLst/>
          </a:prstGeom>
          <a:noFill/>
        </p:spPr>
        <p:txBody>
          <a:bodyPr wrap="square" rtlCol="0">
            <a:spAutoFit/>
          </a:bodyPr>
          <a:lstStyle/>
          <a:p>
            <a:pPr lvl="0"/>
            <a:r>
              <a:rPr lang="en-GB" dirty="0">
                <a:solidFill>
                  <a:srgbClr val="FF0000"/>
                </a:solidFill>
                <a:latin typeface="Arial" panose="020B0604020202020204" pitchFamily="34" charset="0"/>
                <a:cs typeface="Arial" panose="020B0604020202020204" pitchFamily="34" charset="0"/>
              </a:rPr>
              <a:t>Focus Groups</a:t>
            </a:r>
          </a:p>
          <a:p>
            <a:pPr marL="285750" lvl="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Thematic analysis of May 2022 focus group transcript and comparison to December 2021 focus group</a:t>
            </a:r>
          </a:p>
          <a:p>
            <a:pPr lvl="0"/>
            <a:endParaRPr lang="en-GB" dirty="0">
              <a:latin typeface="Arial" panose="020B0604020202020204" pitchFamily="34" charset="0"/>
              <a:cs typeface="Arial" panose="020B0604020202020204" pitchFamily="34" charset="0"/>
            </a:endParaRPr>
          </a:p>
          <a:p>
            <a:pPr lvl="0"/>
            <a:r>
              <a:rPr lang="en-GB" dirty="0">
                <a:solidFill>
                  <a:srgbClr val="FF0000"/>
                </a:solidFill>
                <a:latin typeface="Arial" panose="020B0604020202020204" pitchFamily="34" charset="0"/>
                <a:cs typeface="Arial" panose="020B0604020202020204" pitchFamily="34" charset="0"/>
              </a:rPr>
              <a:t>Intersectionality study </a:t>
            </a:r>
          </a:p>
          <a:p>
            <a:pPr lvl="0"/>
            <a:endParaRPr lang="en-GB" dirty="0">
              <a:solidFill>
                <a:srgbClr val="FF0000"/>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Will be continued for 21J data when available</a:t>
            </a:r>
          </a:p>
          <a:p>
            <a:pPr marL="285750" lvl="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Will be continued for all presentations for other factors such as employment status and caring responsibilities</a:t>
            </a:r>
          </a:p>
          <a:p>
            <a:pPr marL="285750" lvl="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lvl="0"/>
            <a:r>
              <a:rPr lang="en-GB" dirty="0">
                <a:solidFill>
                  <a:srgbClr val="FF0000"/>
                </a:solidFill>
                <a:latin typeface="Arial" panose="020B0604020202020204" pitchFamily="34" charset="0"/>
                <a:cs typeface="Arial" panose="020B0604020202020204" pitchFamily="34" charset="0"/>
              </a:rPr>
              <a:t>Module modifications (22J  &amp; 23J)</a:t>
            </a:r>
          </a:p>
          <a:p>
            <a:pPr lvl="0"/>
            <a:endParaRPr lang="en-GB"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S112 is in phase 2 of the inclusive curriculum tool pilot (April 2022) – outputs will be used alongside project findings to inform modifications to module content for 23J</a:t>
            </a:r>
          </a:p>
          <a:p>
            <a:pPr lvl="0"/>
            <a:endParaRPr lang="en-GB"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Explore changes to practical work within S112 to reduce financial burden for students </a:t>
            </a:r>
          </a:p>
          <a:p>
            <a:pPr marL="285750" lvl="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endParaRPr lang="en-GB" dirty="0"/>
          </a:p>
          <a:p>
            <a:pPr marL="285750" lvl="0" indent="-285750">
              <a:buFont typeface="Arial" panose="020B0604020202020204" pitchFamily="34" charset="0"/>
              <a:buChar char="•"/>
            </a:pPr>
            <a:endParaRPr kumimoji="0" lang="en-GB" sz="18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285750" lvl="0" indent="-285750">
              <a:buFont typeface="Arial" panose="020B0604020202020204" pitchFamily="34" charset="0"/>
              <a:buChar char="•"/>
            </a:pPr>
            <a:endParaRPr kumimoji="0" lang="en-GB" sz="1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24562844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F3B1695-178A-4E91-B856-CF42C4ACDBF3}"/>
              </a:ext>
            </a:extLst>
          </p:cNvPr>
          <p:cNvSpPr>
            <a:spLocks noGrp="1"/>
          </p:cNvSpPr>
          <p:nvPr>
            <p:ph sz="quarter" idx="27"/>
          </p:nvPr>
        </p:nvSpPr>
        <p:spPr/>
        <p:txBody>
          <a:bodyPr/>
          <a:lstStyle/>
          <a:p>
            <a:pPr algn="l"/>
            <a:fld id="{67F13981-03DA-439B-BD72-00C146325493}" type="slidenum">
              <a:rPr lang="en-GB" smtClean="0"/>
              <a:t>17</a:t>
            </a:fld>
            <a:r>
              <a:rPr lang="en-GB" dirty="0"/>
              <a:t>				</a:t>
            </a:r>
          </a:p>
        </p:txBody>
      </p:sp>
      <p:sp>
        <p:nvSpPr>
          <p:cNvPr id="13" name="Rectangle 2">
            <a:extLst>
              <a:ext uri="{FF2B5EF4-FFF2-40B4-BE49-F238E27FC236}">
                <a16:creationId xmlns:a16="http://schemas.microsoft.com/office/drawing/2014/main" id="{C0CB0C03-A83B-4F3C-B6FE-70B84EA5705A}"/>
              </a:ext>
            </a:extLst>
          </p:cNvPr>
          <p:cNvSpPr txBox="1">
            <a:spLocks noChangeArrowheads="1"/>
          </p:cNvSpPr>
          <p:nvPr/>
        </p:nvSpPr>
        <p:spPr>
          <a:xfrm>
            <a:off x="451909" y="1099799"/>
            <a:ext cx="8741328" cy="1650289"/>
          </a:xfrm>
          <a:prstGeom prst="rect">
            <a:avLst/>
          </a:prstGeom>
          <a:effectLst/>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3000" b="0" i="0" u="none" strike="noStrike" kern="1200" cap="none" spc="0" normalizeH="0" baseline="0" noProof="0" dirty="0">
                <a:ln>
                  <a:noFill/>
                </a:ln>
                <a:solidFill>
                  <a:srgbClr val="1E4B9B"/>
                </a:solidFill>
                <a:effectLst/>
                <a:uLnTx/>
                <a:uFillTx/>
                <a:latin typeface="Arial" panose="020B0604020202020204"/>
                <a:ea typeface="+mj-ea"/>
                <a:cs typeface="+mj-cs"/>
              </a:rPr>
              <a:t>Thanks for listening</a:t>
            </a:r>
          </a:p>
          <a:p>
            <a:pPr marL="0" marR="0" lvl="0" indent="0" algn="l" defTabSz="914400" rtl="0" eaLnBrk="1" fontAlgn="auto" latinLnBrk="0" hangingPunct="1">
              <a:lnSpc>
                <a:spcPct val="90000"/>
              </a:lnSpc>
              <a:spcBef>
                <a:spcPct val="0"/>
              </a:spcBef>
              <a:spcAft>
                <a:spcPts val="0"/>
              </a:spcAft>
              <a:buClrTx/>
              <a:buSzTx/>
              <a:buFontTx/>
              <a:buNone/>
              <a:tabLst/>
              <a:defRPr/>
            </a:pPr>
            <a:endParaRPr lang="en-GB" altLang="en-US" sz="3000" dirty="0">
              <a:solidFill>
                <a:srgbClr val="1E4B9B"/>
              </a:solidFill>
              <a:latin typeface="Arial" panose="020B0604020202020204"/>
            </a:endParaRPr>
          </a:p>
        </p:txBody>
      </p:sp>
      <p:pic>
        <p:nvPicPr>
          <p:cNvPr id="5" name="Picture 1">
            <a:extLst>
              <a:ext uri="{FF2B5EF4-FFF2-40B4-BE49-F238E27FC236}">
                <a16:creationId xmlns:a16="http://schemas.microsoft.com/office/drawing/2014/main" id="{F4EB48A5-D063-4524-BB15-1A8ABC0DB5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9226" y="1959387"/>
            <a:ext cx="5384244" cy="37988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66755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F3B1695-178A-4E91-B856-CF42C4ACDBF3}"/>
              </a:ext>
            </a:extLst>
          </p:cNvPr>
          <p:cNvSpPr>
            <a:spLocks noGrp="1"/>
          </p:cNvSpPr>
          <p:nvPr>
            <p:ph sz="quarter" idx="27"/>
          </p:nvPr>
        </p:nvSpPr>
        <p:spPr/>
        <p:txBody>
          <a:bodyPr/>
          <a:lstStyle/>
          <a:p>
            <a:pPr algn="l"/>
            <a:fld id="{67F13981-03DA-439B-BD72-00C146325493}" type="slidenum">
              <a:rPr lang="en-GB" smtClean="0"/>
              <a:t>18</a:t>
            </a:fld>
            <a:r>
              <a:rPr lang="en-GB" dirty="0"/>
              <a:t>				</a:t>
            </a:r>
          </a:p>
        </p:txBody>
      </p:sp>
      <p:sp>
        <p:nvSpPr>
          <p:cNvPr id="13" name="Rectangle 2">
            <a:extLst>
              <a:ext uri="{FF2B5EF4-FFF2-40B4-BE49-F238E27FC236}">
                <a16:creationId xmlns:a16="http://schemas.microsoft.com/office/drawing/2014/main" id="{C0CB0C03-A83B-4F3C-B6FE-70B84EA5705A}"/>
              </a:ext>
            </a:extLst>
          </p:cNvPr>
          <p:cNvSpPr txBox="1">
            <a:spLocks noChangeArrowheads="1"/>
          </p:cNvSpPr>
          <p:nvPr/>
        </p:nvSpPr>
        <p:spPr>
          <a:xfrm>
            <a:off x="201336" y="774129"/>
            <a:ext cx="7147420" cy="422853"/>
          </a:xfrm>
          <a:prstGeom prst="rect">
            <a:avLst/>
          </a:prstGeom>
          <a:effectLst/>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altLang="en-US" sz="3200" i="0" u="none" strike="noStrike" kern="1200" cap="none" spc="0" normalizeH="0" baseline="0" noProof="0" dirty="0">
                <a:ln>
                  <a:noFill/>
                </a:ln>
                <a:solidFill>
                  <a:schemeClr val="accent1"/>
                </a:solidFill>
                <a:effectLst/>
                <a:uLnTx/>
                <a:uFillTx/>
                <a:latin typeface="Arial" panose="020B0604020202020204"/>
                <a:ea typeface="+mj-ea"/>
                <a:cs typeface="+mj-cs"/>
              </a:rPr>
              <a:t>S112 Assessment Background</a:t>
            </a:r>
          </a:p>
        </p:txBody>
      </p:sp>
      <p:sp>
        <p:nvSpPr>
          <p:cNvPr id="5" name="TextBox 4">
            <a:extLst>
              <a:ext uri="{FF2B5EF4-FFF2-40B4-BE49-F238E27FC236}">
                <a16:creationId xmlns:a16="http://schemas.microsoft.com/office/drawing/2014/main" id="{7493C457-C7F5-4A53-9EAA-FF80466197BD}"/>
              </a:ext>
            </a:extLst>
          </p:cNvPr>
          <p:cNvSpPr txBox="1"/>
          <p:nvPr/>
        </p:nvSpPr>
        <p:spPr>
          <a:xfrm>
            <a:off x="510951" y="1876083"/>
            <a:ext cx="8122098" cy="5078313"/>
          </a:xfrm>
          <a:prstGeom prst="rect">
            <a:avLst/>
          </a:prstGeom>
          <a:noFill/>
        </p:spPr>
        <p:txBody>
          <a:bodyPr wrap="square" rtlCol="0">
            <a:spAutoFit/>
          </a:bodyPr>
          <a:lstStyle/>
          <a:p>
            <a:pPr marL="285750" lvl="0" indent="-285750">
              <a:buFont typeface="Arial" panose="020B0604020202020204" pitchFamily="34" charset="0"/>
              <a:buChar char="•"/>
            </a:pPr>
            <a:r>
              <a:rPr lang="en-GB" sz="1800" dirty="0">
                <a:latin typeface="Arial" panose="020B0604020202020204" pitchFamily="34" charset="0"/>
                <a:cs typeface="Arial" panose="020B0604020202020204" pitchFamily="34" charset="0"/>
              </a:rPr>
              <a:t>The final module score from S112 results from the following weightings:</a:t>
            </a:r>
          </a:p>
          <a:p>
            <a:pPr marL="285750" lvl="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1800" dirty="0">
                <a:solidFill>
                  <a:srgbClr val="FF0000"/>
                </a:solidFill>
                <a:latin typeface="Arial" panose="020B0604020202020204" pitchFamily="34" charset="0"/>
                <a:cs typeface="Arial" panose="020B0604020202020204" pitchFamily="34" charset="0"/>
              </a:rPr>
              <a:t>39% continuous assessment (6 x TMAs, 3 x 3% and 3 x 10%)</a:t>
            </a:r>
          </a:p>
          <a:p>
            <a:pPr marL="285750" lvl="0" indent="-285750">
              <a:buFont typeface="Arial" panose="020B0604020202020204" pitchFamily="34" charset="0"/>
              <a:buChar char="•"/>
            </a:pPr>
            <a:endParaRPr lang="en-GB" dirty="0">
              <a:solidFill>
                <a:srgbClr val="FF0000"/>
              </a:solidFill>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1800" dirty="0">
                <a:solidFill>
                  <a:srgbClr val="FF0000"/>
                </a:solidFill>
                <a:latin typeface="Arial" panose="020B0604020202020204" pitchFamily="34" charset="0"/>
                <a:cs typeface="Arial" panose="020B0604020202020204" pitchFamily="34" charset="0"/>
              </a:rPr>
              <a:t>61% exam</a:t>
            </a:r>
          </a:p>
          <a:p>
            <a:pPr marL="285750" lvl="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1800" dirty="0">
                <a:latin typeface="Arial" panose="020B0604020202020204" pitchFamily="34" charset="0"/>
                <a:cs typeface="Arial" panose="020B0604020202020204" pitchFamily="34" charset="0"/>
              </a:rPr>
              <a:t>No thresholds on either component</a:t>
            </a:r>
          </a:p>
          <a:p>
            <a:pPr marL="285750" lvl="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It is not possible to pass S112 without sitting the exam, although it is possible to pass with the exam alone (although unlikely)</a:t>
            </a:r>
          </a:p>
          <a:p>
            <a:pPr marL="285750" lvl="0" indent="-285750">
              <a:buFont typeface="Arial" panose="020B0604020202020204" pitchFamily="34" charset="0"/>
              <a:buChar char="•"/>
            </a:pPr>
            <a:endParaRPr lang="en-GB" sz="18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Intersectional comparisons were performed for </a:t>
            </a:r>
            <a:r>
              <a:rPr lang="en-GB" dirty="0">
                <a:solidFill>
                  <a:srgbClr val="FF0000"/>
                </a:solidFill>
                <a:latin typeface="Arial" panose="020B0604020202020204" pitchFamily="34" charset="0"/>
                <a:cs typeface="Arial" panose="020B0604020202020204" pitchFamily="34" charset="0"/>
              </a:rPr>
              <a:t>ethnicity and pass rate </a:t>
            </a:r>
            <a:r>
              <a:rPr lang="en-GB" dirty="0">
                <a:latin typeface="Arial" panose="020B0604020202020204" pitchFamily="34" charset="0"/>
                <a:cs typeface="Arial" panose="020B0604020202020204" pitchFamily="34" charset="0"/>
              </a:rPr>
              <a:t>(as opposed to exam score) as this was the best overall representation for success on S112</a:t>
            </a:r>
            <a:endParaRPr lang="en-GB" sz="18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lvl="0" indent="-285750">
              <a:buFont typeface="Arial" panose="020B0604020202020204" pitchFamily="34" charset="0"/>
              <a:buChar char="•"/>
            </a:pPr>
            <a:endParaRPr kumimoji="0" lang="en-GB" sz="18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285750" lvl="0" indent="-285750">
              <a:buFont typeface="Arial" panose="020B0604020202020204" pitchFamily="34" charset="0"/>
              <a:buChar char="•"/>
            </a:pPr>
            <a:endParaRPr kumimoji="0" lang="en-GB" sz="1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24446231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F3B1695-178A-4E91-B856-CF42C4ACDBF3}"/>
              </a:ext>
            </a:extLst>
          </p:cNvPr>
          <p:cNvSpPr>
            <a:spLocks noGrp="1"/>
          </p:cNvSpPr>
          <p:nvPr>
            <p:ph sz="quarter" idx="27"/>
          </p:nvPr>
        </p:nvSpPr>
        <p:spPr/>
        <p:txBody>
          <a:bodyPr/>
          <a:lstStyle/>
          <a:p>
            <a:pPr algn="l"/>
            <a:fld id="{67F13981-03DA-439B-BD72-00C146325493}" type="slidenum">
              <a:rPr lang="en-GB" smtClean="0"/>
              <a:t>19</a:t>
            </a:fld>
            <a:r>
              <a:rPr lang="en-GB" dirty="0"/>
              <a:t>				</a:t>
            </a:r>
          </a:p>
        </p:txBody>
      </p:sp>
      <p:sp>
        <p:nvSpPr>
          <p:cNvPr id="13" name="Rectangle 2">
            <a:extLst>
              <a:ext uri="{FF2B5EF4-FFF2-40B4-BE49-F238E27FC236}">
                <a16:creationId xmlns:a16="http://schemas.microsoft.com/office/drawing/2014/main" id="{C0CB0C03-A83B-4F3C-B6FE-70B84EA5705A}"/>
              </a:ext>
            </a:extLst>
          </p:cNvPr>
          <p:cNvSpPr txBox="1">
            <a:spLocks noChangeArrowheads="1"/>
          </p:cNvSpPr>
          <p:nvPr/>
        </p:nvSpPr>
        <p:spPr>
          <a:xfrm>
            <a:off x="-13632" y="181555"/>
            <a:ext cx="7147420" cy="422853"/>
          </a:xfrm>
          <a:prstGeom prst="rect">
            <a:avLst/>
          </a:prstGeom>
          <a:effectLst/>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altLang="en-US" sz="3200" i="0" u="none" strike="noStrike" kern="1200" cap="none" spc="0" normalizeH="0" baseline="0" noProof="0" dirty="0">
                <a:ln>
                  <a:noFill/>
                </a:ln>
                <a:solidFill>
                  <a:schemeClr val="accent1"/>
                </a:solidFill>
                <a:effectLst/>
                <a:uLnTx/>
                <a:uFillTx/>
                <a:latin typeface="Arial" panose="020B0604020202020204"/>
                <a:ea typeface="+mj-ea"/>
                <a:cs typeface="+mj-cs"/>
              </a:rPr>
              <a:t>S112 TMA Submissions: 18J Example</a:t>
            </a:r>
          </a:p>
        </p:txBody>
      </p:sp>
      <p:sp>
        <p:nvSpPr>
          <p:cNvPr id="5" name="TextBox 4">
            <a:extLst>
              <a:ext uri="{FF2B5EF4-FFF2-40B4-BE49-F238E27FC236}">
                <a16:creationId xmlns:a16="http://schemas.microsoft.com/office/drawing/2014/main" id="{7493C457-C7F5-4A53-9EAA-FF80466197BD}"/>
              </a:ext>
            </a:extLst>
          </p:cNvPr>
          <p:cNvSpPr txBox="1"/>
          <p:nvPr/>
        </p:nvSpPr>
        <p:spPr>
          <a:xfrm>
            <a:off x="510951" y="1646937"/>
            <a:ext cx="8122098" cy="923330"/>
          </a:xfrm>
          <a:prstGeom prst="rect">
            <a:avLst/>
          </a:prstGeom>
          <a:noFill/>
        </p:spPr>
        <p:txBody>
          <a:bodyPr wrap="square" rtlCol="0">
            <a:spAutoFit/>
          </a:bodyPr>
          <a:lstStyle/>
          <a:p>
            <a:pPr marL="285750" lvl="0" indent="-285750">
              <a:buFont typeface="Arial" panose="020B0604020202020204" pitchFamily="34" charset="0"/>
              <a:buChar char="•"/>
            </a:pPr>
            <a:endParaRPr lang="en-GB" dirty="0"/>
          </a:p>
          <a:p>
            <a:pPr marL="285750" lvl="0" indent="-285750">
              <a:buFont typeface="Arial" panose="020B0604020202020204" pitchFamily="34" charset="0"/>
              <a:buChar char="•"/>
            </a:pPr>
            <a:endParaRPr kumimoji="0" lang="en-GB" sz="18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285750" lvl="0" indent="-285750">
              <a:buFont typeface="Arial" panose="020B0604020202020204" pitchFamily="34" charset="0"/>
              <a:buChar char="•"/>
            </a:pPr>
            <a:endParaRPr kumimoji="0" lang="en-GB" sz="1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10" name="TextBox 9">
            <a:extLst>
              <a:ext uri="{FF2B5EF4-FFF2-40B4-BE49-F238E27FC236}">
                <a16:creationId xmlns:a16="http://schemas.microsoft.com/office/drawing/2014/main" id="{C6BBFDF6-E611-4ABB-AFBA-F57A55B0FE88}"/>
              </a:ext>
            </a:extLst>
          </p:cNvPr>
          <p:cNvSpPr txBox="1"/>
          <p:nvPr/>
        </p:nvSpPr>
        <p:spPr>
          <a:xfrm>
            <a:off x="77511" y="4531107"/>
            <a:ext cx="8714064" cy="1754326"/>
          </a:xfrm>
          <a:prstGeom prst="rect">
            <a:avLst/>
          </a:prstGeom>
          <a:noFill/>
        </p:spPr>
        <p:txBody>
          <a:bodyPr wrap="square">
            <a:spAutoFit/>
          </a:bodyPr>
          <a:lstStyle/>
          <a:p>
            <a:r>
              <a:rPr lang="en-GB" dirty="0"/>
              <a:t>Data from 19J, 18J and 17J shows that S112 Black students are more likely to require an extension than White students, but are less likely to require a longer extension (20J data not made available)</a:t>
            </a:r>
          </a:p>
          <a:p>
            <a:endParaRPr lang="en-GB" dirty="0"/>
          </a:p>
          <a:p>
            <a:r>
              <a:rPr lang="en-GB" dirty="0"/>
              <a:t>However it is not known how many Black students request but are not given an extension or whether Black Students are less likely to ask for an extension</a:t>
            </a:r>
          </a:p>
        </p:txBody>
      </p:sp>
      <p:graphicFrame>
        <p:nvGraphicFramePr>
          <p:cNvPr id="11" name="Chart 10">
            <a:extLst>
              <a:ext uri="{FF2B5EF4-FFF2-40B4-BE49-F238E27FC236}">
                <a16:creationId xmlns:a16="http://schemas.microsoft.com/office/drawing/2014/main" id="{70C706CF-AED0-4C35-BFDF-0520C0ADF1BA}"/>
              </a:ext>
            </a:extLst>
          </p:cNvPr>
          <p:cNvGraphicFramePr>
            <a:graphicFrameLocks/>
          </p:cNvGraphicFramePr>
          <p:nvPr/>
        </p:nvGraphicFramePr>
        <p:xfrm>
          <a:off x="-13633" y="1057275"/>
          <a:ext cx="4823757" cy="323045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a:extLst>
              <a:ext uri="{FF2B5EF4-FFF2-40B4-BE49-F238E27FC236}">
                <a16:creationId xmlns:a16="http://schemas.microsoft.com/office/drawing/2014/main" id="{2031CBF8-B913-4A73-83FC-2B4FDDE2A878}"/>
              </a:ext>
            </a:extLst>
          </p:cNvPr>
          <p:cNvGraphicFramePr>
            <a:graphicFrameLocks/>
          </p:cNvGraphicFramePr>
          <p:nvPr/>
        </p:nvGraphicFramePr>
        <p:xfrm>
          <a:off x="4730862" y="1499840"/>
          <a:ext cx="4514850" cy="288417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0718807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F3B1695-178A-4E91-B856-CF42C4ACDBF3}"/>
              </a:ext>
            </a:extLst>
          </p:cNvPr>
          <p:cNvSpPr>
            <a:spLocks noGrp="1"/>
          </p:cNvSpPr>
          <p:nvPr>
            <p:ph sz="quarter" idx="27"/>
          </p:nvPr>
        </p:nvSpPr>
        <p:spPr/>
        <p:txBody>
          <a:bodyPr/>
          <a:lstStyle/>
          <a:p>
            <a:pPr algn="l"/>
            <a:fld id="{67F13981-03DA-439B-BD72-00C146325493}" type="slidenum">
              <a:rPr lang="en-GB" smtClean="0"/>
              <a:t>2</a:t>
            </a:fld>
            <a:r>
              <a:rPr lang="en-GB" dirty="0"/>
              <a:t>				</a:t>
            </a:r>
          </a:p>
        </p:txBody>
      </p:sp>
      <p:sp>
        <p:nvSpPr>
          <p:cNvPr id="13" name="Rectangle 2">
            <a:extLst>
              <a:ext uri="{FF2B5EF4-FFF2-40B4-BE49-F238E27FC236}">
                <a16:creationId xmlns:a16="http://schemas.microsoft.com/office/drawing/2014/main" id="{C0CB0C03-A83B-4F3C-B6FE-70B84EA5705A}"/>
              </a:ext>
            </a:extLst>
          </p:cNvPr>
          <p:cNvSpPr txBox="1">
            <a:spLocks noChangeArrowheads="1"/>
          </p:cNvSpPr>
          <p:nvPr/>
        </p:nvSpPr>
        <p:spPr>
          <a:xfrm>
            <a:off x="352425" y="327656"/>
            <a:ext cx="5663499" cy="422853"/>
          </a:xfrm>
          <a:prstGeom prst="rect">
            <a:avLst/>
          </a:prstGeom>
          <a:effectLst/>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altLang="en-US" sz="3200" i="0" u="none" strike="noStrike" kern="1200" cap="none" spc="0" normalizeH="0" baseline="0" noProof="0" dirty="0">
                <a:ln>
                  <a:noFill/>
                </a:ln>
                <a:solidFill>
                  <a:schemeClr val="accent1"/>
                </a:solidFill>
                <a:effectLst/>
                <a:uLnTx/>
                <a:uFillTx/>
                <a:latin typeface="Arial" panose="020B0604020202020204"/>
                <a:ea typeface="+mj-ea"/>
                <a:cs typeface="+mj-cs"/>
              </a:rPr>
              <a:t>Project Background</a:t>
            </a:r>
          </a:p>
        </p:txBody>
      </p:sp>
      <p:graphicFrame>
        <p:nvGraphicFramePr>
          <p:cNvPr id="7" name="Chart 6">
            <a:extLst>
              <a:ext uri="{FF2B5EF4-FFF2-40B4-BE49-F238E27FC236}">
                <a16:creationId xmlns:a16="http://schemas.microsoft.com/office/drawing/2014/main" id="{3F3DBEE5-7ED2-4525-9055-C30BF6B79B58}"/>
              </a:ext>
            </a:extLst>
          </p:cNvPr>
          <p:cNvGraphicFramePr>
            <a:graphicFrameLocks/>
          </p:cNvGraphicFramePr>
          <p:nvPr>
            <p:extLst>
              <p:ext uri="{D42A27DB-BD31-4B8C-83A1-F6EECF244321}">
                <p14:modId xmlns:p14="http://schemas.microsoft.com/office/powerpoint/2010/main" val="817836729"/>
              </p:ext>
            </p:extLst>
          </p:nvPr>
        </p:nvGraphicFramePr>
        <p:xfrm>
          <a:off x="165801" y="2562404"/>
          <a:ext cx="5663499" cy="3646346"/>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A7287F71-BE41-4586-9316-7C1BC0E3CC34}"/>
              </a:ext>
            </a:extLst>
          </p:cNvPr>
          <p:cNvSpPr txBox="1"/>
          <p:nvPr/>
        </p:nvSpPr>
        <p:spPr>
          <a:xfrm>
            <a:off x="165801" y="1146632"/>
            <a:ext cx="8330499" cy="1415772"/>
          </a:xfrm>
          <a:prstGeom prst="rect">
            <a:avLst/>
          </a:prstGeom>
          <a:noFill/>
        </p:spPr>
        <p:txBody>
          <a:bodyPr wrap="square" rtlCol="0">
            <a:spAutoFit/>
          </a:bodyPr>
          <a:lstStyle/>
          <a:p>
            <a:r>
              <a:rPr lang="en-GB" sz="1700" dirty="0">
                <a:latin typeface="Arial" panose="020B0604020202020204" pitchFamily="34" charset="0"/>
                <a:cs typeface="Arial" panose="020B0604020202020204" pitchFamily="34" charset="0"/>
              </a:rPr>
              <a:t>S112 Science, Concepts and Practice is an interdisciplinary level one Science module with 2174 registered students (start of 21J) and is compulsory in 16 STEM qualifications (including BSc single honours) and optional in 23 further qualifications. </a:t>
            </a:r>
          </a:p>
          <a:p>
            <a:endParaRPr lang="en-GB" sz="1700" dirty="0">
              <a:latin typeface="Arial" panose="020B0604020202020204" pitchFamily="34" charset="0"/>
              <a:cs typeface="Arial" panose="020B0604020202020204" pitchFamily="34" charset="0"/>
            </a:endParaRPr>
          </a:p>
          <a:p>
            <a:endParaRPr lang="en-GB" dirty="0"/>
          </a:p>
        </p:txBody>
      </p:sp>
      <p:sp>
        <p:nvSpPr>
          <p:cNvPr id="9" name="TextBox 8">
            <a:extLst>
              <a:ext uri="{FF2B5EF4-FFF2-40B4-BE49-F238E27FC236}">
                <a16:creationId xmlns:a16="http://schemas.microsoft.com/office/drawing/2014/main" id="{8ADBBAD2-B617-4CC4-BF11-ECBE93DD96BD}"/>
              </a:ext>
            </a:extLst>
          </p:cNvPr>
          <p:cNvSpPr txBox="1"/>
          <p:nvPr/>
        </p:nvSpPr>
        <p:spPr>
          <a:xfrm>
            <a:off x="5829300" y="3115184"/>
            <a:ext cx="3051876" cy="3139321"/>
          </a:xfrm>
          <a:prstGeom prst="rect">
            <a:avLst/>
          </a:prstGeom>
          <a:noFill/>
        </p:spPr>
        <p:txBody>
          <a:bodyPr wrap="square" rtlCol="0">
            <a:spAutoFit/>
          </a:bodyPr>
          <a:lstStyle/>
          <a:p>
            <a:r>
              <a:rPr lang="en-GB" sz="1800" dirty="0">
                <a:solidFill>
                  <a:srgbClr val="FF0000"/>
                </a:solidFill>
                <a:latin typeface="Arial" panose="020B0604020202020204" pitchFamily="34" charset="0"/>
                <a:cs typeface="Arial" panose="020B0604020202020204" pitchFamily="34" charset="0"/>
              </a:rPr>
              <a:t>Preliminary data (17J – 19J) for S112 suggested that there is an awarding gap for Black students vs White students on S112 when looking at module pass rate</a:t>
            </a:r>
          </a:p>
          <a:p>
            <a:endParaRPr lang="en-GB" dirty="0">
              <a:latin typeface="Arial" panose="020B0604020202020204" pitchFamily="34" charset="0"/>
              <a:cs typeface="Arial" panose="020B0604020202020204" pitchFamily="34" charset="0"/>
            </a:endParaRPr>
          </a:p>
          <a:p>
            <a:endParaRPr lang="en-GB" sz="1800"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sz="1800"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1726755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F3B1695-178A-4E91-B856-CF42C4ACDBF3}"/>
              </a:ext>
            </a:extLst>
          </p:cNvPr>
          <p:cNvSpPr>
            <a:spLocks noGrp="1"/>
          </p:cNvSpPr>
          <p:nvPr>
            <p:ph sz="quarter" idx="27"/>
          </p:nvPr>
        </p:nvSpPr>
        <p:spPr/>
        <p:txBody>
          <a:bodyPr/>
          <a:lstStyle/>
          <a:p>
            <a:pPr algn="l"/>
            <a:fld id="{67F13981-03DA-439B-BD72-00C146325493}" type="slidenum">
              <a:rPr lang="en-GB" smtClean="0"/>
              <a:t>3</a:t>
            </a:fld>
            <a:r>
              <a:rPr lang="en-GB" dirty="0"/>
              <a:t>				</a:t>
            </a:r>
          </a:p>
        </p:txBody>
      </p:sp>
      <p:sp>
        <p:nvSpPr>
          <p:cNvPr id="13" name="Rectangle 2">
            <a:extLst>
              <a:ext uri="{FF2B5EF4-FFF2-40B4-BE49-F238E27FC236}">
                <a16:creationId xmlns:a16="http://schemas.microsoft.com/office/drawing/2014/main" id="{C0CB0C03-A83B-4F3C-B6FE-70B84EA5705A}"/>
              </a:ext>
            </a:extLst>
          </p:cNvPr>
          <p:cNvSpPr txBox="1">
            <a:spLocks noChangeArrowheads="1"/>
          </p:cNvSpPr>
          <p:nvPr/>
        </p:nvSpPr>
        <p:spPr>
          <a:xfrm>
            <a:off x="201336" y="774129"/>
            <a:ext cx="7147420" cy="422853"/>
          </a:xfrm>
          <a:prstGeom prst="rect">
            <a:avLst/>
          </a:prstGeom>
          <a:effectLst/>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altLang="en-US" sz="3200" i="0" u="none" strike="noStrike" kern="1200" cap="none" spc="0" normalizeH="0" baseline="0" noProof="0" dirty="0">
                <a:ln>
                  <a:noFill/>
                </a:ln>
                <a:solidFill>
                  <a:schemeClr val="accent1"/>
                </a:solidFill>
                <a:effectLst/>
                <a:uLnTx/>
                <a:uFillTx/>
                <a:latin typeface="Arial" panose="020B0604020202020204"/>
                <a:ea typeface="+mj-ea"/>
                <a:cs typeface="+mj-cs"/>
              </a:rPr>
              <a:t>Project Aims</a:t>
            </a:r>
          </a:p>
        </p:txBody>
      </p:sp>
      <p:sp>
        <p:nvSpPr>
          <p:cNvPr id="5" name="TextBox 4">
            <a:extLst>
              <a:ext uri="{FF2B5EF4-FFF2-40B4-BE49-F238E27FC236}">
                <a16:creationId xmlns:a16="http://schemas.microsoft.com/office/drawing/2014/main" id="{7493C457-C7F5-4A53-9EAA-FF80466197BD}"/>
              </a:ext>
            </a:extLst>
          </p:cNvPr>
          <p:cNvSpPr txBox="1"/>
          <p:nvPr/>
        </p:nvSpPr>
        <p:spPr>
          <a:xfrm>
            <a:off x="0" y="1876083"/>
            <a:ext cx="8982075" cy="4154984"/>
          </a:xfrm>
          <a:prstGeom prst="rect">
            <a:avLst/>
          </a:prstGeom>
          <a:noFill/>
        </p:spPr>
        <p:txBody>
          <a:bodyPr wrap="square" rtlCol="0">
            <a:spAutoFit/>
          </a:bodyPr>
          <a:lstStyle/>
          <a:p>
            <a:pPr marL="285750" indent="-285750">
              <a:buFont typeface="Arial" panose="020B0604020202020204" pitchFamily="34" charset="0"/>
              <a:buChar char="•"/>
            </a:pPr>
            <a:r>
              <a:rPr lang="en-GB" sz="2200" dirty="0"/>
              <a:t>To develop understanding of issues faced by Black students throughout S112</a:t>
            </a:r>
          </a:p>
          <a:p>
            <a:pPr marL="285750" indent="-285750">
              <a:buFont typeface="Arial" panose="020B0604020202020204" pitchFamily="34" charset="0"/>
              <a:buChar char="•"/>
            </a:pPr>
            <a:endParaRPr lang="en-GB" sz="2200" dirty="0"/>
          </a:p>
          <a:p>
            <a:pPr marL="285750" indent="-285750">
              <a:buFont typeface="Arial" panose="020B0604020202020204" pitchFamily="34" charset="0"/>
              <a:buChar char="•"/>
            </a:pPr>
            <a:r>
              <a:rPr lang="en-GB" sz="2200" dirty="0"/>
              <a:t>To raise awareness of these issues amongst staff including tutors, student support staff, and module teams.</a:t>
            </a:r>
          </a:p>
          <a:p>
            <a:pPr marL="285750" indent="-285750">
              <a:buFont typeface="Arial" panose="020B0604020202020204" pitchFamily="34" charset="0"/>
              <a:buChar char="•"/>
            </a:pPr>
            <a:endParaRPr lang="en-GB" sz="2200" dirty="0"/>
          </a:p>
          <a:p>
            <a:pPr marL="285750" indent="-285750">
              <a:buFont typeface="Arial" panose="020B0604020202020204" pitchFamily="34" charset="0"/>
              <a:buChar char="•"/>
            </a:pPr>
            <a:r>
              <a:rPr lang="en-GB" sz="2200" dirty="0"/>
              <a:t>To consider how S112 tutors could adapt their tuition practice to respond to Black students’ needs throughout the module presentation</a:t>
            </a:r>
          </a:p>
          <a:p>
            <a:pPr marL="285750" indent="-285750">
              <a:buFont typeface="Arial" panose="020B0604020202020204" pitchFamily="34" charset="0"/>
              <a:buChar char="•"/>
            </a:pPr>
            <a:endParaRPr lang="en-GB" sz="2200" dirty="0"/>
          </a:p>
          <a:p>
            <a:pPr marL="285750" indent="-285750">
              <a:buFont typeface="Arial" panose="020B0604020202020204" pitchFamily="34" charset="0"/>
              <a:buChar char="•"/>
            </a:pPr>
            <a:r>
              <a:rPr lang="en-GB" sz="2200" dirty="0"/>
              <a:t>To consider module wide modifications and interventions to support and improve Black student experience and success on S112. </a:t>
            </a:r>
          </a:p>
        </p:txBody>
      </p:sp>
    </p:spTree>
    <p:extLst>
      <p:ext uri="{BB962C8B-B14F-4D97-AF65-F5344CB8AC3E}">
        <p14:creationId xmlns:p14="http://schemas.microsoft.com/office/powerpoint/2010/main" val="451762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5C0D7D4-E240-48BC-9B88-0E23858420F9}"/>
              </a:ext>
            </a:extLst>
          </p:cNvPr>
          <p:cNvSpPr/>
          <p:nvPr/>
        </p:nvSpPr>
        <p:spPr>
          <a:xfrm>
            <a:off x="449040" y="2162175"/>
            <a:ext cx="8323486" cy="226695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Content Placeholder 3">
            <a:extLst>
              <a:ext uri="{FF2B5EF4-FFF2-40B4-BE49-F238E27FC236}">
                <a16:creationId xmlns:a16="http://schemas.microsoft.com/office/drawing/2014/main" id="{FF3B1695-178A-4E91-B856-CF42C4ACDBF3}"/>
              </a:ext>
            </a:extLst>
          </p:cNvPr>
          <p:cNvSpPr>
            <a:spLocks noGrp="1"/>
          </p:cNvSpPr>
          <p:nvPr>
            <p:ph sz="quarter" idx="27"/>
          </p:nvPr>
        </p:nvSpPr>
        <p:spPr/>
        <p:txBody>
          <a:bodyPr/>
          <a:lstStyle/>
          <a:p>
            <a:pPr algn="l"/>
            <a:fld id="{67F13981-03DA-439B-BD72-00C146325493}" type="slidenum">
              <a:rPr lang="en-GB" smtClean="0"/>
              <a:t>4</a:t>
            </a:fld>
            <a:r>
              <a:rPr lang="en-GB" dirty="0"/>
              <a:t>				</a:t>
            </a:r>
          </a:p>
        </p:txBody>
      </p:sp>
      <p:sp>
        <p:nvSpPr>
          <p:cNvPr id="13" name="Rectangle 2">
            <a:extLst>
              <a:ext uri="{FF2B5EF4-FFF2-40B4-BE49-F238E27FC236}">
                <a16:creationId xmlns:a16="http://schemas.microsoft.com/office/drawing/2014/main" id="{C0CB0C03-A83B-4F3C-B6FE-70B84EA5705A}"/>
              </a:ext>
            </a:extLst>
          </p:cNvPr>
          <p:cNvSpPr txBox="1">
            <a:spLocks noChangeArrowheads="1"/>
          </p:cNvSpPr>
          <p:nvPr/>
        </p:nvSpPr>
        <p:spPr>
          <a:xfrm>
            <a:off x="201336" y="774129"/>
            <a:ext cx="7147420" cy="422853"/>
          </a:xfrm>
          <a:prstGeom prst="rect">
            <a:avLst/>
          </a:prstGeom>
          <a:effectLst/>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altLang="en-US" sz="3200" i="0" u="none" strike="noStrike" kern="1200" cap="none" spc="0" normalizeH="0" baseline="0" noProof="0" dirty="0">
                <a:ln>
                  <a:noFill/>
                </a:ln>
                <a:solidFill>
                  <a:schemeClr val="accent1"/>
                </a:solidFill>
                <a:effectLst/>
                <a:uLnTx/>
                <a:uFillTx/>
                <a:latin typeface="Arial" panose="020B0604020202020204"/>
                <a:ea typeface="+mj-ea"/>
                <a:cs typeface="+mj-cs"/>
              </a:rPr>
              <a:t>Research Questions</a:t>
            </a:r>
          </a:p>
        </p:txBody>
      </p:sp>
      <p:sp>
        <p:nvSpPr>
          <p:cNvPr id="5" name="TextBox 4">
            <a:extLst>
              <a:ext uri="{FF2B5EF4-FFF2-40B4-BE49-F238E27FC236}">
                <a16:creationId xmlns:a16="http://schemas.microsoft.com/office/drawing/2014/main" id="{7493C457-C7F5-4A53-9EAA-FF80466197BD}"/>
              </a:ext>
            </a:extLst>
          </p:cNvPr>
          <p:cNvSpPr txBox="1"/>
          <p:nvPr/>
        </p:nvSpPr>
        <p:spPr>
          <a:xfrm>
            <a:off x="572863" y="2418470"/>
            <a:ext cx="8122098" cy="2893100"/>
          </a:xfrm>
          <a:prstGeom prst="rect">
            <a:avLst/>
          </a:prstGeom>
          <a:noFill/>
        </p:spPr>
        <p:txBody>
          <a:bodyPr wrap="square" rtlCol="0">
            <a:spAutoFit/>
          </a:bodyPr>
          <a:lstStyle/>
          <a:p>
            <a:pPr marL="285750" lvl="0"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What are the needs of Black students in S112 and possible barriers to their study?</a:t>
            </a:r>
          </a:p>
          <a:p>
            <a:pPr marL="285750" lvl="0" indent="-285750">
              <a:buFont typeface="Arial" panose="020B0604020202020204" pitchFamily="34" charset="0"/>
              <a:buChar char="•"/>
            </a:pPr>
            <a:endParaRPr lang="en-GB" sz="22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What could be influencing the experience and outcomes for Black students in S112?</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lvl="0" indent="-285750">
              <a:buFont typeface="Arial" panose="020B0604020202020204" pitchFamily="34" charset="0"/>
              <a:buChar char="•"/>
            </a:pPr>
            <a:endParaRPr kumimoji="0" lang="en-GB" sz="18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285750" lvl="0" indent="-285750">
              <a:buFont typeface="Arial" panose="020B0604020202020204" pitchFamily="34" charset="0"/>
              <a:buChar char="•"/>
            </a:pPr>
            <a:endParaRPr kumimoji="0" lang="en-GB" sz="1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3413151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F3B1695-178A-4E91-B856-CF42C4ACDBF3}"/>
              </a:ext>
            </a:extLst>
          </p:cNvPr>
          <p:cNvSpPr>
            <a:spLocks noGrp="1"/>
          </p:cNvSpPr>
          <p:nvPr>
            <p:ph sz="quarter" idx="27"/>
          </p:nvPr>
        </p:nvSpPr>
        <p:spPr/>
        <p:txBody>
          <a:bodyPr/>
          <a:lstStyle/>
          <a:p>
            <a:pPr algn="l"/>
            <a:fld id="{67F13981-03DA-439B-BD72-00C146325493}" type="slidenum">
              <a:rPr lang="en-GB" smtClean="0"/>
              <a:t>5</a:t>
            </a:fld>
            <a:r>
              <a:rPr lang="en-GB" dirty="0"/>
              <a:t>				</a:t>
            </a:r>
          </a:p>
        </p:txBody>
      </p:sp>
      <p:sp>
        <p:nvSpPr>
          <p:cNvPr id="13" name="Rectangle 2">
            <a:extLst>
              <a:ext uri="{FF2B5EF4-FFF2-40B4-BE49-F238E27FC236}">
                <a16:creationId xmlns:a16="http://schemas.microsoft.com/office/drawing/2014/main" id="{C0CB0C03-A83B-4F3C-B6FE-70B84EA5705A}"/>
              </a:ext>
            </a:extLst>
          </p:cNvPr>
          <p:cNvSpPr txBox="1">
            <a:spLocks noChangeArrowheads="1"/>
          </p:cNvSpPr>
          <p:nvPr/>
        </p:nvSpPr>
        <p:spPr>
          <a:xfrm>
            <a:off x="201336" y="774129"/>
            <a:ext cx="7147420" cy="422853"/>
          </a:xfrm>
          <a:prstGeom prst="rect">
            <a:avLst/>
          </a:prstGeom>
          <a:effectLst/>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altLang="en-US" sz="3200" i="0" u="none" strike="noStrike" kern="1200" cap="none" spc="0" normalizeH="0" baseline="0" noProof="0" dirty="0">
                <a:ln>
                  <a:noFill/>
                </a:ln>
                <a:solidFill>
                  <a:schemeClr val="accent1"/>
                </a:solidFill>
                <a:effectLst/>
                <a:uLnTx/>
                <a:uFillTx/>
                <a:latin typeface="Arial" panose="020B0604020202020204"/>
                <a:ea typeface="+mj-ea"/>
                <a:cs typeface="+mj-cs"/>
              </a:rPr>
              <a:t>Research </a:t>
            </a:r>
            <a:r>
              <a:rPr lang="en-GB" altLang="en-US" sz="3200" dirty="0">
                <a:solidFill>
                  <a:schemeClr val="accent1"/>
                </a:solidFill>
                <a:latin typeface="Arial" panose="020B0604020202020204"/>
              </a:rPr>
              <a:t>Methods</a:t>
            </a:r>
            <a:endParaRPr kumimoji="0" lang="en-GB" altLang="en-US" sz="3200" i="0" u="none" strike="noStrike" kern="1200" cap="none" spc="0" normalizeH="0" baseline="0" noProof="0" dirty="0">
              <a:ln>
                <a:noFill/>
              </a:ln>
              <a:solidFill>
                <a:schemeClr val="accent1"/>
              </a:solidFill>
              <a:effectLst/>
              <a:uLnTx/>
              <a:uFillTx/>
              <a:latin typeface="Arial" panose="020B0604020202020204"/>
              <a:ea typeface="+mj-ea"/>
              <a:cs typeface="+mj-cs"/>
            </a:endParaRPr>
          </a:p>
        </p:txBody>
      </p:sp>
      <p:sp>
        <p:nvSpPr>
          <p:cNvPr id="5" name="TextBox 4">
            <a:extLst>
              <a:ext uri="{FF2B5EF4-FFF2-40B4-BE49-F238E27FC236}">
                <a16:creationId xmlns:a16="http://schemas.microsoft.com/office/drawing/2014/main" id="{7493C457-C7F5-4A53-9EAA-FF80466197BD}"/>
              </a:ext>
            </a:extLst>
          </p:cNvPr>
          <p:cNvSpPr txBox="1"/>
          <p:nvPr/>
        </p:nvSpPr>
        <p:spPr>
          <a:xfrm>
            <a:off x="510951" y="1876083"/>
            <a:ext cx="8122098" cy="5355312"/>
          </a:xfrm>
          <a:prstGeom prst="rect">
            <a:avLst/>
          </a:prstGeom>
          <a:noFill/>
        </p:spPr>
        <p:txBody>
          <a:bodyPr wrap="square" rtlCol="0">
            <a:spAutoFit/>
          </a:bodyPr>
          <a:lstStyle/>
          <a:p>
            <a:pPr marL="285750" lvl="0" indent="-285750">
              <a:buFont typeface="Arial" panose="020B0604020202020204" pitchFamily="34" charset="0"/>
              <a:buChar char="•"/>
            </a:pPr>
            <a:r>
              <a:rPr lang="en-GB" dirty="0">
                <a:solidFill>
                  <a:srgbClr val="FF0000"/>
                </a:solidFill>
                <a:latin typeface="Arial" panose="020B0604020202020204" pitchFamily="34" charset="0"/>
                <a:cs typeface="Arial" panose="020B0604020202020204" pitchFamily="34" charset="0"/>
              </a:rPr>
              <a:t>AL led online focus groups </a:t>
            </a:r>
            <a:r>
              <a:rPr lang="en-GB" dirty="0">
                <a:latin typeface="Arial" panose="020B0604020202020204" pitchFamily="34" charset="0"/>
                <a:cs typeface="Arial" panose="020B0604020202020204" pitchFamily="34" charset="0"/>
              </a:rPr>
              <a:t>(Adobe Connect) with current and former Black S112 students (held in December 2021 &amp; to be held later in 2022) centred around the experiences of Black students when studying S112 *</a:t>
            </a:r>
          </a:p>
          <a:p>
            <a:pPr lvl="0"/>
            <a:endParaRPr lang="en-GB"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1800" dirty="0">
                <a:solidFill>
                  <a:srgbClr val="FF0000"/>
                </a:solidFill>
                <a:latin typeface="Arial" panose="020B0604020202020204" pitchFamily="34" charset="0"/>
                <a:cs typeface="Arial" panose="020B0604020202020204" pitchFamily="34" charset="0"/>
              </a:rPr>
              <a:t>Data collection and intersectionality study</a:t>
            </a:r>
            <a:r>
              <a:rPr lang="en-GB" sz="1800" dirty="0">
                <a:latin typeface="Arial" panose="020B0604020202020204" pitchFamily="34" charset="0"/>
                <a:cs typeface="Arial" panose="020B0604020202020204" pitchFamily="34" charset="0"/>
              </a:rPr>
              <a:t>: exam scores and pass rate across presentations, and other factors including study pattern, employment status, PEQ, socio-economic status (Index of Multiple Deprivation, IMD), caring responsibilities and first in family in Higher Education; analysis of TMA scores, submission rates and extension requests for Black students compared to White students</a:t>
            </a:r>
          </a:p>
          <a:p>
            <a:pPr lvl="0"/>
            <a:endParaRPr lang="en-GB" sz="1800" dirty="0">
              <a:latin typeface="Arial" panose="020B0604020202020204" pitchFamily="34" charset="0"/>
              <a:cs typeface="Arial" panose="020B0604020202020204" pitchFamily="34" charset="0"/>
            </a:endParaRPr>
          </a:p>
          <a:p>
            <a:pPr lvl="0"/>
            <a:endParaRPr lang="en-GB" dirty="0">
              <a:latin typeface="Arial" panose="020B0604020202020204" pitchFamily="34" charset="0"/>
              <a:cs typeface="Arial" panose="020B0604020202020204" pitchFamily="34" charset="0"/>
            </a:endParaRPr>
          </a:p>
          <a:p>
            <a:pPr lvl="0"/>
            <a:endParaRPr lang="en-GB" dirty="0">
              <a:latin typeface="Arial" panose="020B0604020202020204" pitchFamily="34" charset="0"/>
              <a:cs typeface="Arial" panose="020B0604020202020204" pitchFamily="34" charset="0"/>
            </a:endParaRPr>
          </a:p>
          <a:p>
            <a:pPr lvl="0"/>
            <a:r>
              <a:rPr lang="en-GB" i="1" dirty="0">
                <a:latin typeface="Arial" panose="020B0604020202020204" pitchFamily="34" charset="0"/>
                <a:cs typeface="Arial" panose="020B0604020202020204" pitchFamily="34" charset="0"/>
              </a:rPr>
              <a:t>* Note that due to the relatively low numbers of Black students on each presentation of S112 it was decided not to survey students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lvl="0" indent="-285750">
              <a:buFont typeface="Arial" panose="020B0604020202020204" pitchFamily="34" charset="0"/>
              <a:buChar char="•"/>
            </a:pPr>
            <a:endParaRPr kumimoji="0" lang="en-GB" sz="18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285750" lvl="0" indent="-285750">
              <a:buFont typeface="Arial" panose="020B0604020202020204" pitchFamily="34" charset="0"/>
              <a:buChar char="•"/>
            </a:pPr>
            <a:endParaRPr kumimoji="0" lang="en-GB" sz="1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1901279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F3B1695-178A-4E91-B856-CF42C4ACDBF3}"/>
              </a:ext>
            </a:extLst>
          </p:cNvPr>
          <p:cNvSpPr>
            <a:spLocks noGrp="1"/>
          </p:cNvSpPr>
          <p:nvPr>
            <p:ph sz="quarter" idx="27"/>
          </p:nvPr>
        </p:nvSpPr>
        <p:spPr/>
        <p:txBody>
          <a:bodyPr/>
          <a:lstStyle/>
          <a:p>
            <a:pPr algn="l"/>
            <a:fld id="{67F13981-03DA-439B-BD72-00C146325493}" type="slidenum">
              <a:rPr lang="en-GB" smtClean="0"/>
              <a:t>6</a:t>
            </a:fld>
            <a:r>
              <a:rPr lang="en-GB" dirty="0"/>
              <a:t>				</a:t>
            </a:r>
          </a:p>
        </p:txBody>
      </p:sp>
      <p:sp>
        <p:nvSpPr>
          <p:cNvPr id="13" name="Rectangle 2">
            <a:extLst>
              <a:ext uri="{FF2B5EF4-FFF2-40B4-BE49-F238E27FC236}">
                <a16:creationId xmlns:a16="http://schemas.microsoft.com/office/drawing/2014/main" id="{C0CB0C03-A83B-4F3C-B6FE-70B84EA5705A}"/>
              </a:ext>
            </a:extLst>
          </p:cNvPr>
          <p:cNvSpPr txBox="1">
            <a:spLocks noChangeArrowheads="1"/>
          </p:cNvSpPr>
          <p:nvPr/>
        </p:nvSpPr>
        <p:spPr>
          <a:xfrm>
            <a:off x="201336" y="774129"/>
            <a:ext cx="7147420" cy="422853"/>
          </a:xfrm>
          <a:prstGeom prst="rect">
            <a:avLst/>
          </a:prstGeom>
          <a:effectLst/>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altLang="en-US" sz="3200" i="0" u="none" strike="noStrike" kern="1200" cap="none" spc="0" normalizeH="0" baseline="0" noProof="0" dirty="0">
                <a:ln>
                  <a:noFill/>
                </a:ln>
                <a:solidFill>
                  <a:schemeClr val="accent1"/>
                </a:solidFill>
                <a:effectLst/>
                <a:uLnTx/>
                <a:uFillTx/>
                <a:latin typeface="Arial" panose="020B0604020202020204"/>
                <a:ea typeface="+mj-ea"/>
                <a:cs typeface="+mj-cs"/>
              </a:rPr>
              <a:t>S112 Online Focus Groups: Quotes</a:t>
            </a:r>
          </a:p>
        </p:txBody>
      </p:sp>
      <p:sp>
        <p:nvSpPr>
          <p:cNvPr id="5" name="TextBox 4">
            <a:extLst>
              <a:ext uri="{FF2B5EF4-FFF2-40B4-BE49-F238E27FC236}">
                <a16:creationId xmlns:a16="http://schemas.microsoft.com/office/drawing/2014/main" id="{7493C457-C7F5-4A53-9EAA-FF80466197BD}"/>
              </a:ext>
            </a:extLst>
          </p:cNvPr>
          <p:cNvSpPr txBox="1"/>
          <p:nvPr/>
        </p:nvSpPr>
        <p:spPr>
          <a:xfrm>
            <a:off x="510951" y="1646937"/>
            <a:ext cx="8122098" cy="923330"/>
          </a:xfrm>
          <a:prstGeom prst="rect">
            <a:avLst/>
          </a:prstGeom>
          <a:noFill/>
        </p:spPr>
        <p:txBody>
          <a:bodyPr wrap="square" rtlCol="0">
            <a:spAutoFit/>
          </a:bodyPr>
          <a:lstStyle/>
          <a:p>
            <a:pPr marL="285750" lvl="0" indent="-285750">
              <a:buFont typeface="Arial" panose="020B0604020202020204" pitchFamily="34" charset="0"/>
              <a:buChar char="•"/>
            </a:pPr>
            <a:endParaRPr lang="en-GB" dirty="0"/>
          </a:p>
          <a:p>
            <a:pPr marL="285750" lvl="0" indent="-285750">
              <a:buFont typeface="Arial" panose="020B0604020202020204" pitchFamily="34" charset="0"/>
              <a:buChar char="•"/>
            </a:pPr>
            <a:endParaRPr kumimoji="0" lang="en-GB" sz="18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285750" lvl="0" indent="-285750">
              <a:buFont typeface="Arial" panose="020B0604020202020204" pitchFamily="34" charset="0"/>
              <a:buChar char="•"/>
            </a:pPr>
            <a:endParaRPr kumimoji="0" lang="en-GB" sz="1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6" name="TextBox 5">
            <a:extLst>
              <a:ext uri="{FF2B5EF4-FFF2-40B4-BE49-F238E27FC236}">
                <a16:creationId xmlns:a16="http://schemas.microsoft.com/office/drawing/2014/main" id="{19C4450C-F9F4-46D0-8018-FF876362922E}"/>
              </a:ext>
            </a:extLst>
          </p:cNvPr>
          <p:cNvSpPr txBox="1"/>
          <p:nvPr/>
        </p:nvSpPr>
        <p:spPr>
          <a:xfrm>
            <a:off x="358892" y="1822787"/>
            <a:ext cx="8274157" cy="3970318"/>
          </a:xfrm>
          <a:prstGeom prst="rect">
            <a:avLst/>
          </a:prstGeom>
          <a:noFill/>
        </p:spPr>
        <p:txBody>
          <a:bodyPr wrap="square" lIns="91440" tIns="45720" rIns="91440" bIns="45720" anchor="t">
            <a:spAutoFit/>
          </a:bodyPr>
          <a:lstStyle/>
          <a:p>
            <a:r>
              <a:rPr lang="en-GB" dirty="0">
                <a:solidFill>
                  <a:srgbClr val="FF0000"/>
                </a:solidFill>
              </a:rPr>
              <a:t>“I’ve just learned about white scientists, which is good but it’s not equal”</a:t>
            </a:r>
          </a:p>
          <a:p>
            <a:endParaRPr lang="en-GB" dirty="0">
              <a:solidFill>
                <a:srgbClr val="FF0000"/>
              </a:solidFill>
            </a:endParaRPr>
          </a:p>
          <a:p>
            <a:r>
              <a:rPr lang="en-GB" dirty="0">
                <a:solidFill>
                  <a:srgbClr val="0070C0"/>
                </a:solidFill>
              </a:rPr>
              <a:t>“the experiment it assumed that you had certain things in your house…it assumed that you had everything in your house and they don’t support you”</a:t>
            </a:r>
          </a:p>
          <a:p>
            <a:endParaRPr lang="en-GB" dirty="0"/>
          </a:p>
          <a:p>
            <a:r>
              <a:rPr lang="en-GB" dirty="0">
                <a:solidFill>
                  <a:schemeClr val="accent3">
                    <a:lumMod val="50000"/>
                  </a:schemeClr>
                </a:solidFill>
              </a:rPr>
              <a:t>‘’if I see I’m not represented in [ ] science, in terms of the professional aspect, my community – because I’m Caribbean – why would I want to continue into that field, its clearly not a place for Black people’’</a:t>
            </a:r>
          </a:p>
          <a:p>
            <a:endParaRPr lang="en-GB" dirty="0"/>
          </a:p>
          <a:p>
            <a:r>
              <a:rPr lang="en-GB" dirty="0">
                <a:solidFill>
                  <a:srgbClr val="7030A0"/>
                </a:solidFill>
              </a:rPr>
              <a:t>‘’I mean, some of the tutors really need to either step away or to do some kind of diversity course – I think a lot of them need it!’’</a:t>
            </a:r>
          </a:p>
          <a:p>
            <a:endParaRPr lang="en-GB" dirty="0"/>
          </a:p>
          <a:p>
            <a:r>
              <a:rPr lang="en-GB" dirty="0">
                <a:solidFill>
                  <a:schemeClr val="accent2">
                    <a:lumMod val="75000"/>
                  </a:schemeClr>
                </a:solidFill>
              </a:rPr>
              <a:t>“I have had to attend a practical project lesson where we all went to the Open University and I was the only Black person’’</a:t>
            </a:r>
            <a:endParaRPr lang="en-GB" dirty="0">
              <a:solidFill>
                <a:schemeClr val="accent2">
                  <a:lumMod val="75000"/>
                </a:schemeClr>
              </a:solidFill>
              <a:cs typeface="Arial"/>
            </a:endParaRPr>
          </a:p>
        </p:txBody>
      </p:sp>
    </p:spTree>
    <p:extLst>
      <p:ext uri="{BB962C8B-B14F-4D97-AF65-F5344CB8AC3E}">
        <p14:creationId xmlns:p14="http://schemas.microsoft.com/office/powerpoint/2010/main" val="4039764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F3B1695-178A-4E91-B856-CF42C4ACDBF3}"/>
              </a:ext>
            </a:extLst>
          </p:cNvPr>
          <p:cNvSpPr>
            <a:spLocks noGrp="1"/>
          </p:cNvSpPr>
          <p:nvPr>
            <p:ph sz="quarter" idx="27"/>
          </p:nvPr>
        </p:nvSpPr>
        <p:spPr/>
        <p:txBody>
          <a:bodyPr/>
          <a:lstStyle/>
          <a:p>
            <a:pPr algn="l"/>
            <a:fld id="{67F13981-03DA-439B-BD72-00C146325493}" type="slidenum">
              <a:rPr lang="en-GB" smtClean="0"/>
              <a:t>7</a:t>
            </a:fld>
            <a:r>
              <a:rPr lang="en-GB" dirty="0"/>
              <a:t>				</a:t>
            </a:r>
          </a:p>
        </p:txBody>
      </p:sp>
      <p:sp>
        <p:nvSpPr>
          <p:cNvPr id="13" name="Rectangle 2">
            <a:extLst>
              <a:ext uri="{FF2B5EF4-FFF2-40B4-BE49-F238E27FC236}">
                <a16:creationId xmlns:a16="http://schemas.microsoft.com/office/drawing/2014/main" id="{C0CB0C03-A83B-4F3C-B6FE-70B84EA5705A}"/>
              </a:ext>
            </a:extLst>
          </p:cNvPr>
          <p:cNvSpPr txBox="1">
            <a:spLocks noChangeArrowheads="1"/>
          </p:cNvSpPr>
          <p:nvPr/>
        </p:nvSpPr>
        <p:spPr>
          <a:xfrm>
            <a:off x="201336" y="774129"/>
            <a:ext cx="7342464" cy="422853"/>
          </a:xfrm>
          <a:prstGeom prst="rect">
            <a:avLst/>
          </a:prstGeom>
          <a:effectLst/>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altLang="en-US" sz="3200" i="0" u="none" strike="noStrike" kern="1200" cap="none" spc="0" normalizeH="0" baseline="0" noProof="0" dirty="0">
                <a:ln>
                  <a:noFill/>
                </a:ln>
                <a:solidFill>
                  <a:schemeClr val="accent1"/>
                </a:solidFill>
                <a:effectLst/>
                <a:uLnTx/>
                <a:uFillTx/>
                <a:latin typeface="Arial" panose="020B0604020202020204"/>
                <a:ea typeface="+mj-ea"/>
                <a:cs typeface="+mj-cs"/>
              </a:rPr>
              <a:t>S112 Online Focus Groups: Identified </a:t>
            </a:r>
            <a:r>
              <a:rPr lang="en-GB" altLang="en-US" sz="3200" dirty="0">
                <a:solidFill>
                  <a:schemeClr val="accent1"/>
                </a:solidFill>
                <a:latin typeface="Arial" panose="020B0604020202020204"/>
              </a:rPr>
              <a:t>Themes</a:t>
            </a:r>
            <a:endParaRPr kumimoji="0" lang="en-GB" altLang="en-US" sz="3200" i="0" u="none" strike="noStrike" kern="1200" cap="none" spc="0" normalizeH="0" baseline="0" noProof="0" dirty="0">
              <a:ln>
                <a:noFill/>
              </a:ln>
              <a:solidFill>
                <a:schemeClr val="accent1"/>
              </a:solidFill>
              <a:effectLst/>
              <a:uLnTx/>
              <a:uFillTx/>
              <a:latin typeface="Arial" panose="020B0604020202020204"/>
              <a:ea typeface="+mj-ea"/>
              <a:cs typeface="+mj-cs"/>
            </a:endParaRPr>
          </a:p>
        </p:txBody>
      </p:sp>
      <p:sp>
        <p:nvSpPr>
          <p:cNvPr id="5" name="TextBox 4">
            <a:extLst>
              <a:ext uri="{FF2B5EF4-FFF2-40B4-BE49-F238E27FC236}">
                <a16:creationId xmlns:a16="http://schemas.microsoft.com/office/drawing/2014/main" id="{7493C457-C7F5-4A53-9EAA-FF80466197BD}"/>
              </a:ext>
            </a:extLst>
          </p:cNvPr>
          <p:cNvSpPr txBox="1"/>
          <p:nvPr/>
        </p:nvSpPr>
        <p:spPr>
          <a:xfrm>
            <a:off x="510951" y="1646937"/>
            <a:ext cx="8122098" cy="923330"/>
          </a:xfrm>
          <a:prstGeom prst="rect">
            <a:avLst/>
          </a:prstGeom>
          <a:noFill/>
        </p:spPr>
        <p:txBody>
          <a:bodyPr wrap="square" rtlCol="0">
            <a:spAutoFit/>
          </a:bodyPr>
          <a:lstStyle/>
          <a:p>
            <a:pPr marL="285750" lvl="0" indent="-285750">
              <a:buFont typeface="Arial" panose="020B0604020202020204" pitchFamily="34" charset="0"/>
              <a:buChar char="•"/>
            </a:pPr>
            <a:endParaRPr lang="en-GB" dirty="0"/>
          </a:p>
          <a:p>
            <a:pPr marL="285750" lvl="0" indent="-285750">
              <a:buFont typeface="Arial" panose="020B0604020202020204" pitchFamily="34" charset="0"/>
              <a:buChar char="•"/>
            </a:pPr>
            <a:endParaRPr kumimoji="0" lang="en-GB" sz="18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285750" lvl="0" indent="-285750">
              <a:buFont typeface="Arial" panose="020B0604020202020204" pitchFamily="34" charset="0"/>
              <a:buChar char="•"/>
            </a:pPr>
            <a:endParaRPr kumimoji="0" lang="en-GB" sz="1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6" name="TextBox 5">
            <a:extLst>
              <a:ext uri="{FF2B5EF4-FFF2-40B4-BE49-F238E27FC236}">
                <a16:creationId xmlns:a16="http://schemas.microsoft.com/office/drawing/2014/main" id="{19C4450C-F9F4-46D0-8018-FF876362922E}"/>
              </a:ext>
            </a:extLst>
          </p:cNvPr>
          <p:cNvSpPr txBox="1"/>
          <p:nvPr/>
        </p:nvSpPr>
        <p:spPr>
          <a:xfrm>
            <a:off x="358892" y="2254974"/>
            <a:ext cx="8274157" cy="1754326"/>
          </a:xfrm>
          <a:prstGeom prst="rect">
            <a:avLst/>
          </a:prstGeom>
          <a:noFill/>
        </p:spPr>
        <p:txBody>
          <a:bodyPr wrap="square">
            <a:spAutoFit/>
          </a:bodyPr>
          <a:lstStyle/>
          <a:p>
            <a:pPr marL="285750" indent="-285750">
              <a:buFont typeface="Arial" panose="020B0604020202020204" pitchFamily="34" charset="0"/>
              <a:buChar char="•"/>
            </a:pPr>
            <a:r>
              <a:rPr lang="en-GB" dirty="0"/>
              <a:t>Financial challenges associated with the cost of equipment needed for home experiments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Sense of Belonging</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Lack of Black representation throughout the Science curriculum</a:t>
            </a:r>
          </a:p>
        </p:txBody>
      </p:sp>
    </p:spTree>
    <p:extLst>
      <p:ext uri="{BB962C8B-B14F-4D97-AF65-F5344CB8AC3E}">
        <p14:creationId xmlns:p14="http://schemas.microsoft.com/office/powerpoint/2010/main" val="2825493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F3B1695-178A-4E91-B856-CF42C4ACDBF3}"/>
              </a:ext>
            </a:extLst>
          </p:cNvPr>
          <p:cNvSpPr>
            <a:spLocks noGrp="1"/>
          </p:cNvSpPr>
          <p:nvPr>
            <p:ph sz="quarter" idx="27"/>
          </p:nvPr>
        </p:nvSpPr>
        <p:spPr/>
        <p:txBody>
          <a:bodyPr/>
          <a:lstStyle/>
          <a:p>
            <a:pPr algn="l"/>
            <a:fld id="{67F13981-03DA-439B-BD72-00C146325493}" type="slidenum">
              <a:rPr lang="en-GB" smtClean="0"/>
              <a:t>8</a:t>
            </a:fld>
            <a:r>
              <a:rPr lang="en-GB" dirty="0"/>
              <a:t>				</a:t>
            </a:r>
          </a:p>
        </p:txBody>
      </p:sp>
      <p:sp>
        <p:nvSpPr>
          <p:cNvPr id="13" name="Rectangle 2">
            <a:extLst>
              <a:ext uri="{FF2B5EF4-FFF2-40B4-BE49-F238E27FC236}">
                <a16:creationId xmlns:a16="http://schemas.microsoft.com/office/drawing/2014/main" id="{C0CB0C03-A83B-4F3C-B6FE-70B84EA5705A}"/>
              </a:ext>
            </a:extLst>
          </p:cNvPr>
          <p:cNvSpPr txBox="1">
            <a:spLocks noChangeArrowheads="1"/>
          </p:cNvSpPr>
          <p:nvPr/>
        </p:nvSpPr>
        <p:spPr>
          <a:xfrm>
            <a:off x="201336" y="774129"/>
            <a:ext cx="7147420" cy="422853"/>
          </a:xfrm>
          <a:prstGeom prst="rect">
            <a:avLst/>
          </a:prstGeom>
          <a:effectLst/>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altLang="en-US" sz="3200" i="0" u="none" strike="noStrike" kern="1200" cap="none" spc="0" normalizeH="0" baseline="0" noProof="0" dirty="0">
                <a:ln>
                  <a:noFill/>
                </a:ln>
                <a:solidFill>
                  <a:schemeClr val="accent1"/>
                </a:solidFill>
                <a:effectLst/>
                <a:uLnTx/>
                <a:uFillTx/>
                <a:latin typeface="Arial" panose="020B0604020202020204"/>
                <a:ea typeface="+mj-ea"/>
                <a:cs typeface="+mj-cs"/>
              </a:rPr>
              <a:t>S112 Data Analysis (17J – 20J)</a:t>
            </a:r>
          </a:p>
        </p:txBody>
      </p:sp>
      <p:sp>
        <p:nvSpPr>
          <p:cNvPr id="5" name="TextBox 4">
            <a:extLst>
              <a:ext uri="{FF2B5EF4-FFF2-40B4-BE49-F238E27FC236}">
                <a16:creationId xmlns:a16="http://schemas.microsoft.com/office/drawing/2014/main" id="{7493C457-C7F5-4A53-9EAA-FF80466197BD}"/>
              </a:ext>
            </a:extLst>
          </p:cNvPr>
          <p:cNvSpPr txBox="1"/>
          <p:nvPr/>
        </p:nvSpPr>
        <p:spPr>
          <a:xfrm>
            <a:off x="0" y="1646937"/>
            <a:ext cx="9029700" cy="5632311"/>
          </a:xfrm>
          <a:prstGeom prst="rect">
            <a:avLst/>
          </a:prstGeom>
          <a:noFill/>
        </p:spPr>
        <p:txBody>
          <a:bodyPr wrap="square" rtlCol="0">
            <a:spAutoFit/>
          </a:bodyPr>
          <a:lstStyle/>
          <a:p>
            <a:pPr lvl="0"/>
            <a:r>
              <a:rPr lang="en-GB" sz="1800" dirty="0">
                <a:latin typeface="Arial" panose="020B0604020202020204" pitchFamily="34" charset="0"/>
                <a:cs typeface="Arial" panose="020B0604020202020204" pitchFamily="34" charset="0"/>
              </a:rPr>
              <a:t>A </a:t>
            </a:r>
            <a:r>
              <a:rPr lang="en-GB" dirty="0">
                <a:latin typeface="Arial" panose="020B0604020202020204" pitchFamily="34" charset="0"/>
                <a:cs typeface="Arial" panose="020B0604020202020204" pitchFamily="34" charset="0"/>
              </a:rPr>
              <a:t>data analysis study considered the following intersection comparisons for pass rates:</a:t>
            </a:r>
          </a:p>
          <a:p>
            <a:pPr marL="285750" lvl="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Ethnicity and Index of Multiple Deprivation (IMD) 1 (most deprived)- 5 (least deprived)</a:t>
            </a:r>
          </a:p>
          <a:p>
            <a:pPr marL="285750" lvl="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Ethnicity and gender</a:t>
            </a:r>
          </a:p>
          <a:p>
            <a:pPr marL="285750" lvl="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Ethnicity and parents in HE (first in family into HE)</a:t>
            </a:r>
          </a:p>
          <a:p>
            <a:pPr marL="285750" lvl="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Ethnicity and employment status – to be considered</a:t>
            </a:r>
          </a:p>
          <a:p>
            <a:pPr marL="285750" lvl="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dirty="0">
                <a:latin typeface="Arial" panose="020B0604020202020204" pitchFamily="34" charset="0"/>
                <a:cs typeface="Arial" panose="020B0604020202020204" pitchFamily="34" charset="0"/>
              </a:rPr>
              <a:t>Ethnicity and caring responsibilities – to be considered</a:t>
            </a:r>
          </a:p>
          <a:p>
            <a:pPr marL="285750" lvl="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lvl="0"/>
            <a:endParaRPr lang="en-GB" dirty="0">
              <a:latin typeface="Arial" panose="020B0604020202020204" pitchFamily="34" charset="0"/>
              <a:cs typeface="Arial" panose="020B0604020202020204" pitchFamily="34" charset="0"/>
            </a:endParaRPr>
          </a:p>
          <a:p>
            <a:pPr lvl="0"/>
            <a:r>
              <a:rPr lang="en-GB" dirty="0">
                <a:latin typeface="Arial" panose="020B0604020202020204" pitchFamily="34" charset="0"/>
                <a:cs typeface="Arial" panose="020B0604020202020204" pitchFamily="34" charset="0"/>
              </a:rPr>
              <a:t>Data was also analysed relating to TMAs submissions and TMA extension requests (are Black students more likely to request TMA extensions on S112?)</a:t>
            </a:r>
          </a:p>
          <a:p>
            <a:pPr marL="285750" lvl="0" indent="-285750">
              <a:buFont typeface="Arial" panose="020B0604020202020204" pitchFamily="34" charset="0"/>
              <a:buChar char="•"/>
            </a:pPr>
            <a:endParaRPr lang="en-GB"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endParaRPr lang="en-GB" dirty="0"/>
          </a:p>
          <a:p>
            <a:pPr marL="285750" lvl="0" indent="-285750">
              <a:buFont typeface="Arial" panose="020B0604020202020204" pitchFamily="34" charset="0"/>
              <a:buChar char="•"/>
            </a:pPr>
            <a:endParaRPr kumimoji="0" lang="en-GB" sz="18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285750" lvl="0" indent="-285750">
              <a:buFont typeface="Arial" panose="020B0604020202020204" pitchFamily="34" charset="0"/>
              <a:buChar char="•"/>
            </a:pPr>
            <a:endParaRPr kumimoji="0" lang="en-GB" sz="1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1228958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F3B1695-178A-4E91-B856-CF42C4ACDBF3}"/>
              </a:ext>
            </a:extLst>
          </p:cNvPr>
          <p:cNvSpPr>
            <a:spLocks noGrp="1"/>
          </p:cNvSpPr>
          <p:nvPr>
            <p:ph sz="quarter" idx="27"/>
          </p:nvPr>
        </p:nvSpPr>
        <p:spPr/>
        <p:txBody>
          <a:bodyPr/>
          <a:lstStyle/>
          <a:p>
            <a:pPr algn="l"/>
            <a:fld id="{67F13981-03DA-439B-BD72-00C146325493}" type="slidenum">
              <a:rPr lang="en-GB" smtClean="0"/>
              <a:t>9</a:t>
            </a:fld>
            <a:r>
              <a:rPr lang="en-GB" dirty="0"/>
              <a:t>				</a:t>
            </a:r>
          </a:p>
        </p:txBody>
      </p:sp>
      <p:sp>
        <p:nvSpPr>
          <p:cNvPr id="13" name="Rectangle 2">
            <a:extLst>
              <a:ext uri="{FF2B5EF4-FFF2-40B4-BE49-F238E27FC236}">
                <a16:creationId xmlns:a16="http://schemas.microsoft.com/office/drawing/2014/main" id="{C0CB0C03-A83B-4F3C-B6FE-70B84EA5705A}"/>
              </a:ext>
            </a:extLst>
          </p:cNvPr>
          <p:cNvSpPr txBox="1">
            <a:spLocks noChangeArrowheads="1"/>
          </p:cNvSpPr>
          <p:nvPr/>
        </p:nvSpPr>
        <p:spPr>
          <a:xfrm>
            <a:off x="201336" y="774129"/>
            <a:ext cx="7347328" cy="422853"/>
          </a:xfrm>
          <a:prstGeom prst="rect">
            <a:avLst/>
          </a:prstGeom>
          <a:effectLst/>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altLang="en-US" sz="3200" i="0" u="none" strike="noStrike" kern="1200" cap="none" spc="0" normalizeH="0" baseline="0" noProof="0" dirty="0">
                <a:ln>
                  <a:noFill/>
                </a:ln>
                <a:solidFill>
                  <a:schemeClr val="accent1"/>
                </a:solidFill>
                <a:effectLst/>
                <a:uLnTx/>
                <a:uFillTx/>
                <a:latin typeface="Arial" panose="020B0604020202020204"/>
                <a:ea typeface="+mj-ea"/>
                <a:cs typeface="+mj-cs"/>
              </a:rPr>
              <a:t>S112 Intersection Comparison: IMD 20J</a:t>
            </a:r>
          </a:p>
        </p:txBody>
      </p:sp>
      <p:graphicFrame>
        <p:nvGraphicFramePr>
          <p:cNvPr id="6" name="Chart 5">
            <a:extLst>
              <a:ext uri="{FF2B5EF4-FFF2-40B4-BE49-F238E27FC236}">
                <a16:creationId xmlns:a16="http://schemas.microsoft.com/office/drawing/2014/main" id="{F0CEB62E-036B-47C3-864F-EAA03B1DD99C}"/>
              </a:ext>
            </a:extLst>
          </p:cNvPr>
          <p:cNvGraphicFramePr>
            <a:graphicFrameLocks/>
          </p:cNvGraphicFramePr>
          <p:nvPr>
            <p:extLst>
              <p:ext uri="{D42A27DB-BD31-4B8C-83A1-F6EECF244321}">
                <p14:modId xmlns:p14="http://schemas.microsoft.com/office/powerpoint/2010/main" val="3341013136"/>
              </p:ext>
            </p:extLst>
          </p:nvPr>
        </p:nvGraphicFramePr>
        <p:xfrm>
          <a:off x="443201" y="1609498"/>
          <a:ext cx="6663690" cy="483108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a:extLst>
              <a:ext uri="{FF2B5EF4-FFF2-40B4-BE49-F238E27FC236}">
                <a16:creationId xmlns:a16="http://schemas.microsoft.com/office/drawing/2014/main" id="{D594824F-E9BD-4F7F-BBCA-D8B148F6D665}"/>
              </a:ext>
            </a:extLst>
          </p:cNvPr>
          <p:cNvSpPr txBox="1"/>
          <p:nvPr/>
        </p:nvSpPr>
        <p:spPr>
          <a:xfrm>
            <a:off x="7106891" y="2559814"/>
            <a:ext cx="1903759" cy="3139321"/>
          </a:xfrm>
          <a:prstGeom prst="rect">
            <a:avLst/>
          </a:prstGeom>
          <a:noFill/>
        </p:spPr>
        <p:txBody>
          <a:bodyPr wrap="square" rtlCol="0">
            <a:spAutoFit/>
          </a:bodyPr>
          <a:lstStyle/>
          <a:p>
            <a:r>
              <a:rPr lang="en-GB" dirty="0">
                <a:solidFill>
                  <a:srgbClr val="FF0000"/>
                </a:solidFill>
              </a:rPr>
              <a:t>In 20J, Black students in IMD Q1 not apparently double disadvantaged, but are so in Q3, 4 and 5</a:t>
            </a:r>
          </a:p>
          <a:p>
            <a:endParaRPr lang="en-GB" dirty="0"/>
          </a:p>
          <a:p>
            <a:endParaRPr lang="en-GB" dirty="0"/>
          </a:p>
          <a:p>
            <a:endParaRPr lang="en-GB" dirty="0"/>
          </a:p>
        </p:txBody>
      </p:sp>
    </p:spTree>
    <p:extLst>
      <p:ext uri="{BB962C8B-B14F-4D97-AF65-F5344CB8AC3E}">
        <p14:creationId xmlns:p14="http://schemas.microsoft.com/office/powerpoint/2010/main" val="1469080060"/>
      </p:ext>
    </p:extLst>
  </p:cSld>
  <p:clrMapOvr>
    <a:masterClrMapping/>
  </p:clrMapOvr>
</p:sld>
</file>

<file path=ppt/theme/theme1.xml><?xml version="1.0" encoding="utf-8"?>
<a:theme xmlns:a="http://schemas.openxmlformats.org/drawingml/2006/main" name="CONTENT">
  <a:themeElements>
    <a:clrScheme name="OU Colours">
      <a:dk1>
        <a:sysClr val="windowText" lastClr="000000"/>
      </a:dk1>
      <a:lt1>
        <a:sysClr val="window" lastClr="FFFFFF"/>
      </a:lt1>
      <a:dk2>
        <a:srgbClr val="44546A"/>
      </a:dk2>
      <a:lt2>
        <a:srgbClr val="E7E6E6"/>
      </a:lt2>
      <a:accent1>
        <a:srgbClr val="1E4B9B"/>
      </a:accent1>
      <a:accent2>
        <a:srgbClr val="E5007D"/>
      </a:accent2>
      <a:accent3>
        <a:srgbClr val="00B7B2"/>
      </a:accent3>
      <a:accent4>
        <a:srgbClr val="F26522"/>
      </a:accent4>
      <a:accent5>
        <a:srgbClr val="FFD400"/>
      </a:accent5>
      <a:accent6>
        <a:srgbClr val="716FB3"/>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5080</TotalTime>
  <Words>1420</Words>
  <Application>Microsoft Office PowerPoint</Application>
  <PresentationFormat>On-screen Show (4:3)</PresentationFormat>
  <Paragraphs>189</Paragraphs>
  <Slides>19</Slides>
  <Notes>19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CONTENT</vt:lpstr>
      <vt:lpstr>Black student experience on S112: improving a level 1 STEM module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Proactive Help for Ill Prepared Level 3 Students</dc:title>
  <dc:creator>L.Macbrayne</dc:creator>
  <cp:lastModifiedBy>Jennie.Bellamy</cp:lastModifiedBy>
  <cp:revision>31</cp:revision>
  <dcterms:created xsi:type="dcterms:W3CDTF">2021-02-02T15:00:46Z</dcterms:created>
  <dcterms:modified xsi:type="dcterms:W3CDTF">2022-05-09T09:39:01Z</dcterms:modified>
</cp:coreProperties>
</file>