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32" r:id="rId5"/>
  </p:sldIdLst>
  <p:sldSz cx="12192000" cy="6858000"/>
  <p:notesSz cx="7010400" cy="92964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C03E97-52EC-4CA4-B057-E48E342C7FAE}" v="13" dt="2022-11-22T11:13:57.025"/>
    <p1510:client id="{46ADD4A8-C69C-44DC-A537-7534A47D248E}" v="541" dt="2022-11-22T11:18:26.983"/>
    <p1510:client id="{C6512828-1122-437A-AA2F-3C0F67339E96}" v="114" dt="2022-11-22T10:54:49.1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412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403219" y="499584"/>
            <a:ext cx="11613396" cy="1369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evaluate the effectiveness of focused staff training in </a:t>
            </a:r>
            <a:br>
              <a:rPr lang="en-GB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recruitment on specialised module</a:t>
            </a:r>
            <a:r>
              <a:rPr lang="en-GB" alt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b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David McDade, Phil Hackett, Anthony Johnston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0355B4-B561-421A-8E06-D2A49AF437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97502" y="312158"/>
            <a:ext cx="1605196" cy="110047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246E7F0-9E49-4431-8EB9-672D860D99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3219" y="5673617"/>
            <a:ext cx="2856161" cy="8739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D34DA96-0563-448C-940B-769E483FAC09}"/>
              </a:ext>
            </a:extLst>
          </p:cNvPr>
          <p:cNvSpPr txBox="1"/>
          <p:nvPr/>
        </p:nvSpPr>
        <p:spPr>
          <a:xfrm>
            <a:off x="403219" y="1954634"/>
            <a:ext cx="11123254" cy="36009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0" lang="en-GB" altLang="en-US" sz="1200" b="1" i="0" u="none" strike="noStrike" cap="none" normalizeH="0" baseline="0" dirty="0">
                <a:ln>
                  <a:noFill/>
                </a:ln>
                <a:effectLst/>
                <a:latin typeface="Arial"/>
                <a:cs typeface="Arial"/>
              </a:rPr>
              <a:t>Aim</a:t>
            </a:r>
            <a:br>
              <a:rPr lang="en-GB" altLang="en-US" sz="12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200" dirty="0">
                <a:latin typeface="Arial"/>
                <a:cs typeface="Arial"/>
              </a:rPr>
              <a:t>To identify successful strategies in developing the capability of existing ALs to support students in specialist curriculum areas.</a:t>
            </a:r>
            <a:br>
              <a:rPr lang="en-GB" altLang="en-US" sz="12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1200" b="1" dirty="0">
                <a:latin typeface="Arial"/>
                <a:cs typeface="Arial"/>
              </a:rPr>
              <a:t>Objectives</a:t>
            </a:r>
            <a:br>
              <a:rPr lang="en-GB" altLang="en-US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200" dirty="0">
                <a:latin typeface="Arial"/>
                <a:cs typeface="Arial"/>
              </a:rPr>
              <a:t>To identify effective resource planning strategies when planning curriculum developments in specialist curriculum areas.</a:t>
            </a:r>
            <a:endParaRPr lang="en-GB" altLang="en-US" sz="1200" dirty="0">
              <a:latin typeface="Arial"/>
              <a:cs typeface="Arial"/>
            </a:endParaRPr>
          </a:p>
          <a:p>
            <a:r>
              <a:rPr lang="en-GB" sz="1200" dirty="0">
                <a:latin typeface="Arial"/>
                <a:cs typeface="Arial"/>
              </a:rPr>
              <a:t>To answer the following research questions:</a:t>
            </a:r>
          </a:p>
          <a:p>
            <a:pPr marL="628650" lvl="1" indent="-171450">
              <a:buFont typeface="Arial"/>
              <a:buChar char="•"/>
            </a:pPr>
            <a:r>
              <a:rPr lang="en-GB" sz="1200" dirty="0">
                <a:latin typeface="Arial"/>
                <a:cs typeface="Arial"/>
              </a:rPr>
              <a:t>To what extent is focused staff training effective in the recruitment of tutors for specialised modules at levels 2 and 3?</a:t>
            </a:r>
          </a:p>
          <a:p>
            <a:pPr marL="628650" lvl="1" indent="-171450">
              <a:buFont typeface="Arial"/>
              <a:buChar char="•"/>
            </a:pPr>
            <a:r>
              <a:rPr lang="en-GB" sz="1200" dirty="0">
                <a:latin typeface="Arial"/>
                <a:cs typeface="Arial"/>
              </a:rPr>
              <a:t>What approaches are required to upskill tutors to successfully tutor in specialist curriculum areas?</a:t>
            </a:r>
          </a:p>
          <a:p>
            <a:pPr marL="628650" lvl="1" indent="-171450">
              <a:buFont typeface="Arial"/>
              <a:buChar char="•"/>
            </a:pPr>
            <a:r>
              <a:rPr lang="en-GB" sz="1200" dirty="0">
                <a:latin typeface="Arial"/>
                <a:cs typeface="Arial"/>
              </a:rPr>
              <a:t>What resources are required to upskill tutors to successfully tutor in specialist curriculum areas?</a:t>
            </a:r>
          </a:p>
          <a:p>
            <a:endParaRPr lang="en-GB" altLang="en-US" sz="1200" b="1" dirty="0">
              <a:latin typeface="Arial"/>
              <a:cs typeface="Arial"/>
            </a:endParaRPr>
          </a:p>
          <a:p>
            <a:r>
              <a:rPr lang="en-GB" altLang="en-US" sz="1200" b="1" dirty="0">
                <a:latin typeface="Arial"/>
                <a:cs typeface="Arial"/>
              </a:rPr>
              <a:t>Methods</a:t>
            </a:r>
            <a:br>
              <a:rPr lang="en-GB" altLang="en-US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1200" dirty="0">
                <a:latin typeface="Arial"/>
                <a:cs typeface="Arial"/>
              </a:rPr>
              <a:t>Questionnaires to tutors that have engaged in and completed training</a:t>
            </a:r>
          </a:p>
          <a:p>
            <a:r>
              <a:rPr lang="en-GB" altLang="en-US" sz="1200" dirty="0">
                <a:latin typeface="Arial"/>
                <a:cs typeface="Arial"/>
              </a:rPr>
              <a:t>Interrogate existing data (tutors offered, tutors enrolled, tutors completed, tutors appointed)</a:t>
            </a:r>
          </a:p>
          <a:p>
            <a:r>
              <a:rPr lang="en-GB" altLang="en-US" sz="1200" dirty="0">
                <a:latin typeface="Arial"/>
                <a:cs typeface="Arial"/>
              </a:rPr>
              <a:t>Follow-up interviews</a:t>
            </a:r>
            <a:br>
              <a:rPr lang="en-GB" altLang="en-US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altLang="en-US" sz="1200" b="1" dirty="0">
                <a:latin typeface="Arial"/>
                <a:cs typeface="Arial"/>
              </a:rPr>
              <a:t>Outputs</a:t>
            </a:r>
            <a:br>
              <a:rPr lang="en-GB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1200" dirty="0">
                <a:latin typeface="Arial"/>
                <a:cs typeface="Arial"/>
              </a:rPr>
              <a:t>The creation of an effective model for staff development</a:t>
            </a:r>
          </a:p>
          <a:p>
            <a:r>
              <a:rPr lang="en-GB" sz="1200" dirty="0">
                <a:latin typeface="Arial"/>
                <a:cs typeface="Arial"/>
              </a:rPr>
              <a:t>Methods to support the development of new (specialist) curriculum areas</a:t>
            </a:r>
          </a:p>
          <a:p>
            <a:endParaRPr lang="en-GB" sz="1200" dirty="0">
              <a:latin typeface="Arial"/>
              <a:cs typeface="Arial"/>
            </a:endParaRPr>
          </a:p>
        </p:txBody>
      </p:sp>
      <p:pic>
        <p:nvPicPr>
          <p:cNvPr id="9" name="Picture 9">
            <a:extLst>
              <a:ext uri="{FF2B5EF4-FFF2-40B4-BE49-F238E27FC236}">
                <a16:creationId xmlns:a16="http://schemas.microsoft.com/office/drawing/2014/main" id="{82303621-058A-92B0-2E26-DE3132FF0D8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01796" y="4048313"/>
            <a:ext cx="3893388" cy="261450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3187810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0F3BD61087E44CBF3B29A53A41CE8E" ma:contentTypeVersion="2" ma:contentTypeDescription="Create a new document." ma:contentTypeScope="" ma:versionID="134882ed6ae5905ba2716cd54f499708">
  <xsd:schema xmlns:xsd="http://www.w3.org/2001/XMLSchema" xmlns:xs="http://www.w3.org/2001/XMLSchema" xmlns:p="http://schemas.microsoft.com/office/2006/metadata/properties" xmlns:ns2="520647c5-b186-4f6f-950b-dbcf2d3d01d8" targetNamespace="http://schemas.microsoft.com/office/2006/metadata/properties" ma:root="true" ma:fieldsID="acd05a8402ee6e1584e2cb02e68cd29e" ns2:_="">
    <xsd:import namespace="520647c5-b186-4f6f-950b-dbcf2d3d01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0647c5-b186-4f6f-950b-dbcf2d3d01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8EACE03-F3F9-4086-8903-36BB6137F40A}">
  <ds:schemaRefs>
    <ds:schemaRef ds:uri="520647c5-b186-4f6f-950b-dbcf2d3d01d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6D9AE4A-DEC6-475A-8D01-FA04C6F447B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90E3617-97D4-4C29-84C2-723F6E7C12C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</Words>
  <Application>Microsoft Office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To evaluate the effectiveness of focused staff training in  recruitment on specialised modules  David McDade, Phil Hackett, Anthony Johnston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3</cp:revision>
  <cp:lastPrinted>2018-10-16T09:27:54Z</cp:lastPrinted>
  <dcterms:created xsi:type="dcterms:W3CDTF">2017-05-06T04:58:44Z</dcterms:created>
  <dcterms:modified xsi:type="dcterms:W3CDTF">2022-11-22T13:20:33Z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0x010100290F3BD61087E44CBF3B29A53A41CE8E</vt:lpwstr>
  </property>
</Properties>
</file>