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  <p:sldMasterId id="2147483687" r:id="rId2"/>
  </p:sldMasterIdLst>
  <p:notesMasterIdLst>
    <p:notesMasterId r:id="rId7"/>
  </p:notesMasterIdLst>
  <p:handoutMasterIdLst>
    <p:handoutMasterId r:id="rId8"/>
  </p:handoutMasterIdLst>
  <p:sldIdLst>
    <p:sldId id="274" r:id="rId3"/>
    <p:sldId id="278" r:id="rId4"/>
    <p:sldId id="286" r:id="rId5"/>
    <p:sldId id="28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891"/>
    <a:srgbClr val="1E4B9B"/>
    <a:srgbClr val="E5007D"/>
    <a:srgbClr val="C7E6E9"/>
    <a:srgbClr val="85CCD4"/>
    <a:srgbClr val="44BBC5"/>
    <a:srgbClr val="008496"/>
    <a:srgbClr val="00B7B2"/>
    <a:srgbClr val="F7C3DC"/>
    <a:srgbClr val="F3A1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98"/>
    <p:restoredTop sz="86397" autoAdjust="0"/>
  </p:normalViewPr>
  <p:slideViewPr>
    <p:cSldViewPr snapToGrid="0" snapToObjects="1">
      <p:cViewPr varScale="1">
        <p:scale>
          <a:sx n="72" d="100"/>
          <a:sy n="72" d="100"/>
        </p:scale>
        <p:origin x="66" y="17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DCC80-CA36-F045-A58C-848932FB29C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5D1C1-F34B-8540-9015-CDD822028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92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C204-7EB0-F245-AC16-FC44E91A7A65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12BEB-C874-A74C-8D0A-39AA16E8D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0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89E6F516-5A93-46CB-BD93-0AA757BC2E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6490" y="3520773"/>
            <a:ext cx="5279367" cy="39561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Subtitle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B4B5340-958A-450C-A8D9-EBE1007D2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66490" y="3916392"/>
            <a:ext cx="5279367" cy="67286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01/08/2018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V1.2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03EEA31-37FD-4C6A-A5B4-FAEB69A86C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66489" y="4741653"/>
            <a:ext cx="5279367" cy="37381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1st August 2017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898A98A-E192-4AAF-9C23-E1F9CFFAB1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587259" y="1923512"/>
            <a:ext cx="5158595" cy="112736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1517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P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641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86097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851B943-E6E1-48F6-B811-8D9A7977D85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1B6DA54-71CA-48A5-B3CD-D2321285AC1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CE899DC-EEB7-4FE9-99EC-B6BA0FB345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77850" y="2243138"/>
            <a:ext cx="3916363" cy="402748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74507D58-4B62-42B4-946E-AC191B8C8E9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72000" y="2234782"/>
            <a:ext cx="3889375" cy="4027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1548AB-1A41-4C06-B3F6-882FE01A82ED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3FD19CB-E5DD-4EB0-A648-B1B63B8A7ED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9442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7968" y="2243138"/>
            <a:ext cx="7883407" cy="4019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251539-4EDC-4E36-A4D9-AF94C23958A5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05480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07B26-BD01-450F-BCEB-6428971C5C2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C9049D-4664-4545-860B-8C408BE6F1C1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413C705-D39D-4C04-9CCC-4AFABA7FBC3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863253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2">
            <a:extLst>
              <a:ext uri="{FF2B5EF4-FFF2-40B4-BE49-F238E27FC236}">
                <a16:creationId xmlns:a16="http://schemas.microsoft.com/office/drawing/2014/main" id="{28E83104-D853-412E-9A06-D4E39CA8791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E277479-0CF8-4C04-B364-40BD0C0051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F8F6D2-1103-4D02-9B03-1CC825E2829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D85516-2513-49C5-A0AA-FD9268015009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37EFBFEF-F413-46E7-B616-D281BA0FC9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0754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0F71322-76A3-413A-9064-BF459D5F6A5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BE17164-D1E9-448D-BC18-AEE6AA4A7D7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7A685-EBDC-431F-A3A3-25227F3094F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76D3C7-DEA3-4E23-A018-40E4040193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74519E-60F3-4D94-B4D4-2BC52D3350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88317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AFAC1F-8668-4411-BA45-03AE7F65EDF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31/10/2018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3FACDC6-C223-4AE1-82EF-479CD3486E2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2124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9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1CBB4E-7D7A-4F34-9192-75CFD9ED89EB}"/>
              </a:ext>
            </a:extLst>
          </p:cNvPr>
          <p:cNvSpPr/>
          <p:nvPr userDrawn="1"/>
        </p:nvSpPr>
        <p:spPr>
          <a:xfrm>
            <a:off x="0" y="6728603"/>
            <a:ext cx="9144000" cy="120770"/>
          </a:xfrm>
          <a:prstGeom prst="rect">
            <a:avLst/>
          </a:prstGeom>
          <a:solidFill>
            <a:schemeClr val="accent2"/>
          </a:solidFill>
          <a:ln>
            <a:solidFill>
              <a:srgbClr val="ED28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5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9" r:id="rId3"/>
    <p:sldLayoutId id="2147483727" r:id="rId4"/>
    <p:sldLayoutId id="2147483728" r:id="rId5"/>
    <p:sldLayoutId id="2147483730" r:id="rId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8344E7-05B6-4E37-9A8D-0973A5026F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David Bowers and Matthew Nelson (C&amp;C)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11E5B-7E76-4F98-B828-A2CAD01150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algn="ctr"/>
            <a:r>
              <a:rPr lang="en-GB" sz="1800" dirty="0"/>
              <a:t>October 2018 – December 2019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2503C-CCE7-4477-8652-32D946A35F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618" y="1923512"/>
            <a:ext cx="7222434" cy="1127362"/>
          </a:xfrm>
        </p:spPr>
        <p:txBody>
          <a:bodyPr/>
          <a:lstStyle/>
          <a:p>
            <a:r>
              <a:rPr lang="en-GB" sz="3200" dirty="0"/>
              <a:t>Evaluation of service management simulation activities</a:t>
            </a:r>
          </a:p>
        </p:txBody>
      </p:sp>
    </p:spTree>
    <p:extLst>
      <p:ext uri="{BB962C8B-B14F-4D97-AF65-F5344CB8AC3E}">
        <p14:creationId xmlns:p14="http://schemas.microsoft.com/office/powerpoint/2010/main" val="168006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562B024-B71B-4B2C-BD47-E57B2FE01ED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GB" sz="1800" dirty="0"/>
              <a:t>TM254: IT management: the Why, the What and the How</a:t>
            </a:r>
          </a:p>
          <a:p>
            <a:r>
              <a:rPr lang="en-GB" sz="1800" dirty="0"/>
              <a:t>	first presentation October 2018  ~780 students</a:t>
            </a:r>
          </a:p>
          <a:p>
            <a:r>
              <a:rPr lang="en-GB" sz="1800" dirty="0"/>
              <a:t>Team working is “medium” throughout module (rather than message)</a:t>
            </a:r>
          </a:p>
          <a:p>
            <a:r>
              <a:rPr lang="en-GB" sz="1800" dirty="0"/>
              <a:t>First facet of teamworking – effective communication </a:t>
            </a:r>
            <a:r>
              <a:rPr lang="en-GB" sz="1800" i="1" dirty="0"/>
              <a:t>in context</a:t>
            </a:r>
            <a:endParaRPr lang="en-GB" sz="1800" dirty="0"/>
          </a:p>
          <a:p>
            <a:r>
              <a:rPr lang="en-GB" sz="1800" dirty="0"/>
              <a:t>Activity – SMA – optional in 18J</a:t>
            </a:r>
          </a:p>
          <a:p>
            <a:r>
              <a:rPr lang="en-GB" sz="1800" dirty="0"/>
              <a:t>	Game based learning</a:t>
            </a:r>
          </a:p>
          <a:p>
            <a:r>
              <a:rPr lang="en-GB" sz="1800" dirty="0"/>
              <a:t>	students enrol anonymously, groups of 5, assigned specific roles</a:t>
            </a:r>
          </a:p>
          <a:p>
            <a:r>
              <a:rPr lang="en-GB" sz="1800" dirty="0"/>
              <a:t>	daily email – </a:t>
            </a:r>
            <a:r>
              <a:rPr lang="en-GB" sz="1800" i="1" dirty="0"/>
              <a:t>may</a:t>
            </a:r>
            <a:r>
              <a:rPr lang="en-GB" sz="1800" dirty="0"/>
              <a:t> require response (selection of button)</a:t>
            </a:r>
          </a:p>
          <a:p>
            <a:r>
              <a:rPr lang="en-GB" sz="1800" dirty="0"/>
              <a:t>	responses determine outcome of activity</a:t>
            </a:r>
          </a:p>
          <a:p>
            <a:r>
              <a:rPr lang="en-GB" sz="1800" dirty="0"/>
              <a:t>Simulation – SMS – automated instantiation of activity, simulated responses</a:t>
            </a:r>
          </a:p>
          <a:p>
            <a:r>
              <a:rPr lang="en-GB" sz="1800" dirty="0"/>
              <a:t>Students reflect on way </a:t>
            </a:r>
            <a:r>
              <a:rPr lang="en-GB" sz="1800" dirty="0" err="1"/>
              <a:t>partivcipants</a:t>
            </a:r>
            <a:r>
              <a:rPr lang="en-GB" sz="1800" dirty="0"/>
              <a:t> responded, and impact, in TMA01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6438F-F79C-47EC-AD73-7086AA7F8B1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What’s being evaluated?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B1695-178A-4E91-B856-CF42C4ACDBF3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r>
              <a:rPr lang="en-GB" dirty="0"/>
              <a:t>Bowers, Nelson: Evaluation of service management simulation activities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FCAE0-67F1-4CCB-9F16-66993339E42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TM254 Service Management Activity (SMA) and Simulation (SMS)</a:t>
            </a:r>
          </a:p>
        </p:txBody>
      </p:sp>
    </p:spTree>
    <p:extLst>
      <p:ext uri="{BB962C8B-B14F-4D97-AF65-F5344CB8AC3E}">
        <p14:creationId xmlns:p14="http://schemas.microsoft.com/office/powerpoint/2010/main" val="163684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A3E3626-ABCF-487F-A3BD-B7F43A1D58E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77968" y="1216598"/>
            <a:ext cx="7883407" cy="49059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Whether or not activity (SMA) and simulation (SMS) help students achieve learning outcomes:</a:t>
            </a:r>
          </a:p>
          <a:p>
            <a:pPr marL="971550" lvl="1" indent="-285750"/>
            <a:r>
              <a:rPr lang="en-GB" sz="1600" dirty="0"/>
              <a:t>Appreciation of importance of timely communication</a:t>
            </a:r>
          </a:p>
          <a:p>
            <a:pPr marL="971550" lvl="1" indent="-285750"/>
            <a:r>
              <a:rPr lang="en-GB" sz="1600" dirty="0"/>
              <a:t>Understanding that “service management” focus needs to pervade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Evidence sources</a:t>
            </a:r>
          </a:p>
          <a:p>
            <a:pPr marL="971550" lvl="1" indent="-285750"/>
            <a:r>
              <a:rPr lang="en-GB" sz="1600" dirty="0"/>
              <a:t>Grades from relevant TMA question</a:t>
            </a:r>
          </a:p>
          <a:p>
            <a:pPr marL="1428750" lvl="2" indent="-285750"/>
            <a:r>
              <a:rPr lang="en-GB" sz="1500" dirty="0"/>
              <a:t>Compare those students who did complete activity and those who didn’t</a:t>
            </a:r>
          </a:p>
          <a:p>
            <a:pPr marL="971550" lvl="1" indent="-285750"/>
            <a:r>
              <a:rPr lang="en-GB" sz="1600" dirty="0"/>
              <a:t>Voluntary RTSF questionnaire </a:t>
            </a:r>
            <a:r>
              <a:rPr lang="en-GB" sz="1600" i="1" dirty="0"/>
              <a:t>following</a:t>
            </a:r>
            <a:r>
              <a:rPr lang="en-GB" sz="1600" dirty="0"/>
              <a:t> TMA submission</a:t>
            </a:r>
          </a:p>
          <a:p>
            <a:pPr marL="1428750" lvl="2" indent="-285750"/>
            <a:r>
              <a:rPr lang="en-GB" sz="1500" dirty="0"/>
              <a:t>Exploring students’ perceptions of the activity and simulation in the context of the module</a:t>
            </a:r>
          </a:p>
          <a:p>
            <a:pPr marL="1428750" lvl="2" indent="-285750"/>
            <a:r>
              <a:rPr lang="en-GB" sz="1500" dirty="0"/>
              <a:t>Exploring students’ understanding of how the SMA/SMS affected their understanding of the relevant outcomes</a:t>
            </a:r>
          </a:p>
          <a:p>
            <a:pPr marL="971550" lvl="1" indent="-285750"/>
            <a:r>
              <a:rPr lang="en-GB" sz="1600" dirty="0"/>
              <a:t>Anecdotal evidence from forum comments</a:t>
            </a:r>
          </a:p>
          <a:p>
            <a:pPr marL="971550" lvl="1" indent="-285750"/>
            <a:r>
              <a:rPr lang="en-GB" sz="1600" dirty="0"/>
              <a:t>Follow up telephone interviews with sample of students</a:t>
            </a:r>
          </a:p>
          <a:p>
            <a:pPr marL="1428750" lvl="2" indent="-285750"/>
            <a:r>
              <a:rPr lang="en-GB" sz="1500" dirty="0"/>
              <a:t>Deeper exploration of issues raised in RTSF survey</a:t>
            </a:r>
          </a:p>
          <a:p>
            <a:pPr marL="285750" indent="-285750"/>
            <a:r>
              <a:rPr lang="en-GB" sz="1800" dirty="0"/>
              <a:t>Seeking also to mitigate “irritant” features of both SMA and SMS</a:t>
            </a:r>
          </a:p>
          <a:p>
            <a:pPr marL="971550" lvl="1" indent="-285750"/>
            <a:r>
              <a:rPr lang="en-GB" sz="1600" dirty="0"/>
              <a:t>Re-evaluate in 2019J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0F839-F8D0-4D3C-9DC3-3CD31CC4515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What we’re trying to find 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C7661-CC64-4A87-BA5D-79A82205D987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r>
              <a:rPr lang="en-GB" dirty="0"/>
              <a:t>Bowers, Nelson: Evaluation of service management simulation activities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39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5D04F9A-D0B3-4589-B54C-CD7CE4BFEF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87260" y="2876313"/>
            <a:ext cx="6695349" cy="565628"/>
          </a:xfrm>
        </p:spPr>
        <p:txBody>
          <a:bodyPr/>
          <a:lstStyle/>
          <a:p>
            <a:r>
              <a:rPr lang="en-GB" dirty="0"/>
              <a:t>Comments / Questions?</a:t>
            </a:r>
          </a:p>
        </p:txBody>
      </p:sp>
    </p:spTree>
    <p:extLst>
      <p:ext uri="{BB962C8B-B14F-4D97-AF65-F5344CB8AC3E}">
        <p14:creationId xmlns:p14="http://schemas.microsoft.com/office/powerpoint/2010/main" val="23235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5007D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4121</TotalTime>
  <Words>208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TITLES</vt:lpstr>
      <vt:lpstr>CONTENT</vt:lpstr>
      <vt:lpstr>PowerPoint Presentation</vt:lpstr>
      <vt:lpstr>PowerPoint Presentation</vt:lpstr>
      <vt:lpstr>PowerPoint Presentation</vt:lpstr>
      <vt:lpstr>PowerPoint Presentation</vt:lpstr>
    </vt:vector>
  </TitlesOfParts>
  <Company>SMCD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M</dc:creator>
  <cp:lastModifiedBy>David.Bowers</cp:lastModifiedBy>
  <cp:revision>227</cp:revision>
  <dcterms:created xsi:type="dcterms:W3CDTF">2016-08-10T11:35:26Z</dcterms:created>
  <dcterms:modified xsi:type="dcterms:W3CDTF">2018-10-31T15:27:16Z</dcterms:modified>
</cp:coreProperties>
</file>