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1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B5458A-5F5B-445A-8AED-DEFBA897E647}" v="4" dt="2020-04-24T05:58:42.742"/>
    <p1510:client id="{9B82A213-70BF-46EC-B212-3633D7AE1CAB}" v="10" dt="2020-04-23T16:46:25.674"/>
    <p1510:client id="{F9B34EB8-093B-464D-93B9-5E349EACF126}" v="58" dt="2020-04-24T06:06:33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479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61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12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136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77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55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20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963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104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140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448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85A694D-A1B4-4FBF-9971-CBAFB3F25563}" type="datetimeFigureOut">
              <a:rPr lang="en-GB" smtClean="0"/>
              <a:t>24/04/2020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F8FC5C5E-B7D0-4B7A-AE95-688B494CB6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20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1BtBteHOmtU?feature=oembed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https://en.wikipedia.org/wiki/Bletchley_Park" TargetMode="External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>
            <a:extLst>
              <a:ext uri="{FF2B5EF4-FFF2-40B4-BE49-F238E27FC236}">
                <a16:creationId xmlns:a16="http://schemas.microsoft.com/office/drawing/2014/main" id="{732C067D-5EE2-48E0-A15F-A8951AD4A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9846" y="714989"/>
            <a:ext cx="5271465" cy="940752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lang="en-GB" sz="3200" b="1">
                <a:solidFill>
                  <a:srgbClr val="FFC000"/>
                </a:solidFill>
              </a:rPr>
              <a:t>Are virtual insight visits an effective way of engaging learners?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F56175-0F55-4A44-9F1B-18EAA5DC9E7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9431" y="6105487"/>
            <a:ext cx="2127695" cy="695723"/>
          </a:xfrm>
          <a:prstGeom prst="rect">
            <a:avLst/>
          </a:prstGeom>
        </p:spPr>
      </p:pic>
      <p:sp>
        <p:nvSpPr>
          <p:cNvPr id="8" name="Subtitle 8">
            <a:extLst>
              <a:ext uri="{FF2B5EF4-FFF2-40B4-BE49-F238E27FC236}">
                <a16:creationId xmlns:a16="http://schemas.microsoft.com/office/drawing/2014/main" id="{8F80FA19-EF65-4A94-89EA-1E87513ED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29444" y="243109"/>
            <a:ext cx="4180002" cy="39392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GB" sz="1600" b="1">
                <a:solidFill>
                  <a:schemeClr val="tx1"/>
                </a:solidFill>
              </a:rPr>
              <a:t>David Conway, Christine Gardner, Janet Hughes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24F6F9-5920-41EC-B62D-26B7205DC3ED}"/>
              </a:ext>
            </a:extLst>
          </p:cNvPr>
          <p:cNvSpPr txBox="1"/>
          <p:nvPr/>
        </p:nvSpPr>
        <p:spPr>
          <a:xfrm>
            <a:off x="282058" y="243109"/>
            <a:ext cx="2994648" cy="24622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/>
              <a:t>Introduction</a:t>
            </a:r>
          </a:p>
          <a:p>
            <a:r>
              <a:rPr lang="en-GB" sz="1400" b="1">
                <a:solidFill>
                  <a:srgbClr val="F0A12C"/>
                </a:solidFill>
                <a:highlight>
                  <a:srgbClr val="000000"/>
                </a:highlight>
              </a:rPr>
              <a:t>Insight visits </a:t>
            </a:r>
            <a:r>
              <a:rPr lang="en-GB" sz="1400" b="1"/>
              <a:t>can have wide-ranging benefits to students including:</a:t>
            </a:r>
          </a:p>
          <a:p>
            <a:endParaRPr lang="en-GB" sz="1400" b="1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/>
              <a:t>Reinforcing and expanding upon taught learning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/>
              <a:t>Improved ability to relate theory to practice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/>
              <a:t>Encouragement of collaborative learning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/>
              <a:t>Enhancement of motivation</a:t>
            </a:r>
          </a:p>
        </p:txBody>
      </p:sp>
      <p:sp>
        <p:nvSpPr>
          <p:cNvPr id="10" name="AutoShape 13">
            <a:extLst>
              <a:ext uri="{FF2B5EF4-FFF2-40B4-BE49-F238E27FC236}">
                <a16:creationId xmlns:a16="http://schemas.microsoft.com/office/drawing/2014/main" id="{18A5E3B0-C4BF-4411-8BD9-5EC5CBB23F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288" y="2227634"/>
            <a:ext cx="3183420" cy="4453759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algn="ctr" defTabSz="514343" eaLnBrk="0" fontAlgn="base" hangingPunct="0">
              <a:spcBef>
                <a:spcPct val="0"/>
              </a:spcBef>
              <a:spcAft>
                <a:spcPts val="450"/>
              </a:spcAft>
            </a:pPr>
            <a:r>
              <a:rPr lang="en-GB" altLang="en-US" sz="1400" b="1" u="sng"/>
              <a:t>Test &amp; Learn</a:t>
            </a:r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r>
              <a:rPr lang="en-GB" altLang="en-US" sz="1400" b="1"/>
              <a:t>Virtual visit offered to Level 1 computing module students</a:t>
            </a:r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endParaRPr lang="en-GB" altLang="en-US" sz="1400" b="1"/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r>
              <a:rPr lang="en-GB" altLang="en-US" sz="1400" b="1"/>
              <a:t>Visit content relates to Level 1 module material and employability</a:t>
            </a:r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endParaRPr lang="en-GB" altLang="en-US" sz="1400" b="1"/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r>
              <a:rPr lang="en-GB" altLang="en-US" sz="1400" b="1"/>
              <a:t>Attendees interact with presenters and environment using Stadium Live widgets </a:t>
            </a:r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endParaRPr lang="en-GB" altLang="en-US" sz="1400" b="1"/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r>
              <a:rPr lang="en-GB" altLang="en-US" sz="1400" b="1"/>
              <a:t>Data: Authors’ reflective account, student feedback (online questionnaire), attendance and cost</a:t>
            </a:r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endParaRPr lang="en-GB" altLang="en-US" sz="1400" b="1"/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  <a:buFont typeface="Symbol" panose="05050102010706020507" pitchFamily="18" charset="2"/>
              <a:buChar char="·"/>
            </a:pPr>
            <a:r>
              <a:rPr lang="en-GB" altLang="en-US" sz="1400" b="1"/>
              <a:t>Evaluation of approach: does it provide a cost and resource effective way of enhancing student experience?</a:t>
            </a:r>
          </a:p>
          <a:p>
            <a:pPr defTabSz="514343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013"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493C576-4492-4B42-93F6-FFF2A17823CE}"/>
              </a:ext>
            </a:extLst>
          </p:cNvPr>
          <p:cNvSpPr/>
          <p:nvPr/>
        </p:nvSpPr>
        <p:spPr>
          <a:xfrm>
            <a:off x="261816" y="2998994"/>
            <a:ext cx="3002924" cy="73866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1400" b="1">
                <a:latin typeface="+mj-lt"/>
              </a:rPr>
              <a:t>Benefits may lead to enhanced student experience, outcomes and employability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75CF19-B723-4AD8-B003-6E1D9DD5F51B}"/>
              </a:ext>
            </a:extLst>
          </p:cNvPr>
          <p:cNvSpPr/>
          <p:nvPr/>
        </p:nvSpPr>
        <p:spPr>
          <a:xfrm>
            <a:off x="249850" y="3996815"/>
            <a:ext cx="3026856" cy="203132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GB" sz="1400" b="1" u="sng"/>
              <a:t>Questions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/>
              <a:t>Can a</a:t>
            </a:r>
            <a:r>
              <a:rPr lang="en-GB" sz="1400" b="1">
                <a:solidFill>
                  <a:srgbClr val="F0A12C"/>
                </a:solidFill>
              </a:rPr>
              <a:t> </a:t>
            </a:r>
            <a:r>
              <a:rPr lang="en-GB" sz="1400" b="1" u="sng">
                <a:solidFill>
                  <a:srgbClr val="F0A12C"/>
                </a:solidFill>
                <a:highlight>
                  <a:srgbClr val="000000"/>
                </a:highlight>
              </a:rPr>
              <a:t>virtual insight visit </a:t>
            </a:r>
            <a:r>
              <a:rPr lang="en-GB" sz="1400" b="1"/>
              <a:t>to Bletchley Park Museum provide OU distance learners with effective interaction with a real world environment?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GB" sz="1400" b="1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sz="1400" b="1"/>
              <a:t>Can virtual insight visits provide OU distance learners with similar benefits to traditional insight visits?</a:t>
            </a:r>
          </a:p>
        </p:txBody>
      </p:sp>
      <p:cxnSp>
        <p:nvCxnSpPr>
          <p:cNvPr id="16" name="Connector: Curved 15">
            <a:extLst>
              <a:ext uri="{FF2B5EF4-FFF2-40B4-BE49-F238E27FC236}">
                <a16:creationId xmlns:a16="http://schemas.microsoft.com/office/drawing/2014/main" id="{6A90DD25-B71C-4741-89DF-46C1B1A45958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 rot="5400000">
            <a:off x="1633700" y="3867236"/>
            <a:ext cx="259157" cy="12700"/>
          </a:xfrm>
          <a:prstGeom prst="curvedConnector3">
            <a:avLst/>
          </a:prstGeom>
          <a:ln w="50800">
            <a:solidFill>
              <a:srgbClr val="F0A12C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nline Media 28" title="Phil Wheeler, Julia Cooke, Kadmiel Maseyk and Trevor Collins - Assessing The ￢ﾀﾘOpen Field Lab￢ﾀﾙ">
            <a:hlinkClick r:id="" action="ppaction://media"/>
            <a:extLst>
              <a:ext uri="{FF2B5EF4-FFF2-40B4-BE49-F238E27FC236}">
                <a16:creationId xmlns:a16="http://schemas.microsoft.com/office/drawing/2014/main" id="{1DDE8F98-D86D-4A60-B2DD-32FE7B21FB2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4040685" y="1826019"/>
            <a:ext cx="4017520" cy="2345950"/>
          </a:xfrm>
          <a:prstGeom prst="rect">
            <a:avLst/>
          </a:prstGeom>
        </p:spPr>
      </p:pic>
      <p:pic>
        <p:nvPicPr>
          <p:cNvPr id="29" name="Picture 28" descr="A screenshot of a computer&#10;&#10;Description automatically generated">
            <a:extLst>
              <a:ext uri="{FF2B5EF4-FFF2-40B4-BE49-F238E27FC236}">
                <a16:creationId xmlns:a16="http://schemas.microsoft.com/office/drawing/2014/main" id="{991FE4ED-B3FF-4666-A5C2-44F5A19A0E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8240" y="4653210"/>
            <a:ext cx="2455723" cy="1592602"/>
          </a:xfrm>
          <a:prstGeom prst="rect">
            <a:avLst/>
          </a:prstGeom>
        </p:spPr>
      </p:pic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DBFA721-2B7D-47B4-81DE-FB3C46B5E27C}"/>
              </a:ext>
            </a:extLst>
          </p:cNvPr>
          <p:cNvCxnSpPr>
            <a:cxnSpLocks/>
            <a:stCxn id="12" idx="3"/>
            <a:endCxn id="20" idx="1"/>
          </p:cNvCxnSpPr>
          <p:nvPr/>
        </p:nvCxnSpPr>
        <p:spPr>
          <a:xfrm flipV="1">
            <a:off x="3276706" y="2998994"/>
            <a:ext cx="763979" cy="2013484"/>
          </a:xfrm>
          <a:prstGeom prst="straightConnector1">
            <a:avLst/>
          </a:prstGeom>
          <a:ln w="50800">
            <a:solidFill>
              <a:srgbClr val="F0A1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B19BD27-B8FD-4AE3-8F1B-58893781B5E2}"/>
              </a:ext>
            </a:extLst>
          </p:cNvPr>
          <p:cNvCxnSpPr>
            <a:cxnSpLocks/>
            <a:endCxn id="29" idx="1"/>
          </p:cNvCxnSpPr>
          <p:nvPr/>
        </p:nvCxnSpPr>
        <p:spPr>
          <a:xfrm>
            <a:off x="3292811" y="5035622"/>
            <a:ext cx="1525429" cy="413889"/>
          </a:xfrm>
          <a:prstGeom prst="straightConnector1">
            <a:avLst/>
          </a:prstGeom>
          <a:ln w="50800">
            <a:solidFill>
              <a:srgbClr val="F0A1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FD94D624-C69A-406F-9DCA-DD33264583BF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 flipH="1">
            <a:off x="1763278" y="2705322"/>
            <a:ext cx="16104" cy="293672"/>
          </a:xfrm>
          <a:prstGeom prst="straightConnector1">
            <a:avLst/>
          </a:prstGeom>
          <a:ln w="50800">
            <a:solidFill>
              <a:srgbClr val="F0A1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E6DCFC4F-7AB1-471D-BF23-3AEE110B32DD}"/>
              </a:ext>
            </a:extLst>
          </p:cNvPr>
          <p:cNvSpPr txBox="1"/>
          <p:nvPr/>
        </p:nvSpPr>
        <p:spPr>
          <a:xfrm>
            <a:off x="3637368" y="4600554"/>
            <a:ext cx="7830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F0A12C"/>
                </a:solidFill>
              </a:rPr>
              <a:t>HOW?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2C95D46-9F16-4E98-8F58-6399C0907A79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8058205" y="2998994"/>
            <a:ext cx="747929" cy="1477159"/>
          </a:xfrm>
          <a:prstGeom prst="straightConnector1">
            <a:avLst/>
          </a:prstGeom>
          <a:ln w="50800">
            <a:solidFill>
              <a:srgbClr val="F0A1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66811643-E57D-4FE3-BA8E-C79519DDDFF7}"/>
              </a:ext>
            </a:extLst>
          </p:cNvPr>
          <p:cNvCxnSpPr>
            <a:cxnSpLocks/>
            <a:stCxn id="29" idx="3"/>
            <a:endCxn id="10" idx="1"/>
          </p:cNvCxnSpPr>
          <p:nvPr/>
        </p:nvCxnSpPr>
        <p:spPr>
          <a:xfrm flipV="1">
            <a:off x="7273963" y="4454514"/>
            <a:ext cx="1504325" cy="994997"/>
          </a:xfrm>
          <a:prstGeom prst="straightConnector1">
            <a:avLst/>
          </a:prstGeom>
          <a:ln w="50800">
            <a:solidFill>
              <a:srgbClr val="F0A12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77F24B92-F9AC-41C4-95AF-EE218C659425}"/>
              </a:ext>
            </a:extLst>
          </p:cNvPr>
          <p:cNvSpPr txBox="1"/>
          <p:nvPr/>
        </p:nvSpPr>
        <p:spPr>
          <a:xfrm>
            <a:off x="4858217" y="4258701"/>
            <a:ext cx="2580307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1400" b="1" err="1">
                <a:solidFill>
                  <a:srgbClr val="F0A12C"/>
                </a:solidFill>
              </a:rPr>
              <a:t>Fieldcast</a:t>
            </a:r>
            <a:r>
              <a:rPr lang="en-GB" sz="1400" b="1">
                <a:solidFill>
                  <a:srgbClr val="F0A12C"/>
                </a:solidFill>
              </a:rPr>
              <a:t> (similar to used in S206)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5DA3BB7-D3C6-4927-BE10-51C7BF7485F3}"/>
              </a:ext>
            </a:extLst>
          </p:cNvPr>
          <p:cNvSpPr txBox="1"/>
          <p:nvPr/>
        </p:nvSpPr>
        <p:spPr>
          <a:xfrm>
            <a:off x="4768341" y="6370115"/>
            <a:ext cx="2555520" cy="307777"/>
          </a:xfrm>
          <a:prstGeom prst="rect">
            <a:avLst/>
          </a:prstGeom>
          <a:solidFill>
            <a:schemeClr val="tx1"/>
          </a:solidFill>
          <a:ln>
            <a:solidFill>
              <a:srgbClr val="F0A12C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>
                <a:solidFill>
                  <a:srgbClr val="F0A12C"/>
                </a:solidFill>
              </a:rPr>
              <a:t>Interactive Stadium Live Widgets</a:t>
            </a:r>
          </a:p>
        </p:txBody>
      </p:sp>
      <p:pic>
        <p:nvPicPr>
          <p:cNvPr id="104" name="Picture 103" descr="A close up of a logo&#10;&#10;Description automatically generated">
            <a:extLst>
              <a:ext uri="{FF2B5EF4-FFF2-40B4-BE49-F238E27FC236}">
                <a16:creationId xmlns:a16="http://schemas.microsoft.com/office/drawing/2014/main" id="{814CA9B5-FBF7-43F1-B1DE-9D69766C6F7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1031" y="181492"/>
            <a:ext cx="1231134" cy="1231134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C1478FF4-C947-4AD7-A664-F2CBA892B42D}"/>
              </a:ext>
            </a:extLst>
          </p:cNvPr>
          <p:cNvSpPr txBox="1"/>
          <p:nvPr/>
        </p:nvSpPr>
        <p:spPr>
          <a:xfrm>
            <a:off x="8778287" y="1558520"/>
            <a:ext cx="3147757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1400" b="1">
                <a:latin typeface="+mj-lt"/>
              </a:rPr>
              <a:t>Scan barcode to learn more or contact David.conway1@open.ac.uk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392131-5C5E-46CF-92C5-681D47ADF3F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788018" y="429808"/>
            <a:ext cx="819048" cy="63809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A62EA514-236D-474C-ABCA-E581A15E9B74}"/>
              </a:ext>
            </a:extLst>
          </p:cNvPr>
          <p:cNvSpPr txBox="1"/>
          <p:nvPr/>
        </p:nvSpPr>
        <p:spPr>
          <a:xfrm>
            <a:off x="7767106" y="4549100"/>
            <a:ext cx="783001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rgbClr val="F0A12C"/>
                </a:solidFill>
              </a:rPr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250056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2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20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621F96F1C7164281D6B51EE065119F" ma:contentTypeVersion="4" ma:contentTypeDescription="Create a new document." ma:contentTypeScope="" ma:versionID="cb9c3ab990d8452b7430780962de689c">
  <xsd:schema xmlns:xsd="http://www.w3.org/2001/XMLSchema" xmlns:xs="http://www.w3.org/2001/XMLSchema" xmlns:p="http://schemas.microsoft.com/office/2006/metadata/properties" xmlns:ns2="3e77282f-4bd5-4cd3-bacd-ac7d2b7a49e9" targetNamespace="http://schemas.microsoft.com/office/2006/metadata/properties" ma:root="true" ma:fieldsID="a887673fdc299ec970059bef5455bcfa" ns2:_="">
    <xsd:import namespace="3e77282f-4bd5-4cd3-bacd-ac7d2b7a49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77282f-4bd5-4cd3-bacd-ac7d2b7a49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9C33AB-DF71-431C-81DC-7829469BA118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3e77282f-4bd5-4cd3-bacd-ac7d2b7a49e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FACB832-30CA-4CFE-A396-C2E470D8D9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EDCFBB4-1C50-4690-AB4A-321D6449F4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77282f-4bd5-4cd3-bacd-ac7d2b7a49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0</TotalTime>
  <Words>198</Words>
  <Application>Microsoft Office PowerPoint</Application>
  <PresentationFormat>Widescreen</PresentationFormat>
  <Paragraphs>29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Symbol</vt:lpstr>
      <vt:lpstr>Wingdings</vt:lpstr>
      <vt:lpstr>Metropolitan</vt:lpstr>
      <vt:lpstr>Are virtual insight visits an effective way of engaging learners?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2020-04-24T06:29:24Z</dcterms:created>
  <dcterms:modified xsi:type="dcterms:W3CDTF">2020-04-24T09:30:30Z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0x0101000A621F96F1C7164281D6B51EE065119F</vt:lpwstr>
  </property>
</Properties>
</file>