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C7C3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C7C3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C7C3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6100" y="9510394"/>
            <a:ext cx="2933700" cy="831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2573634" y="634999"/>
            <a:ext cx="1841500" cy="12617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516" y="671829"/>
            <a:ext cx="13218667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C7C3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4331" y="1641093"/>
            <a:ext cx="13877036" cy="4309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516" y="671829"/>
            <a:ext cx="9616440" cy="741680"/>
          </a:xfrm>
          <a:prstGeom prst="rect"/>
        </p:spPr>
        <p:txBody>
          <a:bodyPr wrap="square" lIns="0" tIns="36830" rIns="0" bIns="0" rtlCol="0" vert="horz">
            <a:spAutoFit/>
          </a:bodyPr>
          <a:lstStyle/>
          <a:p>
            <a:pPr marL="2690495" marR="5080" indent="-2678430">
              <a:lnSpc>
                <a:spcPts val="2760"/>
              </a:lnSpc>
              <a:spcBef>
                <a:spcPts val="290"/>
              </a:spcBef>
            </a:pPr>
            <a:r>
              <a:rPr dirty="0" spc="-5"/>
              <a:t>Investigation </a:t>
            </a:r>
            <a:r>
              <a:rPr dirty="0"/>
              <a:t>into </a:t>
            </a:r>
            <a:r>
              <a:rPr dirty="0" spc="-5"/>
              <a:t>Running </a:t>
            </a:r>
            <a:r>
              <a:rPr dirty="0"/>
              <a:t>Module </a:t>
            </a:r>
            <a:r>
              <a:rPr dirty="0" spc="-5"/>
              <a:t>Specific </a:t>
            </a:r>
            <a:r>
              <a:rPr dirty="0" spc="-35"/>
              <a:t>Taster </a:t>
            </a:r>
            <a:r>
              <a:rPr dirty="0" spc="-25"/>
              <a:t>Tutorials </a:t>
            </a:r>
            <a:r>
              <a:rPr dirty="0" spc="-5"/>
              <a:t>Within  Prisons </a:t>
            </a:r>
            <a:r>
              <a:rPr dirty="0"/>
              <a:t>for </a:t>
            </a:r>
            <a:r>
              <a:rPr dirty="0" spc="-5"/>
              <a:t>Non-OU</a:t>
            </a:r>
            <a:r>
              <a:rPr dirty="0"/>
              <a:t> </a:t>
            </a:r>
            <a:r>
              <a:rPr dirty="0" spc="-5"/>
              <a:t>Students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4331" y="1641093"/>
            <a:ext cx="13629640" cy="430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Colin </a:t>
            </a:r>
            <a:r>
              <a:rPr dirty="0" sz="1800" spc="-5" b="1">
                <a:latin typeface="Arial"/>
                <a:cs typeface="Arial"/>
              </a:rPr>
              <a:t>Blundell &amp; </a:t>
            </a:r>
            <a:r>
              <a:rPr dirty="0" sz="1800" b="1">
                <a:latin typeface="Arial"/>
                <a:cs typeface="Arial"/>
              </a:rPr>
              <a:t>SiSE </a:t>
            </a:r>
            <a:r>
              <a:rPr dirty="0" sz="1800" spc="-35" b="1">
                <a:latin typeface="Arial"/>
                <a:cs typeface="Arial"/>
              </a:rPr>
              <a:t>Team</a:t>
            </a:r>
            <a:r>
              <a:rPr dirty="0" sz="1800" b="1">
                <a:latin typeface="Arial"/>
                <a:cs typeface="Arial"/>
              </a:rPr>
              <a:t> North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sz="1800" spc="-5" b="1"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  <a:p>
            <a:pPr marL="60960" marR="5080">
              <a:lnSpc>
                <a:spcPct val="95900"/>
              </a:lnSpc>
              <a:spcBef>
                <a:spcPts val="1625"/>
              </a:spcBef>
            </a:pPr>
            <a:r>
              <a:rPr dirty="0" sz="1600" spc="-5">
                <a:latin typeface="Arial"/>
                <a:cs typeface="Arial"/>
              </a:rPr>
              <a:t>When I visit prisons to run </a:t>
            </a:r>
            <a:r>
              <a:rPr dirty="0" sz="1600">
                <a:latin typeface="Arial"/>
                <a:cs typeface="Arial"/>
              </a:rPr>
              <a:t>tutorials </a:t>
            </a:r>
            <a:r>
              <a:rPr dirty="0" sz="1600" spc="-5">
                <a:latin typeface="Arial"/>
                <a:cs typeface="Arial"/>
              </a:rPr>
              <a:t>more often than not there are a </a:t>
            </a:r>
            <a:r>
              <a:rPr dirty="0" sz="1600">
                <a:latin typeface="Arial"/>
                <a:cs typeface="Arial"/>
              </a:rPr>
              <a:t>large </a:t>
            </a:r>
            <a:r>
              <a:rPr dirty="0" sz="1600" spc="-5">
                <a:latin typeface="Arial"/>
                <a:cs typeface="Arial"/>
              </a:rPr>
              <a:t>number of prisoners </a:t>
            </a:r>
            <a:r>
              <a:rPr dirty="0" sz="1600">
                <a:latin typeface="Arial"/>
                <a:cs typeface="Arial"/>
              </a:rPr>
              <a:t>in </a:t>
            </a:r>
            <a:r>
              <a:rPr dirty="0" sz="1600" spc="-5">
                <a:latin typeface="Arial"/>
                <a:cs typeface="Arial"/>
              </a:rPr>
              <a:t>the same classroom doing </a:t>
            </a:r>
            <a:r>
              <a:rPr dirty="0" sz="1600">
                <a:latin typeface="Arial"/>
                <a:cs typeface="Arial"/>
              </a:rPr>
              <a:t>non-OU study </a:t>
            </a:r>
            <a:r>
              <a:rPr dirty="0" sz="1600" spc="-5">
                <a:latin typeface="Arial"/>
                <a:cs typeface="Arial"/>
              </a:rPr>
              <a:t>who show an  interest in what is being covered. This project aims to try to capture these students </a:t>
            </a:r>
            <a:r>
              <a:rPr dirty="0" sz="1600">
                <a:latin typeface="Arial"/>
                <a:cs typeface="Arial"/>
              </a:rPr>
              <a:t>by </a:t>
            </a:r>
            <a:r>
              <a:rPr dirty="0" sz="1600" spc="-5">
                <a:latin typeface="Arial"/>
                <a:cs typeface="Arial"/>
              </a:rPr>
              <a:t>running joint AL/SiSE team visits which include taster tutorials on  level one STEM modules and the administration/requirements for OU study. This is also to be done in prisons where the </a:t>
            </a:r>
            <a:r>
              <a:rPr dirty="0" sz="1600" spc="-10">
                <a:solidFill>
                  <a:srgbClr val="FF0000"/>
                </a:solidFill>
                <a:latin typeface="Arial"/>
                <a:cs typeface="Arial"/>
              </a:rPr>
              <a:t>OU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currently </a:t>
            </a:r>
            <a:r>
              <a:rPr dirty="0" sz="1600">
                <a:solidFill>
                  <a:srgbClr val="FF0000"/>
                </a:solidFill>
                <a:latin typeface="Arial"/>
                <a:cs typeface="Arial"/>
              </a:rPr>
              <a:t>do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not have a  presence </a:t>
            </a:r>
            <a:r>
              <a:rPr dirty="0" sz="1600" spc="-5">
                <a:latin typeface="Arial"/>
                <a:cs typeface="Arial"/>
              </a:rPr>
              <a:t>and </a:t>
            </a:r>
            <a:r>
              <a:rPr dirty="0" sz="1600">
                <a:latin typeface="Arial"/>
                <a:cs typeface="Arial"/>
              </a:rPr>
              <a:t>in </a:t>
            </a:r>
            <a:r>
              <a:rPr dirty="0" sz="1600" spc="-5">
                <a:latin typeface="Arial"/>
                <a:cs typeface="Arial"/>
              </a:rPr>
              <a:t>particular opening the net </a:t>
            </a:r>
            <a:r>
              <a:rPr dirty="0" sz="1600">
                <a:latin typeface="Arial"/>
                <a:cs typeface="Arial"/>
              </a:rPr>
              <a:t>for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female</a:t>
            </a:r>
            <a:r>
              <a:rPr dirty="0" sz="1600" spc="3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prisoners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1505"/>
              </a:spcBef>
            </a:pPr>
            <a:r>
              <a:rPr dirty="0" sz="1800" spc="-5" b="1">
                <a:latin typeface="Arial"/>
                <a:cs typeface="Arial"/>
              </a:rPr>
              <a:t>Project</a:t>
            </a:r>
            <a:r>
              <a:rPr dirty="0" sz="1800" spc="-7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Aims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Arial"/>
              <a:cs typeface="Arial"/>
            </a:endParaRPr>
          </a:p>
          <a:p>
            <a:pPr algn="just" marL="60960" marR="7053580">
              <a:lnSpc>
                <a:spcPct val="96000"/>
              </a:lnSpc>
              <a:buAutoNum type="arabicPlain"/>
              <a:tabLst>
                <a:tab pos="231140" algn="l"/>
              </a:tabLst>
            </a:pPr>
            <a:r>
              <a:rPr dirty="0" sz="1600" spc="-5">
                <a:latin typeface="Arial"/>
                <a:cs typeface="Arial"/>
              </a:rPr>
              <a:t>To generate relationships between the OU and education departments  of prisons which currently have </a:t>
            </a:r>
            <a:r>
              <a:rPr dirty="0" sz="1600">
                <a:latin typeface="Arial"/>
                <a:cs typeface="Arial"/>
              </a:rPr>
              <a:t>none </a:t>
            </a:r>
            <a:r>
              <a:rPr dirty="0" sz="1600" spc="-5">
                <a:latin typeface="Arial"/>
                <a:cs typeface="Arial"/>
              </a:rPr>
              <a:t>and to </a:t>
            </a:r>
            <a:r>
              <a:rPr dirty="0" sz="1600">
                <a:latin typeface="Arial"/>
                <a:cs typeface="Arial"/>
              </a:rPr>
              <a:t>enhance </a:t>
            </a:r>
            <a:r>
              <a:rPr dirty="0" sz="1600" spc="-5">
                <a:latin typeface="Arial"/>
                <a:cs typeface="Arial"/>
              </a:rPr>
              <a:t>these relationships  where we have</a:t>
            </a:r>
            <a:r>
              <a:rPr dirty="0" sz="1600">
                <a:latin typeface="Arial"/>
                <a:cs typeface="Arial"/>
              </a:rPr>
              <a:t> them.</a:t>
            </a:r>
            <a:endParaRPr sz="1600">
              <a:latin typeface="Arial"/>
              <a:cs typeface="Arial"/>
            </a:endParaRPr>
          </a:p>
          <a:p>
            <a:pPr marL="230504" indent="-170180">
              <a:lnSpc>
                <a:spcPts val="1800"/>
              </a:lnSpc>
              <a:buAutoNum type="arabicPlain"/>
              <a:tabLst>
                <a:tab pos="231140" algn="l"/>
              </a:tabLst>
            </a:pPr>
            <a:r>
              <a:rPr dirty="0" sz="1600" spc="-5">
                <a:latin typeface="Arial"/>
                <a:cs typeface="Arial"/>
              </a:rPr>
              <a:t>Set up and run joint SiSE team and AL visits within prisons for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wide</a:t>
            </a:r>
            <a:endParaRPr sz="1600">
              <a:latin typeface="Arial"/>
              <a:cs typeface="Arial"/>
            </a:endParaRPr>
          </a:p>
          <a:p>
            <a:pPr marL="60960" marR="6985000">
              <a:lnSpc>
                <a:spcPts val="1839"/>
              </a:lnSpc>
              <a:spcBef>
                <a:spcPts val="90"/>
              </a:spcBef>
            </a:pPr>
            <a:r>
              <a:rPr dirty="0" sz="1600" spc="-5">
                <a:latin typeface="Arial"/>
                <a:cs typeface="Arial"/>
              </a:rPr>
              <a:t>group </a:t>
            </a:r>
            <a:r>
              <a:rPr dirty="0" sz="1600">
                <a:latin typeface="Arial"/>
                <a:cs typeface="Arial"/>
              </a:rPr>
              <a:t>taster </a:t>
            </a:r>
            <a:r>
              <a:rPr dirty="0" sz="1600" spc="-5">
                <a:latin typeface="Arial"/>
                <a:cs typeface="Arial"/>
              </a:rPr>
              <a:t>sessions for non-OU students covering the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how to </a:t>
            </a:r>
            <a:r>
              <a:rPr dirty="0" sz="1600">
                <a:solidFill>
                  <a:srgbClr val="FF0000"/>
                </a:solidFill>
                <a:latin typeface="Arial"/>
                <a:cs typeface="Arial"/>
              </a:rPr>
              <a:t>study </a:t>
            </a:r>
            <a:r>
              <a:rPr dirty="0" sz="1600" spc="-5">
                <a:latin typeface="Arial"/>
                <a:cs typeface="Arial"/>
              </a:rPr>
              <a:t>and  the </a:t>
            </a:r>
            <a:r>
              <a:rPr dirty="0" sz="1600" spc="-10">
                <a:solidFill>
                  <a:srgbClr val="FF0000"/>
                </a:solidFill>
                <a:latin typeface="Arial"/>
                <a:cs typeface="Arial"/>
              </a:rPr>
              <a:t>what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dirty="0" sz="1600" spc="1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0000"/>
                </a:solidFill>
                <a:latin typeface="Arial"/>
                <a:cs typeface="Arial"/>
              </a:rPr>
              <a:t>study</a:t>
            </a:r>
            <a:r>
              <a:rPr dirty="0" sz="160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230504" indent="-170180">
              <a:lnSpc>
                <a:spcPts val="1785"/>
              </a:lnSpc>
              <a:buAutoNum type="arabicPlain" startAt="3"/>
              <a:tabLst>
                <a:tab pos="231140" algn="l"/>
              </a:tabLst>
            </a:pPr>
            <a:r>
              <a:rPr dirty="0" sz="1600" spc="-5">
                <a:latin typeface="Arial"/>
                <a:cs typeface="Arial"/>
              </a:rPr>
              <a:t>Evaluate the effectiveness </a:t>
            </a:r>
            <a:r>
              <a:rPr dirty="0" sz="1600" spc="5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the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sessions.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6144894"/>
            <a:ext cx="5419090" cy="2278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85800" y="8628582"/>
            <a:ext cx="6440170" cy="29146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275"/>
              </a:lnSpc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78000 adults in prison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education-12% drop from last</a:t>
            </a:r>
            <a:r>
              <a:rPr dirty="0" sz="20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86369" y="3778249"/>
            <a:ext cx="4800600" cy="3185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787005" y="7257033"/>
            <a:ext cx="5956935" cy="29273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285"/>
              </a:lnSpc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10%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decrease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re-offending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rate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for prison</a:t>
            </a:r>
            <a:r>
              <a:rPr dirty="0" sz="2000" spc="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learners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74305" y="7783829"/>
            <a:ext cx="8255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Pha</a:t>
            </a:r>
            <a:r>
              <a:rPr dirty="0" sz="1800" spc="-15" b="1">
                <a:latin typeface="Arial"/>
                <a:cs typeface="Arial"/>
              </a:rPr>
              <a:t>s</a:t>
            </a:r>
            <a:r>
              <a:rPr dirty="0" sz="1800" spc="-5" b="1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74305" y="8254745"/>
            <a:ext cx="6442075" cy="970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1610" indent="-169545">
              <a:lnSpc>
                <a:spcPts val="1880"/>
              </a:lnSpc>
              <a:spcBef>
                <a:spcPts val="95"/>
              </a:spcBef>
              <a:buAutoNum type="arabicPlain"/>
              <a:tabLst>
                <a:tab pos="182245" algn="l"/>
              </a:tabLst>
            </a:pPr>
            <a:r>
              <a:rPr dirty="0" sz="1600" spc="-5">
                <a:latin typeface="Arial"/>
                <a:cs typeface="Arial"/>
              </a:rPr>
              <a:t>Literature research and current situation </a:t>
            </a:r>
            <a:r>
              <a:rPr dirty="0" sz="1600">
                <a:latin typeface="Arial"/>
                <a:cs typeface="Arial"/>
              </a:rPr>
              <a:t>in </a:t>
            </a:r>
            <a:r>
              <a:rPr dirty="0" sz="1600" spc="-5">
                <a:latin typeface="Arial"/>
                <a:cs typeface="Arial"/>
              </a:rPr>
              <a:t>North prisons</a:t>
            </a:r>
            <a:r>
              <a:rPr dirty="0" sz="1600" spc="1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analysis.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1850"/>
              </a:lnSpc>
              <a:spcBef>
                <a:spcPts val="80"/>
              </a:spcBef>
              <a:buAutoNum type="arabicPlain"/>
              <a:tabLst>
                <a:tab pos="182245" algn="l"/>
              </a:tabLst>
            </a:pPr>
            <a:r>
              <a:rPr dirty="0" sz="1600" spc="-5">
                <a:latin typeface="Arial"/>
                <a:cs typeface="Arial"/>
              </a:rPr>
              <a:t>Contact prison education departments and discuss feasibility of visits.  3 Target specific prisons based </a:t>
            </a:r>
            <a:r>
              <a:rPr dirty="0" sz="1600">
                <a:latin typeface="Arial"/>
                <a:cs typeface="Arial"/>
              </a:rPr>
              <a:t>on </a:t>
            </a:r>
            <a:r>
              <a:rPr dirty="0" sz="1600" spc="-5">
                <a:latin typeface="Arial"/>
                <a:cs typeface="Arial"/>
              </a:rPr>
              <a:t>Equality, Diversity and</a:t>
            </a:r>
            <a:r>
              <a:rPr dirty="0" sz="1600" spc="8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Inclusion.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785"/>
              </a:lnSpc>
            </a:pPr>
            <a:r>
              <a:rPr dirty="0" sz="1600" spc="-5">
                <a:latin typeface="Arial"/>
                <a:cs typeface="Arial"/>
              </a:rPr>
              <a:t>4 Evaluate project using recorded data and</a:t>
            </a:r>
            <a:r>
              <a:rPr dirty="0" sz="1600" spc="5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interviews/surveys.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terms:created xsi:type="dcterms:W3CDTF">2020-07-27T10:15:41Z</dcterms:created>
  <dcterms:modified xsi:type="dcterms:W3CDTF">2020-07-27T10:15:41Z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2020-07-27T00:00:00Z</vt:filetime>
  </property>
</Properties>
</file>