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5125700" cy="10693400"/>
  <p:notesSz cx="151257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0730" y="9534770"/>
            <a:ext cx="2933687" cy="8074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11725275" y="579767"/>
            <a:ext cx="1841497" cy="12617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9216" y="666241"/>
            <a:ext cx="9467215" cy="920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3450"/>
              </a:lnSpc>
              <a:spcBef>
                <a:spcPts val="340"/>
              </a:spcBef>
            </a:pPr>
            <a:r>
              <a:rPr dirty="0" spc="-5"/>
              <a:t>Evaluating the design of the virtual microscope </a:t>
            </a:r>
            <a:r>
              <a:rPr dirty="0"/>
              <a:t>with  </a:t>
            </a:r>
            <a:r>
              <a:rPr dirty="0" spc="-5"/>
              <a:t>students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9216" y="1363506"/>
            <a:ext cx="12045950" cy="7908925"/>
          </a:xfrm>
          <a:prstGeom prst="rect">
            <a:avLst/>
          </a:prstGeom>
        </p:spPr>
        <p:txBody>
          <a:bodyPr wrap="square" lIns="0" tIns="1981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dirty="0" sz="2200" spc="-5">
                <a:latin typeface="Arial"/>
                <a:cs typeface="Arial"/>
              </a:rPr>
              <a:t>Dr Christothea Herodotou, Senior Lecturer,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IET.</a:t>
            </a:r>
            <a:endParaRPr sz="22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1190"/>
              </a:spcBef>
            </a:pPr>
            <a:r>
              <a:rPr dirty="0" sz="1800" spc="-5" b="1">
                <a:latin typeface="Arial"/>
                <a:cs typeface="Arial"/>
              </a:rPr>
              <a:t>What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5" b="1">
                <a:latin typeface="Arial"/>
                <a:cs typeface="Arial"/>
              </a:rPr>
              <a:t>the aim of </a:t>
            </a: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5" b="1">
                <a:latin typeface="Arial"/>
                <a:cs typeface="Arial"/>
              </a:rPr>
              <a:t>project? Examine and improve the design of the </a:t>
            </a:r>
            <a:r>
              <a:rPr dirty="0" sz="1800" spc="-10" b="1">
                <a:latin typeface="Arial"/>
                <a:cs typeface="Arial"/>
              </a:rPr>
              <a:t>Virtual </a:t>
            </a:r>
            <a:r>
              <a:rPr dirty="0" sz="1800" spc="-5" b="1">
                <a:latin typeface="Arial"/>
                <a:cs typeface="Arial"/>
              </a:rPr>
              <a:t>Microscope</a:t>
            </a:r>
            <a:r>
              <a:rPr dirty="0" sz="1800" spc="5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(VM)</a:t>
            </a:r>
            <a:endParaRPr sz="1800">
              <a:latin typeface="Arial"/>
              <a:cs typeface="Arial"/>
            </a:endParaRPr>
          </a:p>
          <a:p>
            <a:pPr marL="60960">
              <a:lnSpc>
                <a:spcPts val="1645"/>
              </a:lnSpc>
              <a:spcBef>
                <a:spcPts val="1555"/>
              </a:spcBef>
            </a:pPr>
            <a:r>
              <a:rPr dirty="0" sz="1400" spc="-5" b="1">
                <a:latin typeface="Arial"/>
                <a:cs typeface="Arial"/>
              </a:rPr>
              <a:t>Research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objectives:</a:t>
            </a:r>
            <a:endParaRPr sz="1400">
              <a:latin typeface="Arial"/>
              <a:cs typeface="Arial"/>
            </a:endParaRPr>
          </a:p>
          <a:p>
            <a:pPr marL="328295" indent="-267970">
              <a:lnSpc>
                <a:spcPts val="1610"/>
              </a:lnSpc>
              <a:buAutoNum type="alphaLcParenBoth"/>
              <a:tabLst>
                <a:tab pos="328930" algn="l"/>
              </a:tabLst>
            </a:pPr>
            <a:r>
              <a:rPr dirty="0" sz="1400" spc="-5">
                <a:latin typeface="Arial"/>
                <a:cs typeface="Arial"/>
              </a:rPr>
              <a:t>identify what students understand when they interact with the different VM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features,</a:t>
            </a:r>
            <a:endParaRPr sz="1400">
              <a:latin typeface="Arial"/>
              <a:cs typeface="Arial"/>
            </a:endParaRPr>
          </a:p>
          <a:p>
            <a:pPr marL="328930" indent="-268605">
              <a:lnSpc>
                <a:spcPts val="1610"/>
              </a:lnSpc>
              <a:buAutoNum type="alphaLcParenBoth"/>
              <a:tabLst>
                <a:tab pos="329565" algn="l"/>
              </a:tabLst>
            </a:pPr>
            <a:r>
              <a:rPr dirty="0" sz="1400" spc="-5">
                <a:latin typeface="Arial"/>
                <a:cs typeface="Arial"/>
              </a:rPr>
              <a:t>capture what difficulties they may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face,</a:t>
            </a:r>
            <a:endParaRPr sz="1400">
              <a:latin typeface="Arial"/>
              <a:cs typeface="Arial"/>
            </a:endParaRPr>
          </a:p>
          <a:p>
            <a:pPr marL="318770" indent="-257810">
              <a:lnSpc>
                <a:spcPts val="1610"/>
              </a:lnSpc>
              <a:buAutoNum type="alphaLcParenBoth"/>
              <a:tabLst>
                <a:tab pos="319405" algn="l"/>
              </a:tabLst>
            </a:pPr>
            <a:r>
              <a:rPr dirty="0" sz="1400" spc="-5">
                <a:latin typeface="Arial"/>
                <a:cs typeface="Arial"/>
              </a:rPr>
              <a:t>understand how students’ background (science or other; new vs continuous) may relate to VM usage,</a:t>
            </a:r>
            <a:r>
              <a:rPr dirty="0" sz="1400" spc="7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328930" indent="-267970">
              <a:lnSpc>
                <a:spcPts val="1645"/>
              </a:lnSpc>
              <a:buAutoNum type="alphaLcParenBoth"/>
              <a:tabLst>
                <a:tab pos="329565" algn="l"/>
              </a:tabLst>
            </a:pPr>
            <a:r>
              <a:rPr dirty="0" sz="1400" spc="-5">
                <a:latin typeface="Arial"/>
                <a:cs typeface="Arial"/>
              </a:rPr>
              <a:t>explore whether live feedback from a tutor can facilitate understanding and engagement with the</a:t>
            </a:r>
            <a:r>
              <a:rPr dirty="0" sz="1400" spc="6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VM.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lphaLcParenBoth"/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lphaLcParenBoth"/>
            </a:pPr>
            <a:endParaRPr sz="1200">
              <a:latin typeface="Arial"/>
              <a:cs typeface="Arial"/>
            </a:endParaRPr>
          </a:p>
          <a:p>
            <a:pPr marL="60960">
              <a:lnSpc>
                <a:spcPts val="2130"/>
              </a:lnSpc>
            </a:pPr>
            <a:r>
              <a:rPr dirty="0" sz="1800" spc="-5" b="1">
                <a:latin typeface="Arial"/>
                <a:cs typeface="Arial"/>
              </a:rPr>
              <a:t>What </a:t>
            </a:r>
            <a:r>
              <a:rPr dirty="0" sz="1800" b="1">
                <a:latin typeface="Arial"/>
                <a:cs typeface="Arial"/>
              </a:rPr>
              <a:t>do </a:t>
            </a:r>
            <a:r>
              <a:rPr dirty="0" sz="1800" spc="-5" b="1">
                <a:latin typeface="Arial"/>
                <a:cs typeface="Arial"/>
              </a:rPr>
              <a:t>we know </a:t>
            </a:r>
            <a:r>
              <a:rPr dirty="0" sz="1800" b="1">
                <a:latin typeface="Arial"/>
                <a:cs typeface="Arial"/>
              </a:rPr>
              <a:t>from </a:t>
            </a:r>
            <a:r>
              <a:rPr dirty="0" sz="1800" spc="-5" b="1">
                <a:latin typeface="Arial"/>
                <a:cs typeface="Arial"/>
              </a:rPr>
              <a:t>the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literature?</a:t>
            </a:r>
            <a:endParaRPr sz="1800">
              <a:latin typeface="Arial"/>
              <a:cs typeface="Arial"/>
            </a:endParaRPr>
          </a:p>
          <a:p>
            <a:pPr marL="60960">
              <a:lnSpc>
                <a:spcPts val="1614"/>
              </a:lnSpc>
            </a:pPr>
            <a:r>
              <a:rPr dirty="0" sz="1400" spc="-5">
                <a:latin typeface="Arial"/>
                <a:cs typeface="Arial"/>
              </a:rPr>
              <a:t>Studies examined:</a:t>
            </a:r>
            <a:endParaRPr sz="1400">
              <a:latin typeface="Arial"/>
              <a:cs typeface="Arial"/>
            </a:endParaRPr>
          </a:p>
          <a:p>
            <a:pPr lvl="1" marL="518159" indent="-229235">
              <a:lnSpc>
                <a:spcPts val="1610"/>
              </a:lnSpc>
              <a:buChar char="-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technical specification of the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VM</a:t>
            </a:r>
            <a:endParaRPr sz="1400">
              <a:latin typeface="Arial"/>
              <a:cs typeface="Arial"/>
            </a:endParaRPr>
          </a:p>
          <a:p>
            <a:pPr lvl="1" marL="518159" indent="-229235">
              <a:lnSpc>
                <a:spcPts val="1610"/>
              </a:lnSpc>
              <a:buChar char="-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compared physical and virtual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VM</a:t>
            </a:r>
            <a:endParaRPr sz="1400">
              <a:latin typeface="Arial"/>
              <a:cs typeface="Arial"/>
            </a:endParaRPr>
          </a:p>
          <a:p>
            <a:pPr lvl="1" marL="518159" indent="-229235">
              <a:lnSpc>
                <a:spcPts val="1610"/>
              </a:lnSpc>
              <a:buChar char="-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examined satisfaction and learning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outcomes</a:t>
            </a:r>
            <a:endParaRPr sz="1400">
              <a:latin typeface="Arial"/>
              <a:cs typeface="Arial"/>
            </a:endParaRPr>
          </a:p>
          <a:p>
            <a:pPr lvl="1" marL="518795" indent="-229870">
              <a:lnSpc>
                <a:spcPts val="1610"/>
              </a:lnSpc>
              <a:buChar char="-"/>
              <a:tabLst>
                <a:tab pos="518159" algn="l"/>
                <a:tab pos="519430" algn="l"/>
              </a:tabLst>
            </a:pPr>
            <a:r>
              <a:rPr dirty="0" sz="1400" spc="-5">
                <a:latin typeface="Arial"/>
                <a:cs typeface="Arial"/>
              </a:rPr>
              <a:t>few studies examined what students do and think about the design/features/functionality of the</a:t>
            </a:r>
            <a:r>
              <a:rPr dirty="0" sz="1400" spc="5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VM</a:t>
            </a:r>
            <a:endParaRPr sz="1400">
              <a:latin typeface="Arial"/>
              <a:cs typeface="Arial"/>
            </a:endParaRPr>
          </a:p>
          <a:p>
            <a:pPr lvl="1" marL="518159" marR="527050" indent="-228600">
              <a:lnSpc>
                <a:spcPts val="1610"/>
              </a:lnSpc>
              <a:spcBef>
                <a:spcPts val="75"/>
              </a:spcBef>
              <a:buChar char="-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previous eSTEeM-funded project revealed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students’ need for ongoing support and guidance when using the </a:t>
            </a:r>
            <a:r>
              <a:rPr dirty="0" u="heavy" sz="14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VM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that can confirm/reject their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interpretations of slides and clarify</a:t>
            </a:r>
            <a:r>
              <a:rPr dirty="0" u="heavy" sz="1400" spc="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misconceptions.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5"/>
              </a:spcBef>
            </a:pPr>
            <a:r>
              <a:rPr dirty="0" sz="1800" spc="-5" b="1">
                <a:latin typeface="Arial"/>
                <a:cs typeface="Arial"/>
              </a:rPr>
              <a:t>What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5" b="1">
                <a:latin typeface="Arial"/>
                <a:cs typeface="Arial"/>
              </a:rPr>
              <a:t>the methodological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design?</a:t>
            </a:r>
            <a:endParaRPr sz="18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  <a:spcBef>
                <a:spcPts val="1550"/>
              </a:spcBef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Sample:</a:t>
            </a:r>
            <a:r>
              <a:rPr dirty="0" sz="1400" spc="-5">
                <a:latin typeface="Arial"/>
                <a:cs typeface="Arial"/>
              </a:rPr>
              <a:t> 40 students from the Curriculum Design Panel + 1</a:t>
            </a:r>
            <a:r>
              <a:rPr dirty="0" sz="1400" spc="4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AL.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Arial"/>
              <a:cs typeface="Arial"/>
            </a:endParaRPr>
          </a:p>
          <a:p>
            <a:pPr marL="60960" marR="5080">
              <a:lnSpc>
                <a:spcPts val="1610"/>
              </a:lnSpc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Data collection:</a:t>
            </a:r>
            <a:r>
              <a:rPr dirty="0" sz="1400" spc="-5">
                <a:latin typeface="Arial"/>
                <a:cs typeface="Arial"/>
              </a:rPr>
              <a:t> 2 workshops x 20 (one ftf and one online) during which students will be asked to complete a learning activity using the VM. An AL will be  present (live) to answer students’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questions.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Methods of capturing</a:t>
            </a:r>
            <a:r>
              <a:rPr dirty="0" u="heavy" sz="14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data:</a:t>
            </a:r>
            <a:endParaRPr sz="1400">
              <a:latin typeface="Arial"/>
              <a:cs typeface="Arial"/>
            </a:endParaRPr>
          </a:p>
          <a:p>
            <a:pPr marL="518159" indent="-22923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Screen recording and video analysis: Each student will screen record their interactions with the VM and share the</a:t>
            </a:r>
            <a:r>
              <a:rPr dirty="0" sz="1400" spc="1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recording.</a:t>
            </a:r>
            <a:endParaRPr sz="1400">
              <a:latin typeface="Arial"/>
              <a:cs typeface="Arial"/>
            </a:endParaRPr>
          </a:p>
          <a:p>
            <a:pPr marL="518159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Audio recording of the interactions between students and the</a:t>
            </a:r>
            <a:r>
              <a:rPr dirty="0" sz="1400" spc="2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AL</a:t>
            </a:r>
            <a:endParaRPr sz="1400">
              <a:latin typeface="Arial"/>
              <a:cs typeface="Arial"/>
            </a:endParaRPr>
          </a:p>
          <a:p>
            <a:pPr marL="518159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Questionnaire completed by each participating student after finishing the learning</a:t>
            </a:r>
            <a:r>
              <a:rPr dirty="0" sz="1400" spc="3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activity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3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dirty="0" u="heavy" sz="14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Methods of data analysis:</a:t>
            </a:r>
            <a:endParaRPr sz="1400">
              <a:latin typeface="Arial"/>
              <a:cs typeface="Arial"/>
            </a:endParaRPr>
          </a:p>
          <a:p>
            <a:pPr marL="518159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Capturing analytics (manually) from the video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recordings</a:t>
            </a:r>
            <a:endParaRPr sz="1400">
              <a:latin typeface="Arial"/>
              <a:cs typeface="Arial"/>
            </a:endParaRPr>
          </a:p>
          <a:p>
            <a:pPr marL="518159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18159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Thematic analysis of the discussions with the</a:t>
            </a:r>
            <a:r>
              <a:rPr dirty="0" sz="1400" spc="10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AL</a:t>
            </a:r>
            <a:endParaRPr sz="1400">
              <a:latin typeface="Arial"/>
              <a:cs typeface="Arial"/>
            </a:endParaRPr>
          </a:p>
          <a:p>
            <a:pPr marL="518159" indent="-22923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17525" algn="l"/>
                <a:tab pos="518795" algn="l"/>
              </a:tabLst>
            </a:pPr>
            <a:r>
              <a:rPr dirty="0" sz="1400" spc="-5">
                <a:latin typeface="Arial"/>
                <a:cs typeface="Arial"/>
              </a:rPr>
              <a:t>Questionnaire: thematic analysis of open-ended questions and statistical analysis of other</a:t>
            </a:r>
            <a:r>
              <a:rPr dirty="0" sz="1400" spc="45">
                <a:latin typeface="Arial"/>
                <a:cs typeface="Arial"/>
              </a:rPr>
              <a:t> </a:t>
            </a:r>
            <a:r>
              <a:rPr dirty="0" sz="1400" spc="-5">
                <a:latin typeface="Arial"/>
                <a:cs typeface="Arial"/>
              </a:rPr>
              <a:t>questions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Kevin Mayles</dc:creator>
  <dcterms:created xsi:type="dcterms:W3CDTF">2020-05-04T11:07:33Z</dcterms:created>
  <dcterms:modified xsi:type="dcterms:W3CDTF">2020-05-04T11:07:33Z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2020-05-04T00:00:00Z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2020-05-04T00:00:00Z</vt:filetime>
  </property>
</Properties>
</file>