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331" r:id="rId5"/>
  </p:sldIdLst>
  <p:sldSz cx="12192000" cy="6858000"/>
  <p:notesSz cx="7010400" cy="92964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60645"/>
    <a:srgbClr val="FF8A77"/>
    <a:srgbClr val="06061D"/>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DC1A4C-904F-46AA-8619-8089074B8412}" v="6" dt="2026-02-02T09:26:03.386"/>
    <p1510:client id="{D7151257-B902-401B-9C14-C18C98D0484A}" v="8" dt="2026-02-03T08:46:57.955"/>
    <p1510:client id="{FBA3E809-019E-072C-5833-AD48061EF1F2}" v="3" dt="2026-02-02T09:30:51.3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13" autoAdjust="0"/>
    <p:restoredTop sz="86434" autoAdjust="0"/>
  </p:normalViewPr>
  <p:slideViewPr>
    <p:cSldViewPr snapToGrid="0">
      <p:cViewPr varScale="1">
        <p:scale>
          <a:sx n="71" d="100"/>
          <a:sy n="71" d="100"/>
        </p:scale>
        <p:origin x="1416" y="62"/>
      </p:cViewPr>
      <p:guideLst>
        <p:guide orient="horz" pos="2160"/>
        <p:guide pos="3840"/>
      </p:guideLst>
    </p:cSldViewPr>
  </p:slideViewPr>
  <p:outlineViewPr>
    <p:cViewPr>
      <p:scale>
        <a:sx n="33" d="100"/>
        <a:sy n="33" d="100"/>
      </p:scale>
      <p:origin x="0" y="-5630"/>
    </p:cViewPr>
  </p:outlineViewPr>
  <p:notesTextViewPr>
    <p:cViewPr>
      <p:scale>
        <a:sx n="1" d="1"/>
        <a:sy n="1" d="1"/>
      </p:scale>
      <p:origin x="0" y="0"/>
    </p:cViewPr>
  </p:notesTextViewPr>
  <p:sorterViewPr>
    <p:cViewPr>
      <p:scale>
        <a:sx n="140" d="100"/>
        <a:sy n="140" d="100"/>
      </p:scale>
      <p:origin x="0" y="-4937"/>
    </p:cViewPr>
  </p:sorterViewPr>
  <p:notesViewPr>
    <p:cSldViewPr snapToGrid="0">
      <p:cViewPr varScale="1">
        <p:scale>
          <a:sx n="64" d="100"/>
          <a:sy n="64" d="100"/>
        </p:scale>
        <p:origin x="3149"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8CC96A8-6ED5-4539-87D6-AFCB6A9ADD7A}"/>
              </a:ext>
            </a:extLst>
          </p:cNvPr>
          <p:cNvSpPr>
            <a:spLocks noGrp="1"/>
          </p:cNvSpPr>
          <p:nvPr>
            <p:ph type="hdr" sz="quarter"/>
          </p:nvPr>
        </p:nvSpPr>
        <p:spPr>
          <a:xfrm>
            <a:off x="1" y="1"/>
            <a:ext cx="3038475" cy="466725"/>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0501CA9-6E9A-4637-835A-572E070E7FDA}"/>
              </a:ext>
            </a:extLst>
          </p:cNvPr>
          <p:cNvSpPr>
            <a:spLocks noGrp="1"/>
          </p:cNvSpPr>
          <p:nvPr>
            <p:ph type="dt" sz="quarter" idx="1"/>
          </p:nvPr>
        </p:nvSpPr>
        <p:spPr>
          <a:xfrm>
            <a:off x="3970339" y="1"/>
            <a:ext cx="3038475" cy="466725"/>
          </a:xfrm>
          <a:prstGeom prst="rect">
            <a:avLst/>
          </a:prstGeom>
        </p:spPr>
        <p:txBody>
          <a:bodyPr vert="horz" lIns="91440" tIns="45720" rIns="91440" bIns="45720" rtlCol="0"/>
          <a:lstStyle>
            <a:lvl1pPr algn="r">
              <a:defRPr sz="1200"/>
            </a:lvl1pPr>
          </a:lstStyle>
          <a:p>
            <a:fld id="{75431E61-F304-4060-A71B-12EF89F2AB62}" type="datetimeFigureOut">
              <a:rPr lang="en-GB" smtClean="0"/>
              <a:t>04/02/2026</a:t>
            </a:fld>
            <a:endParaRPr lang="en-GB"/>
          </a:p>
        </p:txBody>
      </p:sp>
      <p:sp>
        <p:nvSpPr>
          <p:cNvPr id="4" name="Footer Placeholder 3">
            <a:extLst>
              <a:ext uri="{FF2B5EF4-FFF2-40B4-BE49-F238E27FC236}">
                <a16:creationId xmlns:a16="http://schemas.microsoft.com/office/drawing/2014/main" id="{67A7BD09-F700-4294-844B-B16BB42D4517}"/>
              </a:ext>
            </a:extLst>
          </p:cNvPr>
          <p:cNvSpPr>
            <a:spLocks noGrp="1"/>
          </p:cNvSpPr>
          <p:nvPr>
            <p:ph type="ftr" sz="quarter" idx="2"/>
          </p:nvPr>
        </p:nvSpPr>
        <p:spPr>
          <a:xfrm>
            <a:off x="1" y="8829676"/>
            <a:ext cx="3038475" cy="46672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C3BD03D2-9D32-4973-B2F2-CBB43172B8F0}"/>
              </a:ext>
            </a:extLst>
          </p:cNvPr>
          <p:cNvSpPr>
            <a:spLocks noGrp="1"/>
          </p:cNvSpPr>
          <p:nvPr>
            <p:ph type="sldNum" sz="quarter" idx="3"/>
          </p:nvPr>
        </p:nvSpPr>
        <p:spPr>
          <a:xfrm>
            <a:off x="3970339" y="8829676"/>
            <a:ext cx="3038475" cy="466725"/>
          </a:xfrm>
          <a:prstGeom prst="rect">
            <a:avLst/>
          </a:prstGeom>
        </p:spPr>
        <p:txBody>
          <a:bodyPr vert="horz" lIns="91440" tIns="45720" rIns="91440" bIns="45720" rtlCol="0" anchor="b"/>
          <a:lstStyle>
            <a:lvl1pPr algn="r">
              <a:defRPr sz="1200"/>
            </a:lvl1pPr>
          </a:lstStyle>
          <a:p>
            <a:fld id="{96F62D12-9E5E-493C-BE47-C6A094F24C03}" type="slidenum">
              <a:rPr lang="en-GB" smtClean="0"/>
              <a:t>‹#›</a:t>
            </a:fld>
            <a:endParaRPr lang="en-GB"/>
          </a:p>
        </p:txBody>
      </p:sp>
    </p:spTree>
    <p:extLst>
      <p:ext uri="{BB962C8B-B14F-4D97-AF65-F5344CB8AC3E}">
        <p14:creationId xmlns:p14="http://schemas.microsoft.com/office/powerpoint/2010/main" val="3837103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70938" y="1"/>
            <a:ext cx="3037840" cy="466435"/>
          </a:xfrm>
          <a:prstGeom prst="rect">
            <a:avLst/>
          </a:prstGeom>
        </p:spPr>
        <p:txBody>
          <a:bodyPr vert="horz" lIns="91440" tIns="45720" rIns="91440" bIns="45720" rtlCol="0"/>
          <a:lstStyle>
            <a:lvl1pPr algn="r">
              <a:defRPr sz="1200"/>
            </a:lvl1pPr>
          </a:lstStyle>
          <a:p>
            <a:fld id="{FEB1C1C4-A2CA-4E67-A1F5-602634E2BCF5}" type="datetimeFigureOut">
              <a:rPr lang="en-GB" smtClean="0"/>
              <a:t>04/02/2026</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01041" y="4473892"/>
            <a:ext cx="560832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8"/>
            <a:ext cx="3037840" cy="4664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1440" tIns="45720" rIns="91440" bIns="45720" rtlCol="0" anchor="b"/>
          <a:lstStyle>
            <a:lvl1pPr algn="r">
              <a:defRPr sz="1200"/>
            </a:lvl1pPr>
          </a:lstStyle>
          <a:p>
            <a:fld id="{2C755DF9-41A9-4B2A-8603-E47104E21A85}" type="slidenum">
              <a:rPr lang="en-GB" smtClean="0"/>
              <a:t>‹#›</a:t>
            </a:fld>
            <a:endParaRPr lang="en-GB"/>
          </a:p>
        </p:txBody>
      </p:sp>
    </p:spTree>
    <p:extLst>
      <p:ext uri="{BB962C8B-B14F-4D97-AF65-F5344CB8AC3E}">
        <p14:creationId xmlns:p14="http://schemas.microsoft.com/office/powerpoint/2010/main" val="2875099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755DF9-41A9-4B2A-8603-E47104E21A85}" type="slidenum">
              <a:rPr lang="en-GB" smtClean="0"/>
              <a:t>1</a:t>
            </a:fld>
            <a:endParaRPr lang="en-GB"/>
          </a:p>
        </p:txBody>
      </p:sp>
    </p:spTree>
    <p:extLst>
      <p:ext uri="{BB962C8B-B14F-4D97-AF65-F5344CB8AC3E}">
        <p14:creationId xmlns:p14="http://schemas.microsoft.com/office/powerpoint/2010/main" val="2534922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5024934-070C-DA4D-AC21-0DC55BDEFACF}"/>
              </a:ext>
            </a:extLst>
          </p:cNvPr>
          <p:cNvSpPr/>
          <p:nvPr userDrawn="1"/>
        </p:nvSpPr>
        <p:spPr>
          <a:xfrm>
            <a:off x="10087429" y="319314"/>
            <a:ext cx="1266371" cy="9289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432869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428544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4269705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790747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Monday, 4th May 2020</a:t>
            </a:r>
            <a:endParaRPr lang="en-GB"/>
          </a:p>
        </p:txBody>
      </p:sp>
      <p:sp>
        <p:nvSpPr>
          <p:cNvPr id="5" name="Footer Placeholder 4"/>
          <p:cNvSpPr>
            <a:spLocks noGrp="1"/>
          </p:cNvSpPr>
          <p:nvPr>
            <p:ph type="ftr" sz="quarter" idx="11"/>
          </p:nvPr>
        </p:nvSpPr>
        <p:spPr/>
        <p:txBody>
          <a:bodyPr/>
          <a:lstStyle/>
          <a:p>
            <a:r>
              <a:rPr lang="en-US"/>
              <a:t>eSTEeM 16th Project Cohort Induction</a:t>
            </a:r>
            <a:endParaRPr lang="en-GB"/>
          </a:p>
        </p:txBody>
      </p:sp>
      <p:sp>
        <p:nvSpPr>
          <p:cNvPr id="6" name="Slide Number Placeholder 5"/>
          <p:cNvSpPr>
            <a:spLocks noGrp="1"/>
          </p:cNvSpPr>
          <p:nvPr>
            <p:ph type="sldNum" sz="quarter" idx="12"/>
          </p:nvPr>
        </p:nvSpPr>
        <p:spPr/>
        <p:txBody>
          <a:bodyPr/>
          <a:lstStyle/>
          <a:p>
            <a:fld id="{341D4F6A-8D54-49B9-8B0E-EEA58E4D334B}" type="slidenum">
              <a:rPr lang="en-GB" smtClean="0"/>
              <a:t>‹#›</a:t>
            </a:fld>
            <a:endParaRPr lang="en-GB"/>
          </a:p>
        </p:txBody>
      </p:sp>
      <p:sp>
        <p:nvSpPr>
          <p:cNvPr id="7" name="Rectangle 6">
            <a:extLst>
              <a:ext uri="{FF2B5EF4-FFF2-40B4-BE49-F238E27FC236}">
                <a16:creationId xmlns:a16="http://schemas.microsoft.com/office/drawing/2014/main" id="{F62414B7-E694-DD45-8C62-70FE79ADDF1F}"/>
              </a:ext>
            </a:extLst>
          </p:cNvPr>
          <p:cNvSpPr/>
          <p:nvPr userDrawn="1"/>
        </p:nvSpPr>
        <p:spPr>
          <a:xfrm>
            <a:off x="10087429" y="319314"/>
            <a:ext cx="1266371" cy="9289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358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a:t>Click to edit Master title style</a:t>
            </a:r>
            <a:endParaRPr lang="en-GB"/>
          </a:p>
        </p:txBody>
      </p:sp>
      <p:sp>
        <p:nvSpPr>
          <p:cNvPr id="3" name="Content Placeholder 2"/>
          <p:cNvSpPr>
            <a:spLocks noGrp="1"/>
          </p:cNvSpPr>
          <p:nvPr>
            <p:ph sz="half" idx="1"/>
          </p:nvPr>
        </p:nvSpPr>
        <p:spPr>
          <a:xfrm>
            <a:off x="838200" y="1368107"/>
            <a:ext cx="5181600" cy="480885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368107"/>
            <a:ext cx="5181600" cy="4808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r>
              <a:rPr lang="en-US"/>
              <a:t>Monday, 4th May 2020</a:t>
            </a:r>
            <a:endParaRPr lang="en-GB"/>
          </a:p>
        </p:txBody>
      </p:sp>
      <p:sp>
        <p:nvSpPr>
          <p:cNvPr id="6" name="Footer Placeholder 5"/>
          <p:cNvSpPr>
            <a:spLocks noGrp="1"/>
          </p:cNvSpPr>
          <p:nvPr>
            <p:ph type="ftr" sz="quarter" idx="11"/>
          </p:nvPr>
        </p:nvSpPr>
        <p:spPr/>
        <p:txBody>
          <a:bodyPr/>
          <a:lstStyle/>
          <a:p>
            <a:r>
              <a:rPr lang="en-US"/>
              <a:t>eSTEeM 16th Project Cohort Induction</a:t>
            </a:r>
            <a:endParaRPr lang="en-GB"/>
          </a:p>
        </p:txBody>
      </p:sp>
      <p:sp>
        <p:nvSpPr>
          <p:cNvPr id="7" name="Slide Number Placeholder 6"/>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14980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r>
              <a:rPr lang="en-US"/>
              <a:t>Monday, 4th May 2020</a:t>
            </a:r>
            <a:endParaRPr lang="en-GB"/>
          </a:p>
        </p:txBody>
      </p:sp>
      <p:sp>
        <p:nvSpPr>
          <p:cNvPr id="8" name="Footer Placeholder 7"/>
          <p:cNvSpPr>
            <a:spLocks noGrp="1"/>
          </p:cNvSpPr>
          <p:nvPr>
            <p:ph type="ftr" sz="quarter" idx="11"/>
          </p:nvPr>
        </p:nvSpPr>
        <p:spPr/>
        <p:txBody>
          <a:bodyPr/>
          <a:lstStyle/>
          <a:p>
            <a:r>
              <a:rPr lang="en-US"/>
              <a:t>eSTEeM 16th Project Cohort Induction</a:t>
            </a:r>
            <a:endParaRPr lang="en-GB"/>
          </a:p>
        </p:txBody>
      </p:sp>
      <p:sp>
        <p:nvSpPr>
          <p:cNvPr id="9" name="Slide Number Placeholder 8"/>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78415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r>
              <a:rPr lang="en-US"/>
              <a:t>Monday, 4th May 2020</a:t>
            </a:r>
            <a:endParaRPr lang="en-GB"/>
          </a:p>
        </p:txBody>
      </p:sp>
      <p:sp>
        <p:nvSpPr>
          <p:cNvPr id="4" name="Footer Placeholder 3"/>
          <p:cNvSpPr>
            <a:spLocks noGrp="1"/>
          </p:cNvSpPr>
          <p:nvPr>
            <p:ph type="ftr" sz="quarter" idx="11"/>
          </p:nvPr>
        </p:nvSpPr>
        <p:spPr/>
        <p:txBody>
          <a:bodyPr/>
          <a:lstStyle/>
          <a:p>
            <a:r>
              <a:rPr lang="en-US"/>
              <a:t>eSTEeM 16th Project Cohort Induction</a:t>
            </a:r>
            <a:endParaRPr lang="en-GB"/>
          </a:p>
        </p:txBody>
      </p:sp>
      <p:sp>
        <p:nvSpPr>
          <p:cNvPr id="5" name="Slide Number Placeholder 4"/>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2517539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Monday, 4th May 2020</a:t>
            </a:r>
            <a:endParaRPr lang="en-GB"/>
          </a:p>
        </p:txBody>
      </p:sp>
      <p:sp>
        <p:nvSpPr>
          <p:cNvPr id="3" name="Footer Placeholder 2"/>
          <p:cNvSpPr>
            <a:spLocks noGrp="1"/>
          </p:cNvSpPr>
          <p:nvPr>
            <p:ph type="ftr" sz="quarter" idx="11"/>
          </p:nvPr>
        </p:nvSpPr>
        <p:spPr/>
        <p:txBody>
          <a:bodyPr/>
          <a:lstStyle/>
          <a:p>
            <a:r>
              <a:rPr lang="en-US"/>
              <a:t>eSTEeM 16th Project Cohort Induction</a:t>
            </a:r>
            <a:endParaRPr lang="en-GB"/>
          </a:p>
        </p:txBody>
      </p:sp>
      <p:sp>
        <p:nvSpPr>
          <p:cNvPr id="4" name="Slide Number Placeholder 3"/>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2521443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Monday, 4th May 2020</a:t>
            </a:r>
            <a:endParaRPr lang="en-GB"/>
          </a:p>
        </p:txBody>
      </p:sp>
      <p:sp>
        <p:nvSpPr>
          <p:cNvPr id="6" name="Footer Placeholder 5"/>
          <p:cNvSpPr>
            <a:spLocks noGrp="1"/>
          </p:cNvSpPr>
          <p:nvPr>
            <p:ph type="ftr" sz="quarter" idx="11"/>
          </p:nvPr>
        </p:nvSpPr>
        <p:spPr/>
        <p:txBody>
          <a:bodyPr/>
          <a:lstStyle/>
          <a:p>
            <a:r>
              <a:rPr lang="en-US"/>
              <a:t>eSTEeM 16th Project Cohort Induction</a:t>
            </a:r>
            <a:endParaRPr lang="en-GB"/>
          </a:p>
        </p:txBody>
      </p:sp>
      <p:sp>
        <p:nvSpPr>
          <p:cNvPr id="7" name="Slide Number Placeholder 6"/>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1027989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Monday, 4th May 2020</a:t>
            </a:r>
            <a:endParaRPr lang="en-GB"/>
          </a:p>
        </p:txBody>
      </p:sp>
      <p:sp>
        <p:nvSpPr>
          <p:cNvPr id="6" name="Footer Placeholder 5"/>
          <p:cNvSpPr>
            <a:spLocks noGrp="1"/>
          </p:cNvSpPr>
          <p:nvPr>
            <p:ph type="ftr" sz="quarter" idx="11"/>
          </p:nvPr>
        </p:nvSpPr>
        <p:spPr/>
        <p:txBody>
          <a:bodyPr/>
          <a:lstStyle/>
          <a:p>
            <a:r>
              <a:rPr lang="en-US"/>
              <a:t>eSTEeM 16th Project Cohort Induction</a:t>
            </a:r>
            <a:endParaRPr lang="en-GB"/>
          </a:p>
        </p:txBody>
      </p:sp>
      <p:sp>
        <p:nvSpPr>
          <p:cNvPr id="7" name="Slide Number Placeholder 6"/>
          <p:cNvSpPr>
            <a:spLocks noGrp="1"/>
          </p:cNvSpPr>
          <p:nvPr>
            <p:ph type="sldNum" sz="quarter" idx="12"/>
          </p:nvPr>
        </p:nvSpPr>
        <p:spPr/>
        <p:txBody>
          <a:bodyPr/>
          <a:lstStyle/>
          <a:p>
            <a:fld id="{341D4F6A-8D54-49B9-8B0E-EEA58E4D334B}" type="slidenum">
              <a:rPr lang="en-GB" smtClean="0"/>
              <a:t>‹#›</a:t>
            </a:fld>
            <a:endParaRPr lang="en-GB"/>
          </a:p>
        </p:txBody>
      </p:sp>
    </p:spTree>
    <p:extLst>
      <p:ext uri="{BB962C8B-B14F-4D97-AF65-F5344CB8AC3E}">
        <p14:creationId xmlns:p14="http://schemas.microsoft.com/office/powerpoint/2010/main" val="3253764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823595"/>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351280"/>
            <a:ext cx="10515600" cy="48463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Monday, 4th May 2020</a:t>
            </a:r>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eSTEeM 16th Project Cohort Induction</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1D4F6A-8D54-49B9-8B0E-EEA58E4D334B}" type="slidenum">
              <a:rPr lang="en-GB" smtClean="0"/>
              <a:t>‹#›</a:t>
            </a:fld>
            <a:endParaRPr lang="en-GB"/>
          </a:p>
        </p:txBody>
      </p:sp>
      <p:pic>
        <p:nvPicPr>
          <p:cNvPr id="7" name="Picture 2" descr="Image result for open university logo">
            <a:extLst>
              <a:ext uri="{FF2B5EF4-FFF2-40B4-BE49-F238E27FC236}">
                <a16:creationId xmlns:a16="http://schemas.microsoft.com/office/drawing/2014/main" id="{73F5A3A6-890C-3C44-8E85-866FAD5E91E9}"/>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119712" y="361703"/>
            <a:ext cx="1234088" cy="841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1027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108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8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8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8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8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BC9E42-CF55-F942-9572-3ACDE7694071}"/>
              </a:ext>
            </a:extLst>
          </p:cNvPr>
          <p:cNvSpPr txBox="1"/>
          <p:nvPr/>
        </p:nvSpPr>
        <p:spPr>
          <a:xfrm>
            <a:off x="5285678" y="6646127"/>
            <a:ext cx="184731" cy="369332"/>
          </a:xfrm>
          <a:prstGeom prst="rect">
            <a:avLst/>
          </a:prstGeom>
          <a:noFill/>
        </p:spPr>
        <p:txBody>
          <a:bodyPr wrap="none" rtlCol="0">
            <a:spAutoFit/>
          </a:bodyPr>
          <a:lstStyle/>
          <a:p>
            <a:endParaRPr lang="en-US" dirty="0"/>
          </a:p>
        </p:txBody>
      </p:sp>
      <p:sp>
        <p:nvSpPr>
          <p:cNvPr id="3" name="Rectangle 1">
            <a:extLst>
              <a:ext uri="{FF2B5EF4-FFF2-40B4-BE49-F238E27FC236}">
                <a16:creationId xmlns:a16="http://schemas.microsoft.com/office/drawing/2014/main" id="{BF465D11-9EEB-4425-A721-333EF169DD5E}"/>
              </a:ext>
            </a:extLst>
          </p:cNvPr>
          <p:cNvSpPr>
            <a:spLocks noGrp="1" noChangeArrowheads="1"/>
          </p:cNvSpPr>
          <p:nvPr>
            <p:ph type="ctrTitle"/>
          </p:nvPr>
        </p:nvSpPr>
        <p:spPr bwMode="auto">
          <a:xfrm>
            <a:off x="94275" y="-87128"/>
            <a:ext cx="12097725" cy="7001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lvl="0" algn="l" eaLnBrk="0" fontAlgn="base" hangingPunct="0">
              <a:lnSpc>
                <a:spcPct val="100000"/>
              </a:lnSpc>
              <a:spcAft>
                <a:spcPct val="0"/>
              </a:spcAft>
            </a:pPr>
            <a:r>
              <a:rPr lang="en-GB" altLang="en-US" sz="2400" b="1" dirty="0">
                <a:solidFill>
                  <a:srgbClr val="060645"/>
                </a:solidFill>
                <a:latin typeface="Poppins" panose="00000500000000000000" pitchFamily="2" charset="0"/>
                <a:cs typeface="Poppins" panose="00000500000000000000" pitchFamily="2" charset="0"/>
              </a:rPr>
              <a:t>Developing STEM public engagement through comedy</a:t>
            </a:r>
            <a:br>
              <a:rPr lang="en-GB" altLang="en-US" sz="2400" b="1" dirty="0">
                <a:solidFill>
                  <a:srgbClr val="060645"/>
                </a:solidFill>
                <a:latin typeface="Poppins" panose="00000500000000000000" pitchFamily="2" charset="0"/>
                <a:cs typeface="Poppins" panose="00000500000000000000" pitchFamily="2" charset="0"/>
              </a:rPr>
            </a:br>
            <a:r>
              <a:rPr lang="en-GB" altLang="en-US" sz="1600" b="1" dirty="0">
                <a:solidFill>
                  <a:schemeClr val="bg2">
                    <a:lumMod val="75000"/>
                  </a:schemeClr>
                </a:solidFill>
                <a:latin typeface="Poppins" panose="00000500000000000000" pitchFamily="2" charset="0"/>
                <a:cs typeface="Poppins" panose="00000500000000000000" pitchFamily="2" charset="0"/>
              </a:rPr>
              <a:t>Chris Douce and Judith Taylor</a:t>
            </a:r>
            <a:br>
              <a:rPr lang="en-GB" altLang="en-US" sz="1800" b="1" dirty="0">
                <a:solidFill>
                  <a:srgbClr val="060645"/>
                </a:solidFill>
                <a:latin typeface="Poppins" panose="00000500000000000000" pitchFamily="2" charset="0"/>
                <a:cs typeface="Poppins" panose="00000500000000000000" pitchFamily="2" charset="0"/>
              </a:rPr>
            </a:br>
            <a:br>
              <a:rPr lang="en-GB" altLang="en-US" sz="1800" b="1" dirty="0">
                <a:solidFill>
                  <a:srgbClr val="060645"/>
                </a:solidFill>
                <a:latin typeface="Poppins" panose="00000500000000000000" pitchFamily="2" charset="0"/>
                <a:cs typeface="Poppins" panose="00000500000000000000" pitchFamily="2" charset="0"/>
              </a:rPr>
            </a:br>
            <a:r>
              <a:rPr lang="en-GB" altLang="en-US" sz="1800" b="1" dirty="0">
                <a:solidFill>
                  <a:srgbClr val="060645"/>
                </a:solidFill>
                <a:latin typeface="Poppins" panose="00000500000000000000" pitchFamily="2" charset="0"/>
                <a:cs typeface="Poppins" panose="00000500000000000000" pitchFamily="2" charset="0"/>
              </a:rPr>
              <a:t>Objective: Helping doctoral students </a:t>
            </a:r>
            <a:r>
              <a:rPr lang="en-GB" altLang="en-US" sz="1800" b="1">
                <a:solidFill>
                  <a:srgbClr val="060645"/>
                </a:solidFill>
                <a:latin typeface="Poppins" panose="00000500000000000000" pitchFamily="2" charset="0"/>
                <a:cs typeface="Poppins" panose="00000500000000000000" pitchFamily="2" charset="0"/>
              </a:rPr>
              <a:t>to develop </a:t>
            </a:r>
            <a:r>
              <a:rPr lang="en-GB" altLang="en-US" sz="1800" b="1" dirty="0">
                <a:solidFill>
                  <a:srgbClr val="060645"/>
                </a:solidFill>
                <a:latin typeface="Poppins" panose="00000500000000000000" pitchFamily="2" charset="0"/>
                <a:cs typeface="Poppins" panose="00000500000000000000" pitchFamily="2" charset="0"/>
              </a:rPr>
              <a:t>impact</a:t>
            </a:r>
            <a:br>
              <a:rPr kumimoji="0" lang="en-GB" altLang="en-US" sz="1600" b="1" i="0" u="none" strike="noStrike" cap="none" normalizeH="0" baseline="0" dirty="0">
                <a:ln>
                  <a:noFill/>
                </a:ln>
                <a:solidFill>
                  <a:srgbClr val="060645"/>
                </a:solidFill>
                <a:effectLst/>
                <a:latin typeface="Poppins" panose="00000500000000000000" pitchFamily="2" charset="0"/>
                <a:cs typeface="Poppins" panose="00000500000000000000" pitchFamily="2" charset="0"/>
              </a:rPr>
            </a:br>
            <a:r>
              <a:rPr kumimoji="0" lang="en-GB" altLang="en-US" sz="1400" b="0" i="0" u="none" strike="noStrike" cap="none" normalizeH="0" baseline="0" dirty="0">
                <a:ln>
                  <a:noFill/>
                </a:ln>
                <a:solidFill>
                  <a:srgbClr val="060645"/>
                </a:solidFill>
                <a:effectLst/>
                <a:latin typeface="Poppins" panose="00000500000000000000" pitchFamily="2" charset="0"/>
                <a:ea typeface="Times New Roman" panose="02020603050405020304" pitchFamily="18" charset="0"/>
                <a:cs typeface="Poppins" panose="00000500000000000000" pitchFamily="2" charset="0"/>
              </a:rPr>
              <a:t>Communication and presentation skills is an important and essential element to doctoral training. A short 6-week experiential pilot course will be developed. The aim is to apply concepts from ‘stand up comedy training’ to develop the confidence of doctoral students when they share their research with a wider audience.</a:t>
            </a:r>
            <a:br>
              <a:rPr kumimoji="0" lang="en-GB" altLang="en-US" sz="1400" b="0" i="0" u="none" strike="noStrike" cap="none" normalizeH="0" baseline="0" dirty="0">
                <a:ln>
                  <a:noFill/>
                </a:ln>
                <a:solidFill>
                  <a:srgbClr val="060645"/>
                </a:solidFill>
                <a:effectLst/>
                <a:latin typeface="Poppins" panose="00000500000000000000" pitchFamily="2" charset="0"/>
                <a:ea typeface="Times New Roman" panose="02020603050405020304" pitchFamily="18" charset="0"/>
                <a:cs typeface="Poppins" panose="00000500000000000000" pitchFamily="2" charset="0"/>
              </a:rPr>
            </a:br>
            <a:br>
              <a:rPr lang="en-GB" altLang="en-US" sz="1800" b="1" dirty="0">
                <a:solidFill>
                  <a:srgbClr val="060645"/>
                </a:solidFill>
                <a:latin typeface="Poppins" panose="00000500000000000000" pitchFamily="2" charset="0"/>
                <a:cs typeface="Poppins" panose="00000500000000000000" pitchFamily="2" charset="0"/>
              </a:rPr>
            </a:br>
            <a:r>
              <a:rPr lang="en-GB" altLang="en-US" sz="1800" b="1" dirty="0">
                <a:solidFill>
                  <a:srgbClr val="060645"/>
                </a:solidFill>
                <a:latin typeface="Poppins" panose="00000500000000000000" pitchFamily="2" charset="0"/>
                <a:cs typeface="Poppins" panose="00000500000000000000" pitchFamily="2" charset="0"/>
              </a:rPr>
              <a:t>Activities</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Refinement of learning outcomes.</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Scholarship of comedy performance, science communication and public engagement.</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Creation of a 6-week draft course; refinement through meetings with stakeholders.</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Development and refinement of course.</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STEM doctoral   students will then be invited to submit applications.</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Presentation and evaluation.</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800" b="1" dirty="0">
                <a:solidFill>
                  <a:srgbClr val="060645"/>
                </a:solidFill>
                <a:latin typeface="Poppins" panose="00000500000000000000" pitchFamily="2" charset="0"/>
                <a:cs typeface="Poppins" panose="00000500000000000000" pitchFamily="2" charset="0"/>
              </a:rPr>
              <a:t>Outcomes</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A full and detailed literature review.</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Curriculum design and evaluation.</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Potential </a:t>
            </a:r>
            <a:r>
              <a:rPr lang="en-GB" altLang="en-US" sz="1400" dirty="0" err="1">
                <a:solidFill>
                  <a:srgbClr val="060645"/>
                </a:solidFill>
                <a:latin typeface="Poppins" panose="00000500000000000000" pitchFamily="2" charset="0"/>
                <a:ea typeface="Times New Roman" panose="02020603050405020304" pitchFamily="18" charset="0"/>
                <a:cs typeface="Poppins" panose="00000500000000000000" pitchFamily="2" charset="0"/>
              </a:rPr>
              <a:t>OpenLearn</a:t>
            </a: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 create resource for wider impact.</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t>Increased confidence of participants.</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800" b="1" dirty="0">
                <a:solidFill>
                  <a:srgbClr val="060645"/>
                </a:solidFill>
                <a:latin typeface="Poppins" panose="00000500000000000000" pitchFamily="2" charset="0"/>
                <a:cs typeface="Poppins" panose="00000500000000000000" pitchFamily="2" charset="0"/>
              </a:rPr>
              <a:t>References</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r>
              <a:rPr lang="en-GB" altLang="en-US" sz="1100" dirty="0">
                <a:solidFill>
                  <a:srgbClr val="060645"/>
                </a:solidFill>
                <a:latin typeface="Poppins" panose="00000500000000000000" pitchFamily="2" charset="0"/>
                <a:ea typeface="Times New Roman" panose="02020603050405020304" pitchFamily="18" charset="0"/>
                <a:cs typeface="Poppins" panose="00000500000000000000" pitchFamily="2" charset="0"/>
              </a:rPr>
              <a:t>Bloom, A. (2023) Finding Your Comic Genius: An in-depth guide to the art of stand-up comedy. Independently published; Double, O. (2013) Getting the Joke: The Inner Workings of Stand-Up Comedy, 2nd edition. Methuen Drama.; Murray, L. (2007) Teach Yourself Stand Up Comedy. Teach Yourself; Head, C. (2018) A Director’s Guide to the Art of Stand-up. Methuen Drama.</a:t>
            </a:r>
            <a:br>
              <a:rPr lang="en-GB" altLang="en-US" sz="1400" dirty="0">
                <a:solidFill>
                  <a:srgbClr val="060645"/>
                </a:solidFill>
                <a:latin typeface="Poppins" panose="00000500000000000000" pitchFamily="2" charset="0"/>
                <a:ea typeface="Times New Roman" panose="02020603050405020304" pitchFamily="18" charset="0"/>
                <a:cs typeface="Poppins" panose="00000500000000000000" pitchFamily="2" charset="0"/>
              </a:rPr>
            </a:br>
            <a:br>
              <a:rPr kumimoji="0" lang="en-GB"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br>
              <a:rPr kumimoji="0" lang="en-GB"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9" name="Picture 8" descr="A black and white logo&#10;&#10;Description automatically generated with low confidence">
            <a:extLst>
              <a:ext uri="{FF2B5EF4-FFF2-40B4-BE49-F238E27FC236}">
                <a16:creationId xmlns:a16="http://schemas.microsoft.com/office/drawing/2014/main" id="{6C7A6090-39D0-B303-D8E4-96EDB08762E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28464" y="379696"/>
            <a:ext cx="2273415" cy="744026"/>
          </a:xfrm>
          <a:prstGeom prst="rect">
            <a:avLst/>
          </a:prstGeom>
        </p:spPr>
      </p:pic>
      <p:pic>
        <p:nvPicPr>
          <p:cNvPr id="5" name="Picture 4" descr="A black background with blue text&#10;&#10;Description automatically generated">
            <a:extLst>
              <a:ext uri="{FF2B5EF4-FFF2-40B4-BE49-F238E27FC236}">
                <a16:creationId xmlns:a16="http://schemas.microsoft.com/office/drawing/2014/main" id="{0F097027-6750-6F5F-752A-302E0706278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7016" y="6280564"/>
            <a:ext cx="2771745" cy="398346"/>
          </a:xfrm>
          <a:prstGeom prst="rect">
            <a:avLst/>
          </a:prstGeom>
        </p:spPr>
      </p:pic>
    </p:spTree>
    <p:custDataLst>
      <p:tags r:id="rId1"/>
    </p:custDataLst>
    <p:extLst>
      <p:ext uri="{BB962C8B-B14F-4D97-AF65-F5344CB8AC3E}">
        <p14:creationId xmlns:p14="http://schemas.microsoft.com/office/powerpoint/2010/main" val="4385722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MICROSOFT_TRANSLATOR_CLM_PRESENTATIONINFO" val="{&quot;DocumentId&quot;:&quot;29ad3a3ebe5e404357d4ecaf534720f0&quot;,&quot;LanguageCode&quot;:&quot;en-US&quot;,&quot;SlideGuids&quot;:[&quot;c9357629-6185-4467-a39f-3b7c432b5c10&quot;,&quot;a4878e81-4d15-4d43-9531-39680c84ecfd&quot;,&quot;f5b398ea-cf7c-4b3e-8177-824a4a8ab1cf&quot;,&quot;c49b6e99-fa39-4211-a779-fc7790e6eed6&quot;,&quot;dd196faf-b12c-483b-aa38-b2c4502e2f6b&quot;,&quot;18aba1ed-efdf-4f22-8d7a-ad6c440525cb&quot;,&quot;7158b587-1b31-406f-8257-87dc7fa3f787&quot;,&quot;05797c85-1add-41f0-b160-1fadf135e4cf&quot;,&quot;adaa4fae-b221-436f-8dba-057a16a6d2e7&quot;,&quot;e72066f0-097a-49a3-a904-6929ad9723e8&quot;,&quot;34c97da7-b5dc-453c-a409-7a366c37ccaf&quot;,&quot;6cc20db3-ea89-47d1-a321-ca87e78ad727&quot;,&quot;6538ee61-a74c-46f4-87b8-1761415f06fa&quot;],&quot;TimeStamp&quot;:&quot;2018-10-04T22:54:38.6356615+01:00&quot;}"/>
</p:tagLst>
</file>

<file path=ppt/tags/tag2.xml><?xml version="1.0" encoding="utf-8"?>
<p:tagLst xmlns:a="http://schemas.openxmlformats.org/drawingml/2006/main" xmlns:r="http://schemas.openxmlformats.org/officeDocument/2006/relationships" xmlns:p="http://schemas.openxmlformats.org/presentationml/2006/main">
  <p:tag name="__MICROSOFT_TRANSLATOR_CLM_SLIDEINFO" val="{&quot;Guid&quot;:&quot;c9357629-6185-4467-a39f-3b7c432b5c10&quot;,&quot;TimeStamp&quot;:&quot;2018-10-04T22:54:38.5658229+01:00&qu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CED6C7DFE1616468563158264F0D394" ma:contentTypeVersion="3" ma:contentTypeDescription="Create a new document." ma:contentTypeScope="" ma:versionID="9b2c04935b6bcc7797702e1069e82dbd">
  <xsd:schema xmlns:xsd="http://www.w3.org/2001/XMLSchema" xmlns:xs="http://www.w3.org/2001/XMLSchema" xmlns:p="http://schemas.microsoft.com/office/2006/metadata/properties" xmlns:ns2="45605991-9d69-44f2-a0a1-7ab4271bb600" targetNamespace="http://schemas.microsoft.com/office/2006/metadata/properties" ma:root="true" ma:fieldsID="84a1115b08fa9f8607109c0d1f5dedf8" ns2:_="">
    <xsd:import namespace="45605991-9d69-44f2-a0a1-7ab4271bb600"/>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605991-9d69-44f2-a0a1-7ab4271bb6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1608F3A-69F2-49E3-85E9-870F933A4CD0}">
  <ds:schemaRefs>
    <ds:schemaRef ds:uri="http://schemas.microsoft.com/sharepoint/v3/contenttype/forms"/>
  </ds:schemaRefs>
</ds:datastoreItem>
</file>

<file path=customXml/itemProps2.xml><?xml version="1.0" encoding="utf-8"?>
<ds:datastoreItem xmlns:ds="http://schemas.openxmlformats.org/officeDocument/2006/customXml" ds:itemID="{B1EE93EA-D5D4-49D0-A881-98D0BB1F15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605991-9d69-44f2-a0a1-7ab4271bb6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B884BF-7473-44F6-84E6-06F76FE84FB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4183</TotalTime>
  <Words>260</Words>
  <Application>Microsoft Office PowerPoint</Application>
  <PresentationFormat>Widescreen</PresentationFormat>
  <Paragraphs>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Poppins</vt:lpstr>
      <vt:lpstr>Office Theme</vt:lpstr>
      <vt:lpstr>Developing STEM public engagement through comedy Chris Douce and Judith Taylor  Objective: Helping doctoral students to develop impact Communication and presentation skills is an important and essential element to doctoral training. A short 6-week experiential pilot course will be developed. The aim is to apply concepts from ‘stand up comedy training’ to develop the confidence of doctoral students when they share their research with a wider audience.  Activities Refinement of learning outcomes. Scholarship of comedy performance, science communication and public engagement. Creation of a 6-week draft course; refinement through meetings with stakeholders. Development and refinement of course. STEM doctoral   students will then be invited to submit applications. Presentation and evaluation.  Outcomes A full and detailed literature review. Curriculum design and evaluation. Potential OpenLearn create resource for wider impact. Increased confidence of participants.  References Bloom, A. (2023) Finding Your Comic Genius: An in-depth guide to the art of stand-up comedy. Independently published; Double, O. (2013) Getting the Joke: The Inner Workings of Stand-Up Comedy, 2nd edition. Methuen Drama.; Murray, L. (2007) Teach Yourself Stand Up Comedy. Teach Yourself; Head, C. (2018) A Director’s Guide to the Art of Stand-up. Methuen Drama.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Embedding and sustaining inclusive STEM practices</dc:title>
  <dc:creator>Trevor Collins</dc:creator>
  <cp:lastModifiedBy>Diane.Ford</cp:lastModifiedBy>
  <cp:revision>483</cp:revision>
  <cp:lastPrinted>2018-10-16T09:27:54Z</cp:lastPrinted>
  <dcterms:created xsi:type="dcterms:W3CDTF">2017-05-06T04:58:44Z</dcterms:created>
  <dcterms:modified xsi:type="dcterms:W3CDTF">2026-02-04T10:37:57Z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0x0101001CED6C7DFE1616468563158264F0D394</vt:lpwstr>
  </property>
</Properties>
</file>