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sldIdLst>
    <p:sldId id="258" r:id="rId3"/>
    <p:sldId id="261" r:id="rId4"/>
    <p:sldId id="266" r:id="rId5"/>
    <p:sldId id="268" r:id="rId6"/>
    <p:sldId id="270" r:id="rId7"/>
    <p:sldId id="273" r:id="rId8"/>
    <p:sldId id="274" r:id="rId9"/>
    <p:sldId id="275" r:id="rId10"/>
    <p:sldId id="276" r:id="rId11"/>
    <p:sldId id="277" r:id="rId12"/>
    <p:sldId id="278" r:id="rId13"/>
    <p:sldId id="280" r:id="rId14"/>
    <p:sldId id="281" r:id="rId15"/>
    <p:sldId id="282" r:id="rId16"/>
    <p:sldId id="279" r:id="rId17"/>
    <p:sldId id="283" r:id="rId18"/>
    <p:sldId id="284" r:id="rId19"/>
    <p:sldId id="285" r:id="rId20"/>
    <p:sldId id="286" r:id="rId21"/>
    <p:sldId id="287" r:id="rId22"/>
    <p:sldId id="289" r:id="rId23"/>
    <p:sldId id="288" r:id="rId24"/>
    <p:sldId id="29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B892E-7419-4C05-8338-B4A4D2760D38}" v="6" dt="2025-02-16T15:55:31.7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8" autoAdjust="0"/>
    <p:restoredTop sz="94660"/>
  </p:normalViewPr>
  <p:slideViewPr>
    <p:cSldViewPr snapToGrid="0">
      <p:cViewPr varScale="1">
        <p:scale>
          <a:sx n="79" d="100"/>
          <a:sy n="79" d="100"/>
        </p:scale>
        <p:origin x="917"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A63748-5229-4ED0-9C7A-4EE0AA797375}" type="datetimeFigureOut">
              <a:rPr lang="en-GB" smtClean="0"/>
              <a:t>18/02/2025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1C9934-EA27-47BE-9FED-BF4286F60307}" type="slidenum">
              <a:rPr lang="en-GB" smtClean="0"/>
              <a:t>‹#›</a:t>
            </a:fld>
            <a:endParaRPr lang="en-GB" dirty="0"/>
          </a:p>
        </p:txBody>
      </p:sp>
    </p:spTree>
    <p:extLst>
      <p:ext uri="{BB962C8B-B14F-4D97-AF65-F5344CB8AC3E}">
        <p14:creationId xmlns:p14="http://schemas.microsoft.com/office/powerpoint/2010/main" val="3595587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CD80B4-3417-B74B-BDCD-C7836226A258}" type="slidenum">
              <a:rPr kumimoji="0" lang="en-US" sz="1200" b="0" i="0" u="none" strike="noStrike" kern="1200" cap="none" spc="0" normalizeH="0" baseline="0" noProof="0" smtClean="0">
                <a:ln>
                  <a:noFill/>
                </a:ln>
                <a:solidFill>
                  <a:prstClr val="black"/>
                </a:solidFill>
                <a:effectLst/>
                <a:uLnTx/>
                <a:uFillTx/>
                <a:latin typeface="Poppins" panose="000005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Poppins" panose="00000500000000000000" pitchFamily="2" charset="0"/>
              <a:ea typeface="+mn-ea"/>
              <a:cs typeface="+mn-cs"/>
            </a:endParaRPr>
          </a:p>
        </p:txBody>
      </p:sp>
    </p:spTree>
    <p:extLst>
      <p:ext uri="{BB962C8B-B14F-4D97-AF65-F5344CB8AC3E}">
        <p14:creationId xmlns:p14="http://schemas.microsoft.com/office/powerpoint/2010/main" val="4008887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C3ED-89E2-A4B7-5616-B2244159F44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FB7F6C38-E03B-1FC0-55D5-FF55A3AA45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B7F464F-B30C-E9CF-68E7-9D6C97FCC062}"/>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5" name="Footer Placeholder 4">
            <a:extLst>
              <a:ext uri="{FF2B5EF4-FFF2-40B4-BE49-F238E27FC236}">
                <a16:creationId xmlns:a16="http://schemas.microsoft.com/office/drawing/2014/main" id="{A92BF339-7BD6-18D4-A98A-8092F1CE6EA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0351AF6-8C23-4777-FC65-C6902C51BCF9}"/>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4191722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1F7C2-C9B8-54AF-5C23-71E8AC8AAB47}"/>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DB8A896-5526-C87B-F2F6-0CF142F9A12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615B28A-8A9E-22E5-7700-F92122EF3768}"/>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5" name="Footer Placeholder 4">
            <a:extLst>
              <a:ext uri="{FF2B5EF4-FFF2-40B4-BE49-F238E27FC236}">
                <a16:creationId xmlns:a16="http://schemas.microsoft.com/office/drawing/2014/main" id="{BDD0899B-E0CE-2BB4-F9C9-1C2F06ED10D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7835935-9651-1B14-383F-CA06030EA1A3}"/>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4117524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40918F-F154-AEF5-023F-1431585A6284}"/>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3E4248A1-A5DD-D148-CF3E-2407BD4013C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E6B015F-1585-C94C-6123-36FFC7AEF98F}"/>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5" name="Footer Placeholder 4">
            <a:extLst>
              <a:ext uri="{FF2B5EF4-FFF2-40B4-BE49-F238E27FC236}">
                <a16:creationId xmlns:a16="http://schemas.microsoft.com/office/drawing/2014/main" id="{75691C74-EC88-F65E-EDE4-0277A72573F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0A3A8C9-676E-A2C5-3E95-336E0DEA313E}"/>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3445781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ront Cover 1">
    <p:spTree>
      <p:nvGrpSpPr>
        <p:cNvPr id="1" name=""/>
        <p:cNvGrpSpPr/>
        <p:nvPr/>
      </p:nvGrpSpPr>
      <p:grpSpPr>
        <a:xfrm>
          <a:off x="0" y="0"/>
          <a:ext cx="0" cy="0"/>
          <a:chOff x="0" y="0"/>
          <a:chExt cx="0" cy="0"/>
        </a:xfrm>
      </p:grpSpPr>
      <p:sp>
        <p:nvSpPr>
          <p:cNvPr id="8" name="Picture Placeholder 14">
            <a:extLst>
              <a:ext uri="{FF2B5EF4-FFF2-40B4-BE49-F238E27FC236}">
                <a16:creationId xmlns:a16="http://schemas.microsoft.com/office/drawing/2014/main" id="{79A3FDC1-DA18-B647-8002-951F8A2778A7}"/>
              </a:ext>
            </a:extLst>
          </p:cNvPr>
          <p:cNvSpPr>
            <a:spLocks noGrp="1"/>
          </p:cNvSpPr>
          <p:nvPr>
            <p:ph type="pic" sz="quarter" idx="10"/>
          </p:nvPr>
        </p:nvSpPr>
        <p:spPr>
          <a:xfrm>
            <a:off x="6095998" y="0"/>
            <a:ext cx="6098726" cy="3810000"/>
          </a:xfrm>
          <a:custGeom>
            <a:avLst/>
            <a:gdLst>
              <a:gd name="connsiteX0" fmla="*/ 1626032 w 7810500"/>
              <a:gd name="connsiteY0" fmla="*/ 0 h 3810000"/>
              <a:gd name="connsiteX1" fmla="*/ 6184468 w 7810500"/>
              <a:gd name="connsiteY1" fmla="*/ 0 h 3810000"/>
              <a:gd name="connsiteX2" fmla="*/ 7810500 w 7810500"/>
              <a:gd name="connsiteY2" fmla="*/ 1626032 h 3810000"/>
              <a:gd name="connsiteX3" fmla="*/ 7810500 w 7810500"/>
              <a:gd name="connsiteY3" fmla="*/ 3625329 h 3810000"/>
              <a:gd name="connsiteX4" fmla="*/ 7625829 w 7810500"/>
              <a:gd name="connsiteY4" fmla="*/ 3810000 h 3810000"/>
              <a:gd name="connsiteX5" fmla="*/ 184671 w 7810500"/>
              <a:gd name="connsiteY5" fmla="*/ 3810000 h 3810000"/>
              <a:gd name="connsiteX6" fmla="*/ 0 w 7810500"/>
              <a:gd name="connsiteY6" fmla="*/ 3625329 h 3810000"/>
              <a:gd name="connsiteX7" fmla="*/ 0 w 7810500"/>
              <a:gd name="connsiteY7" fmla="*/ 1626032 h 3810000"/>
              <a:gd name="connsiteX8" fmla="*/ 1626032 w 7810500"/>
              <a:gd name="connsiteY8" fmla="*/ 0 h 3810000"/>
              <a:gd name="connsiteX0" fmla="*/ 1626032 w 7810500"/>
              <a:gd name="connsiteY0" fmla="*/ 0 h 3810000"/>
              <a:gd name="connsiteX1" fmla="*/ 6184468 w 7810500"/>
              <a:gd name="connsiteY1" fmla="*/ 0 h 3810000"/>
              <a:gd name="connsiteX2" fmla="*/ 7810500 w 7810500"/>
              <a:gd name="connsiteY2" fmla="*/ 3625329 h 3810000"/>
              <a:gd name="connsiteX3" fmla="*/ 7625829 w 7810500"/>
              <a:gd name="connsiteY3" fmla="*/ 3810000 h 3810000"/>
              <a:gd name="connsiteX4" fmla="*/ 184671 w 7810500"/>
              <a:gd name="connsiteY4" fmla="*/ 3810000 h 3810000"/>
              <a:gd name="connsiteX5" fmla="*/ 0 w 7810500"/>
              <a:gd name="connsiteY5" fmla="*/ 3625329 h 3810000"/>
              <a:gd name="connsiteX6" fmla="*/ 0 w 7810500"/>
              <a:gd name="connsiteY6" fmla="*/ 1626032 h 3810000"/>
              <a:gd name="connsiteX7" fmla="*/ 1626032 w 7810500"/>
              <a:gd name="connsiteY7" fmla="*/ 0 h 3810000"/>
              <a:gd name="connsiteX0" fmla="*/ 1626032 w 7963808"/>
              <a:gd name="connsiteY0" fmla="*/ 0 h 3810000"/>
              <a:gd name="connsiteX1" fmla="*/ 6184468 w 7963808"/>
              <a:gd name="connsiteY1" fmla="*/ 0 h 3810000"/>
              <a:gd name="connsiteX2" fmla="*/ 7625829 w 7963808"/>
              <a:gd name="connsiteY2" fmla="*/ 3810000 h 3810000"/>
              <a:gd name="connsiteX3" fmla="*/ 184671 w 7963808"/>
              <a:gd name="connsiteY3" fmla="*/ 3810000 h 3810000"/>
              <a:gd name="connsiteX4" fmla="*/ 0 w 7963808"/>
              <a:gd name="connsiteY4" fmla="*/ 3625329 h 3810000"/>
              <a:gd name="connsiteX5" fmla="*/ 0 w 7963808"/>
              <a:gd name="connsiteY5" fmla="*/ 1626032 h 3810000"/>
              <a:gd name="connsiteX6" fmla="*/ 1626032 w 7963808"/>
              <a:gd name="connsiteY6" fmla="*/ 0 h 3810000"/>
              <a:gd name="connsiteX0" fmla="*/ 1626032 w 6876799"/>
              <a:gd name="connsiteY0" fmla="*/ 0 h 3810000"/>
              <a:gd name="connsiteX1" fmla="*/ 6184468 w 6876799"/>
              <a:gd name="connsiteY1" fmla="*/ 0 h 3810000"/>
              <a:gd name="connsiteX2" fmla="*/ 6063729 w 6876799"/>
              <a:gd name="connsiteY2" fmla="*/ 3797300 h 3810000"/>
              <a:gd name="connsiteX3" fmla="*/ 184671 w 6876799"/>
              <a:gd name="connsiteY3" fmla="*/ 3810000 h 3810000"/>
              <a:gd name="connsiteX4" fmla="*/ 0 w 6876799"/>
              <a:gd name="connsiteY4" fmla="*/ 3625329 h 3810000"/>
              <a:gd name="connsiteX5" fmla="*/ 0 w 6876799"/>
              <a:gd name="connsiteY5" fmla="*/ 1626032 h 3810000"/>
              <a:gd name="connsiteX6" fmla="*/ 1626032 w 6876799"/>
              <a:gd name="connsiteY6" fmla="*/ 0 h 3810000"/>
              <a:gd name="connsiteX0" fmla="*/ 1626032 w 6601473"/>
              <a:gd name="connsiteY0" fmla="*/ 0 h 3810000"/>
              <a:gd name="connsiteX1" fmla="*/ 6184468 w 6601473"/>
              <a:gd name="connsiteY1" fmla="*/ 0 h 3810000"/>
              <a:gd name="connsiteX2" fmla="*/ 6063729 w 6601473"/>
              <a:gd name="connsiteY2" fmla="*/ 3797300 h 3810000"/>
              <a:gd name="connsiteX3" fmla="*/ 184671 w 6601473"/>
              <a:gd name="connsiteY3" fmla="*/ 3810000 h 3810000"/>
              <a:gd name="connsiteX4" fmla="*/ 0 w 6601473"/>
              <a:gd name="connsiteY4" fmla="*/ 3625329 h 3810000"/>
              <a:gd name="connsiteX5" fmla="*/ 0 w 6601473"/>
              <a:gd name="connsiteY5" fmla="*/ 1626032 h 3810000"/>
              <a:gd name="connsiteX6" fmla="*/ 1626032 w 6601473"/>
              <a:gd name="connsiteY6" fmla="*/ 0 h 3810000"/>
              <a:gd name="connsiteX0" fmla="*/ 1626032 w 6605873"/>
              <a:gd name="connsiteY0" fmla="*/ 0 h 3810000"/>
              <a:gd name="connsiteX1" fmla="*/ 6184468 w 6605873"/>
              <a:gd name="connsiteY1" fmla="*/ 0 h 3810000"/>
              <a:gd name="connsiteX2" fmla="*/ 6082779 w 6605873"/>
              <a:gd name="connsiteY2" fmla="*/ 3802063 h 3810000"/>
              <a:gd name="connsiteX3" fmla="*/ 184671 w 6605873"/>
              <a:gd name="connsiteY3" fmla="*/ 3810000 h 3810000"/>
              <a:gd name="connsiteX4" fmla="*/ 0 w 6605873"/>
              <a:gd name="connsiteY4" fmla="*/ 3625329 h 3810000"/>
              <a:gd name="connsiteX5" fmla="*/ 0 w 6605873"/>
              <a:gd name="connsiteY5" fmla="*/ 1626032 h 3810000"/>
              <a:gd name="connsiteX6" fmla="*/ 1626032 w 6605873"/>
              <a:gd name="connsiteY6" fmla="*/ 0 h 3810000"/>
              <a:gd name="connsiteX0" fmla="*/ 1626032 w 6524678"/>
              <a:gd name="connsiteY0" fmla="*/ 6350 h 3816350"/>
              <a:gd name="connsiteX1" fmla="*/ 6076518 w 6524678"/>
              <a:gd name="connsiteY1" fmla="*/ 0 h 3816350"/>
              <a:gd name="connsiteX2" fmla="*/ 6082779 w 6524678"/>
              <a:gd name="connsiteY2" fmla="*/ 3808413 h 3816350"/>
              <a:gd name="connsiteX3" fmla="*/ 184671 w 6524678"/>
              <a:gd name="connsiteY3" fmla="*/ 3816350 h 3816350"/>
              <a:gd name="connsiteX4" fmla="*/ 0 w 6524678"/>
              <a:gd name="connsiteY4" fmla="*/ 3631679 h 3816350"/>
              <a:gd name="connsiteX5" fmla="*/ 0 w 6524678"/>
              <a:gd name="connsiteY5" fmla="*/ 1632382 h 3816350"/>
              <a:gd name="connsiteX6" fmla="*/ 1626032 w 6524678"/>
              <a:gd name="connsiteY6" fmla="*/ 6350 h 3816350"/>
              <a:gd name="connsiteX0" fmla="*/ 1626032 w 6087407"/>
              <a:gd name="connsiteY0" fmla="*/ 6350 h 3816350"/>
              <a:gd name="connsiteX1" fmla="*/ 6076518 w 6087407"/>
              <a:gd name="connsiteY1" fmla="*/ 0 h 3816350"/>
              <a:gd name="connsiteX2" fmla="*/ 6082779 w 6087407"/>
              <a:gd name="connsiteY2" fmla="*/ 3808413 h 3816350"/>
              <a:gd name="connsiteX3" fmla="*/ 184671 w 6087407"/>
              <a:gd name="connsiteY3" fmla="*/ 3816350 h 3816350"/>
              <a:gd name="connsiteX4" fmla="*/ 0 w 6087407"/>
              <a:gd name="connsiteY4" fmla="*/ 3631679 h 3816350"/>
              <a:gd name="connsiteX5" fmla="*/ 0 w 6087407"/>
              <a:gd name="connsiteY5" fmla="*/ 1632382 h 3816350"/>
              <a:gd name="connsiteX6" fmla="*/ 1626032 w 6087407"/>
              <a:gd name="connsiteY6" fmla="*/ 6350 h 3816350"/>
              <a:gd name="connsiteX0" fmla="*/ 1626032 w 6100891"/>
              <a:gd name="connsiteY0" fmla="*/ 0 h 3810000"/>
              <a:gd name="connsiteX1" fmla="*/ 6097949 w 6100891"/>
              <a:gd name="connsiteY1" fmla="*/ 794 h 3810000"/>
              <a:gd name="connsiteX2" fmla="*/ 6082779 w 6100891"/>
              <a:gd name="connsiteY2" fmla="*/ 3802063 h 3810000"/>
              <a:gd name="connsiteX3" fmla="*/ 184671 w 6100891"/>
              <a:gd name="connsiteY3" fmla="*/ 3810000 h 3810000"/>
              <a:gd name="connsiteX4" fmla="*/ 0 w 6100891"/>
              <a:gd name="connsiteY4" fmla="*/ 3625329 h 3810000"/>
              <a:gd name="connsiteX5" fmla="*/ 0 w 6100891"/>
              <a:gd name="connsiteY5" fmla="*/ 1626032 h 3810000"/>
              <a:gd name="connsiteX6" fmla="*/ 1626032 w 6100891"/>
              <a:gd name="connsiteY6" fmla="*/ 0 h 3810000"/>
              <a:gd name="connsiteX0" fmla="*/ 1626032 w 6098322"/>
              <a:gd name="connsiteY0" fmla="*/ 0 h 3810000"/>
              <a:gd name="connsiteX1" fmla="*/ 6097949 w 6098322"/>
              <a:gd name="connsiteY1" fmla="*/ 794 h 3810000"/>
              <a:gd name="connsiteX2" fmla="*/ 6082779 w 6098322"/>
              <a:gd name="connsiteY2" fmla="*/ 3802063 h 3810000"/>
              <a:gd name="connsiteX3" fmla="*/ 184671 w 6098322"/>
              <a:gd name="connsiteY3" fmla="*/ 3810000 h 3810000"/>
              <a:gd name="connsiteX4" fmla="*/ 0 w 6098322"/>
              <a:gd name="connsiteY4" fmla="*/ 3625329 h 3810000"/>
              <a:gd name="connsiteX5" fmla="*/ 0 w 6098322"/>
              <a:gd name="connsiteY5" fmla="*/ 1626032 h 3810000"/>
              <a:gd name="connsiteX6" fmla="*/ 1626032 w 6098322"/>
              <a:gd name="connsiteY6" fmla="*/ 0 h 3810000"/>
              <a:gd name="connsiteX0" fmla="*/ 1626032 w 6102062"/>
              <a:gd name="connsiteY0" fmla="*/ 0 h 3810000"/>
              <a:gd name="connsiteX1" fmla="*/ 6097949 w 6102062"/>
              <a:gd name="connsiteY1" fmla="*/ 794 h 3810000"/>
              <a:gd name="connsiteX2" fmla="*/ 6097066 w 6102062"/>
              <a:gd name="connsiteY2" fmla="*/ 3806825 h 3810000"/>
              <a:gd name="connsiteX3" fmla="*/ 184671 w 6102062"/>
              <a:gd name="connsiteY3" fmla="*/ 3810000 h 3810000"/>
              <a:gd name="connsiteX4" fmla="*/ 0 w 6102062"/>
              <a:gd name="connsiteY4" fmla="*/ 3625329 h 3810000"/>
              <a:gd name="connsiteX5" fmla="*/ 0 w 6102062"/>
              <a:gd name="connsiteY5" fmla="*/ 1626032 h 3810000"/>
              <a:gd name="connsiteX6" fmla="*/ 1626032 w 6102062"/>
              <a:gd name="connsiteY6" fmla="*/ 0 h 3810000"/>
              <a:gd name="connsiteX0" fmla="*/ 1626032 w 6098726"/>
              <a:gd name="connsiteY0" fmla="*/ 0 h 3810000"/>
              <a:gd name="connsiteX1" fmla="*/ 6097949 w 6098726"/>
              <a:gd name="connsiteY1" fmla="*/ 794 h 3810000"/>
              <a:gd name="connsiteX2" fmla="*/ 6097066 w 6098726"/>
              <a:gd name="connsiteY2" fmla="*/ 3806825 h 3810000"/>
              <a:gd name="connsiteX3" fmla="*/ 184671 w 6098726"/>
              <a:gd name="connsiteY3" fmla="*/ 3810000 h 3810000"/>
              <a:gd name="connsiteX4" fmla="*/ 0 w 6098726"/>
              <a:gd name="connsiteY4" fmla="*/ 3625329 h 3810000"/>
              <a:gd name="connsiteX5" fmla="*/ 0 w 6098726"/>
              <a:gd name="connsiteY5" fmla="*/ 1626032 h 3810000"/>
              <a:gd name="connsiteX6" fmla="*/ 1626032 w 6098726"/>
              <a:gd name="connsiteY6" fmla="*/ 0 h 38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8726" h="3810000">
                <a:moveTo>
                  <a:pt x="1626032" y="0"/>
                </a:moveTo>
                <a:lnTo>
                  <a:pt x="6097949" y="794"/>
                </a:lnTo>
                <a:cubicBezTo>
                  <a:pt x="6100171" y="1699419"/>
                  <a:pt x="6096907" y="2640806"/>
                  <a:pt x="6097066" y="3806825"/>
                </a:cubicBezTo>
                <a:lnTo>
                  <a:pt x="184671" y="3810000"/>
                </a:lnTo>
                <a:cubicBezTo>
                  <a:pt x="82680" y="3810000"/>
                  <a:pt x="0" y="3727320"/>
                  <a:pt x="0" y="3625329"/>
                </a:cubicBezTo>
                <a:lnTo>
                  <a:pt x="0" y="1626032"/>
                </a:lnTo>
                <a:cubicBezTo>
                  <a:pt x="0" y="727999"/>
                  <a:pt x="727999" y="0"/>
                  <a:pt x="1626032" y="0"/>
                </a:cubicBezTo>
                <a:close/>
              </a:path>
            </a:pathLst>
          </a:custGeom>
        </p:spPr>
        <p:txBody>
          <a:bodyPr>
            <a:normAutofit/>
          </a:bodyPr>
          <a:lstStyle>
            <a:lvl1pPr marL="0" indent="0" algn="r">
              <a:buNone/>
              <a:defRPr sz="1800">
                <a:solidFill>
                  <a:schemeClr val="bg1"/>
                </a:solidFill>
                <a:latin typeface="Poppins" panose="00000500000000000000" pitchFamily="2" charset="0"/>
                <a:cs typeface="Poppins" panose="00000500000000000000" pitchFamily="2" charset="0"/>
              </a:defRPr>
            </a:lvl1pPr>
          </a:lstStyle>
          <a:p>
            <a:r>
              <a:rPr lang="en-US" dirty="0"/>
              <a:t>Click icon to add picture</a:t>
            </a:r>
          </a:p>
        </p:txBody>
      </p:sp>
      <p:pic>
        <p:nvPicPr>
          <p:cNvPr id="10" name="Picture 9">
            <a:extLst>
              <a:ext uri="{FF2B5EF4-FFF2-40B4-BE49-F238E27FC236}">
                <a16:creationId xmlns:a16="http://schemas.microsoft.com/office/drawing/2014/main" id="{0828ED38-053B-074D-A6A5-1C9374EA7F4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096000" y="3810000"/>
            <a:ext cx="6096000" cy="3048000"/>
          </a:xfrm>
          <a:prstGeom prst="rect">
            <a:avLst/>
          </a:prstGeom>
        </p:spPr>
      </p:pic>
      <p:sp>
        <p:nvSpPr>
          <p:cNvPr id="12" name="Text Placeholder 11">
            <a:extLst>
              <a:ext uri="{FF2B5EF4-FFF2-40B4-BE49-F238E27FC236}">
                <a16:creationId xmlns:a16="http://schemas.microsoft.com/office/drawing/2014/main" id="{25F86F0A-6A1A-3248-8370-3930F881013A}"/>
              </a:ext>
            </a:extLst>
          </p:cNvPr>
          <p:cNvSpPr>
            <a:spLocks noGrp="1"/>
          </p:cNvSpPr>
          <p:nvPr>
            <p:ph type="body" sz="quarter" idx="11" hasCustomPrompt="1"/>
          </p:nvPr>
        </p:nvSpPr>
        <p:spPr>
          <a:xfrm>
            <a:off x="408207" y="559121"/>
            <a:ext cx="5557585" cy="1800200"/>
          </a:xfrm>
        </p:spPr>
        <p:txBody>
          <a:bodyPr>
            <a:noAutofit/>
          </a:bodyPr>
          <a:lstStyle>
            <a:lvl1pPr marL="0" indent="0">
              <a:buNone/>
              <a:defRPr sz="5500" b="1" i="0">
                <a:ln>
                  <a:noFill/>
                </a:ln>
                <a:solidFill>
                  <a:schemeClr val="bg1"/>
                </a:solidFill>
                <a:latin typeface="Poppins SemiBold" pitchFamily="2" charset="77"/>
                <a:cs typeface="Poppins SemiBold" pitchFamily="2" charset="77"/>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Front Cover Title Goes Here</a:t>
            </a:r>
          </a:p>
        </p:txBody>
      </p:sp>
      <p:sp>
        <p:nvSpPr>
          <p:cNvPr id="7" name="Text Placeholder 11">
            <a:extLst>
              <a:ext uri="{FF2B5EF4-FFF2-40B4-BE49-F238E27FC236}">
                <a16:creationId xmlns:a16="http://schemas.microsoft.com/office/drawing/2014/main" id="{01B5291B-A0B5-0A34-5C7E-79E2E3F68ACC}"/>
              </a:ext>
            </a:extLst>
          </p:cNvPr>
          <p:cNvSpPr>
            <a:spLocks noGrp="1"/>
          </p:cNvSpPr>
          <p:nvPr>
            <p:ph type="body" sz="quarter" idx="12" hasCustomPrompt="1"/>
          </p:nvPr>
        </p:nvSpPr>
        <p:spPr>
          <a:xfrm>
            <a:off x="408208" y="2431330"/>
            <a:ext cx="5557584" cy="1305402"/>
          </a:xfrm>
        </p:spPr>
        <p:txBody>
          <a:bodyPr>
            <a:noAutofit/>
          </a:bodyPr>
          <a:lstStyle>
            <a:lvl1pPr marL="0" indent="0">
              <a:lnSpc>
                <a:spcPct val="110000"/>
              </a:lnSpc>
              <a:spcBef>
                <a:spcPts val="0"/>
              </a:spcBef>
              <a:buNone/>
              <a:defRPr sz="3000" b="0"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Sub title</a:t>
            </a:r>
          </a:p>
        </p:txBody>
      </p:sp>
      <p:sp>
        <p:nvSpPr>
          <p:cNvPr id="2" name="Text Placeholder 11">
            <a:extLst>
              <a:ext uri="{FF2B5EF4-FFF2-40B4-BE49-F238E27FC236}">
                <a16:creationId xmlns:a16="http://schemas.microsoft.com/office/drawing/2014/main" id="{8D5457D4-902F-B0A0-0CA3-AB0C3D54F72F}"/>
              </a:ext>
            </a:extLst>
          </p:cNvPr>
          <p:cNvSpPr>
            <a:spLocks noGrp="1"/>
          </p:cNvSpPr>
          <p:nvPr>
            <p:ph type="body" sz="quarter" idx="13" hasCustomPrompt="1"/>
          </p:nvPr>
        </p:nvSpPr>
        <p:spPr>
          <a:xfrm>
            <a:off x="408208" y="3846892"/>
            <a:ext cx="5557584" cy="347039"/>
          </a:xfrm>
        </p:spPr>
        <p:txBody>
          <a:bodyPr>
            <a:noAutofit/>
          </a:bodyPr>
          <a:lstStyle>
            <a:lvl1pPr marL="0" indent="0">
              <a:lnSpc>
                <a:spcPct val="110000"/>
              </a:lnSpc>
              <a:spcBef>
                <a:spcPts val="0"/>
              </a:spcBef>
              <a:buNone/>
              <a:defRPr sz="1600" b="1"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Presenters name</a:t>
            </a:r>
          </a:p>
        </p:txBody>
      </p:sp>
      <p:sp>
        <p:nvSpPr>
          <p:cNvPr id="3" name="Text Placeholder 11">
            <a:extLst>
              <a:ext uri="{FF2B5EF4-FFF2-40B4-BE49-F238E27FC236}">
                <a16:creationId xmlns:a16="http://schemas.microsoft.com/office/drawing/2014/main" id="{14F31047-4864-D68A-2944-4FD900DC0466}"/>
              </a:ext>
            </a:extLst>
          </p:cNvPr>
          <p:cNvSpPr>
            <a:spLocks noGrp="1"/>
          </p:cNvSpPr>
          <p:nvPr>
            <p:ph type="body" sz="quarter" idx="14" hasCustomPrompt="1"/>
          </p:nvPr>
        </p:nvSpPr>
        <p:spPr>
          <a:xfrm>
            <a:off x="408208" y="4198584"/>
            <a:ext cx="5557584" cy="347039"/>
          </a:xfrm>
        </p:spPr>
        <p:txBody>
          <a:bodyPr>
            <a:noAutofit/>
          </a:bodyPr>
          <a:lstStyle>
            <a:lvl1pPr marL="0" indent="0">
              <a:lnSpc>
                <a:spcPct val="110000"/>
              </a:lnSpc>
              <a:spcBef>
                <a:spcPts val="0"/>
              </a:spcBef>
              <a:buNone/>
              <a:defRPr sz="1600" b="0"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Department name</a:t>
            </a:r>
          </a:p>
        </p:txBody>
      </p:sp>
      <p:sp>
        <p:nvSpPr>
          <p:cNvPr id="4" name="Text Placeholder 11">
            <a:extLst>
              <a:ext uri="{FF2B5EF4-FFF2-40B4-BE49-F238E27FC236}">
                <a16:creationId xmlns:a16="http://schemas.microsoft.com/office/drawing/2014/main" id="{04D3CA51-9B82-D8B8-96F1-42FE5F9B17AD}"/>
              </a:ext>
            </a:extLst>
          </p:cNvPr>
          <p:cNvSpPr>
            <a:spLocks noGrp="1"/>
          </p:cNvSpPr>
          <p:nvPr>
            <p:ph type="body" sz="quarter" idx="15" hasCustomPrompt="1"/>
          </p:nvPr>
        </p:nvSpPr>
        <p:spPr>
          <a:xfrm>
            <a:off x="408208" y="4545623"/>
            <a:ext cx="5557584" cy="347039"/>
          </a:xfrm>
        </p:spPr>
        <p:txBody>
          <a:bodyPr>
            <a:noAutofit/>
          </a:bodyPr>
          <a:lstStyle>
            <a:lvl1pPr marL="0" indent="0">
              <a:lnSpc>
                <a:spcPct val="110000"/>
              </a:lnSpc>
              <a:spcBef>
                <a:spcPts val="0"/>
              </a:spcBef>
              <a:buNone/>
              <a:defRPr sz="1600" b="0"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Date</a:t>
            </a:r>
          </a:p>
        </p:txBody>
      </p:sp>
      <p:pic>
        <p:nvPicPr>
          <p:cNvPr id="14" name="Picture 13" descr="The Open University Logo">
            <a:extLst>
              <a:ext uri="{FF2B5EF4-FFF2-40B4-BE49-F238E27FC236}">
                <a16:creationId xmlns:a16="http://schemas.microsoft.com/office/drawing/2014/main" id="{41C1F544-4F91-82A6-00C9-2CD07BD90F6A}"/>
              </a:ext>
              <a:ext uri="{C183D7F6-B498-43B3-948B-1728B52AA6E4}">
                <adec:decorative xmlns:adec="http://schemas.microsoft.com/office/drawing/2017/decorative" val="0"/>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469675" y="5829301"/>
            <a:ext cx="1709992" cy="584196"/>
          </a:xfrm>
          <a:prstGeom prst="rect">
            <a:avLst/>
          </a:prstGeom>
        </p:spPr>
      </p:pic>
    </p:spTree>
    <p:extLst>
      <p:ext uri="{BB962C8B-B14F-4D97-AF65-F5344CB8AC3E}">
        <p14:creationId xmlns:p14="http://schemas.microsoft.com/office/powerpoint/2010/main" val="1540531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ront Cover 2">
    <p:spTree>
      <p:nvGrpSpPr>
        <p:cNvPr id="1" name=""/>
        <p:cNvGrpSpPr/>
        <p:nvPr/>
      </p:nvGrpSpPr>
      <p:grpSpPr>
        <a:xfrm>
          <a:off x="0" y="0"/>
          <a:ext cx="0" cy="0"/>
          <a:chOff x="0" y="0"/>
          <a:chExt cx="0" cy="0"/>
        </a:xfrm>
      </p:grpSpPr>
      <p:sp>
        <p:nvSpPr>
          <p:cNvPr id="8" name="Picture Placeholder 14">
            <a:extLst>
              <a:ext uri="{FF2B5EF4-FFF2-40B4-BE49-F238E27FC236}">
                <a16:creationId xmlns:a16="http://schemas.microsoft.com/office/drawing/2014/main" id="{79A3FDC1-DA18-B647-8002-951F8A2778A7}"/>
              </a:ext>
            </a:extLst>
          </p:cNvPr>
          <p:cNvSpPr>
            <a:spLocks noGrp="1"/>
          </p:cNvSpPr>
          <p:nvPr>
            <p:ph type="pic" sz="quarter" idx="10"/>
          </p:nvPr>
        </p:nvSpPr>
        <p:spPr>
          <a:xfrm>
            <a:off x="6095999" y="0"/>
            <a:ext cx="6096001" cy="5334000"/>
          </a:xfrm>
          <a:prstGeom prst="round2SameRect">
            <a:avLst>
              <a:gd name="adj1" fmla="val 42678"/>
              <a:gd name="adj2" fmla="val 4847"/>
            </a:avLst>
          </a:prstGeom>
        </p:spPr>
        <p:txBody>
          <a:bodyPr/>
          <a:lstStyle>
            <a:lvl1pPr marL="0" indent="0" algn="ctr">
              <a:buNone/>
              <a:defRPr>
                <a:solidFill>
                  <a:schemeClr val="bg1"/>
                </a:solidFill>
                <a:latin typeface="Poppins" panose="00000500000000000000" pitchFamily="2" charset="0"/>
                <a:cs typeface="Poppins" panose="00000500000000000000" pitchFamily="2" charset="0"/>
              </a:defRPr>
            </a:lvl1pPr>
          </a:lstStyle>
          <a:p>
            <a:r>
              <a:rPr lang="en-US" dirty="0"/>
              <a:t>Click icon to add picture</a:t>
            </a:r>
          </a:p>
        </p:txBody>
      </p:sp>
      <p:pic>
        <p:nvPicPr>
          <p:cNvPr id="4" name="Picture 3">
            <a:extLst>
              <a:ext uri="{FF2B5EF4-FFF2-40B4-BE49-F238E27FC236}">
                <a16:creationId xmlns:a16="http://schemas.microsoft.com/office/drawing/2014/main" id="{6ED31C04-0A53-3A47-8287-081AE26B8A3D}"/>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096000" y="5334000"/>
            <a:ext cx="6096000" cy="1524000"/>
          </a:xfrm>
          <a:prstGeom prst="rect">
            <a:avLst/>
          </a:prstGeom>
        </p:spPr>
      </p:pic>
      <p:sp>
        <p:nvSpPr>
          <p:cNvPr id="9" name="Text Placeholder 11">
            <a:extLst>
              <a:ext uri="{FF2B5EF4-FFF2-40B4-BE49-F238E27FC236}">
                <a16:creationId xmlns:a16="http://schemas.microsoft.com/office/drawing/2014/main" id="{E28EB488-1C80-0E67-1A53-022688EC4609}"/>
              </a:ext>
            </a:extLst>
          </p:cNvPr>
          <p:cNvSpPr>
            <a:spLocks noGrp="1"/>
          </p:cNvSpPr>
          <p:nvPr>
            <p:ph type="body" sz="quarter" idx="11" hasCustomPrompt="1"/>
          </p:nvPr>
        </p:nvSpPr>
        <p:spPr>
          <a:xfrm>
            <a:off x="408207" y="559121"/>
            <a:ext cx="5557585" cy="1800200"/>
          </a:xfrm>
        </p:spPr>
        <p:txBody>
          <a:bodyPr>
            <a:noAutofit/>
          </a:bodyPr>
          <a:lstStyle>
            <a:lvl1pPr marL="0" indent="0">
              <a:buNone/>
              <a:defRPr sz="5500" b="1" i="0">
                <a:ln>
                  <a:noFill/>
                </a:ln>
                <a:solidFill>
                  <a:schemeClr val="bg1"/>
                </a:solidFill>
                <a:latin typeface="Poppins SemiBold" pitchFamily="2" charset="77"/>
                <a:cs typeface="Poppins SemiBold" pitchFamily="2" charset="77"/>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Front Cover Title Goes Here</a:t>
            </a:r>
          </a:p>
        </p:txBody>
      </p:sp>
      <p:sp>
        <p:nvSpPr>
          <p:cNvPr id="2" name="Text Placeholder 11">
            <a:extLst>
              <a:ext uri="{FF2B5EF4-FFF2-40B4-BE49-F238E27FC236}">
                <a16:creationId xmlns:a16="http://schemas.microsoft.com/office/drawing/2014/main" id="{9E9177B3-5DDF-C49A-F04A-F97D821D76FD}"/>
              </a:ext>
            </a:extLst>
          </p:cNvPr>
          <p:cNvSpPr>
            <a:spLocks noGrp="1"/>
          </p:cNvSpPr>
          <p:nvPr>
            <p:ph type="body" sz="quarter" idx="12" hasCustomPrompt="1"/>
          </p:nvPr>
        </p:nvSpPr>
        <p:spPr>
          <a:xfrm>
            <a:off x="408208" y="2431330"/>
            <a:ext cx="5557584" cy="1305402"/>
          </a:xfrm>
        </p:spPr>
        <p:txBody>
          <a:bodyPr>
            <a:noAutofit/>
          </a:bodyPr>
          <a:lstStyle>
            <a:lvl1pPr marL="0" indent="0">
              <a:lnSpc>
                <a:spcPct val="110000"/>
              </a:lnSpc>
              <a:spcBef>
                <a:spcPts val="0"/>
              </a:spcBef>
              <a:buNone/>
              <a:defRPr sz="3000" b="0"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Sub title</a:t>
            </a:r>
          </a:p>
        </p:txBody>
      </p:sp>
      <p:sp>
        <p:nvSpPr>
          <p:cNvPr id="3" name="Text Placeholder 11">
            <a:extLst>
              <a:ext uri="{FF2B5EF4-FFF2-40B4-BE49-F238E27FC236}">
                <a16:creationId xmlns:a16="http://schemas.microsoft.com/office/drawing/2014/main" id="{D3418B85-C84C-B824-D28F-BA79F5E04CAD}"/>
              </a:ext>
            </a:extLst>
          </p:cNvPr>
          <p:cNvSpPr>
            <a:spLocks noGrp="1"/>
          </p:cNvSpPr>
          <p:nvPr>
            <p:ph type="body" sz="quarter" idx="13" hasCustomPrompt="1"/>
          </p:nvPr>
        </p:nvSpPr>
        <p:spPr>
          <a:xfrm>
            <a:off x="408208" y="3846892"/>
            <a:ext cx="5557584" cy="347039"/>
          </a:xfrm>
        </p:spPr>
        <p:txBody>
          <a:bodyPr>
            <a:noAutofit/>
          </a:bodyPr>
          <a:lstStyle>
            <a:lvl1pPr marL="0" indent="0">
              <a:lnSpc>
                <a:spcPct val="110000"/>
              </a:lnSpc>
              <a:spcBef>
                <a:spcPts val="0"/>
              </a:spcBef>
              <a:buNone/>
              <a:defRPr sz="1600" b="1"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Presenters name</a:t>
            </a:r>
          </a:p>
        </p:txBody>
      </p:sp>
      <p:sp>
        <p:nvSpPr>
          <p:cNvPr id="5" name="Text Placeholder 11">
            <a:extLst>
              <a:ext uri="{FF2B5EF4-FFF2-40B4-BE49-F238E27FC236}">
                <a16:creationId xmlns:a16="http://schemas.microsoft.com/office/drawing/2014/main" id="{AE5F6774-8098-996B-DB40-EA611D348D2A}"/>
              </a:ext>
            </a:extLst>
          </p:cNvPr>
          <p:cNvSpPr>
            <a:spLocks noGrp="1"/>
          </p:cNvSpPr>
          <p:nvPr>
            <p:ph type="body" sz="quarter" idx="14" hasCustomPrompt="1"/>
          </p:nvPr>
        </p:nvSpPr>
        <p:spPr>
          <a:xfrm>
            <a:off x="408208" y="4198584"/>
            <a:ext cx="5557584" cy="347039"/>
          </a:xfrm>
        </p:spPr>
        <p:txBody>
          <a:bodyPr>
            <a:noAutofit/>
          </a:bodyPr>
          <a:lstStyle>
            <a:lvl1pPr marL="0" indent="0">
              <a:lnSpc>
                <a:spcPct val="110000"/>
              </a:lnSpc>
              <a:spcBef>
                <a:spcPts val="0"/>
              </a:spcBef>
              <a:buNone/>
              <a:defRPr sz="1600" b="0"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Department name</a:t>
            </a:r>
          </a:p>
        </p:txBody>
      </p:sp>
      <p:sp>
        <p:nvSpPr>
          <p:cNvPr id="6" name="Text Placeholder 11">
            <a:extLst>
              <a:ext uri="{FF2B5EF4-FFF2-40B4-BE49-F238E27FC236}">
                <a16:creationId xmlns:a16="http://schemas.microsoft.com/office/drawing/2014/main" id="{02518C58-E2DB-02D3-8708-B87996A9E5BC}"/>
              </a:ext>
            </a:extLst>
          </p:cNvPr>
          <p:cNvSpPr>
            <a:spLocks noGrp="1"/>
          </p:cNvSpPr>
          <p:nvPr>
            <p:ph type="body" sz="quarter" idx="15" hasCustomPrompt="1"/>
          </p:nvPr>
        </p:nvSpPr>
        <p:spPr>
          <a:xfrm>
            <a:off x="408208" y="4545623"/>
            <a:ext cx="5557584" cy="347039"/>
          </a:xfrm>
        </p:spPr>
        <p:txBody>
          <a:bodyPr>
            <a:noAutofit/>
          </a:bodyPr>
          <a:lstStyle>
            <a:lvl1pPr marL="0" indent="0">
              <a:lnSpc>
                <a:spcPct val="110000"/>
              </a:lnSpc>
              <a:spcBef>
                <a:spcPts val="0"/>
              </a:spcBef>
              <a:buNone/>
              <a:defRPr sz="1600" b="0"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Date</a:t>
            </a:r>
          </a:p>
        </p:txBody>
      </p:sp>
      <p:pic>
        <p:nvPicPr>
          <p:cNvPr id="15" name="Picture 14" descr="The Open University Logo">
            <a:extLst>
              <a:ext uri="{FF2B5EF4-FFF2-40B4-BE49-F238E27FC236}">
                <a16:creationId xmlns:a16="http://schemas.microsoft.com/office/drawing/2014/main" id="{95ADE654-C78D-7069-71BF-CB8E04298DE3}"/>
              </a:ext>
              <a:ext uri="{C183D7F6-B498-43B3-948B-1728B52AA6E4}">
                <adec:decorative xmlns:adec="http://schemas.microsoft.com/office/drawing/2017/decorative" val="0"/>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469675" y="5829301"/>
            <a:ext cx="1709992" cy="584196"/>
          </a:xfrm>
          <a:prstGeom prst="rect">
            <a:avLst/>
          </a:prstGeom>
        </p:spPr>
      </p:pic>
    </p:spTree>
    <p:extLst>
      <p:ext uri="{BB962C8B-B14F-4D97-AF65-F5344CB8AC3E}">
        <p14:creationId xmlns:p14="http://schemas.microsoft.com/office/powerpoint/2010/main" val="25961488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ront Cover 3">
    <p:spTree>
      <p:nvGrpSpPr>
        <p:cNvPr id="1" name=""/>
        <p:cNvGrpSpPr/>
        <p:nvPr/>
      </p:nvGrpSpPr>
      <p:grpSpPr>
        <a:xfrm>
          <a:off x="0" y="0"/>
          <a:ext cx="0" cy="0"/>
          <a:chOff x="0" y="0"/>
          <a:chExt cx="0" cy="0"/>
        </a:xfrm>
      </p:grpSpPr>
      <p:sp>
        <p:nvSpPr>
          <p:cNvPr id="9" name="Text Placeholder 11">
            <a:extLst>
              <a:ext uri="{FF2B5EF4-FFF2-40B4-BE49-F238E27FC236}">
                <a16:creationId xmlns:a16="http://schemas.microsoft.com/office/drawing/2014/main" id="{E28EB488-1C80-0E67-1A53-022688EC4609}"/>
              </a:ext>
            </a:extLst>
          </p:cNvPr>
          <p:cNvSpPr>
            <a:spLocks noGrp="1"/>
          </p:cNvSpPr>
          <p:nvPr>
            <p:ph type="body" sz="quarter" idx="11" hasCustomPrompt="1"/>
          </p:nvPr>
        </p:nvSpPr>
        <p:spPr>
          <a:xfrm>
            <a:off x="408207" y="559121"/>
            <a:ext cx="10740439" cy="1800200"/>
          </a:xfrm>
        </p:spPr>
        <p:txBody>
          <a:bodyPr>
            <a:noAutofit/>
          </a:bodyPr>
          <a:lstStyle>
            <a:lvl1pPr marL="0" indent="0">
              <a:buNone/>
              <a:defRPr sz="5500" b="1" i="0">
                <a:ln>
                  <a:noFill/>
                </a:ln>
                <a:solidFill>
                  <a:schemeClr val="bg1"/>
                </a:solidFill>
                <a:latin typeface="Poppins SemiBold" pitchFamily="2" charset="77"/>
                <a:cs typeface="Poppins SemiBold" pitchFamily="2" charset="77"/>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Front Cover Title Goes Here</a:t>
            </a:r>
          </a:p>
        </p:txBody>
      </p:sp>
      <p:sp>
        <p:nvSpPr>
          <p:cNvPr id="2" name="Text Placeholder 11">
            <a:extLst>
              <a:ext uri="{FF2B5EF4-FFF2-40B4-BE49-F238E27FC236}">
                <a16:creationId xmlns:a16="http://schemas.microsoft.com/office/drawing/2014/main" id="{ACA2EAA2-94E2-6FA0-C059-2C890F869226}"/>
              </a:ext>
            </a:extLst>
          </p:cNvPr>
          <p:cNvSpPr>
            <a:spLocks noGrp="1"/>
          </p:cNvSpPr>
          <p:nvPr>
            <p:ph type="body" sz="quarter" idx="13" hasCustomPrompt="1"/>
          </p:nvPr>
        </p:nvSpPr>
        <p:spPr>
          <a:xfrm>
            <a:off x="408208" y="3846892"/>
            <a:ext cx="5557584" cy="347039"/>
          </a:xfrm>
        </p:spPr>
        <p:txBody>
          <a:bodyPr>
            <a:noAutofit/>
          </a:bodyPr>
          <a:lstStyle>
            <a:lvl1pPr marL="0" indent="0">
              <a:lnSpc>
                <a:spcPct val="110000"/>
              </a:lnSpc>
              <a:spcBef>
                <a:spcPts val="0"/>
              </a:spcBef>
              <a:buNone/>
              <a:defRPr sz="1600" b="1"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Presenters name</a:t>
            </a:r>
          </a:p>
        </p:txBody>
      </p:sp>
      <p:sp>
        <p:nvSpPr>
          <p:cNvPr id="3" name="Text Placeholder 11">
            <a:extLst>
              <a:ext uri="{FF2B5EF4-FFF2-40B4-BE49-F238E27FC236}">
                <a16:creationId xmlns:a16="http://schemas.microsoft.com/office/drawing/2014/main" id="{96034E2F-27F1-1CF2-367B-4204B15ECE78}"/>
              </a:ext>
            </a:extLst>
          </p:cNvPr>
          <p:cNvSpPr>
            <a:spLocks noGrp="1"/>
          </p:cNvSpPr>
          <p:nvPr>
            <p:ph type="body" sz="quarter" idx="14" hasCustomPrompt="1"/>
          </p:nvPr>
        </p:nvSpPr>
        <p:spPr>
          <a:xfrm>
            <a:off x="408208" y="4198584"/>
            <a:ext cx="5557584" cy="347039"/>
          </a:xfrm>
        </p:spPr>
        <p:txBody>
          <a:bodyPr>
            <a:noAutofit/>
          </a:bodyPr>
          <a:lstStyle>
            <a:lvl1pPr marL="0" indent="0">
              <a:lnSpc>
                <a:spcPct val="110000"/>
              </a:lnSpc>
              <a:spcBef>
                <a:spcPts val="0"/>
              </a:spcBef>
              <a:buNone/>
              <a:defRPr sz="1600" b="0"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Department name</a:t>
            </a:r>
          </a:p>
        </p:txBody>
      </p:sp>
      <p:sp>
        <p:nvSpPr>
          <p:cNvPr id="4" name="Text Placeholder 11">
            <a:extLst>
              <a:ext uri="{FF2B5EF4-FFF2-40B4-BE49-F238E27FC236}">
                <a16:creationId xmlns:a16="http://schemas.microsoft.com/office/drawing/2014/main" id="{1276E79C-EF9C-9014-0C08-C31EE127DC52}"/>
              </a:ext>
            </a:extLst>
          </p:cNvPr>
          <p:cNvSpPr>
            <a:spLocks noGrp="1"/>
          </p:cNvSpPr>
          <p:nvPr>
            <p:ph type="body" sz="quarter" idx="15" hasCustomPrompt="1"/>
          </p:nvPr>
        </p:nvSpPr>
        <p:spPr>
          <a:xfrm>
            <a:off x="408208" y="4545623"/>
            <a:ext cx="5557584" cy="347039"/>
          </a:xfrm>
        </p:spPr>
        <p:txBody>
          <a:bodyPr>
            <a:noAutofit/>
          </a:bodyPr>
          <a:lstStyle>
            <a:lvl1pPr marL="0" indent="0">
              <a:lnSpc>
                <a:spcPct val="110000"/>
              </a:lnSpc>
              <a:spcBef>
                <a:spcPts val="0"/>
              </a:spcBef>
              <a:buNone/>
              <a:defRPr sz="1600" b="0"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Date</a:t>
            </a:r>
          </a:p>
        </p:txBody>
      </p:sp>
      <p:sp>
        <p:nvSpPr>
          <p:cNvPr id="5" name="Text Placeholder 11">
            <a:extLst>
              <a:ext uri="{FF2B5EF4-FFF2-40B4-BE49-F238E27FC236}">
                <a16:creationId xmlns:a16="http://schemas.microsoft.com/office/drawing/2014/main" id="{98D122DE-5974-E6F7-5A07-1674D7445444}"/>
              </a:ext>
            </a:extLst>
          </p:cNvPr>
          <p:cNvSpPr>
            <a:spLocks noGrp="1"/>
          </p:cNvSpPr>
          <p:nvPr>
            <p:ph type="body" sz="quarter" idx="16" hasCustomPrompt="1"/>
          </p:nvPr>
        </p:nvSpPr>
        <p:spPr>
          <a:xfrm>
            <a:off x="408208" y="2431330"/>
            <a:ext cx="10740438" cy="1305402"/>
          </a:xfrm>
        </p:spPr>
        <p:txBody>
          <a:bodyPr>
            <a:noAutofit/>
          </a:bodyPr>
          <a:lstStyle>
            <a:lvl1pPr marL="0" indent="0">
              <a:lnSpc>
                <a:spcPct val="110000"/>
              </a:lnSpc>
              <a:spcBef>
                <a:spcPts val="0"/>
              </a:spcBef>
              <a:buNone/>
              <a:defRPr sz="3000" b="0" i="0">
                <a:ln>
                  <a:noFill/>
                </a:ln>
                <a:solidFill>
                  <a:schemeClr val="bg1"/>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Sub title</a:t>
            </a:r>
          </a:p>
        </p:txBody>
      </p:sp>
      <p:pic>
        <p:nvPicPr>
          <p:cNvPr id="6" name="Picture 5" descr="The Open University Logo">
            <a:extLst>
              <a:ext uri="{FF2B5EF4-FFF2-40B4-BE49-F238E27FC236}">
                <a16:creationId xmlns:a16="http://schemas.microsoft.com/office/drawing/2014/main" id="{21830BFA-19EA-B404-F805-72BD114E6B2B}"/>
              </a:ext>
              <a:ext uri="{C183D7F6-B498-43B3-948B-1728B52AA6E4}">
                <adec:decorative xmlns:adec="http://schemas.microsoft.com/office/drawing/2017/decorative" val="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69675" y="5829301"/>
            <a:ext cx="1709992" cy="584196"/>
          </a:xfrm>
          <a:prstGeom prst="rect">
            <a:avLst/>
          </a:prstGeom>
        </p:spPr>
      </p:pic>
    </p:spTree>
    <p:extLst>
      <p:ext uri="{BB962C8B-B14F-4D97-AF65-F5344CB8AC3E}">
        <p14:creationId xmlns:p14="http://schemas.microsoft.com/office/powerpoint/2010/main" val="126428664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xt Only - Blue">
    <p:bg>
      <p:bgPr>
        <a:blipFill dpi="0" rotWithShape="1">
          <a:blip r:embed="rId2" cstate="screen">
            <a:alphaModFix amt="70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322950F0-F837-3643-8F3C-58187D933A49}"/>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1180618" y="5846618"/>
            <a:ext cx="1011382" cy="1011382"/>
          </a:xfrm>
          <a:prstGeom prst="rect">
            <a:avLst/>
          </a:prstGeom>
        </p:spPr>
      </p:pic>
      <p:sp>
        <p:nvSpPr>
          <p:cNvPr id="2" name="TextBox 1">
            <a:extLst>
              <a:ext uri="{FF2B5EF4-FFF2-40B4-BE49-F238E27FC236}">
                <a16:creationId xmlns:a16="http://schemas.microsoft.com/office/drawing/2014/main" id="{F8FD82CE-01EC-B1CB-A6FD-FB39AAE27B82}"/>
              </a:ext>
            </a:extLst>
          </p:cNvPr>
          <p:cNvSpPr txBox="1"/>
          <p:nvPr userDrawn="1"/>
        </p:nvSpPr>
        <p:spPr>
          <a:xfrm>
            <a:off x="11515725" y="6493625"/>
            <a:ext cx="632251" cy="323165"/>
          </a:xfrm>
          <a:prstGeom prst="rect">
            <a:avLst/>
          </a:prstGeom>
          <a:noFill/>
        </p:spPr>
        <p:txBody>
          <a:bodyPr wrap="square" rtlCol="0">
            <a:spAutoFit/>
          </a:bodyPr>
          <a:lstStyle/>
          <a:p>
            <a:pPr algn="r"/>
            <a:fld id="{323858C3-E774-4B3F-8AA9-3979BAFA574F}" type="slidenum">
              <a:rPr lang="en-GB" sz="1500" smtClean="0">
                <a:solidFill>
                  <a:schemeClr val="bg1"/>
                </a:solidFill>
                <a:latin typeface="Poppins" panose="00000500000000000000" pitchFamily="2" charset="0"/>
                <a:cs typeface="Poppins" panose="00000500000000000000" pitchFamily="2" charset="0"/>
              </a:rPr>
              <a:t>‹#›</a:t>
            </a:fld>
            <a:endParaRPr lang="en-GB" sz="1500" dirty="0">
              <a:solidFill>
                <a:schemeClr val="bg1"/>
              </a:solidFill>
              <a:latin typeface="Poppins" panose="00000500000000000000" pitchFamily="2" charset="0"/>
              <a:cs typeface="Poppins" panose="00000500000000000000" pitchFamily="2" charset="0"/>
            </a:endParaRPr>
          </a:p>
        </p:txBody>
      </p:sp>
      <p:sp>
        <p:nvSpPr>
          <p:cNvPr id="16" name="Text Placeholder 11">
            <a:extLst>
              <a:ext uri="{FF2B5EF4-FFF2-40B4-BE49-F238E27FC236}">
                <a16:creationId xmlns:a16="http://schemas.microsoft.com/office/drawing/2014/main" id="{7866F1F2-E6A8-97CC-9915-9A8864215B93}"/>
              </a:ext>
            </a:extLst>
          </p:cNvPr>
          <p:cNvSpPr>
            <a:spLocks noGrp="1"/>
          </p:cNvSpPr>
          <p:nvPr>
            <p:ph type="body" sz="quarter" idx="12" hasCustomPrompt="1"/>
          </p:nvPr>
        </p:nvSpPr>
        <p:spPr>
          <a:xfrm>
            <a:off x="1001105" y="1676668"/>
            <a:ext cx="9591229" cy="289311"/>
          </a:xfrm>
          <a:prstGeom prst="rect">
            <a:avLst/>
          </a:prstGeom>
        </p:spPr>
        <p:txBody>
          <a:bodyPr>
            <a:noAutofit/>
          </a:bodyPr>
          <a:lstStyle>
            <a:lvl1pPr marL="0" indent="0">
              <a:lnSpc>
                <a:spcPct val="110000"/>
              </a:lnSpc>
              <a:buFont typeface="Arial" panose="020B0604020202020204" pitchFamily="34" charset="0"/>
              <a:buNone/>
              <a:defRPr sz="1800" b="1" i="0">
                <a:ln>
                  <a:noFill/>
                </a:ln>
                <a:solidFill>
                  <a:srgbClr val="060645"/>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Section title</a:t>
            </a:r>
          </a:p>
        </p:txBody>
      </p:sp>
      <p:sp>
        <p:nvSpPr>
          <p:cNvPr id="17" name="Text Placeholder 11">
            <a:extLst>
              <a:ext uri="{FF2B5EF4-FFF2-40B4-BE49-F238E27FC236}">
                <a16:creationId xmlns:a16="http://schemas.microsoft.com/office/drawing/2014/main" id="{769D1CE6-1539-C9FF-428F-50E945C8CFA6}"/>
              </a:ext>
            </a:extLst>
          </p:cNvPr>
          <p:cNvSpPr>
            <a:spLocks noGrp="1"/>
          </p:cNvSpPr>
          <p:nvPr>
            <p:ph type="body" sz="quarter" idx="14" hasCustomPrompt="1"/>
          </p:nvPr>
        </p:nvSpPr>
        <p:spPr>
          <a:xfrm>
            <a:off x="1001105" y="2093471"/>
            <a:ext cx="9591229" cy="496800"/>
          </a:xfrm>
          <a:prstGeom prst="rect">
            <a:avLst/>
          </a:prstGeom>
        </p:spPr>
        <p:txBody>
          <a:bodyPr>
            <a:noAutofit/>
          </a:bodyPr>
          <a:lstStyle>
            <a:lvl1pPr marL="0" indent="0">
              <a:lnSpc>
                <a:spcPct val="110000"/>
              </a:lnSpc>
              <a:spcBef>
                <a:spcPts val="0"/>
              </a:spcBef>
              <a:buFont typeface="Arial" panose="020B0604020202020204" pitchFamily="34" charset="0"/>
              <a:buNone/>
              <a:defRPr sz="1500" b="0" i="0">
                <a:ln>
                  <a:noFill/>
                </a:ln>
                <a:solidFill>
                  <a:srgbClr val="060645"/>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Body copy goes here as Poppins Regular.</a:t>
            </a:r>
          </a:p>
        </p:txBody>
      </p:sp>
      <p:sp>
        <p:nvSpPr>
          <p:cNvPr id="19" name="Text Placeholder 11">
            <a:extLst>
              <a:ext uri="{FF2B5EF4-FFF2-40B4-BE49-F238E27FC236}">
                <a16:creationId xmlns:a16="http://schemas.microsoft.com/office/drawing/2014/main" id="{56F70F55-5634-E0E4-19BE-00F2336FEF37}"/>
              </a:ext>
            </a:extLst>
          </p:cNvPr>
          <p:cNvSpPr>
            <a:spLocks noGrp="1"/>
          </p:cNvSpPr>
          <p:nvPr>
            <p:ph type="body" sz="quarter" idx="24" hasCustomPrompt="1"/>
          </p:nvPr>
        </p:nvSpPr>
        <p:spPr>
          <a:xfrm>
            <a:off x="413915" y="404664"/>
            <a:ext cx="10766703" cy="497161"/>
          </a:xfrm>
          <a:prstGeom prst="rect">
            <a:avLst/>
          </a:prstGeom>
        </p:spPr>
        <p:txBody>
          <a:bodyPr>
            <a:noAutofit/>
          </a:bodyPr>
          <a:lstStyle>
            <a:lvl1pPr marL="0" indent="0">
              <a:lnSpc>
                <a:spcPct val="110000"/>
              </a:lnSpc>
              <a:buNone/>
              <a:defRPr sz="3000" b="1" i="0">
                <a:ln>
                  <a:noFill/>
                </a:ln>
                <a:solidFill>
                  <a:srgbClr val="060645"/>
                </a:solidFill>
                <a:latin typeface="Poppins SemiBold" pitchFamily="2" charset="77"/>
                <a:cs typeface="Poppins SemiBold" pitchFamily="2" charset="77"/>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Page Title</a:t>
            </a:r>
          </a:p>
        </p:txBody>
      </p:sp>
      <p:sp>
        <p:nvSpPr>
          <p:cNvPr id="20" name="Text Placeholder 11">
            <a:extLst>
              <a:ext uri="{FF2B5EF4-FFF2-40B4-BE49-F238E27FC236}">
                <a16:creationId xmlns:a16="http://schemas.microsoft.com/office/drawing/2014/main" id="{044AAC2A-4E35-E36E-9115-E0E3D0E313EA}"/>
              </a:ext>
            </a:extLst>
          </p:cNvPr>
          <p:cNvSpPr>
            <a:spLocks noGrp="1"/>
          </p:cNvSpPr>
          <p:nvPr>
            <p:ph type="body" sz="quarter" idx="25" hasCustomPrompt="1"/>
          </p:nvPr>
        </p:nvSpPr>
        <p:spPr>
          <a:xfrm>
            <a:off x="413915" y="912168"/>
            <a:ext cx="10766703" cy="289311"/>
          </a:xfrm>
          <a:prstGeom prst="rect">
            <a:avLst/>
          </a:prstGeom>
        </p:spPr>
        <p:txBody>
          <a:bodyPr>
            <a:noAutofit/>
          </a:bodyPr>
          <a:lstStyle>
            <a:lvl1pPr marL="0" indent="0">
              <a:lnSpc>
                <a:spcPct val="110000"/>
              </a:lnSpc>
              <a:buFont typeface="Arial" panose="020B0604020202020204" pitchFamily="34" charset="0"/>
              <a:buNone/>
              <a:defRPr sz="2000" b="0" i="0">
                <a:ln>
                  <a:noFill/>
                </a:ln>
                <a:solidFill>
                  <a:srgbClr val="060645"/>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Sub header</a:t>
            </a:r>
          </a:p>
        </p:txBody>
      </p:sp>
      <p:sp>
        <p:nvSpPr>
          <p:cNvPr id="4" name="Text Placeholder 11">
            <a:extLst>
              <a:ext uri="{FF2B5EF4-FFF2-40B4-BE49-F238E27FC236}">
                <a16:creationId xmlns:a16="http://schemas.microsoft.com/office/drawing/2014/main" id="{272494EA-133C-010F-7F32-98A8422E0656}"/>
              </a:ext>
            </a:extLst>
          </p:cNvPr>
          <p:cNvSpPr>
            <a:spLocks noGrp="1"/>
          </p:cNvSpPr>
          <p:nvPr>
            <p:ph type="body" sz="quarter" idx="15" hasCustomPrompt="1"/>
          </p:nvPr>
        </p:nvSpPr>
        <p:spPr>
          <a:xfrm>
            <a:off x="1001105" y="2668674"/>
            <a:ext cx="9591229" cy="760325"/>
          </a:xfrm>
          <a:prstGeom prst="rect">
            <a:avLst/>
          </a:prstGeom>
        </p:spPr>
        <p:txBody>
          <a:bodyPr>
            <a:noAutofit/>
          </a:bodyPr>
          <a:lstStyle>
            <a:lvl1pPr marL="285750" indent="-285750">
              <a:lnSpc>
                <a:spcPct val="110000"/>
              </a:lnSpc>
              <a:spcBef>
                <a:spcPts val="0"/>
              </a:spcBef>
              <a:spcAft>
                <a:spcPts val="600"/>
              </a:spcAft>
              <a:buFontTx/>
              <a:buBlip>
                <a:blip r:embed="rId4"/>
              </a:buBlip>
              <a:defRPr sz="1500" b="0" i="0">
                <a:ln>
                  <a:noFill/>
                </a:ln>
                <a:solidFill>
                  <a:srgbClr val="060645"/>
                </a:solidFill>
                <a:latin typeface="Poppins" panose="00000500000000000000" pitchFamily="2" charset="0"/>
                <a:cs typeface="Poppins" panose="00000500000000000000" pitchFamily="2" charset="0"/>
              </a:defRPr>
            </a:lvl1pPr>
            <a:lvl2pPr>
              <a:defRPr>
                <a:ln>
                  <a:noFill/>
                </a:ln>
                <a:solidFill>
                  <a:schemeClr val="bg1"/>
                </a:solidFill>
              </a:defRPr>
            </a:lvl2pPr>
            <a:lvl3pPr>
              <a:defRPr>
                <a:ln>
                  <a:noFill/>
                </a:ln>
                <a:solidFill>
                  <a:schemeClr val="bg1"/>
                </a:solidFill>
              </a:defRPr>
            </a:lvl3pPr>
            <a:lvl4pPr>
              <a:defRPr>
                <a:ln>
                  <a:noFill/>
                </a:ln>
                <a:solidFill>
                  <a:schemeClr val="bg1"/>
                </a:solidFill>
              </a:defRPr>
            </a:lvl4pPr>
            <a:lvl5pPr>
              <a:defRPr>
                <a:ln>
                  <a:noFill/>
                </a:ln>
                <a:solidFill>
                  <a:schemeClr val="bg1"/>
                </a:solidFill>
              </a:defRPr>
            </a:lvl5pPr>
          </a:lstStyle>
          <a:p>
            <a:pPr lvl="0"/>
            <a:r>
              <a:rPr lang="en-GB"/>
              <a:t>Body copy goes here as Poppins Regular.</a:t>
            </a:r>
          </a:p>
        </p:txBody>
      </p:sp>
      <p:pic>
        <p:nvPicPr>
          <p:cNvPr id="5" name="Picture 4" descr="The Open University Logo">
            <a:extLst>
              <a:ext uri="{FF2B5EF4-FFF2-40B4-BE49-F238E27FC236}">
                <a16:creationId xmlns:a16="http://schemas.microsoft.com/office/drawing/2014/main" id="{5A176635-0D9A-318C-7E7A-70539D9E69FC}"/>
              </a:ext>
              <a:ext uri="{C183D7F6-B498-43B3-948B-1728B52AA6E4}">
                <adec:decorative xmlns:adec="http://schemas.microsoft.com/office/drawing/2017/decorative" val="0"/>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a:xfrm>
            <a:off x="469676" y="5829301"/>
            <a:ext cx="1709990" cy="584196"/>
          </a:xfrm>
          <a:prstGeom prst="rect">
            <a:avLst/>
          </a:prstGeom>
        </p:spPr>
      </p:pic>
    </p:spTree>
    <p:extLst>
      <p:ext uri="{BB962C8B-B14F-4D97-AF65-F5344CB8AC3E}">
        <p14:creationId xmlns:p14="http://schemas.microsoft.com/office/powerpoint/2010/main" val="3203333020"/>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B2AB3-3BE1-3ADD-44E9-0413DFF699A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5A3DD97-7DAC-7219-89A5-0EFDEAF0702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482549A-2A12-D296-9F13-103E5444B6B3}"/>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5" name="Footer Placeholder 4">
            <a:extLst>
              <a:ext uri="{FF2B5EF4-FFF2-40B4-BE49-F238E27FC236}">
                <a16:creationId xmlns:a16="http://schemas.microsoft.com/office/drawing/2014/main" id="{EC698A46-CCCF-AF3D-B6E8-9B28C7A9D19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39522B1-20D0-1F10-0DE2-D2267881AE15}"/>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3730386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317CB-691A-C6F2-024B-23D4871A1EF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0571CC9-7E72-3E57-7D9B-CC6CF5B4754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65F3AF1-CA84-CBD8-7024-2EA07F597344}"/>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5" name="Footer Placeholder 4">
            <a:extLst>
              <a:ext uri="{FF2B5EF4-FFF2-40B4-BE49-F238E27FC236}">
                <a16:creationId xmlns:a16="http://schemas.microsoft.com/office/drawing/2014/main" id="{EFCAEB06-D6C2-3FAD-5455-42992AEC792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BF150D7-71BB-3853-C714-765B7D81BA65}"/>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286141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05752-24E3-6709-C6B4-88968F24E78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927A232-874D-BF4A-266D-5EDBA71AE62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22FDC5B9-A584-D36D-29CB-6CB2F870BA3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7E3CBA12-FD45-BB73-0E9A-718E3F1256E5}"/>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6" name="Footer Placeholder 5">
            <a:extLst>
              <a:ext uri="{FF2B5EF4-FFF2-40B4-BE49-F238E27FC236}">
                <a16:creationId xmlns:a16="http://schemas.microsoft.com/office/drawing/2014/main" id="{D2DD1E49-07A2-8659-0587-0A671477D2E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AF8F200-F20C-5C66-5401-613AFA5E7590}"/>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2775010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3EC96-C2F9-BA8A-F31D-DC2BCA113FC9}"/>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61A5B6B-B2DC-8B39-786A-BE1F351C33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BDBABE3-9ACC-467E-D8FE-7BFC3AAD3B4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E0BD5E4A-E8BF-33BF-6EE8-59F472126F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4C18FD8-6ADE-7941-C95E-B2EDA5A6175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5F81940-A317-0662-96C8-735E10A08843}"/>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8" name="Footer Placeholder 7">
            <a:extLst>
              <a:ext uri="{FF2B5EF4-FFF2-40B4-BE49-F238E27FC236}">
                <a16:creationId xmlns:a16="http://schemas.microsoft.com/office/drawing/2014/main" id="{E01B2E7B-CFF4-2EB3-0C71-5C9439E12FA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1289A18-B373-FE4D-86A4-B918FA3B09F6}"/>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98484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64315-DBF3-BC34-CA75-CC8420CCF59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F1512892-194C-E689-A72C-E0375A379D6C}"/>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4" name="Footer Placeholder 3">
            <a:extLst>
              <a:ext uri="{FF2B5EF4-FFF2-40B4-BE49-F238E27FC236}">
                <a16:creationId xmlns:a16="http://schemas.microsoft.com/office/drawing/2014/main" id="{6649BBE3-0591-DCDB-F17A-02856AAF2A42}"/>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79946CE-3C94-5212-457D-B47516DCA9F0}"/>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1727484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6E305-19FA-4A98-7198-67262306B721}"/>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3" name="Footer Placeholder 2">
            <a:extLst>
              <a:ext uri="{FF2B5EF4-FFF2-40B4-BE49-F238E27FC236}">
                <a16:creationId xmlns:a16="http://schemas.microsoft.com/office/drawing/2014/main" id="{D16506A7-78C3-B3B9-4A04-D29CF6694532}"/>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6272B2C3-0263-8184-244C-A41771030DC9}"/>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233015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ECD4C-3A95-C64B-B0ED-3CC54B9E843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657C0EBD-D0CD-918C-3424-AB08CF9768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337F52AA-6098-C5CE-CAF6-1FD7B289D0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E57A963-0AD7-6071-FE9C-4ACEEAAF07AF}"/>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6" name="Footer Placeholder 5">
            <a:extLst>
              <a:ext uri="{FF2B5EF4-FFF2-40B4-BE49-F238E27FC236}">
                <a16:creationId xmlns:a16="http://schemas.microsoft.com/office/drawing/2014/main" id="{7BD08BE3-6057-5CE9-3B7D-093C2AEA326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09DE1FE-72BC-CB9E-7173-A26F36A4E041}"/>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3824946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12602-CECC-1993-BF82-4DB8D61613F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B6B145B-B4EB-C6B8-759A-A4D3FD4C78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76AF0102-D15D-9D67-24E8-F64AA19501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F68B0D9-F770-4743-982C-6EA9E2CC501C}"/>
              </a:ext>
            </a:extLst>
          </p:cNvPr>
          <p:cNvSpPr>
            <a:spLocks noGrp="1"/>
          </p:cNvSpPr>
          <p:nvPr>
            <p:ph type="dt" sz="half" idx="10"/>
          </p:nvPr>
        </p:nvSpPr>
        <p:spPr/>
        <p:txBody>
          <a:bodyPr/>
          <a:lstStyle/>
          <a:p>
            <a:fld id="{D613275D-7785-4B9B-900F-E975E041A3EC}" type="datetimeFigureOut">
              <a:rPr lang="en-GB" smtClean="0"/>
              <a:t>18/02/2025</a:t>
            </a:fld>
            <a:endParaRPr lang="en-GB" dirty="0"/>
          </a:p>
        </p:txBody>
      </p:sp>
      <p:sp>
        <p:nvSpPr>
          <p:cNvPr id="6" name="Footer Placeholder 5">
            <a:extLst>
              <a:ext uri="{FF2B5EF4-FFF2-40B4-BE49-F238E27FC236}">
                <a16:creationId xmlns:a16="http://schemas.microsoft.com/office/drawing/2014/main" id="{D63FFF84-6861-9196-B58B-06CF6BAA3C7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6C11992-286C-A453-794C-41E9035EE098}"/>
              </a:ext>
            </a:extLst>
          </p:cNvPr>
          <p:cNvSpPr>
            <a:spLocks noGrp="1"/>
          </p:cNvSpPr>
          <p:nvPr>
            <p:ph type="sldNum" sz="quarter" idx="12"/>
          </p:nvPr>
        </p:nvSpPr>
        <p:spPr/>
        <p:txBody>
          <a:bodyPr/>
          <a:lstStyle/>
          <a:p>
            <a:fld id="{9357F10D-DE15-4E0F-9B72-00A0BA1D721B}" type="slidenum">
              <a:rPr lang="en-GB" smtClean="0"/>
              <a:t>‹#›</a:t>
            </a:fld>
            <a:endParaRPr lang="en-GB" dirty="0"/>
          </a:p>
        </p:txBody>
      </p:sp>
    </p:spTree>
    <p:extLst>
      <p:ext uri="{BB962C8B-B14F-4D97-AF65-F5344CB8AC3E}">
        <p14:creationId xmlns:p14="http://schemas.microsoft.com/office/powerpoint/2010/main" val="2812025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BDDB65-C92D-082A-0DE2-0BDD8FEFE1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46CE039A-3D9E-451F-C11C-06786E43C5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FF592EA-4A99-8AE5-9B8C-EC8F5F0A0C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13275D-7785-4B9B-900F-E975E041A3EC}" type="datetimeFigureOut">
              <a:rPr lang="en-GB" smtClean="0"/>
              <a:t>18/02/2025</a:t>
            </a:fld>
            <a:endParaRPr lang="en-GB" dirty="0"/>
          </a:p>
        </p:txBody>
      </p:sp>
      <p:sp>
        <p:nvSpPr>
          <p:cNvPr id="5" name="Footer Placeholder 4">
            <a:extLst>
              <a:ext uri="{FF2B5EF4-FFF2-40B4-BE49-F238E27FC236}">
                <a16:creationId xmlns:a16="http://schemas.microsoft.com/office/drawing/2014/main" id="{2A5004F2-DFA1-B7F2-6F52-D2F52BD3C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dirty="0"/>
          </a:p>
        </p:txBody>
      </p:sp>
      <p:sp>
        <p:nvSpPr>
          <p:cNvPr id="6" name="Slide Number Placeholder 5">
            <a:extLst>
              <a:ext uri="{FF2B5EF4-FFF2-40B4-BE49-F238E27FC236}">
                <a16:creationId xmlns:a16="http://schemas.microsoft.com/office/drawing/2014/main" id="{3B65DED1-8271-AED4-3BBA-9D0B1F9968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357F10D-DE15-4E0F-9B72-00A0BA1D721B}" type="slidenum">
              <a:rPr lang="en-GB" smtClean="0"/>
              <a:t>‹#›</a:t>
            </a:fld>
            <a:endParaRPr lang="en-GB" dirty="0"/>
          </a:p>
        </p:txBody>
      </p:sp>
    </p:spTree>
    <p:extLst>
      <p:ext uri="{BB962C8B-B14F-4D97-AF65-F5344CB8AC3E}">
        <p14:creationId xmlns:p14="http://schemas.microsoft.com/office/powerpoint/2010/main" val="1043391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60645"/>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BB4780-4959-E441-87C3-B265F63A80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2B00EC-F294-CD4B-BCBA-AF4A8BC262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1ED8D8-BEBD-1B42-B387-F27F84E37D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Poppins" panose="00000500000000000000" pitchFamily="2" charset="0"/>
              </a:defRPr>
            </a:lvl1pPr>
          </a:lstStyle>
          <a:p>
            <a:fld id="{0AAA8F9F-42A8-344E-BFDB-6B187AAC9728}" type="datetimeFigureOut">
              <a:rPr lang="en-US" smtClean="0"/>
              <a:pPr/>
              <a:t>2/18/2025</a:t>
            </a:fld>
            <a:endParaRPr lang="en-US" dirty="0"/>
          </a:p>
        </p:txBody>
      </p:sp>
      <p:sp>
        <p:nvSpPr>
          <p:cNvPr id="5" name="Footer Placeholder 4">
            <a:extLst>
              <a:ext uri="{FF2B5EF4-FFF2-40B4-BE49-F238E27FC236}">
                <a16:creationId xmlns:a16="http://schemas.microsoft.com/office/drawing/2014/main" id="{16D480C4-4982-D141-B7F4-847D6255AB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Poppins" panose="00000500000000000000" pitchFamily="2" charset="0"/>
              </a:defRPr>
            </a:lvl1pPr>
          </a:lstStyle>
          <a:p>
            <a:endParaRPr lang="en-US" dirty="0"/>
          </a:p>
        </p:txBody>
      </p:sp>
      <p:sp>
        <p:nvSpPr>
          <p:cNvPr id="6" name="Slide Number Placeholder 5">
            <a:extLst>
              <a:ext uri="{FF2B5EF4-FFF2-40B4-BE49-F238E27FC236}">
                <a16:creationId xmlns:a16="http://schemas.microsoft.com/office/drawing/2014/main" id="{4BA1986B-A33C-FB46-96C5-A7D0198BBA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Poppins" panose="00000500000000000000" pitchFamily="2" charset="0"/>
              </a:defRPr>
            </a:lvl1pPr>
          </a:lstStyle>
          <a:p>
            <a:fld id="{60BAE0D0-DB37-5740-9BD9-F5C7BF39F16E}" type="slidenum">
              <a:rPr lang="en-US" smtClean="0"/>
              <a:pPr/>
              <a:t>‹#›</a:t>
            </a:fld>
            <a:endParaRPr lang="en-US" dirty="0"/>
          </a:p>
        </p:txBody>
      </p:sp>
    </p:spTree>
    <p:extLst>
      <p:ext uri="{BB962C8B-B14F-4D97-AF65-F5344CB8AC3E}">
        <p14:creationId xmlns:p14="http://schemas.microsoft.com/office/powerpoint/2010/main" val="332782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defTabSz="914400" rtl="0" eaLnBrk="1" latinLnBrk="0" hangingPunct="1">
        <a:lnSpc>
          <a:spcPct val="90000"/>
        </a:lnSpc>
        <a:spcBef>
          <a:spcPct val="0"/>
        </a:spcBef>
        <a:buNone/>
        <a:defRPr sz="4400" kern="1200">
          <a:solidFill>
            <a:schemeClr val="tx1"/>
          </a:solidFill>
          <a:latin typeface="Poppins" panose="000005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Poppins"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Poppins"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Poppins"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Poppins"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Poppins"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2AC98-8F4A-A002-FEDA-2D0C617B145D}"/>
              </a:ext>
            </a:extLst>
          </p:cNvPr>
          <p:cNvSpPr>
            <a:spLocks noGrp="1"/>
          </p:cNvSpPr>
          <p:nvPr>
            <p:ph type="title" idx="4294967295"/>
          </p:nvPr>
        </p:nvSpPr>
        <p:spPr>
          <a:xfrm>
            <a:off x="0" y="-425903"/>
            <a:ext cx="10515600" cy="347039"/>
          </a:xfrm>
        </p:spPr>
        <p:txBody>
          <a:bodyPr>
            <a:normAutofit fontScale="90000"/>
          </a:bodyPr>
          <a:lstStyle/>
          <a:p>
            <a:r>
              <a:rPr lang="en-GB" sz="2000" dirty="0"/>
              <a:t>Intro</a:t>
            </a:r>
            <a:r>
              <a:rPr lang="en-GB" sz="2000" baseline="0" dirty="0"/>
              <a:t> </a:t>
            </a:r>
            <a:r>
              <a:rPr lang="en-GB" sz="2000" dirty="0"/>
              <a:t>Slide Title 1</a:t>
            </a:r>
          </a:p>
        </p:txBody>
      </p:sp>
      <p:sp>
        <p:nvSpPr>
          <p:cNvPr id="14" name="Text Placeholder 13">
            <a:extLst>
              <a:ext uri="{FF2B5EF4-FFF2-40B4-BE49-F238E27FC236}">
                <a16:creationId xmlns:a16="http://schemas.microsoft.com/office/drawing/2014/main" id="{BCD67DD9-3DAA-313B-8305-6C266ED950EB}"/>
              </a:ext>
            </a:extLst>
          </p:cNvPr>
          <p:cNvSpPr>
            <a:spLocks noGrp="1"/>
          </p:cNvSpPr>
          <p:nvPr>
            <p:ph type="body" sz="quarter" idx="11"/>
          </p:nvPr>
        </p:nvSpPr>
        <p:spPr>
          <a:xfrm>
            <a:off x="408207" y="559121"/>
            <a:ext cx="5557585" cy="3089052"/>
          </a:xfrm>
        </p:spPr>
        <p:txBody>
          <a:bodyPr/>
          <a:lstStyle/>
          <a:p>
            <a:r>
              <a:rPr lang="en-GB" sz="3200" dirty="0"/>
              <a:t>Barriers and Enablers to higher education: the experiences of disabled students from minority ethnic backgrounds. </a:t>
            </a:r>
          </a:p>
        </p:txBody>
      </p:sp>
      <p:sp>
        <p:nvSpPr>
          <p:cNvPr id="16" name="Text Placeholder 15">
            <a:extLst>
              <a:ext uri="{FF2B5EF4-FFF2-40B4-BE49-F238E27FC236}">
                <a16:creationId xmlns:a16="http://schemas.microsoft.com/office/drawing/2014/main" id="{91E9862C-F9C6-300D-C161-CC5F2057C191}"/>
              </a:ext>
            </a:extLst>
          </p:cNvPr>
          <p:cNvSpPr>
            <a:spLocks noGrp="1"/>
          </p:cNvSpPr>
          <p:nvPr>
            <p:ph type="body" sz="quarter" idx="13"/>
          </p:nvPr>
        </p:nvSpPr>
        <p:spPr/>
        <p:txBody>
          <a:bodyPr/>
          <a:lstStyle/>
          <a:p>
            <a:r>
              <a:rPr lang="en-GB" dirty="0"/>
              <a:t>Chris Corcoran</a:t>
            </a:r>
          </a:p>
        </p:txBody>
      </p:sp>
      <p:sp>
        <p:nvSpPr>
          <p:cNvPr id="17" name="Text Placeholder 16">
            <a:extLst>
              <a:ext uri="{FF2B5EF4-FFF2-40B4-BE49-F238E27FC236}">
                <a16:creationId xmlns:a16="http://schemas.microsoft.com/office/drawing/2014/main" id="{ACCCC83C-A3BB-829E-51E0-D71CBA10B1EE}"/>
              </a:ext>
            </a:extLst>
          </p:cNvPr>
          <p:cNvSpPr>
            <a:spLocks noGrp="1"/>
          </p:cNvSpPr>
          <p:nvPr>
            <p:ph type="body" sz="quarter" idx="14"/>
          </p:nvPr>
        </p:nvSpPr>
        <p:spPr/>
        <p:txBody>
          <a:bodyPr/>
          <a:lstStyle/>
          <a:p>
            <a:r>
              <a:rPr lang="en-GB" dirty="0"/>
              <a:t>Staff Tutor</a:t>
            </a:r>
          </a:p>
        </p:txBody>
      </p:sp>
      <p:sp>
        <p:nvSpPr>
          <p:cNvPr id="18" name="Text Placeholder 17">
            <a:extLst>
              <a:ext uri="{FF2B5EF4-FFF2-40B4-BE49-F238E27FC236}">
                <a16:creationId xmlns:a16="http://schemas.microsoft.com/office/drawing/2014/main" id="{7C582E8A-5AC5-EBB0-D16B-4437F42A33D5}"/>
              </a:ext>
            </a:extLst>
          </p:cNvPr>
          <p:cNvSpPr>
            <a:spLocks noGrp="1"/>
          </p:cNvSpPr>
          <p:nvPr>
            <p:ph type="body" sz="quarter" idx="15"/>
          </p:nvPr>
        </p:nvSpPr>
        <p:spPr/>
        <p:txBody>
          <a:bodyPr/>
          <a:lstStyle/>
          <a:p>
            <a:r>
              <a:rPr lang="en-GB" dirty="0"/>
              <a:t>18</a:t>
            </a:r>
            <a:r>
              <a:rPr lang="en-GB" baseline="30000" dirty="0"/>
              <a:t>th</a:t>
            </a:r>
            <a:r>
              <a:rPr lang="en-GB" dirty="0"/>
              <a:t> February 2025</a:t>
            </a:r>
          </a:p>
        </p:txBody>
      </p:sp>
      <p:pic>
        <p:nvPicPr>
          <p:cNvPr id="4" name="Picture Placeholder 3">
            <a:extLst>
              <a:ext uri="{FF2B5EF4-FFF2-40B4-BE49-F238E27FC236}">
                <a16:creationId xmlns:a16="http://schemas.microsoft.com/office/drawing/2014/main" id="{629BA12B-D410-B479-CFD9-7CD72A15C4EC}"/>
              </a:ext>
            </a:extLst>
          </p:cNvPr>
          <p:cNvPicPr>
            <a:picLocks noGrp="1" noChangeAspect="1"/>
          </p:cNvPicPr>
          <p:nvPr>
            <p:ph type="pic" sz="quarter" idx="10"/>
          </p:nvPr>
        </p:nvPicPr>
        <p:blipFill rotWithShape="1">
          <a:blip r:embed="rId3"/>
          <a:srcRect t="7071" b="7071"/>
          <a:stretch/>
        </p:blipFill>
        <p:spPr/>
      </p:pic>
    </p:spTree>
    <p:extLst>
      <p:ext uri="{BB962C8B-B14F-4D97-AF65-F5344CB8AC3E}">
        <p14:creationId xmlns:p14="http://schemas.microsoft.com/office/powerpoint/2010/main" val="3771289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C405C-8CF2-AB3D-EAB9-20D99B0CE016}"/>
              </a:ext>
            </a:extLst>
          </p:cNvPr>
          <p:cNvSpPr>
            <a:spLocks noGrp="1"/>
          </p:cNvSpPr>
          <p:nvPr>
            <p:ph type="title"/>
          </p:nvPr>
        </p:nvSpPr>
        <p:spPr/>
        <p:txBody>
          <a:bodyPr/>
          <a:lstStyle/>
          <a:p>
            <a:r>
              <a:rPr lang="en-GB" dirty="0"/>
              <a:t>Disability</a:t>
            </a:r>
          </a:p>
        </p:txBody>
      </p:sp>
      <p:pic>
        <p:nvPicPr>
          <p:cNvPr id="4" name="Content Placeholder 3" descr="A graph of a number of people&#10;&#10;Description automatically generated with medium confidence">
            <a:extLst>
              <a:ext uri="{FF2B5EF4-FFF2-40B4-BE49-F238E27FC236}">
                <a16:creationId xmlns:a16="http://schemas.microsoft.com/office/drawing/2014/main" id="{F661A943-0EA6-0747-1071-B8F16C6607DE}"/>
              </a:ext>
            </a:extLst>
          </p:cNvPr>
          <p:cNvPicPr>
            <a:picLocks noGrp="1" noChangeAspect="1"/>
          </p:cNvPicPr>
          <p:nvPr>
            <p:ph idx="1"/>
          </p:nvPr>
        </p:nvPicPr>
        <p:blipFill>
          <a:blip r:embed="rId2"/>
          <a:stretch>
            <a:fillRect/>
          </a:stretch>
        </p:blipFill>
        <p:spPr>
          <a:xfrm>
            <a:off x="2766349" y="1304820"/>
            <a:ext cx="6584914" cy="5313701"/>
          </a:xfrm>
          <a:prstGeom prst="rect">
            <a:avLst/>
          </a:prstGeom>
        </p:spPr>
      </p:pic>
    </p:spTree>
    <p:extLst>
      <p:ext uri="{BB962C8B-B14F-4D97-AF65-F5344CB8AC3E}">
        <p14:creationId xmlns:p14="http://schemas.microsoft.com/office/powerpoint/2010/main" val="275653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762FC-36A6-3C3D-3F4F-9926037D913B}"/>
              </a:ext>
            </a:extLst>
          </p:cNvPr>
          <p:cNvSpPr>
            <a:spLocks noGrp="1"/>
          </p:cNvSpPr>
          <p:nvPr>
            <p:ph type="title"/>
          </p:nvPr>
        </p:nvSpPr>
        <p:spPr/>
        <p:txBody>
          <a:bodyPr/>
          <a:lstStyle/>
          <a:p>
            <a:r>
              <a:rPr lang="en-GB" dirty="0"/>
              <a:t>Student experience of the OU application process</a:t>
            </a:r>
          </a:p>
        </p:txBody>
      </p:sp>
      <p:sp>
        <p:nvSpPr>
          <p:cNvPr id="3" name="Content Placeholder 2">
            <a:extLst>
              <a:ext uri="{FF2B5EF4-FFF2-40B4-BE49-F238E27FC236}">
                <a16:creationId xmlns:a16="http://schemas.microsoft.com/office/drawing/2014/main" id="{89B04E7E-2569-2F70-E6B8-6BEA12963149}"/>
              </a:ext>
            </a:extLst>
          </p:cNvPr>
          <p:cNvSpPr>
            <a:spLocks noGrp="1"/>
          </p:cNvSpPr>
          <p:nvPr>
            <p:ph idx="1"/>
          </p:nvPr>
        </p:nvSpPr>
        <p:spPr/>
        <p:txBody>
          <a:bodyPr>
            <a:normAutofit/>
          </a:bodyPr>
          <a:lstStyle/>
          <a:p>
            <a:pPr>
              <a:lnSpc>
                <a:spcPct val="150000"/>
              </a:lnSpc>
              <a:spcAft>
                <a:spcPts val="1200"/>
              </a:spcAft>
            </a:pP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83.3% (10) spoke to the student support team</a:t>
            </a:r>
          </a:p>
          <a:p>
            <a:pPr>
              <a:lnSpc>
                <a:spcPct val="150000"/>
              </a:lnSpc>
              <a:spcAft>
                <a:spcPts val="1200"/>
              </a:spcAft>
            </a:pP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74.4% were satisfied/very satisfied</a:t>
            </a:r>
            <a:endParaRPr lang="en-GB" sz="14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endParaRPr>
          </a:p>
          <a:p>
            <a:pPr lvl="1">
              <a:lnSpc>
                <a:spcPct val="150000"/>
              </a:lnSpc>
              <a:spcAft>
                <a:spcPts val="1200"/>
              </a:spcAft>
            </a:pPr>
            <a:endParaRPr lang="en-GB" sz="1400" dirty="0">
              <a:solidFill>
                <a:srgbClr val="060645"/>
              </a:solidFill>
              <a:latin typeface="Poppins" panose="00000500000000000000" pitchFamily="2" charset="0"/>
              <a:ea typeface="Times New Roman" panose="02020603050405020304" pitchFamily="18" charset="0"/>
              <a:cs typeface="Times New Roman" panose="02020603050405020304" pitchFamily="18" charset="0"/>
            </a:endParaRPr>
          </a:p>
          <a:p>
            <a:pPr marL="0" indent="0">
              <a:lnSpc>
                <a:spcPct val="150000"/>
              </a:lnSpc>
              <a:spcAft>
                <a:spcPts val="1200"/>
              </a:spcAft>
              <a:buNone/>
            </a:pPr>
            <a:endPar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endParaRPr>
          </a:p>
          <a:p>
            <a:pPr marL="457200" indent="-457200">
              <a:lnSpc>
                <a:spcPct val="150000"/>
              </a:lnSpc>
              <a:spcAft>
                <a:spcPts val="1200"/>
              </a:spcAft>
            </a:pP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Only one person was dissatisfied with the application form:</a:t>
            </a:r>
          </a:p>
          <a:p>
            <a:pPr marL="457200" indent="-457200">
              <a:lnSpc>
                <a:spcPct val="150000"/>
              </a:lnSpc>
              <a:spcAft>
                <a:spcPts val="1200"/>
              </a:spcAft>
            </a:pP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 	‘I could not easily access digital downloadable forms.’ (Participant M 6)</a:t>
            </a:r>
          </a:p>
          <a:p>
            <a:endParaRPr lang="en-GB" dirty="0"/>
          </a:p>
        </p:txBody>
      </p:sp>
      <p:pic>
        <p:nvPicPr>
          <p:cNvPr id="4" name="Picture 3" descr="A close-up of a graph&#10;&#10;Description automatically generated">
            <a:extLst>
              <a:ext uri="{FF2B5EF4-FFF2-40B4-BE49-F238E27FC236}">
                <a16:creationId xmlns:a16="http://schemas.microsoft.com/office/drawing/2014/main" id="{6DA7E99A-BE89-9956-A2D6-2EF76C1B2C50}"/>
              </a:ext>
            </a:extLst>
          </p:cNvPr>
          <p:cNvPicPr>
            <a:picLocks noChangeAspect="1"/>
          </p:cNvPicPr>
          <p:nvPr/>
        </p:nvPicPr>
        <p:blipFill>
          <a:blip r:embed="rId2"/>
          <a:stretch>
            <a:fillRect/>
          </a:stretch>
        </p:blipFill>
        <p:spPr>
          <a:xfrm>
            <a:off x="1625728" y="2942803"/>
            <a:ext cx="6116320" cy="1666875"/>
          </a:xfrm>
          <a:prstGeom prst="rect">
            <a:avLst/>
          </a:prstGeom>
        </p:spPr>
      </p:pic>
    </p:spTree>
    <p:extLst>
      <p:ext uri="{BB962C8B-B14F-4D97-AF65-F5344CB8AC3E}">
        <p14:creationId xmlns:p14="http://schemas.microsoft.com/office/powerpoint/2010/main" val="3312917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D07F8-3E5E-8BF6-36D2-988061753BF6}"/>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Display" panose="02110004020202020204"/>
                <a:ea typeface="+mj-ea"/>
                <a:cs typeface="+mj-cs"/>
              </a:rPr>
              <a:t>Student experience of the OU application process</a:t>
            </a:r>
            <a:endParaRPr lang="en-GB" dirty="0"/>
          </a:p>
        </p:txBody>
      </p:sp>
      <p:sp>
        <p:nvSpPr>
          <p:cNvPr id="3" name="Content Placeholder 2">
            <a:extLst>
              <a:ext uri="{FF2B5EF4-FFF2-40B4-BE49-F238E27FC236}">
                <a16:creationId xmlns:a16="http://schemas.microsoft.com/office/drawing/2014/main" id="{9B76DFE8-46AE-5CF9-4EB6-4C105CA77B62}"/>
              </a:ext>
            </a:extLst>
          </p:cNvPr>
          <p:cNvSpPr>
            <a:spLocks noGrp="1"/>
          </p:cNvSpPr>
          <p:nvPr>
            <p:ph idx="1"/>
          </p:nvPr>
        </p:nvSpPr>
        <p:spPr/>
        <p:txBody>
          <a:bodyPr>
            <a:normAutofit/>
          </a:bodyPr>
          <a:lstStyle/>
          <a:p>
            <a:pPr>
              <a:lnSpc>
                <a:spcPct val="120000"/>
              </a:lnSpc>
              <a:spcAft>
                <a:spcPts val="1200"/>
              </a:spcAft>
            </a:pP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Access to the Student Support Team and the Educational Advisory was universally positive although</a:t>
            </a:r>
          </a:p>
          <a:p>
            <a:pPr lvl="1">
              <a:lnSpc>
                <a:spcPct val="120000"/>
              </a:lnSpc>
              <a:spcAft>
                <a:spcPts val="1200"/>
              </a:spcAft>
            </a:pPr>
            <a:r>
              <a:rPr lang="en-GB" sz="14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30% of respondents found it difficult to get information in relation to their disability support needs.</a:t>
            </a:r>
          </a:p>
          <a:p>
            <a:pPr>
              <a:lnSpc>
                <a:spcPct val="120000"/>
              </a:lnSpc>
              <a:spcAft>
                <a:spcPts val="1200"/>
              </a:spcAft>
            </a:pP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80% of participants were positive about their experience.  </a:t>
            </a:r>
          </a:p>
          <a:p>
            <a:pPr lvl="1">
              <a:lnSpc>
                <a:spcPct val="120000"/>
              </a:lnSpc>
              <a:spcAft>
                <a:spcPts val="1200"/>
              </a:spcAft>
            </a:pPr>
            <a:r>
              <a:rPr lang="en-GB" sz="14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two respondents were negative</a:t>
            </a:r>
            <a:endParaRPr lang="en-GB" sz="1400" dirty="0">
              <a:solidFill>
                <a:srgbClr val="060645"/>
              </a:solidFill>
              <a:latin typeface="Poppins" panose="00000500000000000000" pitchFamily="2" charset="0"/>
              <a:ea typeface="Times New Roman" panose="02020603050405020304" pitchFamily="18" charset="0"/>
              <a:cs typeface="Times New Roman" panose="02020603050405020304" pitchFamily="18" charset="0"/>
            </a:endParaRPr>
          </a:p>
          <a:p>
            <a:pPr lvl="1">
              <a:lnSpc>
                <a:spcPct val="120000"/>
              </a:lnSpc>
              <a:spcAft>
                <a:spcPts val="1200"/>
              </a:spcAft>
            </a:pPr>
            <a:r>
              <a:rPr lang="en-GB" sz="14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this may be the disadvantage of a small research population size it still represents 20% of the sample.</a:t>
            </a:r>
          </a:p>
          <a:p>
            <a:pPr>
              <a:lnSpc>
                <a:spcPct val="120000"/>
              </a:lnSpc>
              <a:spcAft>
                <a:spcPts val="1200"/>
              </a:spcAft>
            </a:pP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The majority of participants had a positive view of the registration itself, but</a:t>
            </a:r>
          </a:p>
          <a:p>
            <a:pPr lvl="1">
              <a:lnSpc>
                <a:spcPct val="120000"/>
              </a:lnSpc>
              <a:spcAft>
                <a:spcPts val="1200"/>
              </a:spcAft>
            </a:pPr>
            <a:r>
              <a:rPr lang="en-GB" sz="14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the </a:t>
            </a:r>
            <a:r>
              <a:rPr lang="en-GB" sz="1400" i="1" u="sng"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process</a:t>
            </a:r>
            <a:r>
              <a:rPr lang="en-GB" sz="14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 of registration was viewed negatively with 51% of participants stating that this process was unclear.  In other words, how you register could be clearer.</a:t>
            </a:r>
          </a:p>
          <a:p>
            <a:endParaRPr lang="en-GB" dirty="0"/>
          </a:p>
        </p:txBody>
      </p:sp>
    </p:spTree>
    <p:extLst>
      <p:ext uri="{BB962C8B-B14F-4D97-AF65-F5344CB8AC3E}">
        <p14:creationId xmlns:p14="http://schemas.microsoft.com/office/powerpoint/2010/main" val="97762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DC523-DF3D-D03F-5881-F1A86461266C}"/>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Display" panose="02110004020202020204"/>
                <a:ea typeface="+mj-ea"/>
                <a:cs typeface="+mj-cs"/>
              </a:rPr>
              <a:t>Student experience of the OU application process</a:t>
            </a:r>
            <a:endParaRPr lang="en-GB" dirty="0"/>
          </a:p>
        </p:txBody>
      </p:sp>
      <p:sp>
        <p:nvSpPr>
          <p:cNvPr id="3" name="Content Placeholder 2">
            <a:extLst>
              <a:ext uri="{FF2B5EF4-FFF2-40B4-BE49-F238E27FC236}">
                <a16:creationId xmlns:a16="http://schemas.microsoft.com/office/drawing/2014/main" id="{4B03A622-8451-EB20-F41C-8414CF569FEA}"/>
              </a:ext>
            </a:extLst>
          </p:cNvPr>
          <p:cNvSpPr>
            <a:spLocks noGrp="1"/>
          </p:cNvSpPr>
          <p:nvPr>
            <p:ph idx="1"/>
          </p:nvPr>
        </p:nvSpPr>
        <p:spPr/>
        <p:txBody>
          <a:bodyPr/>
          <a:lstStyle/>
          <a:p>
            <a:pPr>
              <a:lnSpc>
                <a:spcPct val="150000"/>
              </a:lnSpc>
              <a:spcAft>
                <a:spcPts val="1200"/>
              </a:spcAft>
            </a:pP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When given the opportunity of making specific recommendations these included:</a:t>
            </a:r>
          </a:p>
          <a:p>
            <a:pPr marL="457200">
              <a:lnSpc>
                <a:spcPct val="150000"/>
              </a:lnSpc>
              <a:spcAft>
                <a:spcPts val="1200"/>
              </a:spcAft>
            </a:pPr>
            <a:r>
              <a:rPr lang="en-GB" sz="1800" dirty="0">
                <a:solidFill>
                  <a:srgbClr val="060645"/>
                </a:solidFill>
                <a:latin typeface="Poppins" panose="00000500000000000000" pitchFamily="2" charset="0"/>
                <a:ea typeface="Times New Roman" panose="02020603050405020304" pitchFamily="18" charset="0"/>
                <a:cs typeface="Times New Roman" panose="02020603050405020304" pitchFamily="18" charset="0"/>
              </a:rPr>
              <a:t>‘i</a:t>
            </a: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n this context It isn't clear what the definition of "Disability" is and if it applies to me if at all.’ (Participant M4)</a:t>
            </a:r>
          </a:p>
          <a:p>
            <a:pPr marL="457200">
              <a:lnSpc>
                <a:spcPct val="150000"/>
              </a:lnSpc>
              <a:spcAft>
                <a:spcPts val="1200"/>
              </a:spcAft>
            </a:pPr>
            <a:r>
              <a:rPr lang="en-GB" sz="1800" dirty="0">
                <a:solidFill>
                  <a:srgbClr val="060645"/>
                </a:solidFill>
                <a:latin typeface="Poppins" panose="00000500000000000000" pitchFamily="2" charset="0"/>
                <a:ea typeface="Times New Roman" panose="02020603050405020304" pitchFamily="18" charset="0"/>
                <a:cs typeface="Times New Roman" panose="02020603050405020304" pitchFamily="18" charset="0"/>
              </a:rPr>
              <a:t>‘a</a:t>
            </a: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n option to listen to a page and listen to the weekly activities.’ (Participant M3)</a:t>
            </a:r>
          </a:p>
          <a:p>
            <a:pPr marL="457200">
              <a:lnSpc>
                <a:spcPct val="150000"/>
              </a:lnSpc>
              <a:spcAft>
                <a:spcPts val="1200"/>
              </a:spcAft>
            </a:pPr>
            <a:r>
              <a:rPr lang="en-GB" sz="1800" dirty="0">
                <a:solidFill>
                  <a:srgbClr val="060645"/>
                </a:solidFill>
                <a:latin typeface="Poppins" panose="00000500000000000000" pitchFamily="2" charset="0"/>
                <a:ea typeface="Times New Roman" panose="02020603050405020304" pitchFamily="18" charset="0"/>
                <a:cs typeface="Times New Roman" panose="02020603050405020304" pitchFamily="18" charset="0"/>
              </a:rPr>
              <a:t>‘d</a:t>
            </a:r>
            <a:r>
              <a:rPr lang="en-GB" sz="1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edicated side page on the OU website for those that are unfamiliar with the structure of university education, many pages assumed familiarity and was a major cause of anxiety from a background of no exposure in family’. (Participant M7)</a:t>
            </a:r>
          </a:p>
          <a:p>
            <a:endParaRPr lang="en-GB" dirty="0"/>
          </a:p>
        </p:txBody>
      </p:sp>
    </p:spTree>
    <p:extLst>
      <p:ext uri="{BB962C8B-B14F-4D97-AF65-F5344CB8AC3E}">
        <p14:creationId xmlns:p14="http://schemas.microsoft.com/office/powerpoint/2010/main" val="32782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F772B-5190-B980-154B-C18780DCF28D}"/>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Display" panose="02110004020202020204"/>
                <a:ea typeface="+mj-ea"/>
                <a:cs typeface="+mj-cs"/>
              </a:rPr>
              <a:t>Student experience of the OU application process – specific </a:t>
            </a:r>
            <a:r>
              <a:rPr lang="en-GB" dirty="0">
                <a:solidFill>
                  <a:prstClr val="black"/>
                </a:solidFill>
                <a:latin typeface="Aptos Display" panose="02110004020202020204"/>
              </a:rPr>
              <a:t>barriers</a:t>
            </a:r>
            <a:endParaRPr lang="en-GB" dirty="0"/>
          </a:p>
        </p:txBody>
      </p:sp>
      <p:sp>
        <p:nvSpPr>
          <p:cNvPr id="3" name="Content Placeholder 2">
            <a:extLst>
              <a:ext uri="{FF2B5EF4-FFF2-40B4-BE49-F238E27FC236}">
                <a16:creationId xmlns:a16="http://schemas.microsoft.com/office/drawing/2014/main" id="{04030A9A-761D-E7D2-D0F3-1DD8B6AFEFAE}"/>
              </a:ext>
            </a:extLst>
          </p:cNvPr>
          <p:cNvSpPr>
            <a:spLocks noGrp="1"/>
          </p:cNvSpPr>
          <p:nvPr>
            <p:ph idx="1"/>
          </p:nvPr>
        </p:nvSpPr>
        <p:spPr/>
        <p:txBody>
          <a:bodyPr/>
          <a:lstStyle/>
          <a:p>
            <a:r>
              <a:rPr lang="en-GB" sz="24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The barriers to on-line study that people experienced:</a:t>
            </a:r>
          </a:p>
          <a:p>
            <a:pPr marL="457200" lvl="1" indent="0">
              <a:buNone/>
            </a:pPr>
            <a:endParaRPr lang="en-GB"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endParaRPr>
          </a:p>
          <a:p>
            <a:pPr lvl="1"/>
            <a:r>
              <a:rPr lang="en-GB"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access to an appropriate computer device (40%), </a:t>
            </a:r>
          </a:p>
          <a:p>
            <a:pPr lvl="1"/>
            <a:endParaRPr lang="en-GB" dirty="0">
              <a:solidFill>
                <a:srgbClr val="060645"/>
              </a:solidFill>
              <a:latin typeface="Poppins" panose="00000500000000000000" pitchFamily="2" charset="0"/>
              <a:ea typeface="Times New Roman" panose="02020603050405020304" pitchFamily="18" charset="0"/>
              <a:cs typeface="Times New Roman" panose="02020603050405020304" pitchFamily="18" charset="0"/>
            </a:endParaRPr>
          </a:p>
          <a:p>
            <a:pPr lvl="1"/>
            <a:r>
              <a:rPr lang="en-GB"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study space (60%) and </a:t>
            </a:r>
          </a:p>
          <a:p>
            <a:pPr lvl="1"/>
            <a:endParaRPr lang="en-GB" dirty="0">
              <a:solidFill>
                <a:srgbClr val="060645"/>
              </a:solidFill>
              <a:latin typeface="Poppins" panose="00000500000000000000" pitchFamily="2" charset="0"/>
              <a:ea typeface="Times New Roman" panose="02020603050405020304" pitchFamily="18" charset="0"/>
              <a:cs typeface="Times New Roman" panose="02020603050405020304" pitchFamily="18" charset="0"/>
            </a:endParaRPr>
          </a:p>
          <a:p>
            <a:pPr lvl="1"/>
            <a:r>
              <a:rPr lang="en-GB"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poor internet access (40%). </a:t>
            </a:r>
          </a:p>
          <a:p>
            <a:endParaRPr lang="en-GB" dirty="0"/>
          </a:p>
        </p:txBody>
      </p:sp>
    </p:spTree>
    <p:extLst>
      <p:ext uri="{BB962C8B-B14F-4D97-AF65-F5344CB8AC3E}">
        <p14:creationId xmlns:p14="http://schemas.microsoft.com/office/powerpoint/2010/main" val="313179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FDAB7-3FC0-8686-76D0-ECB217307978}"/>
              </a:ext>
            </a:extLst>
          </p:cNvPr>
          <p:cNvSpPr>
            <a:spLocks noGrp="1"/>
          </p:cNvSpPr>
          <p:nvPr>
            <p:ph type="title"/>
          </p:nvPr>
        </p:nvSpPr>
        <p:spPr/>
        <p:txBody>
          <a:bodyPr/>
          <a:lstStyle/>
          <a:p>
            <a:r>
              <a:rPr lang="en-GB" dirty="0"/>
              <a:t>Experiences of learning and teaching</a:t>
            </a:r>
            <a:br>
              <a:rPr lang="en-GB" dirty="0"/>
            </a:br>
            <a:endParaRPr lang="en-GB" dirty="0"/>
          </a:p>
        </p:txBody>
      </p:sp>
      <p:sp>
        <p:nvSpPr>
          <p:cNvPr id="3" name="Content Placeholder 2">
            <a:extLst>
              <a:ext uri="{FF2B5EF4-FFF2-40B4-BE49-F238E27FC236}">
                <a16:creationId xmlns:a16="http://schemas.microsoft.com/office/drawing/2014/main" id="{91D6070C-74E8-F9F8-702E-C51052F9B263}"/>
              </a:ext>
            </a:extLst>
          </p:cNvPr>
          <p:cNvSpPr>
            <a:spLocks noGrp="1"/>
          </p:cNvSpPr>
          <p:nvPr>
            <p:ph idx="1"/>
          </p:nvPr>
        </p:nvSpPr>
        <p:spPr/>
        <p:txBody>
          <a:bodyPr>
            <a:normAutofit/>
          </a:bodyPr>
          <a:lstStyle/>
          <a:p>
            <a:pPr>
              <a:lnSpc>
                <a:spcPct val="100000"/>
              </a:lnSpc>
              <a:spcAft>
                <a:spcPts val="1200"/>
              </a:spcAft>
            </a:pPr>
            <a:r>
              <a:rPr lang="en-GB" dirty="0">
                <a:solidFill>
                  <a:srgbClr val="060645"/>
                </a:solidFill>
                <a:effectLst/>
                <a:ea typeface="Times New Roman" panose="02020603050405020304" pitchFamily="18" charset="0"/>
                <a:cs typeface="Times New Roman" panose="02020603050405020304" pitchFamily="18" charset="0"/>
              </a:rPr>
              <a:t>The main reason students had elected to join the OU:</a:t>
            </a:r>
          </a:p>
          <a:p>
            <a:pPr lvl="1">
              <a:lnSpc>
                <a:spcPct val="100000"/>
              </a:lnSpc>
              <a:spcAft>
                <a:spcPts val="1200"/>
              </a:spcAft>
            </a:pPr>
            <a:r>
              <a:rPr lang="en-GB" sz="2800" dirty="0">
                <a:solidFill>
                  <a:srgbClr val="060645"/>
                </a:solidFill>
                <a:effectLst/>
                <a:ea typeface="Times New Roman" panose="02020603050405020304" pitchFamily="18" charset="0"/>
                <a:cs typeface="Times New Roman" panose="02020603050405020304" pitchFamily="18" charset="0"/>
              </a:rPr>
              <a:t>offered the course they wanted (53%);</a:t>
            </a:r>
          </a:p>
          <a:p>
            <a:pPr lvl="1">
              <a:lnSpc>
                <a:spcPct val="100000"/>
              </a:lnSpc>
              <a:spcAft>
                <a:spcPts val="1200"/>
              </a:spcAft>
            </a:pPr>
            <a:r>
              <a:rPr lang="en-GB" sz="2800" dirty="0">
                <a:solidFill>
                  <a:srgbClr val="060645"/>
                </a:solidFill>
                <a:effectLst/>
                <a:ea typeface="Times New Roman" panose="02020603050405020304" pitchFamily="18" charset="0"/>
                <a:cs typeface="Times New Roman" panose="02020603050405020304" pitchFamily="18" charset="0"/>
              </a:rPr>
              <a:t>access to learning material (50%), and</a:t>
            </a:r>
          </a:p>
          <a:p>
            <a:pPr lvl="1">
              <a:lnSpc>
                <a:spcPct val="100000"/>
              </a:lnSpc>
              <a:spcAft>
                <a:spcPts val="1200"/>
              </a:spcAft>
            </a:pPr>
            <a:r>
              <a:rPr lang="en-GB" sz="2800" dirty="0">
                <a:solidFill>
                  <a:srgbClr val="060645"/>
                </a:solidFill>
                <a:effectLst/>
                <a:ea typeface="Times New Roman" panose="02020603050405020304" pitchFamily="18" charset="0"/>
                <a:cs typeface="Times New Roman" panose="02020603050405020304" pitchFamily="18" charset="0"/>
              </a:rPr>
              <a:t> ease of application (41.7% );</a:t>
            </a:r>
          </a:p>
          <a:p>
            <a:pPr lvl="1">
              <a:lnSpc>
                <a:spcPct val="100000"/>
              </a:lnSpc>
              <a:spcAft>
                <a:spcPts val="1200"/>
              </a:spcAft>
            </a:pPr>
            <a:r>
              <a:rPr lang="en-GB" sz="2800" dirty="0">
                <a:solidFill>
                  <a:srgbClr val="060645"/>
                </a:solidFill>
                <a:ea typeface="Times New Roman" panose="02020603050405020304" pitchFamily="18" charset="0"/>
                <a:cs typeface="Times New Roman" panose="02020603050405020304" pitchFamily="18" charset="0"/>
              </a:rPr>
              <a:t>t</a:t>
            </a:r>
            <a:r>
              <a:rPr lang="en-GB" sz="2800" dirty="0">
                <a:solidFill>
                  <a:srgbClr val="060645"/>
                </a:solidFill>
                <a:effectLst/>
                <a:ea typeface="Times New Roman" panose="02020603050405020304" pitchFamily="18" charset="0"/>
                <a:cs typeface="Times New Roman" panose="02020603050405020304" pitchFamily="18" charset="0"/>
              </a:rPr>
              <a:t>he availability of courses being on-line or face to face; </a:t>
            </a:r>
          </a:p>
          <a:p>
            <a:pPr lvl="2">
              <a:lnSpc>
                <a:spcPct val="100000"/>
              </a:lnSpc>
              <a:spcAft>
                <a:spcPts val="1200"/>
              </a:spcAft>
            </a:pPr>
            <a:r>
              <a:rPr lang="en-GB" sz="2800" dirty="0">
                <a:solidFill>
                  <a:srgbClr val="060645"/>
                </a:solidFill>
                <a:effectLst/>
                <a:ea typeface="Times New Roman" panose="02020603050405020304" pitchFamily="18" charset="0"/>
                <a:cs typeface="Times New Roman" panose="02020603050405020304" pitchFamily="18" charset="0"/>
              </a:rPr>
              <a:t>only one person registering their disappointment with both approaches to tuition.</a:t>
            </a:r>
          </a:p>
          <a:p>
            <a:endParaRPr lang="en-GB" dirty="0"/>
          </a:p>
        </p:txBody>
      </p:sp>
    </p:spTree>
    <p:extLst>
      <p:ext uri="{BB962C8B-B14F-4D97-AF65-F5344CB8AC3E}">
        <p14:creationId xmlns:p14="http://schemas.microsoft.com/office/powerpoint/2010/main" val="3476549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2233E-6F2A-A797-12B8-560C2F1D750D}"/>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Display" panose="02110004020202020204"/>
                <a:ea typeface="+mj-ea"/>
                <a:cs typeface="+mj-cs"/>
              </a:rPr>
              <a:t>Experiences of learning and teaching</a:t>
            </a:r>
            <a:endParaRPr lang="en-GB" dirty="0"/>
          </a:p>
        </p:txBody>
      </p:sp>
      <p:sp>
        <p:nvSpPr>
          <p:cNvPr id="3" name="Content Placeholder 2">
            <a:extLst>
              <a:ext uri="{FF2B5EF4-FFF2-40B4-BE49-F238E27FC236}">
                <a16:creationId xmlns:a16="http://schemas.microsoft.com/office/drawing/2014/main" id="{2216DA51-F317-6285-757B-089DB67B69AA}"/>
              </a:ext>
            </a:extLst>
          </p:cNvPr>
          <p:cNvSpPr>
            <a:spLocks noGrp="1"/>
          </p:cNvSpPr>
          <p:nvPr>
            <p:ph idx="1"/>
          </p:nvPr>
        </p:nvSpPr>
        <p:spPr/>
        <p:txBody>
          <a:bodyPr>
            <a:normAutofit fontScale="70000" lnSpcReduction="20000"/>
          </a:bodyPr>
          <a:lstStyle/>
          <a:p>
            <a:pPr>
              <a:lnSpc>
                <a:spcPct val="150000"/>
              </a:lnSpc>
              <a:spcAft>
                <a:spcPts val="1200"/>
              </a:spcAft>
            </a:pPr>
            <a:r>
              <a:rPr lang="en-GB" sz="2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The on-line material was accessible to 83.5% (n= 10) of students who had a number of positive comments, for example:</a:t>
            </a:r>
          </a:p>
          <a:p>
            <a:pPr marL="457200">
              <a:lnSpc>
                <a:spcPct val="150000"/>
              </a:lnSpc>
              <a:spcAft>
                <a:spcPts val="1200"/>
              </a:spcAft>
            </a:pPr>
            <a:r>
              <a:rPr lang="en-GB" sz="2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[‘course material is] accessible a few weeks before course beginning allowed extra study time before start, materials were easy to download, course structure in week format was easy to understand.’ (Participant M7)</a:t>
            </a:r>
          </a:p>
          <a:p>
            <a:pPr>
              <a:lnSpc>
                <a:spcPct val="150000"/>
              </a:lnSpc>
              <a:spcAft>
                <a:spcPts val="1200"/>
              </a:spcAft>
            </a:pPr>
            <a:r>
              <a:rPr lang="en-GB" sz="2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Although a visually impaired participant pointed out:</a:t>
            </a:r>
          </a:p>
          <a:p>
            <a:pPr marL="457200">
              <a:lnSpc>
                <a:spcPct val="150000"/>
              </a:lnSpc>
              <a:spcAft>
                <a:spcPts val="1200"/>
              </a:spcAft>
            </a:pPr>
            <a:r>
              <a:rPr lang="en-GB" dirty="0">
                <a:solidFill>
                  <a:srgbClr val="060645"/>
                </a:solidFill>
                <a:latin typeface="Poppins" panose="00000500000000000000" pitchFamily="2" charset="0"/>
                <a:ea typeface="Times New Roman" panose="02020603050405020304" pitchFamily="18" charset="0"/>
                <a:cs typeface="Times New Roman" panose="02020603050405020304" pitchFamily="18" charset="0"/>
              </a:rPr>
              <a:t>‘t</a:t>
            </a:r>
            <a:r>
              <a:rPr lang="en-GB" sz="2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here is no option to have the online course material read aloud, for people with visual impairment.’  (Participant M6)</a:t>
            </a:r>
          </a:p>
          <a:p>
            <a:endParaRPr lang="en-GB" dirty="0"/>
          </a:p>
        </p:txBody>
      </p:sp>
    </p:spTree>
    <p:extLst>
      <p:ext uri="{BB962C8B-B14F-4D97-AF65-F5344CB8AC3E}">
        <p14:creationId xmlns:p14="http://schemas.microsoft.com/office/powerpoint/2010/main" val="2086788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269D9-D1A2-B2D5-EC4D-6F9EDA0B1208}"/>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Display" panose="02110004020202020204"/>
                <a:ea typeface="+mj-ea"/>
                <a:cs typeface="+mj-cs"/>
              </a:rPr>
              <a:t>Experiences of learning and teaching</a:t>
            </a:r>
            <a:endParaRPr lang="en-GB" dirty="0"/>
          </a:p>
        </p:txBody>
      </p:sp>
      <p:sp>
        <p:nvSpPr>
          <p:cNvPr id="3" name="Content Placeholder 2">
            <a:extLst>
              <a:ext uri="{FF2B5EF4-FFF2-40B4-BE49-F238E27FC236}">
                <a16:creationId xmlns:a16="http://schemas.microsoft.com/office/drawing/2014/main" id="{EBBABDA7-7DA4-EC6F-898B-7D3898069965}"/>
              </a:ext>
            </a:extLst>
          </p:cNvPr>
          <p:cNvSpPr>
            <a:spLocks noGrp="1"/>
          </p:cNvSpPr>
          <p:nvPr>
            <p:ph idx="1"/>
          </p:nvPr>
        </p:nvSpPr>
        <p:spPr/>
        <p:txBody>
          <a:bodyPr>
            <a:normAutofit fontScale="62500" lnSpcReduction="20000"/>
          </a:bodyPr>
          <a:lstStyle/>
          <a:p>
            <a:pPr>
              <a:lnSpc>
                <a:spcPct val="150000"/>
              </a:lnSpc>
              <a:spcAft>
                <a:spcPts val="1200"/>
              </a:spcAft>
            </a:pPr>
            <a:r>
              <a:rPr lang="en-GB" sz="2800" b="1"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Obstacles to tutorial delivery</a:t>
            </a:r>
            <a:endParaRPr lang="en-GB" sz="2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endParaRPr>
          </a:p>
          <a:p>
            <a:pPr>
              <a:lnSpc>
                <a:spcPct val="150000"/>
              </a:lnSpc>
              <a:spcAft>
                <a:spcPts val="1200"/>
              </a:spcAft>
            </a:pPr>
            <a:r>
              <a:rPr lang="en-GB" sz="2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Eight participants expressed that they had experienced obstacles accessing tutorials.  The reasons why included:</a:t>
            </a:r>
          </a:p>
          <a:p>
            <a:pPr marL="457200">
              <a:lnSpc>
                <a:spcPct val="150000"/>
              </a:lnSpc>
              <a:spcAft>
                <a:spcPts val="1200"/>
              </a:spcAft>
            </a:pPr>
            <a:r>
              <a:rPr lang="en-GB" dirty="0">
                <a:solidFill>
                  <a:srgbClr val="060645"/>
                </a:solidFill>
                <a:latin typeface="Poppins" panose="00000500000000000000" pitchFamily="2" charset="0"/>
                <a:ea typeface="Times New Roman" panose="02020603050405020304" pitchFamily="18" charset="0"/>
                <a:cs typeface="Times New Roman" panose="02020603050405020304" pitchFamily="18" charset="0"/>
              </a:rPr>
              <a:t>‘t</a:t>
            </a:r>
            <a:r>
              <a:rPr lang="en-GB" sz="2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he purpose of each tutorial feels somewhat unclear in the planner and booking them is an obtuse process spread across too many pages I have difficulty finding the link to the study room for sessions. Having a difficulty with verbal language, it is difficult to keep pace in tutorials due to monitoring the chat and tutor.’ (Participant M7)</a:t>
            </a:r>
          </a:p>
          <a:p>
            <a:pPr marL="457200">
              <a:lnSpc>
                <a:spcPct val="150000"/>
              </a:lnSpc>
              <a:spcAft>
                <a:spcPts val="1200"/>
              </a:spcAft>
            </a:pPr>
            <a:r>
              <a:rPr lang="en-GB" dirty="0">
                <a:solidFill>
                  <a:srgbClr val="060645"/>
                </a:solidFill>
                <a:latin typeface="Poppins" panose="00000500000000000000" pitchFamily="2" charset="0"/>
                <a:ea typeface="Times New Roman" panose="02020603050405020304" pitchFamily="18" charset="0"/>
                <a:cs typeface="Times New Roman" panose="02020603050405020304" pitchFamily="18" charset="0"/>
              </a:rPr>
              <a:t>‘o</a:t>
            </a:r>
            <a:r>
              <a:rPr lang="en-GB" sz="2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n an evening I have little energy to engage in tutorials due to my health problems.’ (Participant M8)</a:t>
            </a:r>
          </a:p>
          <a:p>
            <a:endParaRPr lang="en-GB" dirty="0"/>
          </a:p>
        </p:txBody>
      </p:sp>
    </p:spTree>
    <p:extLst>
      <p:ext uri="{BB962C8B-B14F-4D97-AF65-F5344CB8AC3E}">
        <p14:creationId xmlns:p14="http://schemas.microsoft.com/office/powerpoint/2010/main" val="1738664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1F52-14FB-C550-A18A-4A6D954CB047}"/>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Display" panose="02110004020202020204"/>
                <a:ea typeface="+mj-ea"/>
                <a:cs typeface="+mj-cs"/>
              </a:rPr>
              <a:t>Experiences of learning and teaching</a:t>
            </a:r>
            <a:endParaRPr lang="en-GB" dirty="0"/>
          </a:p>
        </p:txBody>
      </p:sp>
      <p:sp>
        <p:nvSpPr>
          <p:cNvPr id="3" name="Content Placeholder 2">
            <a:extLst>
              <a:ext uri="{FF2B5EF4-FFF2-40B4-BE49-F238E27FC236}">
                <a16:creationId xmlns:a16="http://schemas.microsoft.com/office/drawing/2014/main" id="{3E150B9D-469B-1007-B8E4-725138A112B4}"/>
              </a:ext>
            </a:extLst>
          </p:cNvPr>
          <p:cNvSpPr>
            <a:spLocks noGrp="1"/>
          </p:cNvSpPr>
          <p:nvPr>
            <p:ph idx="1"/>
          </p:nvPr>
        </p:nvSpPr>
        <p:spPr>
          <a:xfrm>
            <a:off x="838200" y="1860349"/>
            <a:ext cx="10515600" cy="4351338"/>
          </a:xfrm>
        </p:spPr>
        <p:txBody>
          <a:bodyPr>
            <a:normAutofit fontScale="77500" lnSpcReduction="20000"/>
          </a:bodyPr>
          <a:lstStyle/>
          <a:p>
            <a:pPr>
              <a:lnSpc>
                <a:spcPct val="150000"/>
              </a:lnSpc>
              <a:spcAft>
                <a:spcPts val="1200"/>
              </a:spcAft>
            </a:pPr>
            <a:r>
              <a:rPr lang="en-GB" sz="2000" dirty="0">
                <a:solidFill>
                  <a:srgbClr val="060645"/>
                </a:solidFill>
                <a:effectLst/>
                <a:ea typeface="Times New Roman" panose="02020603050405020304" pitchFamily="18" charset="0"/>
                <a:cs typeface="Times New Roman" panose="02020603050405020304" pitchFamily="18" charset="0"/>
              </a:rPr>
              <a:t>Study support: </a:t>
            </a:r>
          </a:p>
          <a:p>
            <a:pPr lvl="1">
              <a:lnSpc>
                <a:spcPct val="150000"/>
              </a:lnSpc>
              <a:spcAft>
                <a:spcPts val="1200"/>
              </a:spcAft>
            </a:pPr>
            <a:r>
              <a:rPr lang="en-GB" sz="2000" dirty="0">
                <a:solidFill>
                  <a:srgbClr val="060645"/>
                </a:solidFill>
                <a:ea typeface="Times New Roman" panose="02020603050405020304" pitchFamily="18" charset="0"/>
                <a:cs typeface="Times New Roman" panose="02020603050405020304" pitchFamily="18" charset="0"/>
              </a:rPr>
              <a:t>majority of support from </a:t>
            </a:r>
            <a:r>
              <a:rPr lang="en-GB" sz="2000" dirty="0">
                <a:solidFill>
                  <a:srgbClr val="060645"/>
                </a:solidFill>
                <a:effectLst/>
                <a:ea typeface="Times New Roman" panose="02020603050405020304" pitchFamily="18" charset="0"/>
                <a:cs typeface="Times New Roman" panose="02020603050405020304" pitchFamily="18" charset="0"/>
              </a:rPr>
              <a:t>fellow students and their tutor (70%).  </a:t>
            </a:r>
          </a:p>
          <a:p>
            <a:pPr lvl="1">
              <a:lnSpc>
                <a:spcPct val="150000"/>
              </a:lnSpc>
              <a:spcAft>
                <a:spcPts val="1200"/>
              </a:spcAft>
            </a:pPr>
            <a:r>
              <a:rPr lang="en-GB" sz="2000" dirty="0">
                <a:solidFill>
                  <a:srgbClr val="060645"/>
                </a:solidFill>
                <a:effectLst/>
                <a:ea typeface="Times New Roman" panose="02020603050405020304" pitchFamily="18" charset="0"/>
                <a:cs typeface="Times New Roman" panose="02020603050405020304" pitchFamily="18" charset="0"/>
              </a:rPr>
              <a:t>40% of support was listed from the Student Support Team and Educational advisors </a:t>
            </a:r>
          </a:p>
          <a:p>
            <a:pPr lvl="1">
              <a:lnSpc>
                <a:spcPct val="150000"/>
              </a:lnSpc>
              <a:spcAft>
                <a:spcPts val="1200"/>
              </a:spcAft>
            </a:pPr>
            <a:r>
              <a:rPr lang="en-GB" sz="2000" dirty="0">
                <a:solidFill>
                  <a:srgbClr val="060645"/>
                </a:solidFill>
                <a:effectLst/>
                <a:ea typeface="Times New Roman" panose="02020603050405020304" pitchFamily="18" charset="0"/>
                <a:cs typeface="Times New Roman" panose="02020603050405020304" pitchFamily="18" charset="0"/>
              </a:rPr>
              <a:t>60% of support coming from family and friends.  </a:t>
            </a:r>
          </a:p>
          <a:p>
            <a:pPr lvl="1">
              <a:lnSpc>
                <a:spcPct val="150000"/>
              </a:lnSpc>
              <a:spcAft>
                <a:spcPts val="1200"/>
              </a:spcAft>
            </a:pPr>
            <a:r>
              <a:rPr lang="en-GB" sz="2000" dirty="0">
                <a:solidFill>
                  <a:srgbClr val="060645"/>
                </a:solidFill>
                <a:ea typeface="Times New Roman" panose="02020603050405020304" pitchFamily="18" charset="0"/>
                <a:cs typeface="Times New Roman" panose="02020603050405020304" pitchFamily="18" charset="0"/>
              </a:rPr>
              <a:t>f</a:t>
            </a:r>
            <a:r>
              <a:rPr lang="en-GB" sz="2000" dirty="0">
                <a:solidFill>
                  <a:srgbClr val="060645"/>
                </a:solidFill>
                <a:effectLst/>
                <a:ea typeface="Times New Roman" panose="02020603050405020304" pitchFamily="18" charset="0"/>
                <a:cs typeface="Times New Roman" panose="02020603050405020304" pitchFamily="18" charset="0"/>
              </a:rPr>
              <a:t>our participants (33%) had helped from institutions outside the Open University which include support from an employer, using the health to work programme or drawing on on-line resources such as YouTube.</a:t>
            </a:r>
          </a:p>
          <a:p>
            <a:pPr>
              <a:lnSpc>
                <a:spcPct val="150000"/>
              </a:lnSpc>
              <a:spcAft>
                <a:spcPts val="1200"/>
              </a:spcAft>
            </a:pPr>
            <a:r>
              <a:rPr lang="en-GB" sz="2000" dirty="0">
                <a:solidFill>
                  <a:srgbClr val="060645"/>
                </a:solidFill>
                <a:effectLst/>
                <a:ea typeface="Times New Roman" panose="02020603050405020304" pitchFamily="18" charset="0"/>
                <a:cs typeface="Times New Roman" panose="02020603050405020304" pitchFamily="18" charset="0"/>
              </a:rPr>
              <a:t>The majority of students (75%) had seen the accessibility and resources links on the OU website (n=8) had found them useful.  When asked about the learning resources the responses were as follows:</a:t>
            </a:r>
          </a:p>
          <a:p>
            <a:endParaRPr lang="en-GB" dirty="0"/>
          </a:p>
        </p:txBody>
      </p:sp>
    </p:spTree>
    <p:extLst>
      <p:ext uri="{BB962C8B-B14F-4D97-AF65-F5344CB8AC3E}">
        <p14:creationId xmlns:p14="http://schemas.microsoft.com/office/powerpoint/2010/main" val="8798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79F3B-C67F-7709-0B85-AA746E00B0E4}"/>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Display" panose="02110004020202020204"/>
                <a:ea typeface="+mj-ea"/>
                <a:cs typeface="+mj-cs"/>
              </a:rPr>
              <a:t>Experiences of learning and teaching</a:t>
            </a:r>
            <a:endParaRPr lang="en-GB" dirty="0"/>
          </a:p>
        </p:txBody>
      </p:sp>
      <p:sp>
        <p:nvSpPr>
          <p:cNvPr id="3" name="Content Placeholder 2">
            <a:extLst>
              <a:ext uri="{FF2B5EF4-FFF2-40B4-BE49-F238E27FC236}">
                <a16:creationId xmlns:a16="http://schemas.microsoft.com/office/drawing/2014/main" id="{CBA574CA-C787-B02A-5E6F-26B40A344B05}"/>
              </a:ext>
            </a:extLst>
          </p:cNvPr>
          <p:cNvSpPr>
            <a:spLocks noGrp="1"/>
          </p:cNvSpPr>
          <p:nvPr>
            <p:ph idx="1"/>
          </p:nvPr>
        </p:nvSpPr>
        <p:spPr/>
        <p:txBody>
          <a:bodyPr>
            <a:normAutofit fontScale="70000" lnSpcReduction="20000"/>
          </a:bodyPr>
          <a:lstStyle/>
          <a:p>
            <a:pPr marL="342900" lvl="0" indent="-342900">
              <a:lnSpc>
                <a:spcPct val="150000"/>
              </a:lnSpc>
              <a:spcBef>
                <a:spcPts val="600"/>
              </a:spcBef>
              <a:buFont typeface="Symbol" panose="05050102010706020507" pitchFamily="18" charset="2"/>
              <a:buChar char=""/>
            </a:pPr>
            <a:r>
              <a:rPr lang="en-GB" dirty="0">
                <a:solidFill>
                  <a:srgbClr val="060645"/>
                </a:solidFill>
                <a:latin typeface="Poppins" panose="00000500000000000000" pitchFamily="2" charset="0"/>
                <a:ea typeface="Times New Roman" panose="02020603050405020304" pitchFamily="18" charset="0"/>
              </a:rPr>
              <a:t>T</a:t>
            </a:r>
            <a:r>
              <a:rPr lang="en-GB" sz="2800" dirty="0">
                <a:solidFill>
                  <a:srgbClr val="060645"/>
                </a:solidFill>
                <a:effectLst/>
                <a:latin typeface="Poppins" panose="00000500000000000000" pitchFamily="2" charset="0"/>
                <a:ea typeface="Times New Roman" panose="02020603050405020304" pitchFamily="18" charset="0"/>
              </a:rPr>
              <a:t>he majority had found the on-line course material helpful (83.7%); </a:t>
            </a:r>
          </a:p>
          <a:p>
            <a:pPr marL="800100" lvl="1" indent="-342900">
              <a:lnSpc>
                <a:spcPct val="150000"/>
              </a:lnSpc>
              <a:buFont typeface="Symbol" panose="05050102010706020507" pitchFamily="18" charset="2"/>
              <a:buChar char=""/>
            </a:pPr>
            <a:r>
              <a:rPr lang="en-GB" dirty="0">
                <a:solidFill>
                  <a:srgbClr val="060645"/>
                </a:solidFill>
                <a:effectLst/>
                <a:latin typeface="Poppins" panose="00000500000000000000" pitchFamily="2" charset="0"/>
                <a:ea typeface="Times New Roman" panose="02020603050405020304" pitchFamily="18" charset="0"/>
              </a:rPr>
              <a:t>slightly more found the quizzes useful (90%); </a:t>
            </a:r>
          </a:p>
          <a:p>
            <a:pPr marL="800100" lvl="1" indent="-342900">
              <a:lnSpc>
                <a:spcPct val="150000"/>
              </a:lnSpc>
              <a:buFont typeface="Symbol" panose="05050102010706020507" pitchFamily="18" charset="2"/>
              <a:buChar char=""/>
            </a:pPr>
            <a:r>
              <a:rPr lang="en-GB" dirty="0">
                <a:solidFill>
                  <a:srgbClr val="060645"/>
                </a:solidFill>
                <a:effectLst/>
                <a:latin typeface="Poppins" panose="00000500000000000000" pitchFamily="2" charset="0"/>
                <a:ea typeface="Times New Roman" panose="02020603050405020304" pitchFamily="18" charset="0"/>
              </a:rPr>
              <a:t>all students found the printed material of use; </a:t>
            </a:r>
          </a:p>
          <a:p>
            <a:pPr marL="800100" lvl="1" indent="-342900">
              <a:lnSpc>
                <a:spcPct val="150000"/>
              </a:lnSpc>
              <a:buFont typeface="Symbol" panose="05050102010706020507" pitchFamily="18" charset="2"/>
              <a:buChar char=""/>
            </a:pPr>
            <a:r>
              <a:rPr lang="en-GB" dirty="0">
                <a:solidFill>
                  <a:srgbClr val="060645"/>
                </a:solidFill>
                <a:effectLst/>
                <a:latin typeface="Poppins" panose="00000500000000000000" pitchFamily="2" charset="0"/>
                <a:ea typeface="Times New Roman" panose="02020603050405020304" pitchFamily="18" charset="0"/>
              </a:rPr>
              <a:t>videos were largely found to be helpful although one person found them unhelpful; </a:t>
            </a:r>
          </a:p>
          <a:p>
            <a:pPr marL="800100" lvl="1" indent="-342900">
              <a:lnSpc>
                <a:spcPct val="150000"/>
              </a:lnSpc>
              <a:buFont typeface="Symbol" panose="05050102010706020507" pitchFamily="18" charset="2"/>
              <a:buChar char=""/>
            </a:pPr>
            <a:r>
              <a:rPr lang="en-GB" dirty="0">
                <a:solidFill>
                  <a:srgbClr val="060645"/>
                </a:solidFill>
                <a:effectLst/>
                <a:latin typeface="Poppins" panose="00000500000000000000" pitchFamily="2" charset="0"/>
                <a:ea typeface="Times New Roman" panose="02020603050405020304" pitchFamily="18" charset="0"/>
              </a:rPr>
              <a:t>podcasts were not considered helpful with 18.2% of people finding them very unhelpful, 54.5% unhelpful; although 27.3% (n=3 found them helpful. </a:t>
            </a:r>
          </a:p>
          <a:p>
            <a:pPr marL="800100" lvl="1" indent="-342900">
              <a:lnSpc>
                <a:spcPct val="150000"/>
              </a:lnSpc>
              <a:buFont typeface="Symbol" panose="05050102010706020507" pitchFamily="18" charset="2"/>
              <a:buChar char=""/>
            </a:pPr>
            <a:r>
              <a:rPr lang="en-GB" dirty="0">
                <a:solidFill>
                  <a:srgbClr val="060645"/>
                </a:solidFill>
                <a:effectLst/>
                <a:latin typeface="Poppins" panose="00000500000000000000" pitchFamily="2" charset="0"/>
                <a:ea typeface="Times New Roman" panose="02020603050405020304" pitchFamily="18" charset="0"/>
              </a:rPr>
              <a:t>the use of forums was divided almost equally between being helpful and unhelpful.</a:t>
            </a:r>
          </a:p>
          <a:p>
            <a:pPr marL="800100" lvl="1" indent="-342900">
              <a:lnSpc>
                <a:spcPct val="150000"/>
              </a:lnSpc>
              <a:buFont typeface="Symbol" panose="05050102010706020507" pitchFamily="18" charset="2"/>
              <a:buChar char=""/>
            </a:pPr>
            <a:r>
              <a:rPr lang="en-GB" dirty="0">
                <a:solidFill>
                  <a:srgbClr val="060645"/>
                </a:solidFill>
                <a:effectLst/>
                <a:latin typeface="Poppins" panose="00000500000000000000" pitchFamily="2" charset="0"/>
                <a:ea typeface="Times New Roman" panose="02020603050405020304" pitchFamily="18" charset="0"/>
              </a:rPr>
              <a:t>just over half of respondents, 54.6%, felt that the study planner was useful.</a:t>
            </a:r>
          </a:p>
          <a:p>
            <a:pPr marL="800100" lvl="1" indent="-342900">
              <a:lnSpc>
                <a:spcPct val="150000"/>
              </a:lnSpc>
              <a:spcAft>
                <a:spcPts val="600"/>
              </a:spcAft>
              <a:buFont typeface="Symbol" panose="05050102010706020507" pitchFamily="18" charset="2"/>
              <a:buChar char=""/>
            </a:pPr>
            <a:r>
              <a:rPr lang="en-GB" dirty="0">
                <a:solidFill>
                  <a:srgbClr val="060645"/>
                </a:solidFill>
                <a:effectLst/>
                <a:latin typeface="Poppins" panose="00000500000000000000" pitchFamily="2" charset="0"/>
                <a:ea typeface="Times New Roman" panose="02020603050405020304" pitchFamily="18" charset="0"/>
              </a:rPr>
              <a:t>the on-line tutorials were not found to be useful by 36.4% of the sample (n=4) although 7 participants found them helpful.</a:t>
            </a:r>
          </a:p>
          <a:p>
            <a:endParaRPr lang="en-GB" dirty="0"/>
          </a:p>
        </p:txBody>
      </p:sp>
    </p:spTree>
    <p:extLst>
      <p:ext uri="{BB962C8B-B14F-4D97-AF65-F5344CB8AC3E}">
        <p14:creationId xmlns:p14="http://schemas.microsoft.com/office/powerpoint/2010/main" val="1266418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7C62C-9C88-48F1-D6E9-22F43F24472D}"/>
              </a:ext>
            </a:extLst>
          </p:cNvPr>
          <p:cNvSpPr>
            <a:spLocks noGrp="1"/>
          </p:cNvSpPr>
          <p:nvPr>
            <p:ph type="title"/>
          </p:nvPr>
        </p:nvSpPr>
        <p:spPr/>
        <p:txBody>
          <a:bodyPr/>
          <a:lstStyle/>
          <a:p>
            <a:r>
              <a:rPr lang="en-GB" dirty="0"/>
              <a:t>Structure</a:t>
            </a:r>
          </a:p>
        </p:txBody>
      </p:sp>
      <p:sp>
        <p:nvSpPr>
          <p:cNvPr id="6" name="Content Placeholder 5">
            <a:extLst>
              <a:ext uri="{FF2B5EF4-FFF2-40B4-BE49-F238E27FC236}">
                <a16:creationId xmlns:a16="http://schemas.microsoft.com/office/drawing/2014/main" id="{6BAF69EB-2F72-E175-E043-2388FA91210F}"/>
              </a:ext>
            </a:extLst>
          </p:cNvPr>
          <p:cNvSpPr>
            <a:spLocks noGrp="1"/>
          </p:cNvSpPr>
          <p:nvPr>
            <p:ph idx="1"/>
          </p:nvPr>
        </p:nvSpPr>
        <p:spPr/>
        <p:txBody>
          <a:bodyPr>
            <a:normAutofit fontScale="92500" lnSpcReduction="20000"/>
          </a:bodyPr>
          <a:lstStyle/>
          <a:p>
            <a:r>
              <a:rPr lang="en-GB" dirty="0"/>
              <a:t>Background and context</a:t>
            </a:r>
          </a:p>
          <a:p>
            <a:r>
              <a:rPr lang="en-GB" dirty="0"/>
              <a:t>Aims and scope of the project</a:t>
            </a:r>
          </a:p>
          <a:p>
            <a:r>
              <a:rPr lang="en-GB" dirty="0"/>
              <a:t>Intersectionality</a:t>
            </a:r>
          </a:p>
          <a:p>
            <a:r>
              <a:rPr lang="en-GB" dirty="0"/>
              <a:t>Ethical approach</a:t>
            </a:r>
          </a:p>
          <a:p>
            <a:r>
              <a:rPr lang="en-GB" dirty="0"/>
              <a:t>Changes to the project – the best laid plans . . . . . . .</a:t>
            </a:r>
          </a:p>
          <a:p>
            <a:r>
              <a:rPr lang="en-GB" dirty="0"/>
              <a:t>Data collection</a:t>
            </a:r>
          </a:p>
          <a:p>
            <a:r>
              <a:rPr lang="en-GB" dirty="0"/>
              <a:t>Findings </a:t>
            </a:r>
          </a:p>
          <a:p>
            <a:pPr lvl="1"/>
            <a:r>
              <a:rPr lang="en-GB" dirty="0"/>
              <a:t>Background</a:t>
            </a:r>
          </a:p>
          <a:p>
            <a:pPr lvl="1"/>
            <a:r>
              <a:rPr lang="en-GB" dirty="0"/>
              <a:t>Experience of the application process</a:t>
            </a:r>
          </a:p>
          <a:p>
            <a:pPr lvl="1"/>
            <a:r>
              <a:rPr lang="en-GB" dirty="0"/>
              <a:t>Experiences of learning and teaching</a:t>
            </a:r>
          </a:p>
          <a:p>
            <a:r>
              <a:rPr lang="en-GB" dirty="0"/>
              <a:t>Summary</a:t>
            </a:r>
          </a:p>
        </p:txBody>
      </p:sp>
    </p:spTree>
    <p:extLst>
      <p:ext uri="{BB962C8B-B14F-4D97-AF65-F5344CB8AC3E}">
        <p14:creationId xmlns:p14="http://schemas.microsoft.com/office/powerpoint/2010/main" val="3245545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BC3D9-A375-9E3B-A5CE-33F2C2E5F5BE}"/>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Display" panose="02110004020202020204"/>
                <a:ea typeface="+mj-ea"/>
                <a:cs typeface="+mj-cs"/>
              </a:rPr>
              <a:t>Experiences of learning and teaching</a:t>
            </a:r>
            <a:endParaRPr lang="en-GB" dirty="0"/>
          </a:p>
        </p:txBody>
      </p:sp>
      <p:sp>
        <p:nvSpPr>
          <p:cNvPr id="3" name="Content Placeholder 2">
            <a:extLst>
              <a:ext uri="{FF2B5EF4-FFF2-40B4-BE49-F238E27FC236}">
                <a16:creationId xmlns:a16="http://schemas.microsoft.com/office/drawing/2014/main" id="{B951B6FB-B4ED-6993-1A56-96A7B053780D}"/>
              </a:ext>
            </a:extLst>
          </p:cNvPr>
          <p:cNvSpPr>
            <a:spLocks noGrp="1"/>
          </p:cNvSpPr>
          <p:nvPr>
            <p:ph idx="1"/>
          </p:nvPr>
        </p:nvSpPr>
        <p:spPr/>
        <p:txBody>
          <a:bodyPr>
            <a:normAutofit fontScale="77500" lnSpcReduction="20000"/>
          </a:bodyPr>
          <a:lstStyle/>
          <a:p>
            <a:pPr marL="266700">
              <a:lnSpc>
                <a:spcPct val="150000"/>
              </a:lnSpc>
              <a:spcAft>
                <a:spcPts val="1200"/>
              </a:spcAft>
            </a:pPr>
            <a:r>
              <a:rPr lang="en-GB" sz="2800"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The qualitative answers gave a little more detail about resources that students also found helpful:</a:t>
            </a:r>
          </a:p>
          <a:p>
            <a:pPr marL="723900" lvl="1">
              <a:lnSpc>
                <a:spcPct val="150000"/>
              </a:lnSpc>
              <a:spcAft>
                <a:spcPts val="1200"/>
              </a:spcAft>
            </a:pPr>
            <a:r>
              <a:rPr lang="en-GB" dirty="0">
                <a:solidFill>
                  <a:srgbClr val="060645"/>
                </a:solidFill>
                <a:latin typeface="Poppins" panose="00000500000000000000" pitchFamily="2" charset="0"/>
                <a:ea typeface="Times New Roman" panose="02020603050405020304" pitchFamily="18" charset="0"/>
                <a:cs typeface="Times New Roman" panose="02020603050405020304" pitchFamily="18" charset="0"/>
              </a:rPr>
              <a:t>‘YouTube</a:t>
            </a:r>
            <a:r>
              <a:rPr lang="en-GB"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 can sometimes explain a concept I may be struggling with.’ (Participant M9)</a:t>
            </a:r>
          </a:p>
          <a:p>
            <a:pPr marL="723900" lvl="1">
              <a:lnSpc>
                <a:spcPct val="150000"/>
              </a:lnSpc>
              <a:spcAft>
                <a:spcPts val="1200"/>
              </a:spcAft>
            </a:pPr>
            <a:r>
              <a:rPr lang="en-GB"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‘I struggled to get the daisy e-reader to work. Instead I use pdf to read it out to me. Being able to download course material was vital to me.’ (Participant M3)</a:t>
            </a:r>
          </a:p>
          <a:p>
            <a:pPr marL="723900" lvl="1">
              <a:lnSpc>
                <a:spcPct val="150000"/>
              </a:lnSpc>
              <a:spcAft>
                <a:spcPts val="1200"/>
              </a:spcAft>
            </a:pPr>
            <a:r>
              <a:rPr lang="en-GB" dirty="0">
                <a:solidFill>
                  <a:srgbClr val="060645"/>
                </a:solidFill>
                <a:effectLst/>
                <a:latin typeface="Poppins" panose="00000500000000000000" pitchFamily="2" charset="0"/>
                <a:ea typeface="Times New Roman" panose="02020603050405020304" pitchFamily="18" charset="0"/>
                <a:cs typeface="Times New Roman" panose="02020603050405020304" pitchFamily="18" charset="0"/>
              </a:rPr>
              <a:t>‘The ability to download course material &amp; have pdf read it to me.’ (Participant M6)</a:t>
            </a:r>
          </a:p>
          <a:p>
            <a:endParaRPr lang="en-GB" dirty="0"/>
          </a:p>
        </p:txBody>
      </p:sp>
    </p:spTree>
    <p:extLst>
      <p:ext uri="{BB962C8B-B14F-4D97-AF65-F5344CB8AC3E}">
        <p14:creationId xmlns:p14="http://schemas.microsoft.com/office/powerpoint/2010/main" val="1756014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B52E6-CE08-50E2-C5E5-0A1EA821AF12}"/>
              </a:ext>
            </a:extLst>
          </p:cNvPr>
          <p:cNvSpPr>
            <a:spLocks noGrp="1"/>
          </p:cNvSpPr>
          <p:nvPr>
            <p:ph type="title"/>
          </p:nvPr>
        </p:nvSpPr>
        <p:spPr/>
        <p:txBody>
          <a:bodyPr/>
          <a:lstStyle/>
          <a:p>
            <a:r>
              <a:rPr lang="en-GB" dirty="0"/>
              <a:t>Summary and take away points (1/2)</a:t>
            </a:r>
          </a:p>
        </p:txBody>
      </p:sp>
      <p:sp>
        <p:nvSpPr>
          <p:cNvPr id="3" name="Content Placeholder 2">
            <a:extLst>
              <a:ext uri="{FF2B5EF4-FFF2-40B4-BE49-F238E27FC236}">
                <a16:creationId xmlns:a16="http://schemas.microsoft.com/office/drawing/2014/main" id="{BB1A76CC-6F46-7B88-52E3-2E75EB08485C}"/>
              </a:ext>
            </a:extLst>
          </p:cNvPr>
          <p:cNvSpPr>
            <a:spLocks noGrp="1"/>
          </p:cNvSpPr>
          <p:nvPr>
            <p:ph idx="1"/>
          </p:nvPr>
        </p:nvSpPr>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Aptos" panose="02110004020202020204"/>
                <a:ea typeface="+mn-ea"/>
                <a:cs typeface="+mn-cs"/>
              </a:rPr>
              <a:t>Students feel well supported and our support teams are accessible.</a:t>
            </a:r>
            <a:endParaRPr lang="en-GB" dirty="0"/>
          </a:p>
          <a:p>
            <a:r>
              <a:rPr lang="en-GB" dirty="0"/>
              <a:t>We have plenty of resources to help students although finding them can be a challenge:</a:t>
            </a:r>
          </a:p>
          <a:p>
            <a:pPr lvl="1"/>
            <a:r>
              <a:rPr lang="en-GB" dirty="0"/>
              <a:t>website is not easy to negotiate;</a:t>
            </a:r>
          </a:p>
          <a:p>
            <a:pPr lvl="1"/>
            <a:r>
              <a:rPr lang="en-GB" dirty="0"/>
              <a:t>obstacles to finding tutorials.</a:t>
            </a:r>
          </a:p>
          <a:p>
            <a:r>
              <a:rPr lang="en-GB" dirty="0"/>
              <a:t>The definition of disability could be clearer.</a:t>
            </a:r>
          </a:p>
          <a:p>
            <a:r>
              <a:rPr lang="en-GB" dirty="0"/>
              <a:t>Do we do enough to explain the processes of HE to students?</a:t>
            </a:r>
          </a:p>
          <a:p>
            <a:pPr lvl="2"/>
            <a:r>
              <a:rPr lang="en-GB" dirty="0"/>
              <a:t>Assumptions? </a:t>
            </a:r>
          </a:p>
        </p:txBody>
      </p:sp>
    </p:spTree>
    <p:extLst>
      <p:ext uri="{BB962C8B-B14F-4D97-AF65-F5344CB8AC3E}">
        <p14:creationId xmlns:p14="http://schemas.microsoft.com/office/powerpoint/2010/main" val="1471956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8DEED-C3A4-F442-8FCE-F5DD649BCBDB}"/>
              </a:ext>
            </a:extLst>
          </p:cNvPr>
          <p:cNvSpPr>
            <a:spLocks noGrp="1"/>
          </p:cNvSpPr>
          <p:nvPr>
            <p:ph type="title"/>
          </p:nvPr>
        </p:nvSpPr>
        <p:spPr/>
        <p:txBody>
          <a:bodyPr/>
          <a:lstStyle/>
          <a:p>
            <a:r>
              <a:rPr lang="en-GB" dirty="0"/>
              <a:t>Summary (2/2)</a:t>
            </a:r>
          </a:p>
        </p:txBody>
      </p:sp>
      <p:sp>
        <p:nvSpPr>
          <p:cNvPr id="3" name="Content Placeholder 2">
            <a:extLst>
              <a:ext uri="{FF2B5EF4-FFF2-40B4-BE49-F238E27FC236}">
                <a16:creationId xmlns:a16="http://schemas.microsoft.com/office/drawing/2014/main" id="{7BC139CF-46A1-F276-D03B-89FBCD465433}"/>
              </a:ext>
            </a:extLst>
          </p:cNvPr>
          <p:cNvSpPr>
            <a:spLocks noGrp="1"/>
          </p:cNvSpPr>
          <p:nvPr>
            <p:ph idx="1"/>
          </p:nvPr>
        </p:nvSpPr>
        <p:spPr/>
        <p:txBody>
          <a:bodyPr>
            <a:normAutofit fontScale="92500" lnSpcReduction="20000"/>
          </a:bodyPr>
          <a:lstStyle/>
          <a:p>
            <a:pPr marL="342900" lvl="0" indent="-342900">
              <a:lnSpc>
                <a:spcPct val="150000"/>
              </a:lnSpc>
              <a:spcBef>
                <a:spcPts val="600"/>
              </a:spcBef>
              <a:spcAft>
                <a:spcPts val="600"/>
              </a:spcAft>
              <a:buFont typeface="Symbol" panose="05050102010706020507" pitchFamily="18" charset="2"/>
              <a:buChar char=""/>
            </a:pPr>
            <a:r>
              <a:rPr lang="en-GB" sz="2800" dirty="0">
                <a:solidFill>
                  <a:srgbClr val="060645"/>
                </a:solidFill>
                <a:effectLst/>
                <a:latin typeface="Poppins" panose="00000500000000000000" pitchFamily="2" charset="0"/>
                <a:ea typeface="Times New Roman" panose="02020603050405020304" pitchFamily="18" charset="0"/>
              </a:rPr>
              <a:t>The challenge for this project was that very low student participants did not enable the findings to be generalised or to identify what were genuine outliers which could have been investigated more closely.  That said, any participant who has expressed a view and contributed to a project has value and their views and experience have a moral and ethical right to be heard (see codes of practice The Open University 2021).</a:t>
            </a:r>
          </a:p>
          <a:p>
            <a:endParaRPr lang="en-GB" dirty="0"/>
          </a:p>
        </p:txBody>
      </p:sp>
    </p:spTree>
    <p:extLst>
      <p:ext uri="{BB962C8B-B14F-4D97-AF65-F5344CB8AC3E}">
        <p14:creationId xmlns:p14="http://schemas.microsoft.com/office/powerpoint/2010/main" val="1212426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7209C-C0D3-AE0B-AEB5-4BD6360825FD}"/>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C2A21414-9F96-A530-8D1B-ADBBE5E192CC}"/>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2505827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8ED30FE-E430-6749-2893-D4EF9978C145}"/>
              </a:ext>
            </a:extLst>
          </p:cNvPr>
          <p:cNvSpPr>
            <a:spLocks noGrp="1"/>
          </p:cNvSpPr>
          <p:nvPr>
            <p:ph type="title"/>
          </p:nvPr>
        </p:nvSpPr>
        <p:spPr/>
        <p:txBody>
          <a:bodyPr/>
          <a:lstStyle/>
          <a:p>
            <a:r>
              <a:rPr lang="en-GB" dirty="0"/>
              <a:t>Background</a:t>
            </a:r>
          </a:p>
        </p:txBody>
      </p:sp>
      <p:sp>
        <p:nvSpPr>
          <p:cNvPr id="9" name="Content Placeholder 8">
            <a:extLst>
              <a:ext uri="{FF2B5EF4-FFF2-40B4-BE49-F238E27FC236}">
                <a16:creationId xmlns:a16="http://schemas.microsoft.com/office/drawing/2014/main" id="{4B1EF4E6-3468-6760-A8E4-CB9B41612323}"/>
              </a:ext>
            </a:extLst>
          </p:cNvPr>
          <p:cNvSpPr>
            <a:spLocks noGrp="1"/>
          </p:cNvSpPr>
          <p:nvPr>
            <p:ph idx="1"/>
          </p:nvPr>
        </p:nvSpPr>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rgbClr val="060645"/>
                </a:solidFill>
                <a:effectLst/>
                <a:uLnTx/>
                <a:uFillTx/>
                <a:ea typeface="Times New Roman" panose="02020603050405020304" pitchFamily="18" charset="0"/>
                <a:cs typeface="Times New Roman" panose="02020603050405020304" pitchFamily="18" charset="0"/>
              </a:rPr>
              <a:t>In 2019 there were 10,543 students registered in STEM of which and 2,079 were registered  disabled</a:t>
            </a:r>
            <a:endParaRPr lang="en-GB" sz="2000" dirty="0">
              <a:solidFill>
                <a:srgbClr val="060645"/>
              </a:solidFill>
              <a:ea typeface="Times New Roman" panose="02020603050405020304" pitchFamily="18" charset="0"/>
              <a:cs typeface="Times New Roman" panose="02020603050405020304" pitchFamily="18" charset="0"/>
            </a:endParaRPr>
          </a:p>
          <a:p>
            <a:r>
              <a:rPr lang="en-GB" sz="2000" dirty="0">
                <a:solidFill>
                  <a:srgbClr val="060645"/>
                </a:solidFill>
                <a:ea typeface="Times New Roman" panose="02020603050405020304" pitchFamily="18" charset="0"/>
                <a:cs typeface="Times New Roman" panose="02020603050405020304" pitchFamily="18" charset="0"/>
              </a:rPr>
              <a:t>I</a:t>
            </a:r>
            <a:r>
              <a:rPr lang="en-GB" sz="2000" dirty="0">
                <a:solidFill>
                  <a:srgbClr val="060645"/>
                </a:solidFill>
                <a:effectLst/>
                <a:ea typeface="Times New Roman" panose="02020603050405020304" pitchFamily="18" charset="0"/>
                <a:cs typeface="Times New Roman" panose="02020603050405020304" pitchFamily="18" charset="0"/>
              </a:rPr>
              <a:t>ntersectional approach to the student experience combined perspectives of:</a:t>
            </a:r>
          </a:p>
          <a:p>
            <a:pPr lvl="1"/>
            <a:r>
              <a:rPr lang="en-GB" sz="2000" dirty="0">
                <a:solidFill>
                  <a:srgbClr val="060645"/>
                </a:solidFill>
                <a:effectLst/>
                <a:ea typeface="Times New Roman" panose="02020603050405020304" pitchFamily="18" charset="0"/>
                <a:cs typeface="Times New Roman" panose="02020603050405020304" pitchFamily="18" charset="0"/>
              </a:rPr>
              <a:t>social and cultural background and disability</a:t>
            </a:r>
          </a:p>
          <a:p>
            <a:r>
              <a:rPr lang="en-GB" sz="2000" dirty="0">
                <a:solidFill>
                  <a:srgbClr val="060645"/>
                </a:solidFill>
                <a:effectLst/>
                <a:ea typeface="Times New Roman" panose="02020603050405020304" pitchFamily="18" charset="0"/>
                <a:cs typeface="Times New Roman" panose="02020603050405020304" pitchFamily="18" charset="0"/>
              </a:rPr>
              <a:t>Main focus:</a:t>
            </a:r>
          </a:p>
          <a:p>
            <a:pPr lvl="1"/>
            <a:r>
              <a:rPr lang="en-GB" sz="2000" dirty="0">
                <a:solidFill>
                  <a:srgbClr val="060645"/>
                </a:solidFill>
                <a:effectLst/>
                <a:ea typeface="Times New Roman" panose="02020603050405020304" pitchFamily="18" charset="0"/>
                <a:cs typeface="Times New Roman" panose="02020603050405020304" pitchFamily="18" charset="0"/>
              </a:rPr>
              <a:t>what were the barriers facing students entering HE and conversely, </a:t>
            </a:r>
          </a:p>
          <a:p>
            <a:pPr lvl="1"/>
            <a:r>
              <a:rPr lang="en-GB" sz="2000" dirty="0">
                <a:solidFill>
                  <a:srgbClr val="060645"/>
                </a:solidFill>
                <a:effectLst/>
                <a:ea typeface="Times New Roman" panose="02020603050405020304" pitchFamily="18" charset="0"/>
                <a:cs typeface="Times New Roman" panose="02020603050405020304" pitchFamily="18" charset="0"/>
              </a:rPr>
              <a:t>what were the enablers that helped them to complete their journey</a:t>
            </a:r>
          </a:p>
          <a:p>
            <a:r>
              <a:rPr lang="en-GB" sz="2000" dirty="0">
                <a:solidFill>
                  <a:srgbClr val="060645"/>
                </a:solidFill>
                <a:effectLst/>
                <a:ea typeface="Times New Roman" panose="02020603050405020304" pitchFamily="18" charset="0"/>
                <a:cs typeface="Times New Roman" panose="02020603050405020304" pitchFamily="18" charset="0"/>
              </a:rPr>
              <a:t>Research can focus on the negatives (barriers) at the expense of the positive (enablers) </a:t>
            </a:r>
          </a:p>
          <a:p>
            <a:r>
              <a:rPr lang="en-GB" sz="2000" dirty="0">
                <a:solidFill>
                  <a:srgbClr val="060645"/>
                </a:solidFill>
                <a:effectLst/>
                <a:ea typeface="Times New Roman" panose="02020603050405020304" pitchFamily="18" charset="0"/>
                <a:cs typeface="Times New Roman" panose="02020603050405020304" pitchFamily="18" charset="0"/>
              </a:rPr>
              <a:t>Often masks the positive support that students can have </a:t>
            </a:r>
          </a:p>
          <a:p>
            <a:r>
              <a:rPr lang="en-GB" sz="2000" dirty="0">
                <a:solidFill>
                  <a:srgbClr val="060645"/>
                </a:solidFill>
                <a:ea typeface="Times New Roman" panose="02020603050405020304" pitchFamily="18" charset="0"/>
                <a:cs typeface="Times New Roman" panose="02020603050405020304" pitchFamily="18" charset="0"/>
              </a:rPr>
              <a:t>A</a:t>
            </a:r>
            <a:r>
              <a:rPr lang="en-GB" sz="2000" dirty="0">
                <a:solidFill>
                  <a:srgbClr val="060645"/>
                </a:solidFill>
                <a:effectLst/>
                <a:ea typeface="Times New Roman" panose="02020603050405020304" pitchFamily="18" charset="0"/>
                <a:cs typeface="Times New Roman" panose="02020603050405020304" pitchFamily="18" charset="0"/>
              </a:rPr>
              <a:t>im of this research was to identify areas that could be better but also to celebrate those areas of success. </a:t>
            </a:r>
          </a:p>
          <a:p>
            <a:r>
              <a:rPr lang="en-GB" sz="2000" dirty="0">
                <a:solidFill>
                  <a:srgbClr val="060645"/>
                </a:solidFill>
                <a:ea typeface="Times New Roman" panose="02020603050405020304" pitchFamily="18" charset="0"/>
                <a:cs typeface="Times New Roman" panose="02020603050405020304" pitchFamily="18" charset="0"/>
              </a:rPr>
              <a:t>Students as partners – the aim was to include a student as a partner.</a:t>
            </a:r>
            <a:endParaRPr lang="en-GB" sz="2000" dirty="0">
              <a:solidFill>
                <a:srgbClr val="060645"/>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394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73C38-40C6-77D2-4636-622655DE0459}"/>
              </a:ext>
            </a:extLst>
          </p:cNvPr>
          <p:cNvSpPr>
            <a:spLocks noGrp="1"/>
          </p:cNvSpPr>
          <p:nvPr>
            <p:ph type="title"/>
          </p:nvPr>
        </p:nvSpPr>
        <p:spPr/>
        <p:txBody>
          <a:bodyPr/>
          <a:lstStyle/>
          <a:p>
            <a:r>
              <a:rPr lang="en-GB" dirty="0"/>
              <a:t>Aims</a:t>
            </a:r>
          </a:p>
        </p:txBody>
      </p:sp>
      <p:sp>
        <p:nvSpPr>
          <p:cNvPr id="3" name="Content Placeholder 2">
            <a:extLst>
              <a:ext uri="{FF2B5EF4-FFF2-40B4-BE49-F238E27FC236}">
                <a16:creationId xmlns:a16="http://schemas.microsoft.com/office/drawing/2014/main" id="{DB930135-43F8-5433-E81A-88F51430A35E}"/>
              </a:ext>
            </a:extLst>
          </p:cNvPr>
          <p:cNvSpPr>
            <a:spLocks noGrp="1"/>
          </p:cNvSpPr>
          <p:nvPr>
            <p:ph idx="1"/>
          </p:nvPr>
        </p:nvSpPr>
        <p:spPr/>
        <p:txBody>
          <a:bodyPr/>
          <a:lstStyle/>
          <a:p>
            <a:pPr marL="342900" lvl="0" indent="-342900">
              <a:lnSpc>
                <a:spcPct val="150000"/>
              </a:lnSpc>
              <a:spcBef>
                <a:spcPts val="600"/>
              </a:spcBef>
              <a:buFont typeface="Symbol" panose="05050102010706020507" pitchFamily="18" charset="2"/>
              <a:buChar char=""/>
            </a:pPr>
            <a:r>
              <a:rPr lang="en-GB" sz="1800" dirty="0">
                <a:solidFill>
                  <a:srgbClr val="060645"/>
                </a:solidFill>
                <a:effectLst/>
                <a:latin typeface="Poppins" panose="00000500000000000000" pitchFamily="2" charset="0"/>
                <a:ea typeface="Times New Roman" panose="02020603050405020304" pitchFamily="18" charset="0"/>
              </a:rPr>
              <a:t>Using an intersectional approach to the project the aim is to investigate that difference is not comprised of discrete areas.</a:t>
            </a:r>
          </a:p>
          <a:p>
            <a:pPr marL="342900" lvl="0" indent="-342900">
              <a:lnSpc>
                <a:spcPct val="150000"/>
              </a:lnSpc>
              <a:buFont typeface="Symbol" panose="05050102010706020507" pitchFamily="18" charset="2"/>
              <a:buChar char=""/>
            </a:pPr>
            <a:r>
              <a:rPr lang="en-GB" sz="1800" dirty="0">
                <a:solidFill>
                  <a:srgbClr val="060645"/>
                </a:solidFill>
                <a:effectLst/>
                <a:latin typeface="Poppins" panose="00000500000000000000" pitchFamily="2" charset="0"/>
                <a:ea typeface="Times New Roman" panose="02020603050405020304" pitchFamily="18" charset="0"/>
              </a:rPr>
              <a:t>Recruit a disabled student from STEM to help inform the project.  </a:t>
            </a:r>
          </a:p>
          <a:p>
            <a:pPr marL="342900" lvl="0" indent="-342900">
              <a:lnSpc>
                <a:spcPct val="150000"/>
              </a:lnSpc>
              <a:buFont typeface="Symbol" panose="05050102010706020507" pitchFamily="18" charset="2"/>
              <a:buChar char=""/>
            </a:pPr>
            <a:r>
              <a:rPr lang="en-GB" sz="1800" dirty="0">
                <a:solidFill>
                  <a:srgbClr val="060645"/>
                </a:solidFill>
                <a:effectLst/>
                <a:latin typeface="Poppins" panose="00000500000000000000" pitchFamily="2" charset="0"/>
                <a:ea typeface="Times New Roman" panose="02020603050405020304" pitchFamily="18" charset="0"/>
              </a:rPr>
              <a:t>Identify barriers to STEM for disabled students.</a:t>
            </a:r>
          </a:p>
          <a:p>
            <a:pPr marL="342900" lvl="0" indent="-342900">
              <a:lnSpc>
                <a:spcPct val="150000"/>
              </a:lnSpc>
              <a:buFont typeface="Symbol" panose="05050102010706020507" pitchFamily="18" charset="2"/>
              <a:buChar char=""/>
            </a:pPr>
            <a:r>
              <a:rPr lang="en-GB" sz="1800" dirty="0">
                <a:solidFill>
                  <a:srgbClr val="060645"/>
                </a:solidFill>
                <a:effectLst/>
                <a:latin typeface="Poppins" panose="00000500000000000000" pitchFamily="2" charset="0"/>
                <a:ea typeface="Times New Roman" panose="02020603050405020304" pitchFamily="18" charset="0"/>
              </a:rPr>
              <a:t>Identify enablers to STEM for disabled students.</a:t>
            </a:r>
          </a:p>
          <a:p>
            <a:pPr marL="342900" lvl="0" indent="-342900">
              <a:lnSpc>
                <a:spcPct val="150000"/>
              </a:lnSpc>
              <a:spcAft>
                <a:spcPts val="600"/>
              </a:spcAft>
              <a:buFont typeface="Symbol" panose="05050102010706020507" pitchFamily="18" charset="2"/>
              <a:buChar char=""/>
            </a:pPr>
            <a:r>
              <a:rPr lang="en-GB" sz="1800" dirty="0">
                <a:solidFill>
                  <a:srgbClr val="060645"/>
                </a:solidFill>
                <a:effectLst/>
                <a:latin typeface="Poppins" panose="00000500000000000000" pitchFamily="2" charset="0"/>
                <a:ea typeface="Times New Roman" panose="02020603050405020304" pitchFamily="18" charset="0"/>
              </a:rPr>
              <a:t>Feed results into various layers of the OU learning journey to enable good practice and promote greater inclusion. </a:t>
            </a:r>
          </a:p>
          <a:p>
            <a:endParaRPr lang="en-GB" dirty="0"/>
          </a:p>
        </p:txBody>
      </p:sp>
    </p:spTree>
    <p:extLst>
      <p:ext uri="{BB962C8B-B14F-4D97-AF65-F5344CB8AC3E}">
        <p14:creationId xmlns:p14="http://schemas.microsoft.com/office/powerpoint/2010/main" val="2279590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61F77-22DF-6E1A-E636-263E078C2B9E}"/>
              </a:ext>
            </a:extLst>
          </p:cNvPr>
          <p:cNvSpPr>
            <a:spLocks noGrp="1"/>
          </p:cNvSpPr>
          <p:nvPr>
            <p:ph type="title"/>
          </p:nvPr>
        </p:nvSpPr>
        <p:spPr/>
        <p:txBody>
          <a:bodyPr/>
          <a:lstStyle/>
          <a:p>
            <a:r>
              <a:rPr lang="en-GB" dirty="0"/>
              <a:t>Intersectionality</a:t>
            </a:r>
          </a:p>
        </p:txBody>
      </p:sp>
      <p:sp>
        <p:nvSpPr>
          <p:cNvPr id="3" name="Content Placeholder 2">
            <a:extLst>
              <a:ext uri="{FF2B5EF4-FFF2-40B4-BE49-F238E27FC236}">
                <a16:creationId xmlns:a16="http://schemas.microsoft.com/office/drawing/2014/main" id="{185E2A6B-3F06-EE42-CFE3-F888F52CB361}"/>
              </a:ext>
            </a:extLst>
          </p:cNvPr>
          <p:cNvSpPr>
            <a:spLocks noGrp="1"/>
          </p:cNvSpPr>
          <p:nvPr>
            <p:ph idx="1"/>
          </p:nvPr>
        </p:nvSpPr>
        <p:spPr/>
        <p:txBody>
          <a:bodyPr>
            <a:normAutofit/>
          </a:bodyPr>
          <a:lstStyle/>
          <a:p>
            <a:r>
              <a:rPr lang="en-GB" sz="2000" dirty="0">
                <a:solidFill>
                  <a:srgbClr val="060645"/>
                </a:solidFill>
                <a:ea typeface="Times New Roman" panose="02020603050405020304" pitchFamily="18" charset="0"/>
                <a:cs typeface="Times New Roman" panose="02020603050405020304" pitchFamily="18" charset="0"/>
              </a:rPr>
              <a:t>I</a:t>
            </a:r>
            <a:r>
              <a:rPr lang="en-GB" sz="2000" dirty="0">
                <a:solidFill>
                  <a:srgbClr val="060645"/>
                </a:solidFill>
                <a:effectLst/>
                <a:ea typeface="Times New Roman" panose="02020603050405020304" pitchFamily="18" charset="0"/>
                <a:cs typeface="Times New Roman" panose="02020603050405020304" pitchFamily="18" charset="0"/>
              </a:rPr>
              <a:t>ntersectionality </a:t>
            </a:r>
          </a:p>
          <a:p>
            <a:pPr lvl="1"/>
            <a:r>
              <a:rPr lang="en-GB" sz="2000" dirty="0">
                <a:solidFill>
                  <a:srgbClr val="060645"/>
                </a:solidFill>
                <a:effectLst/>
                <a:ea typeface="Times New Roman" panose="02020603050405020304" pitchFamily="18" charset="0"/>
                <a:cs typeface="Times New Roman" panose="02020603050405020304" pitchFamily="18" charset="0"/>
              </a:rPr>
              <a:t>first created by black legal scholar and Professor Kimberlé Crenshaw in 1989</a:t>
            </a:r>
          </a:p>
          <a:p>
            <a:pPr lvl="2"/>
            <a:r>
              <a:rPr lang="en-GB" dirty="0">
                <a:solidFill>
                  <a:srgbClr val="060645"/>
                </a:solidFill>
                <a:effectLst/>
                <a:ea typeface="Times New Roman" panose="02020603050405020304" pitchFamily="18" charset="0"/>
                <a:cs typeface="Times New Roman" panose="02020603050405020304" pitchFamily="18" charset="0"/>
              </a:rPr>
              <a:t> to view order multiple oppressions experienced in identity;</a:t>
            </a:r>
          </a:p>
          <a:p>
            <a:pPr lvl="2"/>
            <a:r>
              <a:rPr lang="en-GB" dirty="0">
                <a:solidFill>
                  <a:srgbClr val="060645"/>
                </a:solidFill>
                <a:ea typeface="Times New Roman" panose="02020603050405020304" pitchFamily="18" charset="0"/>
                <a:cs typeface="Times New Roman" panose="02020603050405020304" pitchFamily="18" charset="0"/>
              </a:rPr>
              <a:t>extended by </a:t>
            </a:r>
            <a:r>
              <a:rPr lang="en-GB" dirty="0">
                <a:solidFill>
                  <a:srgbClr val="060645"/>
                </a:solidFill>
                <a:effectLst/>
                <a:ea typeface="Times New Roman" panose="02020603050405020304" pitchFamily="18" charset="0"/>
                <a:cs typeface="Times New Roman" panose="02020603050405020304" pitchFamily="18" charset="0"/>
              </a:rPr>
              <a:t> Patricia Hill Collins later extended these intersections adding race, gender, class, sexuality, nationalism and age (Villia-Nicholas, 2018). </a:t>
            </a:r>
          </a:p>
          <a:p>
            <a:pPr lvl="2"/>
            <a:r>
              <a:rPr lang="en-GB" dirty="0">
                <a:solidFill>
                  <a:srgbClr val="060645"/>
                </a:solidFill>
                <a:effectLst/>
                <a:ea typeface="Times New Roman" panose="02020603050405020304" pitchFamily="18" charset="0"/>
                <a:cs typeface="Times New Roman" panose="02020603050405020304" pitchFamily="18" charset="0"/>
              </a:rPr>
              <a:t>drawing on this approach this would cover combined perspective of social/cultural background and disability.  </a:t>
            </a:r>
          </a:p>
          <a:p>
            <a:pPr lvl="2"/>
            <a:r>
              <a:rPr lang="en-GB" dirty="0">
                <a:solidFill>
                  <a:srgbClr val="060645"/>
                </a:solidFill>
                <a:ea typeface="Times New Roman" panose="02020603050405020304" pitchFamily="18" charset="0"/>
                <a:cs typeface="Times New Roman" panose="02020603050405020304" pitchFamily="18" charset="0"/>
              </a:rPr>
              <a:t>t</a:t>
            </a:r>
            <a:r>
              <a:rPr lang="en-GB" dirty="0">
                <a:solidFill>
                  <a:srgbClr val="060645"/>
                </a:solidFill>
                <a:effectLst/>
                <a:ea typeface="Times New Roman" panose="02020603050405020304" pitchFamily="18" charset="0"/>
                <a:cs typeface="Times New Roman" panose="02020603050405020304" pitchFamily="18" charset="0"/>
              </a:rPr>
              <a:t>hese intersections can combine, overlap or intersect especially in the experiences of marginalised individuals or groups  (Theoharis and Causton, 2016).</a:t>
            </a:r>
          </a:p>
          <a:p>
            <a:r>
              <a:rPr lang="en-GB" sz="2000" dirty="0">
                <a:solidFill>
                  <a:srgbClr val="060645"/>
                </a:solidFill>
                <a:effectLst/>
                <a:ea typeface="Times New Roman" panose="02020603050405020304" pitchFamily="18" charset="0"/>
                <a:cs typeface="Times New Roman" panose="02020603050405020304" pitchFamily="18" charset="0"/>
              </a:rPr>
              <a:t>Focus on challenges fac</a:t>
            </a:r>
            <a:r>
              <a:rPr lang="en-GB" sz="2000" dirty="0">
                <a:solidFill>
                  <a:srgbClr val="060645"/>
                </a:solidFill>
                <a:ea typeface="Times New Roman" panose="02020603050405020304" pitchFamily="18" charset="0"/>
                <a:cs typeface="Times New Roman" panose="02020603050405020304" pitchFamily="18" charset="0"/>
              </a:rPr>
              <a:t>ed</a:t>
            </a:r>
            <a:r>
              <a:rPr lang="en-GB" sz="2000" dirty="0">
                <a:solidFill>
                  <a:srgbClr val="060645"/>
                </a:solidFill>
                <a:effectLst/>
                <a:ea typeface="Times New Roman" panose="02020603050405020304" pitchFamily="18" charset="0"/>
                <a:cs typeface="Times New Roman" panose="02020603050405020304" pitchFamily="18" charset="0"/>
              </a:rPr>
              <a:t> by students who fell into these intersectional areas within STEM</a:t>
            </a:r>
            <a:r>
              <a:rPr lang="en-GB" sz="2000" dirty="0">
                <a:solidFill>
                  <a:srgbClr val="002060"/>
                </a:solidFill>
                <a:effectLst/>
                <a:ea typeface="Times New Roman" panose="02020603050405020304" pitchFamily="18" charset="0"/>
                <a:cs typeface="Times New Roman" panose="02020603050405020304" pitchFamily="18" charset="0"/>
              </a:rPr>
              <a:t>.  </a:t>
            </a:r>
          </a:p>
          <a:p>
            <a:r>
              <a:rPr lang="en-GB" sz="2000" dirty="0">
                <a:solidFill>
                  <a:srgbClr val="002060"/>
                </a:solidFill>
                <a:effectLst/>
                <a:ea typeface="Times New Roman" panose="02020603050405020304" pitchFamily="18" charset="0"/>
                <a:cs typeface="Times New Roman" panose="02020603050405020304" pitchFamily="18" charset="0"/>
              </a:rPr>
              <a:t>Aim to </a:t>
            </a:r>
            <a:r>
              <a:rPr lang="en-GB" sz="2000" dirty="0">
                <a:solidFill>
                  <a:srgbClr val="002060"/>
                </a:solidFill>
                <a:ea typeface="Times New Roman" panose="02020603050405020304" pitchFamily="18" charset="0"/>
                <a:cs typeface="Times New Roman" panose="02020603050405020304" pitchFamily="18" charset="0"/>
              </a:rPr>
              <a:t>go from </a:t>
            </a:r>
            <a:r>
              <a:rPr lang="en-GB" sz="2000" dirty="0">
                <a:solidFill>
                  <a:srgbClr val="002060"/>
                </a:solidFill>
                <a:effectLst/>
                <a:ea typeface="Times New Roman" panose="02020603050405020304" pitchFamily="18" charset="0"/>
                <a:cs typeface="Times New Roman" panose="02020603050405020304" pitchFamily="18" charset="0"/>
              </a:rPr>
              <a:t>registration to the end of the first year of study i.e. </a:t>
            </a:r>
            <a:r>
              <a:rPr lang="en-GB" sz="2000" dirty="0">
                <a:solidFill>
                  <a:srgbClr val="002060"/>
                </a:solidFill>
                <a:effectLst/>
                <a:ea typeface="Calibri" panose="020F0502020204030204" pitchFamily="34" charset="0"/>
                <a:cs typeface="Poppins" panose="00000500000000000000" pitchFamily="2" charset="0"/>
              </a:rPr>
              <a:t>what are the barriers facing students entering HE and conversely, what are the enablers that help them to complete their journey.  </a:t>
            </a:r>
          </a:p>
          <a:p>
            <a:endParaRPr lang="en-GB" dirty="0"/>
          </a:p>
        </p:txBody>
      </p:sp>
    </p:spTree>
    <p:extLst>
      <p:ext uri="{BB962C8B-B14F-4D97-AF65-F5344CB8AC3E}">
        <p14:creationId xmlns:p14="http://schemas.microsoft.com/office/powerpoint/2010/main" val="4020905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D69-34A3-539A-083A-905EEB7C1DC3}"/>
              </a:ext>
            </a:extLst>
          </p:cNvPr>
          <p:cNvSpPr>
            <a:spLocks noGrp="1"/>
          </p:cNvSpPr>
          <p:nvPr>
            <p:ph type="title"/>
          </p:nvPr>
        </p:nvSpPr>
        <p:spPr/>
        <p:txBody>
          <a:bodyPr/>
          <a:lstStyle/>
          <a:p>
            <a:r>
              <a:rPr lang="en-GB" dirty="0"/>
              <a:t>Ethical approach to the study</a:t>
            </a:r>
          </a:p>
        </p:txBody>
      </p:sp>
      <p:sp>
        <p:nvSpPr>
          <p:cNvPr id="3" name="Content Placeholder 2">
            <a:extLst>
              <a:ext uri="{FF2B5EF4-FFF2-40B4-BE49-F238E27FC236}">
                <a16:creationId xmlns:a16="http://schemas.microsoft.com/office/drawing/2014/main" id="{36C01CB2-A81F-9781-7AD1-FE5B6CCD671B}"/>
              </a:ext>
            </a:extLst>
          </p:cNvPr>
          <p:cNvSpPr>
            <a:spLocks noGrp="1"/>
          </p:cNvSpPr>
          <p:nvPr>
            <p:ph idx="1"/>
          </p:nvPr>
        </p:nvSpPr>
        <p:spPr/>
        <p:txBody>
          <a:bodyPr>
            <a:normAutofit fontScale="92500" lnSpcReduction="20000"/>
          </a:bodyPr>
          <a:lstStyle/>
          <a:p>
            <a:pPr>
              <a:lnSpc>
                <a:spcPct val="150000"/>
              </a:lnSpc>
              <a:spcAft>
                <a:spcPts val="1200"/>
              </a:spcAft>
            </a:pPr>
            <a:r>
              <a:rPr lang="en-GB" dirty="0">
                <a:solidFill>
                  <a:srgbClr val="060645"/>
                </a:solidFill>
                <a:ea typeface="Times New Roman" panose="02020603050405020304" pitchFamily="18" charset="0"/>
                <a:cs typeface="Times New Roman" panose="02020603050405020304" pitchFamily="18" charset="0"/>
              </a:rPr>
              <a:t>F</a:t>
            </a:r>
            <a:r>
              <a:rPr lang="en-GB" sz="2800" dirty="0">
                <a:solidFill>
                  <a:srgbClr val="060645"/>
                </a:solidFill>
                <a:effectLst/>
                <a:ea typeface="Times New Roman" panose="02020603050405020304" pitchFamily="18" charset="0"/>
                <a:cs typeface="Times New Roman" panose="02020603050405020304" pitchFamily="18" charset="0"/>
              </a:rPr>
              <a:t>ocused on a range of students: </a:t>
            </a:r>
          </a:p>
          <a:p>
            <a:pPr lvl="1">
              <a:lnSpc>
                <a:spcPct val="150000"/>
              </a:lnSpc>
              <a:spcAft>
                <a:spcPts val="1200"/>
              </a:spcAft>
            </a:pPr>
            <a:r>
              <a:rPr lang="en-GB" dirty="0">
                <a:solidFill>
                  <a:srgbClr val="060645"/>
                </a:solidFill>
                <a:ea typeface="Times New Roman" panose="02020603050405020304" pitchFamily="18" charset="0"/>
                <a:cs typeface="Times New Roman" panose="02020603050405020304" pitchFamily="18" charset="0"/>
              </a:rPr>
              <a:t>may </a:t>
            </a:r>
            <a:r>
              <a:rPr lang="en-GB" dirty="0">
                <a:solidFill>
                  <a:srgbClr val="060645"/>
                </a:solidFill>
                <a:effectLst/>
                <a:ea typeface="Times New Roman" panose="02020603050405020304" pitchFamily="18" charset="0"/>
                <a:cs typeface="Times New Roman" panose="02020603050405020304" pitchFamily="18" charset="0"/>
              </a:rPr>
              <a:t>have mental or physical health issues, </a:t>
            </a:r>
          </a:p>
          <a:p>
            <a:pPr lvl="2">
              <a:lnSpc>
                <a:spcPct val="150000"/>
              </a:lnSpc>
              <a:spcAft>
                <a:spcPts val="1200"/>
              </a:spcAft>
            </a:pPr>
            <a:r>
              <a:rPr lang="en-GB" dirty="0">
                <a:solidFill>
                  <a:srgbClr val="060645"/>
                </a:solidFill>
                <a:effectLst/>
                <a:ea typeface="Times New Roman" panose="02020603050405020304" pitchFamily="18" charset="0"/>
                <a:cs typeface="Times New Roman" panose="02020603050405020304" pitchFamily="18" charset="0"/>
              </a:rPr>
              <a:t>it was important that the ethical approach taken was clear, supportive and transparent.  </a:t>
            </a:r>
          </a:p>
          <a:p>
            <a:pPr lvl="2">
              <a:lnSpc>
                <a:spcPct val="150000"/>
              </a:lnSpc>
              <a:spcAft>
                <a:spcPts val="1200"/>
              </a:spcAft>
            </a:pPr>
            <a:r>
              <a:rPr lang="en-GB" dirty="0">
                <a:solidFill>
                  <a:srgbClr val="060645"/>
                </a:solidFill>
                <a:ea typeface="Times New Roman" panose="02020603050405020304" pitchFamily="18" charset="0"/>
                <a:cs typeface="Times New Roman" panose="02020603050405020304" pitchFamily="18" charset="0"/>
              </a:rPr>
              <a:t>f</a:t>
            </a:r>
            <a:r>
              <a:rPr lang="en-GB" dirty="0">
                <a:solidFill>
                  <a:srgbClr val="060645"/>
                </a:solidFill>
                <a:effectLst/>
                <a:ea typeface="Times New Roman" panose="02020603050405020304" pitchFamily="18" charset="0"/>
                <a:cs typeface="Times New Roman" panose="02020603050405020304" pitchFamily="18" charset="0"/>
              </a:rPr>
              <a:t>or that reason, the approach was one of inclusion and equitability</a:t>
            </a:r>
          </a:p>
          <a:p>
            <a:pPr lvl="2">
              <a:lnSpc>
                <a:spcPct val="150000"/>
              </a:lnSpc>
              <a:spcAft>
                <a:spcPts val="1200"/>
              </a:spcAft>
            </a:pPr>
            <a:r>
              <a:rPr lang="en-GB" dirty="0">
                <a:solidFill>
                  <a:srgbClr val="060645"/>
                </a:solidFill>
                <a:effectLst/>
                <a:ea typeface="Times New Roman" panose="02020603050405020304" pitchFamily="18" charset="0"/>
                <a:cs typeface="Times New Roman" panose="02020603050405020304" pitchFamily="18" charset="0"/>
              </a:rPr>
              <a:t>all individuals would be treated with respect and the OU codes of practice were strictly adhered to (The Open University 2021).  </a:t>
            </a:r>
          </a:p>
          <a:p>
            <a:pPr lvl="2">
              <a:lnSpc>
                <a:spcPct val="150000"/>
              </a:lnSpc>
              <a:spcAft>
                <a:spcPts val="1200"/>
              </a:spcAft>
            </a:pPr>
            <a:r>
              <a:rPr lang="en-GB" dirty="0">
                <a:solidFill>
                  <a:srgbClr val="060645"/>
                </a:solidFill>
                <a:ea typeface="Times New Roman" panose="02020603050405020304" pitchFamily="18" charset="0"/>
                <a:cs typeface="Times New Roman" panose="02020603050405020304" pitchFamily="18" charset="0"/>
              </a:rPr>
              <a:t>lengthy process but it is crucial to good research practice.</a:t>
            </a:r>
            <a:endParaRPr lang="en-GB" dirty="0">
              <a:solidFill>
                <a:srgbClr val="060645"/>
              </a:solidFill>
              <a:effectLst/>
              <a:ea typeface="Times New Roman" panose="02020603050405020304" pitchFamily="18" charset="0"/>
              <a:cs typeface="Times New Roman" panose="02020603050405020304" pitchFamily="18" charset="0"/>
            </a:endParaRPr>
          </a:p>
          <a:p>
            <a:pPr lvl="2">
              <a:lnSpc>
                <a:spcPct val="150000"/>
              </a:lnSpc>
              <a:spcAft>
                <a:spcPts val="1200"/>
              </a:spcAft>
            </a:pPr>
            <a:endParaRPr lang="en-GB" dirty="0">
              <a:solidFill>
                <a:srgbClr val="060645"/>
              </a:solidFill>
              <a:effectLst/>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441118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2B164-4AF2-4CEF-1920-0C94B02153E7}"/>
              </a:ext>
            </a:extLst>
          </p:cNvPr>
          <p:cNvSpPr>
            <a:spLocks noGrp="1"/>
          </p:cNvSpPr>
          <p:nvPr>
            <p:ph type="title"/>
          </p:nvPr>
        </p:nvSpPr>
        <p:spPr/>
        <p:txBody>
          <a:bodyPr/>
          <a:lstStyle/>
          <a:p>
            <a:pPr marL="228600" marR="0" lvl="0" indent="-228600" defTabSz="914400" rtl="0" eaLnBrk="1" fontAlgn="auto" latinLnBrk="0" hangingPunct="1">
              <a:lnSpc>
                <a:spcPct val="90000"/>
              </a:lnSpc>
              <a:spcBef>
                <a:spcPts val="1000"/>
              </a:spcBef>
              <a:spcAft>
                <a:spcPts val="0"/>
              </a:spcAft>
              <a:tabLst/>
              <a:defRPr/>
            </a:pPr>
            <a:r>
              <a:rPr kumimoji="0" lang="en-GB" sz="3600" b="0" i="0" u="none" strike="noStrike" kern="1200" cap="none" spc="0" normalizeH="0" baseline="0" noProof="0" dirty="0">
                <a:ln>
                  <a:noFill/>
                </a:ln>
                <a:solidFill>
                  <a:prstClr val="black"/>
                </a:solidFill>
                <a:effectLst/>
                <a:uLnTx/>
                <a:uFillTx/>
                <a:latin typeface="Aptos" panose="02110004020202020204"/>
                <a:ea typeface="+mn-ea"/>
                <a:cs typeface="+mn-cs"/>
              </a:rPr>
              <a:t>Changes to the project – the best laid plans . . . . . . .</a:t>
            </a:r>
            <a:br>
              <a:rPr kumimoji="0" lang="en-GB" sz="2600" b="0" i="0" u="none" strike="noStrike" kern="1200" cap="none" spc="0" normalizeH="0" baseline="0" noProof="0" dirty="0">
                <a:ln>
                  <a:noFill/>
                </a:ln>
                <a:solidFill>
                  <a:prstClr val="black"/>
                </a:solidFill>
                <a:effectLst/>
                <a:uLnTx/>
                <a:uFillTx/>
                <a:latin typeface="Aptos" panose="02110004020202020204"/>
                <a:ea typeface="+mn-ea"/>
                <a:cs typeface="+mn-cs"/>
              </a:rPr>
            </a:br>
            <a:endParaRPr lang="en-GB" dirty="0"/>
          </a:p>
        </p:txBody>
      </p:sp>
      <p:sp>
        <p:nvSpPr>
          <p:cNvPr id="3" name="Content Placeholder 2">
            <a:extLst>
              <a:ext uri="{FF2B5EF4-FFF2-40B4-BE49-F238E27FC236}">
                <a16:creationId xmlns:a16="http://schemas.microsoft.com/office/drawing/2014/main" id="{EDEE04F8-DC71-E1F3-E22E-380087E1206F}"/>
              </a:ext>
            </a:extLst>
          </p:cNvPr>
          <p:cNvSpPr>
            <a:spLocks noGrp="1"/>
          </p:cNvSpPr>
          <p:nvPr>
            <p:ph idx="1"/>
          </p:nvPr>
        </p:nvSpPr>
        <p:spPr>
          <a:xfrm>
            <a:off x="838200" y="1825625"/>
            <a:ext cx="10515600" cy="4667250"/>
          </a:xfrm>
        </p:spPr>
        <p:txBody>
          <a:bodyPr>
            <a:noAutofit/>
          </a:bodyPr>
          <a:lstStyle/>
          <a:p>
            <a:r>
              <a:rPr lang="en-GB" sz="2100" dirty="0"/>
              <a:t>Students as partners:</a:t>
            </a:r>
          </a:p>
          <a:p>
            <a:pPr lvl="1"/>
            <a:r>
              <a:rPr lang="en-GB" sz="2100" dirty="0"/>
              <a:t>no volunteers  </a:t>
            </a:r>
            <a:r>
              <a:rPr lang="en-GB" sz="2100" dirty="0">
                <a:sym typeface="Wingdings" panose="05000000000000000000" pitchFamily="2" charset="2"/>
              </a:rPr>
              <a:t></a:t>
            </a:r>
          </a:p>
          <a:p>
            <a:r>
              <a:rPr lang="en-GB" sz="2100" dirty="0">
                <a:sym typeface="Wingdings" panose="05000000000000000000" pitchFamily="2" charset="2"/>
              </a:rPr>
              <a:t>Gap filled by asking for PhD student volunteers:</a:t>
            </a:r>
          </a:p>
          <a:p>
            <a:pPr lvl="1"/>
            <a:r>
              <a:rPr lang="en-GB" sz="2100" dirty="0">
                <a:solidFill>
                  <a:srgbClr val="060645"/>
                </a:solidFill>
                <a:ea typeface="Times New Roman" panose="02020603050405020304" pitchFamily="18" charset="0"/>
                <a:cs typeface="Times New Roman" panose="02020603050405020304" pitchFamily="18" charset="0"/>
              </a:rPr>
              <a:t>they used </a:t>
            </a:r>
            <a:r>
              <a:rPr lang="en-GB" sz="2100" dirty="0">
                <a:solidFill>
                  <a:srgbClr val="060645"/>
                </a:solidFill>
                <a:effectLst/>
                <a:ea typeface="Times New Roman" panose="02020603050405020304" pitchFamily="18" charset="0"/>
                <a:cs typeface="Times New Roman" panose="02020603050405020304" pitchFamily="18" charset="0"/>
              </a:rPr>
              <a:t>their student perspectives of the topic to formulate appropriate questions. </a:t>
            </a:r>
          </a:p>
          <a:p>
            <a:r>
              <a:rPr lang="en-GB" sz="2100" dirty="0">
                <a:solidFill>
                  <a:srgbClr val="060645"/>
                </a:solidFill>
                <a:cs typeface="Times New Roman" panose="02020603050405020304" pitchFamily="18" charset="0"/>
              </a:rPr>
              <a:t>Original plan to have questionnaire and focus groups:</a:t>
            </a:r>
          </a:p>
          <a:p>
            <a:pPr lvl="1"/>
            <a:r>
              <a:rPr lang="en-GB" sz="2100" dirty="0">
                <a:solidFill>
                  <a:srgbClr val="060645"/>
                </a:solidFill>
                <a:cs typeface="Times New Roman" panose="02020603050405020304" pitchFamily="18" charset="0"/>
              </a:rPr>
              <a:t>no volunteers for the focus groups </a:t>
            </a:r>
          </a:p>
          <a:p>
            <a:r>
              <a:rPr lang="en-GB" sz="2100" dirty="0">
                <a:solidFill>
                  <a:srgbClr val="060645"/>
                </a:solidFill>
                <a:effectLst/>
                <a:ea typeface="Times New Roman" panose="02020603050405020304" pitchFamily="18" charset="0"/>
                <a:cs typeface="Times New Roman" panose="02020603050405020304" pitchFamily="18" charset="0"/>
              </a:rPr>
              <a:t>Lack of qualitative input was ameliorated by: </a:t>
            </a:r>
          </a:p>
          <a:p>
            <a:pPr lvl="1"/>
            <a:r>
              <a:rPr lang="en-GB" sz="2100" dirty="0">
                <a:solidFill>
                  <a:srgbClr val="060645"/>
                </a:solidFill>
                <a:effectLst/>
                <a:ea typeface="Times New Roman" panose="02020603050405020304" pitchFamily="18" charset="0"/>
                <a:cs typeface="Times New Roman" panose="02020603050405020304" pitchFamily="18" charset="0"/>
              </a:rPr>
              <a:t>adjusting the semi-structured survey to include the addition of more open-ended questions;</a:t>
            </a:r>
          </a:p>
          <a:p>
            <a:pPr lvl="1"/>
            <a:r>
              <a:rPr lang="en-GB" sz="2100" dirty="0">
                <a:solidFill>
                  <a:srgbClr val="060645"/>
                </a:solidFill>
                <a:effectLst/>
                <a:ea typeface="Times New Roman" panose="02020603050405020304" pitchFamily="18" charset="0"/>
                <a:cs typeface="Times New Roman" panose="02020603050405020304" pitchFamily="18" charset="0"/>
              </a:rPr>
              <a:t>students then had the opportunity to elaborate on their answers and give their own perspective (see Robson 4</a:t>
            </a:r>
            <a:r>
              <a:rPr lang="en-GB" sz="2100" baseline="30000" dirty="0">
                <a:solidFill>
                  <a:srgbClr val="060645"/>
                </a:solidFill>
                <a:effectLst/>
                <a:ea typeface="Times New Roman" panose="02020603050405020304" pitchFamily="18" charset="0"/>
                <a:cs typeface="Times New Roman" panose="02020603050405020304" pitchFamily="18" charset="0"/>
              </a:rPr>
              <a:t>th</a:t>
            </a:r>
            <a:r>
              <a:rPr lang="en-GB" sz="2100" dirty="0">
                <a:solidFill>
                  <a:srgbClr val="060645"/>
                </a:solidFill>
                <a:effectLst/>
                <a:ea typeface="Times New Roman" panose="02020603050405020304" pitchFamily="18" charset="0"/>
                <a:cs typeface="Times New Roman" panose="02020603050405020304" pitchFamily="18" charset="0"/>
              </a:rPr>
              <a:t> edition (2017) Real World Research Wiley, UK – very helpful).</a:t>
            </a:r>
            <a:endParaRPr lang="en-GB" sz="2100" dirty="0"/>
          </a:p>
        </p:txBody>
      </p:sp>
    </p:spTree>
    <p:extLst>
      <p:ext uri="{BB962C8B-B14F-4D97-AF65-F5344CB8AC3E}">
        <p14:creationId xmlns:p14="http://schemas.microsoft.com/office/powerpoint/2010/main" val="399612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7C05A-F56E-A023-322A-1A91CA29D5DB}"/>
              </a:ext>
            </a:extLst>
          </p:cNvPr>
          <p:cNvSpPr>
            <a:spLocks noGrp="1"/>
          </p:cNvSpPr>
          <p:nvPr>
            <p:ph type="title"/>
          </p:nvPr>
        </p:nvSpPr>
        <p:spPr/>
        <p:txBody>
          <a:bodyPr/>
          <a:lstStyle/>
          <a:p>
            <a:r>
              <a:rPr lang="en-GB" dirty="0"/>
              <a:t>Data collection</a:t>
            </a:r>
          </a:p>
        </p:txBody>
      </p:sp>
      <p:sp>
        <p:nvSpPr>
          <p:cNvPr id="3" name="Content Placeholder 2">
            <a:extLst>
              <a:ext uri="{FF2B5EF4-FFF2-40B4-BE49-F238E27FC236}">
                <a16:creationId xmlns:a16="http://schemas.microsoft.com/office/drawing/2014/main" id="{F70F3C73-4E43-BC64-B294-ACDF065F4AD8}"/>
              </a:ext>
            </a:extLst>
          </p:cNvPr>
          <p:cNvSpPr>
            <a:spLocks noGrp="1"/>
          </p:cNvSpPr>
          <p:nvPr>
            <p:ph idx="1"/>
          </p:nvPr>
        </p:nvSpPr>
        <p:spPr/>
        <p:txBody>
          <a:bodyPr>
            <a:noAutofit/>
          </a:bodyPr>
          <a:lstStyle/>
          <a:p>
            <a:r>
              <a:rPr lang="en-GB" sz="2000" dirty="0">
                <a:solidFill>
                  <a:srgbClr val="060645"/>
                </a:solidFill>
                <a:effectLst/>
                <a:ea typeface="Times New Roman" panose="02020603050405020304" pitchFamily="18" charset="0"/>
                <a:cs typeface="Times New Roman" panose="02020603050405020304" pitchFamily="18" charset="0"/>
              </a:rPr>
              <a:t>Data collected through on-line semi-structured interview questionnaires</a:t>
            </a:r>
          </a:p>
          <a:p>
            <a:pPr lvl="1"/>
            <a:r>
              <a:rPr lang="en-GB" sz="2000" dirty="0">
                <a:solidFill>
                  <a:srgbClr val="060645"/>
                </a:solidFill>
                <a:effectLst/>
                <a:ea typeface="Times New Roman" panose="02020603050405020304" pitchFamily="18" charset="0"/>
                <a:cs typeface="Times New Roman" panose="02020603050405020304" pitchFamily="18" charset="0"/>
              </a:rPr>
              <a:t>100 students in total on T192 2022D and then U116 2022B </a:t>
            </a:r>
          </a:p>
          <a:p>
            <a:pPr lvl="2"/>
            <a:r>
              <a:rPr lang="en-GB" dirty="0">
                <a:solidFill>
                  <a:srgbClr val="060645"/>
                </a:solidFill>
                <a:effectLst/>
                <a:ea typeface="Times New Roman" panose="02020603050405020304" pitchFamily="18" charset="0"/>
                <a:cs typeface="Times New Roman" panose="02020603050405020304" pitchFamily="18" charset="0"/>
              </a:rPr>
              <a:t>different start dates - could not be done at the same time.</a:t>
            </a:r>
          </a:p>
          <a:p>
            <a:pPr lvl="1"/>
            <a:r>
              <a:rPr lang="en-GB" sz="2000" dirty="0"/>
              <a:t>e-mail sent to students with consent form and link to survey</a:t>
            </a:r>
          </a:p>
          <a:p>
            <a:pPr lvl="1"/>
            <a:r>
              <a:rPr lang="en-GB" sz="2000" dirty="0"/>
              <a:t>response rate low – two more e-mails sent</a:t>
            </a:r>
          </a:p>
          <a:p>
            <a:pPr lvl="1"/>
            <a:r>
              <a:rPr lang="en-GB" sz="2000" dirty="0">
                <a:solidFill>
                  <a:srgbClr val="060645"/>
                </a:solidFill>
                <a:effectLst/>
                <a:ea typeface="Times New Roman" panose="02020603050405020304" pitchFamily="18" charset="0"/>
                <a:cs typeface="Times New Roman" panose="02020603050405020304" pitchFamily="18" charset="0"/>
              </a:rPr>
              <a:t>12 students responded </a:t>
            </a:r>
          </a:p>
          <a:p>
            <a:pPr lvl="1"/>
            <a:r>
              <a:rPr lang="en-GB" sz="2000" dirty="0">
                <a:solidFill>
                  <a:srgbClr val="060645"/>
                </a:solidFill>
                <a:ea typeface="Times New Roman" panose="02020603050405020304" pitchFamily="18" charset="0"/>
                <a:cs typeface="Times New Roman" panose="02020603050405020304" pitchFamily="18" charset="0"/>
              </a:rPr>
              <a:t>S</a:t>
            </a:r>
            <a:r>
              <a:rPr lang="en-GB" sz="2000" dirty="0">
                <a:solidFill>
                  <a:srgbClr val="060645"/>
                </a:solidFill>
                <a:effectLst/>
                <a:ea typeface="Times New Roman" panose="02020603050405020304" pitchFamily="18" charset="0"/>
                <a:cs typeface="Times New Roman" panose="02020603050405020304" pitchFamily="18" charset="0"/>
              </a:rPr>
              <a:t>mall numbers are not considered to be generalisable:</a:t>
            </a:r>
          </a:p>
          <a:p>
            <a:pPr lvl="2"/>
            <a:r>
              <a:rPr lang="en-GB" dirty="0">
                <a:solidFill>
                  <a:srgbClr val="060645"/>
                </a:solidFill>
                <a:effectLst/>
                <a:ea typeface="Times New Roman" panose="02020603050405020304" pitchFamily="18" charset="0"/>
                <a:cs typeface="Times New Roman" panose="02020603050405020304" pitchFamily="18" charset="0"/>
              </a:rPr>
              <a:t>but low response rates should be considered on their merits</a:t>
            </a:r>
          </a:p>
          <a:p>
            <a:pPr lvl="2"/>
            <a:r>
              <a:rPr lang="en-GB" dirty="0">
                <a:solidFill>
                  <a:srgbClr val="060645"/>
                </a:solidFill>
                <a:effectLst/>
                <a:ea typeface="Times New Roman" panose="02020603050405020304" pitchFamily="18" charset="0"/>
                <a:cs typeface="Times New Roman" panose="02020603050405020304" pitchFamily="18" charset="0"/>
              </a:rPr>
              <a:t>as survey fatigue increases so thresholds might be seen as unrealistic (Meterko, 2015). </a:t>
            </a:r>
          </a:p>
          <a:p>
            <a:pPr lvl="1"/>
            <a:r>
              <a:rPr lang="en-GB" sz="2000" dirty="0">
                <a:solidFill>
                  <a:srgbClr val="060645"/>
                </a:solidFill>
                <a:cs typeface="Times New Roman" panose="02020603050405020304" pitchFamily="18" charset="0"/>
              </a:rPr>
              <a:t>question of ethics </a:t>
            </a:r>
          </a:p>
          <a:p>
            <a:pPr lvl="2"/>
            <a:r>
              <a:rPr lang="en-GB" dirty="0">
                <a:solidFill>
                  <a:srgbClr val="060645"/>
                </a:solidFill>
                <a:cs typeface="Times New Roman" panose="02020603050405020304" pitchFamily="18" charset="0"/>
              </a:rPr>
              <a:t>all results helpful and is it unethical not to use data?</a:t>
            </a:r>
            <a:endParaRPr lang="en-GB" dirty="0"/>
          </a:p>
        </p:txBody>
      </p:sp>
    </p:spTree>
    <p:extLst>
      <p:ext uri="{BB962C8B-B14F-4D97-AF65-F5344CB8AC3E}">
        <p14:creationId xmlns:p14="http://schemas.microsoft.com/office/powerpoint/2010/main" val="659114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8A058-95F4-43A2-2C11-7AA3054416A4}"/>
              </a:ext>
            </a:extLst>
          </p:cNvPr>
          <p:cNvSpPr>
            <a:spLocks noGrp="1"/>
          </p:cNvSpPr>
          <p:nvPr>
            <p:ph type="title"/>
          </p:nvPr>
        </p:nvSpPr>
        <p:spPr/>
        <p:txBody>
          <a:bodyPr/>
          <a:lstStyle/>
          <a:p>
            <a:r>
              <a:rPr lang="en-GB" dirty="0"/>
              <a:t>Findings</a:t>
            </a:r>
          </a:p>
        </p:txBody>
      </p:sp>
      <p:sp>
        <p:nvSpPr>
          <p:cNvPr id="3" name="Content Placeholder 2">
            <a:extLst>
              <a:ext uri="{FF2B5EF4-FFF2-40B4-BE49-F238E27FC236}">
                <a16:creationId xmlns:a16="http://schemas.microsoft.com/office/drawing/2014/main" id="{7577AA28-DFB0-51EF-F513-859BF3C7EBA1}"/>
              </a:ext>
            </a:extLst>
          </p:cNvPr>
          <p:cNvSpPr>
            <a:spLocks noGrp="1"/>
          </p:cNvSpPr>
          <p:nvPr>
            <p:ph idx="1"/>
          </p:nvPr>
        </p:nvSpPr>
        <p:spPr>
          <a:xfrm>
            <a:off x="838200" y="1825624"/>
            <a:ext cx="10515600" cy="4447853"/>
          </a:xfrm>
        </p:spPr>
        <p:txBody>
          <a:bodyPr>
            <a:noAutofit/>
          </a:bodyPr>
          <a:lstStyle/>
          <a:p>
            <a:r>
              <a:rPr lang="en-GB" sz="2200" dirty="0"/>
              <a:t>Background:</a:t>
            </a:r>
          </a:p>
          <a:p>
            <a:pPr lvl="1"/>
            <a:r>
              <a:rPr lang="en-GB" sz="2200" dirty="0">
                <a:solidFill>
                  <a:srgbClr val="060645"/>
                </a:solidFill>
                <a:ea typeface="Times New Roman" panose="02020603050405020304" pitchFamily="18" charset="0"/>
                <a:cs typeface="Times New Roman" panose="02020603050405020304" pitchFamily="18" charset="0"/>
              </a:rPr>
              <a:t>t</a:t>
            </a:r>
            <a:r>
              <a:rPr lang="en-GB" sz="2200" dirty="0">
                <a:solidFill>
                  <a:srgbClr val="060645"/>
                </a:solidFill>
                <a:effectLst/>
                <a:ea typeface="Times New Roman" panose="02020603050405020304" pitchFamily="18" charset="0"/>
                <a:cs typeface="Times New Roman" panose="02020603050405020304" pitchFamily="18" charset="0"/>
              </a:rPr>
              <a:t>welve students responded to the survey </a:t>
            </a:r>
          </a:p>
          <a:p>
            <a:pPr lvl="1"/>
            <a:r>
              <a:rPr lang="en-GB" sz="2200" dirty="0">
                <a:solidFill>
                  <a:srgbClr val="060645"/>
                </a:solidFill>
                <a:ea typeface="Times New Roman" panose="02020603050405020304" pitchFamily="18" charset="0"/>
                <a:cs typeface="Times New Roman" panose="02020603050405020304" pitchFamily="18" charset="0"/>
              </a:rPr>
              <a:t>all male</a:t>
            </a:r>
          </a:p>
          <a:p>
            <a:pPr lvl="1"/>
            <a:r>
              <a:rPr lang="en-GB" sz="2200" dirty="0">
                <a:solidFill>
                  <a:srgbClr val="060645"/>
                </a:solidFill>
                <a:ea typeface="Times New Roman" panose="02020603050405020304" pitchFamily="18" charset="0"/>
                <a:cs typeface="Times New Roman" panose="02020603050405020304" pitchFamily="18" charset="0"/>
              </a:rPr>
              <a:t>a</a:t>
            </a:r>
            <a:r>
              <a:rPr lang="en-GB" sz="2200" dirty="0">
                <a:solidFill>
                  <a:srgbClr val="060645"/>
                </a:solidFill>
                <a:effectLst/>
                <a:ea typeface="Times New Roman" panose="02020603050405020304" pitchFamily="18" charset="0"/>
                <a:cs typeface="Times New Roman" panose="02020603050405020304" pitchFamily="18" charset="0"/>
              </a:rPr>
              <a:t>ges from in the 18-29 bracket and one in the 70-80 age range. </a:t>
            </a:r>
          </a:p>
          <a:p>
            <a:pPr lvl="1"/>
            <a:r>
              <a:rPr lang="en-GB" sz="2200" dirty="0">
                <a:solidFill>
                  <a:srgbClr val="060645"/>
                </a:solidFill>
                <a:cs typeface="Times New Roman" panose="02020603050405020304" pitchFamily="18" charset="0"/>
              </a:rPr>
              <a:t>only one participant ticked from an ethnic background</a:t>
            </a:r>
          </a:p>
          <a:p>
            <a:pPr lvl="1"/>
            <a:r>
              <a:rPr lang="en-GB" sz="2200" dirty="0">
                <a:solidFill>
                  <a:srgbClr val="060645"/>
                </a:solidFill>
                <a:cs typeface="Times New Roman" panose="02020603050405020304" pitchFamily="18" charset="0"/>
              </a:rPr>
              <a:t>geographically scattered – low numbers could not suggest a pattern of location</a:t>
            </a:r>
          </a:p>
          <a:p>
            <a:pPr lvl="1"/>
            <a:r>
              <a:rPr lang="en-GB" sz="2200" dirty="0">
                <a:solidFill>
                  <a:srgbClr val="060645"/>
                </a:solidFill>
                <a:ea typeface="Times New Roman" panose="02020603050405020304" pitchFamily="18" charset="0"/>
                <a:cs typeface="Times New Roman" panose="02020603050405020304" pitchFamily="18" charset="0"/>
              </a:rPr>
              <a:t>f</a:t>
            </a:r>
            <a:r>
              <a:rPr lang="en-GB" sz="2200" dirty="0">
                <a:solidFill>
                  <a:srgbClr val="060645"/>
                </a:solidFill>
                <a:effectLst/>
                <a:ea typeface="Times New Roman" panose="02020603050405020304" pitchFamily="18" charset="0"/>
                <a:cs typeface="Times New Roman" panose="02020603050405020304" pitchFamily="18" charset="0"/>
              </a:rPr>
              <a:t>our were studying U116 and seven T192 (one did not answer)</a:t>
            </a:r>
          </a:p>
          <a:p>
            <a:pPr lvl="1"/>
            <a:r>
              <a:rPr lang="en-GB" sz="2200" dirty="0">
                <a:solidFill>
                  <a:srgbClr val="060645"/>
                </a:solidFill>
                <a:effectLst/>
                <a:ea typeface="Times New Roman" panose="02020603050405020304" pitchFamily="18" charset="0"/>
                <a:cs typeface="Times New Roman" panose="02020603050405020304" pitchFamily="18" charset="0"/>
              </a:rPr>
              <a:t>63.6% had gone to further education but no higher </a:t>
            </a:r>
          </a:p>
          <a:p>
            <a:pPr lvl="2"/>
            <a:r>
              <a:rPr lang="en-GB" sz="2200" dirty="0">
                <a:solidFill>
                  <a:srgbClr val="060645"/>
                </a:solidFill>
                <a:effectLst/>
                <a:ea typeface="Times New Roman" panose="02020603050405020304" pitchFamily="18" charset="0"/>
                <a:cs typeface="Times New Roman" panose="02020603050405020304" pitchFamily="18" charset="0"/>
              </a:rPr>
              <a:t>similar to the OU figure of 76.% for the whole university (The Open University 2025)</a:t>
            </a:r>
          </a:p>
          <a:p>
            <a:r>
              <a:rPr lang="en-GB" sz="2200" dirty="0">
                <a:solidFill>
                  <a:srgbClr val="060645"/>
                </a:solidFill>
                <a:cs typeface="Times New Roman" panose="02020603050405020304" pitchFamily="18" charset="0"/>
              </a:rPr>
              <a:t>Employment: 7 full time, 3 part-time, 1 unable to work</a:t>
            </a:r>
          </a:p>
          <a:p>
            <a:r>
              <a:rPr lang="en-GB" sz="2200" dirty="0">
                <a:solidFill>
                  <a:srgbClr val="060645"/>
                </a:solidFill>
                <a:cs typeface="Times New Roman" panose="02020603050405020304" pitchFamily="18" charset="0"/>
              </a:rPr>
              <a:t>Disability – range of disabilities.  The largest category was neurological/brain injury</a:t>
            </a:r>
            <a:endParaRPr lang="en-GB" sz="2200" dirty="0"/>
          </a:p>
        </p:txBody>
      </p:sp>
    </p:spTree>
    <p:extLst>
      <p:ext uri="{BB962C8B-B14F-4D97-AF65-F5344CB8AC3E}">
        <p14:creationId xmlns:p14="http://schemas.microsoft.com/office/powerpoint/2010/main" val="3255661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overs">
  <a:themeElements>
    <a:clrScheme name="Open University ">
      <a:dk1>
        <a:srgbClr val="060645"/>
      </a:dk1>
      <a:lt1>
        <a:srgbClr val="FFFFFF"/>
      </a:lt1>
      <a:dk2>
        <a:srgbClr val="060645"/>
      </a:dk2>
      <a:lt2>
        <a:srgbClr val="FEFFFF"/>
      </a:lt2>
      <a:accent1>
        <a:srgbClr val="1C46C0"/>
      </a:accent1>
      <a:accent2>
        <a:srgbClr val="66EEFA"/>
      </a:accent2>
      <a:accent3>
        <a:srgbClr val="7DFFD3"/>
      </a:accent3>
      <a:accent4>
        <a:srgbClr val="FF8A77"/>
      </a:accent4>
      <a:accent5>
        <a:srgbClr val="FFB3FF"/>
      </a:accent5>
      <a:accent6>
        <a:srgbClr val="FFF388"/>
      </a:accent6>
      <a:hlink>
        <a:srgbClr val="FF8A77"/>
      </a:hlink>
      <a:folHlink>
        <a:srgbClr val="7DFFD3"/>
      </a:folHlink>
    </a:clrScheme>
    <a:fontScheme name="Custom 7">
      <a:majorFont>
        <a:latin typeface="Poppins"/>
        <a:ea typeface=""/>
        <a:cs typeface=""/>
      </a:majorFont>
      <a:minorFont>
        <a:latin typeface="Poppi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Powerpoint Template_England_Accessable.potx" id="{2A2DC71C-83A7-4503-A10A-9A2277307DA4}" vid="{94E85A0E-8E0A-45F9-81BA-B6ED124559C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149</TotalTime>
  <Words>1921</Words>
  <Application>Microsoft Office PowerPoint</Application>
  <PresentationFormat>Widescreen</PresentationFormat>
  <Paragraphs>163</Paragraphs>
  <Slides>23</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23</vt:i4>
      </vt:variant>
    </vt:vector>
  </HeadingPairs>
  <TitlesOfParts>
    <vt:vector size="34" baseType="lpstr">
      <vt:lpstr>Aptos</vt:lpstr>
      <vt:lpstr>Aptos Display</vt:lpstr>
      <vt:lpstr>Arial</vt:lpstr>
      <vt:lpstr>Calibri</vt:lpstr>
      <vt:lpstr>Poppins</vt:lpstr>
      <vt:lpstr>Poppins SemiBold</vt:lpstr>
      <vt:lpstr>Symbol</vt:lpstr>
      <vt:lpstr>Times New Roman</vt:lpstr>
      <vt:lpstr>Wingdings</vt:lpstr>
      <vt:lpstr>Office Theme</vt:lpstr>
      <vt:lpstr>Covers</vt:lpstr>
      <vt:lpstr>Intro Slide Title 1</vt:lpstr>
      <vt:lpstr>Structure</vt:lpstr>
      <vt:lpstr>Background</vt:lpstr>
      <vt:lpstr>Aims</vt:lpstr>
      <vt:lpstr>Intersectionality</vt:lpstr>
      <vt:lpstr>Ethical approach to the study</vt:lpstr>
      <vt:lpstr>Changes to the project – the best laid plans . . . . . . . </vt:lpstr>
      <vt:lpstr>Data collection</vt:lpstr>
      <vt:lpstr>Findings</vt:lpstr>
      <vt:lpstr>Disability</vt:lpstr>
      <vt:lpstr>Student experience of the OU application process</vt:lpstr>
      <vt:lpstr>Student experience of the OU application process</vt:lpstr>
      <vt:lpstr>Student experience of the OU application process</vt:lpstr>
      <vt:lpstr>Student experience of the OU application process – specific barriers</vt:lpstr>
      <vt:lpstr>Experiences of learning and teaching </vt:lpstr>
      <vt:lpstr>Experiences of learning and teaching</vt:lpstr>
      <vt:lpstr>Experiences of learning and teaching</vt:lpstr>
      <vt:lpstr>Experiences of learning and teaching</vt:lpstr>
      <vt:lpstr>Experiences of learning and teaching</vt:lpstr>
      <vt:lpstr>Experiences of learning and teaching</vt:lpstr>
      <vt:lpstr>Summary and take away points (1/2)</vt:lpstr>
      <vt:lpstr>Summary (2/2)</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Chris.Corcoran</dc:creator>
  <cp:lastModifiedBy>Diane.Ford</cp:lastModifiedBy>
  <cp:revision>3</cp:revision>
  <dcterms:created xsi:type="dcterms:W3CDTF">2025-02-14T16:49:20Z</dcterms:created>
  <dcterms:modified xsi:type="dcterms:W3CDTF">2025-02-18T09:25:54Z</dcterms:modified>
</cp:coreProperties>
</file>