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125700" cy="10693400"/>
  <p:notesSz cx="151257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56" autoAdjust="0"/>
    <p:restoredTop sz="94660"/>
  </p:normalViewPr>
  <p:slideViewPr>
    <p:cSldViewPr>
      <p:cViewPr>
        <p:scale>
          <a:sx n="66" d="100"/>
          <a:sy n="66" d="100"/>
        </p:scale>
        <p:origin x="4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0739" y="667003"/>
            <a:ext cx="9614535" cy="9220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0730" y="9579250"/>
            <a:ext cx="2933699" cy="8074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701421" y="9245412"/>
            <a:ext cx="3819991" cy="12142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529"/>
              </a:lnSpc>
              <a:spcBef>
                <a:spcPts val="100"/>
              </a:spcBef>
            </a:pPr>
            <a:r>
              <a:rPr dirty="0"/>
              <a:t>Day </a:t>
            </a:r>
            <a:r>
              <a:rPr spc="-5" dirty="0"/>
              <a:t>time tutorials </a:t>
            </a:r>
            <a:r>
              <a:rPr spc="5" dirty="0"/>
              <a:t>for </a:t>
            </a:r>
            <a:r>
              <a:rPr spc="-5" dirty="0"/>
              <a:t>apprentices</a:t>
            </a:r>
            <a:r>
              <a:rPr dirty="0"/>
              <a:t> –</a:t>
            </a:r>
          </a:p>
          <a:p>
            <a:pPr marL="3670300">
              <a:lnSpc>
                <a:spcPts val="3529"/>
              </a:lnSpc>
            </a:pPr>
            <a:r>
              <a:rPr dirty="0"/>
              <a:t>what is best </a:t>
            </a:r>
            <a:r>
              <a:rPr spc="-5" dirty="0"/>
              <a:t>practice </a:t>
            </a:r>
            <a:r>
              <a:rPr dirty="0"/>
              <a:t>in</a:t>
            </a:r>
            <a:r>
              <a:rPr spc="-110" dirty="0"/>
              <a:t> </a:t>
            </a:r>
            <a:r>
              <a:rPr dirty="0"/>
              <a:t>computing?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40739" y="1550924"/>
            <a:ext cx="378460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5" dirty="0">
                <a:latin typeface="Arial"/>
                <a:cs typeface="Arial"/>
              </a:rPr>
              <a:t>Chris Thomson, Marina</a:t>
            </a:r>
            <a:r>
              <a:rPr sz="2200" spc="-4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Carter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725275" y="579757"/>
            <a:ext cx="1841500" cy="12617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983099" y="9414764"/>
            <a:ext cx="6515734" cy="120332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20955">
              <a:lnSpc>
                <a:spcPts val="1150"/>
              </a:lnSpc>
              <a:spcBef>
                <a:spcPts val="185"/>
              </a:spcBef>
            </a:pPr>
            <a:r>
              <a:rPr sz="1000" spc="-5" dirty="0">
                <a:latin typeface="Arial"/>
                <a:cs typeface="Arial"/>
              </a:rPr>
              <a:t>Crisp, </a:t>
            </a:r>
            <a:r>
              <a:rPr sz="1000" dirty="0">
                <a:latin typeface="Arial"/>
                <a:cs typeface="Arial"/>
              </a:rPr>
              <a:t>L., </a:t>
            </a:r>
            <a:r>
              <a:rPr sz="1000" spc="-5" dirty="0">
                <a:latin typeface="Arial"/>
                <a:cs typeface="Arial"/>
              </a:rPr>
              <a:t>Smith, </a:t>
            </a:r>
            <a:r>
              <a:rPr sz="1000" spc="-10" dirty="0">
                <a:latin typeface="Arial"/>
                <a:cs typeface="Arial"/>
              </a:rPr>
              <a:t>D., </a:t>
            </a:r>
            <a:r>
              <a:rPr sz="1000" dirty="0">
                <a:latin typeface="Arial"/>
                <a:cs typeface="Arial"/>
              </a:rPr>
              <a:t>Smith, </a:t>
            </a:r>
            <a:r>
              <a:rPr sz="1000" spc="-10" dirty="0">
                <a:latin typeface="Arial"/>
                <a:cs typeface="Arial"/>
              </a:rPr>
              <a:t>K., </a:t>
            </a:r>
            <a:r>
              <a:rPr sz="1000" spc="-5" dirty="0">
                <a:latin typeface="Arial"/>
                <a:cs typeface="Arial"/>
              </a:rPr>
              <a:t>Bailey, M., Robson, </a:t>
            </a:r>
            <a:r>
              <a:rPr sz="1000" dirty="0">
                <a:latin typeface="Arial"/>
                <a:cs typeface="Arial"/>
              </a:rPr>
              <a:t>J., </a:t>
            </a:r>
            <a:r>
              <a:rPr sz="1000" spc="-10" dirty="0">
                <a:latin typeface="Arial"/>
                <a:cs typeface="Arial"/>
              </a:rPr>
              <a:t>(2019) </a:t>
            </a:r>
            <a:r>
              <a:rPr sz="1000" dirty="0">
                <a:latin typeface="Arial"/>
                <a:cs typeface="Arial"/>
              </a:rPr>
              <a:t>The </a:t>
            </a:r>
            <a:r>
              <a:rPr sz="1000" spc="-5" dirty="0">
                <a:latin typeface="Arial"/>
                <a:cs typeface="Arial"/>
              </a:rPr>
              <a:t>pedagogical implications of diversity, FASSTEST,  </a:t>
            </a:r>
            <a:r>
              <a:rPr sz="1000" dirty="0">
                <a:latin typeface="Arial"/>
                <a:cs typeface="Arial"/>
              </a:rPr>
              <a:t>The Open </a:t>
            </a:r>
            <a:r>
              <a:rPr sz="1000" spc="-5" dirty="0">
                <a:latin typeface="Arial"/>
                <a:cs typeface="Arial"/>
              </a:rPr>
              <a:t>University. </a:t>
            </a:r>
            <a:r>
              <a:rPr sz="1000" spc="-10" dirty="0">
                <a:latin typeface="Arial"/>
                <a:cs typeface="Arial"/>
              </a:rPr>
              <a:t>Available </a:t>
            </a:r>
            <a:r>
              <a:rPr sz="1000" spc="-5" dirty="0">
                <a:latin typeface="Arial"/>
                <a:cs typeface="Arial"/>
              </a:rPr>
              <a:t>online: https://openuniv.sharepoint.com/sites/units/lds/scholarship-  exchange/Lists/projects/DispForm.aspx?ID=440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Pawley, </a:t>
            </a:r>
            <a:r>
              <a:rPr sz="1000" dirty="0">
                <a:latin typeface="Arial"/>
                <a:cs typeface="Arial"/>
              </a:rPr>
              <a:t>S. </a:t>
            </a:r>
            <a:r>
              <a:rPr sz="1000" spc="-5" dirty="0">
                <a:latin typeface="Arial"/>
                <a:cs typeface="Arial"/>
              </a:rPr>
              <a:t>(2020) Maximising online tutorial attendance of </a:t>
            </a:r>
            <a:r>
              <a:rPr sz="1000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high population level </a:t>
            </a:r>
            <a:r>
              <a:rPr sz="1000" dirty="0">
                <a:latin typeface="Arial"/>
                <a:cs typeface="Arial"/>
              </a:rPr>
              <a:t>1 </a:t>
            </a:r>
            <a:r>
              <a:rPr sz="1000" spc="-5" dirty="0">
                <a:latin typeface="Arial"/>
                <a:cs typeface="Arial"/>
              </a:rPr>
              <a:t>module. </a:t>
            </a:r>
            <a:r>
              <a:rPr sz="1000" dirty="0">
                <a:latin typeface="Arial"/>
                <a:cs typeface="Arial"/>
              </a:rPr>
              <a:t>The 9th </a:t>
            </a:r>
            <a:r>
              <a:rPr sz="1000" spc="-5" dirty="0">
                <a:latin typeface="Arial"/>
                <a:cs typeface="Arial"/>
              </a:rPr>
              <a:t>eSTEeM  Annual Conference: </a:t>
            </a:r>
            <a:r>
              <a:rPr sz="1000" dirty="0">
                <a:latin typeface="Arial"/>
                <a:cs typeface="Arial"/>
              </a:rPr>
              <a:t>Informing </a:t>
            </a:r>
            <a:r>
              <a:rPr sz="1000" spc="-5" dirty="0">
                <a:latin typeface="Arial"/>
                <a:cs typeface="Arial"/>
              </a:rPr>
              <a:t>Student Success </a:t>
            </a:r>
            <a:r>
              <a:rPr sz="1000" dirty="0">
                <a:latin typeface="Arial"/>
                <a:cs typeface="Arial"/>
              </a:rPr>
              <a:t>– From </a:t>
            </a:r>
            <a:r>
              <a:rPr sz="1000" spc="-5" dirty="0">
                <a:latin typeface="Arial"/>
                <a:cs typeface="Arial"/>
              </a:rPr>
              <a:t>Scholarship </a:t>
            </a:r>
            <a:r>
              <a:rPr sz="1000" spc="5" dirty="0">
                <a:latin typeface="Arial"/>
                <a:cs typeface="Arial"/>
              </a:rPr>
              <a:t>to </a:t>
            </a:r>
            <a:r>
              <a:rPr sz="1000" spc="-5" dirty="0">
                <a:latin typeface="Arial"/>
                <a:cs typeface="Arial"/>
              </a:rPr>
              <a:t>Practice, </a:t>
            </a:r>
            <a:r>
              <a:rPr sz="1000" dirty="0">
                <a:latin typeface="Arial"/>
                <a:cs typeface="Arial"/>
              </a:rPr>
              <a:t>The Open </a:t>
            </a:r>
            <a:r>
              <a:rPr sz="1000" spc="-5" dirty="0">
                <a:latin typeface="Arial"/>
                <a:cs typeface="Arial"/>
              </a:rPr>
              <a:t>University, 29-30 </a:t>
            </a:r>
            <a:r>
              <a:rPr sz="1000" spc="-10" dirty="0">
                <a:latin typeface="Arial"/>
                <a:cs typeface="Arial"/>
              </a:rPr>
              <a:t>April.  </a:t>
            </a:r>
            <a:r>
              <a:rPr sz="1000" dirty="0">
                <a:latin typeface="Arial"/>
                <a:cs typeface="Arial"/>
              </a:rPr>
              <a:t>Thomas, </a:t>
            </a:r>
            <a:r>
              <a:rPr sz="1000" spc="-5" dirty="0">
                <a:latin typeface="Arial"/>
                <a:cs typeface="Arial"/>
              </a:rPr>
              <a:t>C.(2919) </a:t>
            </a:r>
            <a:r>
              <a:rPr sz="1000" dirty="0">
                <a:latin typeface="Arial"/>
                <a:cs typeface="Arial"/>
              </a:rPr>
              <a:t>Maths </a:t>
            </a:r>
            <a:r>
              <a:rPr sz="1000" spc="5" dirty="0">
                <a:latin typeface="Arial"/>
                <a:cs typeface="Arial"/>
              </a:rPr>
              <a:t>&amp; </a:t>
            </a:r>
            <a:r>
              <a:rPr sz="1000" dirty="0">
                <a:latin typeface="Arial"/>
                <a:cs typeface="Arial"/>
              </a:rPr>
              <a:t>Stats </a:t>
            </a:r>
            <a:r>
              <a:rPr sz="1000" spc="-5" dirty="0">
                <a:latin typeface="Arial"/>
                <a:cs typeface="Arial"/>
              </a:rPr>
              <a:t>Student </a:t>
            </a:r>
            <a:r>
              <a:rPr sz="1000" dirty="0">
                <a:latin typeface="Arial"/>
                <a:cs typeface="Arial"/>
              </a:rPr>
              <a:t>Survey </a:t>
            </a:r>
            <a:r>
              <a:rPr sz="1000" spc="-5" dirty="0">
                <a:latin typeface="Arial"/>
                <a:cs typeface="Arial"/>
              </a:rPr>
              <a:t>on </a:t>
            </a:r>
            <a:r>
              <a:rPr sz="1000" spc="-10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effective </a:t>
            </a:r>
            <a:r>
              <a:rPr sz="1000" spc="-5" dirty="0">
                <a:latin typeface="Arial"/>
                <a:cs typeface="Arial"/>
              </a:rPr>
              <a:t>use of tuition </a:t>
            </a:r>
            <a:r>
              <a:rPr sz="1000" dirty="0">
                <a:latin typeface="Arial"/>
                <a:cs typeface="Arial"/>
              </a:rPr>
              <a:t>time, The Open </a:t>
            </a:r>
            <a:r>
              <a:rPr sz="1000" spc="-5" dirty="0">
                <a:latin typeface="Arial"/>
                <a:cs typeface="Arial"/>
              </a:rPr>
              <a:t>University, </a:t>
            </a:r>
            <a:r>
              <a:rPr sz="1000" spc="-10" dirty="0">
                <a:latin typeface="Arial"/>
                <a:cs typeface="Arial"/>
              </a:rPr>
              <a:t>Available  </a:t>
            </a:r>
            <a:r>
              <a:rPr sz="1000" spc="-5" dirty="0">
                <a:latin typeface="Arial"/>
                <a:cs typeface="Arial"/>
              </a:rPr>
              <a:t>Online: https://openuniv.sharepoint.com/sites/units/lds/scholarship-  exchange/documents/TuitionTimeSurveyFindings.pdf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6460" y="2041652"/>
            <a:ext cx="3916045" cy="1938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45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Who are degree</a:t>
            </a:r>
            <a:r>
              <a:rPr sz="1800" b="1" spc="-1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apprentices?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610"/>
              </a:lnSpc>
              <a:spcBef>
                <a:spcPts val="95"/>
              </a:spcBef>
            </a:pPr>
            <a:r>
              <a:rPr sz="1400" spc="-10" dirty="0">
                <a:latin typeface="Arial"/>
                <a:cs typeface="Arial"/>
              </a:rPr>
              <a:t>These </a:t>
            </a:r>
            <a:r>
              <a:rPr sz="1400" spc="-5" dirty="0">
                <a:latin typeface="Arial"/>
                <a:cs typeface="Arial"/>
              </a:rPr>
              <a:t>students are </a:t>
            </a:r>
            <a:r>
              <a:rPr sz="1400" spc="5" dirty="0">
                <a:latin typeface="Arial"/>
                <a:cs typeface="Arial"/>
              </a:rPr>
              <a:t>in </a:t>
            </a:r>
            <a:r>
              <a:rPr sz="1400" spc="-5" dirty="0">
                <a:latin typeface="Arial"/>
                <a:cs typeface="Arial"/>
              </a:rPr>
              <a:t>full time employment </a:t>
            </a:r>
            <a:r>
              <a:rPr sz="1400" dirty="0">
                <a:latin typeface="Arial"/>
                <a:cs typeface="Arial"/>
              </a:rPr>
              <a:t>with  </a:t>
            </a:r>
            <a:r>
              <a:rPr sz="1400" spc="-10" dirty="0">
                <a:latin typeface="Arial"/>
                <a:cs typeface="Arial"/>
              </a:rPr>
              <a:t>study </a:t>
            </a:r>
            <a:r>
              <a:rPr sz="1400" spc="-5" dirty="0">
                <a:latin typeface="Arial"/>
                <a:cs typeface="Arial"/>
              </a:rPr>
              <a:t>funded through the apprenticeship </a:t>
            </a:r>
            <a:r>
              <a:rPr sz="1400" spc="-10" dirty="0">
                <a:latin typeface="Arial"/>
                <a:cs typeface="Arial"/>
              </a:rPr>
              <a:t>levy </a:t>
            </a:r>
            <a:r>
              <a:rPr sz="1400" spc="-5" dirty="0">
                <a:latin typeface="Arial"/>
                <a:cs typeface="Arial"/>
              </a:rPr>
              <a:t>and  </a:t>
            </a:r>
            <a:r>
              <a:rPr sz="1400" spc="-10" dirty="0">
                <a:latin typeface="Arial"/>
                <a:cs typeface="Arial"/>
              </a:rPr>
              <a:t>other government </a:t>
            </a:r>
            <a:r>
              <a:rPr sz="1400" spc="-5" dirty="0">
                <a:latin typeface="Arial"/>
                <a:cs typeface="Arial"/>
              </a:rPr>
              <a:t>sources. Apprentices study </a:t>
            </a:r>
            <a:r>
              <a:rPr sz="1400" dirty="0">
                <a:latin typeface="Arial"/>
                <a:cs typeface="Arial"/>
              </a:rPr>
              <a:t>90  </a:t>
            </a:r>
            <a:r>
              <a:rPr sz="1400" spc="-5" dirty="0">
                <a:latin typeface="Arial"/>
                <a:cs typeface="Arial"/>
              </a:rPr>
              <a:t>credits a year </a:t>
            </a:r>
            <a:r>
              <a:rPr sz="1400" spc="5" dirty="0">
                <a:latin typeface="Arial"/>
                <a:cs typeface="Arial"/>
              </a:rPr>
              <a:t>in </a:t>
            </a:r>
            <a:r>
              <a:rPr sz="1400" spc="-5" dirty="0">
                <a:latin typeface="Arial"/>
                <a:cs typeface="Arial"/>
              </a:rPr>
              <a:t>England </a:t>
            </a:r>
            <a:r>
              <a:rPr sz="1400" spc="-15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Wales </a:t>
            </a:r>
            <a:r>
              <a:rPr sz="1400" spc="5" dirty="0">
                <a:latin typeface="Arial"/>
                <a:cs typeface="Arial"/>
              </a:rPr>
              <a:t>and </a:t>
            </a:r>
            <a:r>
              <a:rPr sz="1400" spc="-10" dirty="0">
                <a:latin typeface="Arial"/>
                <a:cs typeface="Arial"/>
              </a:rPr>
              <a:t>120  </a:t>
            </a:r>
            <a:r>
              <a:rPr sz="1400" spc="-5" dirty="0">
                <a:latin typeface="Arial"/>
                <a:cs typeface="Arial"/>
              </a:rPr>
              <a:t>credits a year </a:t>
            </a:r>
            <a:r>
              <a:rPr sz="1400" spc="5" dirty="0">
                <a:latin typeface="Arial"/>
                <a:cs typeface="Arial"/>
              </a:rPr>
              <a:t>in </a:t>
            </a:r>
            <a:r>
              <a:rPr sz="1400" spc="-5" dirty="0">
                <a:latin typeface="Arial"/>
                <a:cs typeface="Arial"/>
              </a:rPr>
              <a:t>Scotland. They </a:t>
            </a:r>
            <a:r>
              <a:rPr sz="1400" spc="-15" dirty="0">
                <a:latin typeface="Arial"/>
                <a:cs typeface="Arial"/>
              </a:rPr>
              <a:t>are </a:t>
            </a:r>
            <a:r>
              <a:rPr sz="1400" spc="-5" dirty="0">
                <a:latin typeface="Arial"/>
                <a:cs typeface="Arial"/>
              </a:rPr>
              <a:t>provided with  </a:t>
            </a:r>
            <a:r>
              <a:rPr sz="1400" spc="-15" dirty="0">
                <a:latin typeface="Arial"/>
                <a:cs typeface="Arial"/>
              </a:rPr>
              <a:t>20% </a:t>
            </a:r>
            <a:r>
              <a:rPr sz="1400" dirty="0">
                <a:latin typeface="Arial"/>
                <a:cs typeface="Arial"/>
              </a:rPr>
              <a:t>of </a:t>
            </a:r>
            <a:r>
              <a:rPr sz="1400" spc="-5" dirty="0">
                <a:latin typeface="Arial"/>
                <a:cs typeface="Arial"/>
              </a:rPr>
              <a:t>their paid time </a:t>
            </a:r>
            <a:r>
              <a:rPr sz="1400" spc="-10" dirty="0">
                <a:latin typeface="Arial"/>
                <a:cs typeface="Arial"/>
              </a:rPr>
              <a:t>to </a:t>
            </a:r>
            <a:r>
              <a:rPr sz="1400" spc="-5" dirty="0">
                <a:latin typeface="Arial"/>
                <a:cs typeface="Arial"/>
              </a:rPr>
              <a:t>study, about 1 </a:t>
            </a:r>
            <a:r>
              <a:rPr sz="1400" spc="-10" dirty="0">
                <a:latin typeface="Arial"/>
                <a:cs typeface="Arial"/>
              </a:rPr>
              <a:t>working  </a:t>
            </a:r>
            <a:r>
              <a:rPr sz="1400" spc="-15" dirty="0">
                <a:latin typeface="Arial"/>
                <a:cs typeface="Arial"/>
              </a:rPr>
              <a:t>day </a:t>
            </a:r>
            <a:r>
              <a:rPr sz="1400" spc="-5" dirty="0">
                <a:latin typeface="Arial"/>
                <a:cs typeface="Arial"/>
              </a:rPr>
              <a:t>a week. </a:t>
            </a:r>
            <a:r>
              <a:rPr sz="1400" spc="-10" dirty="0">
                <a:latin typeface="Arial"/>
                <a:cs typeface="Arial"/>
              </a:rPr>
              <a:t>Many </a:t>
            </a:r>
            <a:r>
              <a:rPr sz="1400" spc="-5" dirty="0">
                <a:latin typeface="Arial"/>
                <a:cs typeface="Arial"/>
              </a:rPr>
              <a:t>students </a:t>
            </a:r>
            <a:r>
              <a:rPr sz="1400" dirty="0">
                <a:latin typeface="Arial"/>
                <a:cs typeface="Arial"/>
              </a:rPr>
              <a:t>use </a:t>
            </a:r>
            <a:r>
              <a:rPr sz="1400" spc="-5" dirty="0">
                <a:latin typeface="Arial"/>
                <a:cs typeface="Arial"/>
              </a:rPr>
              <a:t>this </a:t>
            </a:r>
            <a:r>
              <a:rPr sz="1400" dirty="0">
                <a:latin typeface="Arial"/>
                <a:cs typeface="Arial"/>
              </a:rPr>
              <a:t>time, </a:t>
            </a:r>
            <a:r>
              <a:rPr sz="1400" spc="-5" dirty="0">
                <a:latin typeface="Arial"/>
                <a:cs typeface="Arial"/>
              </a:rPr>
              <a:t>during  </a:t>
            </a:r>
            <a:r>
              <a:rPr sz="1400" spc="-10" dirty="0">
                <a:latin typeface="Arial"/>
                <a:cs typeface="Arial"/>
              </a:rPr>
              <a:t>the </a:t>
            </a:r>
            <a:r>
              <a:rPr sz="1400" spc="-5" dirty="0">
                <a:latin typeface="Arial"/>
                <a:cs typeface="Arial"/>
              </a:rPr>
              <a:t>working </a:t>
            </a:r>
            <a:r>
              <a:rPr sz="1400" spc="-15" dirty="0">
                <a:latin typeface="Arial"/>
                <a:cs typeface="Arial"/>
              </a:rPr>
              <a:t>day </a:t>
            </a:r>
            <a:r>
              <a:rPr sz="1400" spc="-10" dirty="0">
                <a:latin typeface="Arial"/>
                <a:cs typeface="Arial"/>
              </a:rPr>
              <a:t>as </a:t>
            </a:r>
            <a:r>
              <a:rPr sz="1400" spc="-5" dirty="0">
                <a:latin typeface="Arial"/>
                <a:cs typeface="Arial"/>
              </a:rPr>
              <a:t>their </a:t>
            </a:r>
            <a:r>
              <a:rPr sz="1400" dirty="0">
                <a:latin typeface="Arial"/>
                <a:cs typeface="Arial"/>
              </a:rPr>
              <a:t>main </a:t>
            </a:r>
            <a:r>
              <a:rPr sz="1400" spc="-5" dirty="0">
                <a:latin typeface="Arial"/>
                <a:cs typeface="Arial"/>
              </a:rPr>
              <a:t>study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time.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6283" y="4202760"/>
            <a:ext cx="3827145" cy="2346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45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Why </a:t>
            </a:r>
            <a:r>
              <a:rPr sz="1800" b="1" spc="-5" dirty="0">
                <a:latin typeface="Arial"/>
                <a:cs typeface="Arial"/>
              </a:rPr>
              <a:t>look </a:t>
            </a:r>
            <a:r>
              <a:rPr sz="1800" b="1" dirty="0">
                <a:latin typeface="Arial"/>
                <a:cs typeface="Arial"/>
              </a:rPr>
              <a:t>at </a:t>
            </a:r>
            <a:r>
              <a:rPr sz="1800" b="1" spc="-5" dirty="0">
                <a:latin typeface="Arial"/>
                <a:cs typeface="Arial"/>
              </a:rPr>
              <a:t>tutorial</a:t>
            </a:r>
            <a:r>
              <a:rPr sz="1800" b="1" spc="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times?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610"/>
              </a:lnSpc>
              <a:spcBef>
                <a:spcPts val="95"/>
              </a:spcBef>
            </a:pPr>
            <a:r>
              <a:rPr sz="1400" spc="-5" dirty="0">
                <a:latin typeface="Arial"/>
                <a:cs typeface="Arial"/>
              </a:rPr>
              <a:t>Evening and weekend attendance </a:t>
            </a:r>
            <a:r>
              <a:rPr sz="1400" dirty="0">
                <a:latin typeface="Arial"/>
                <a:cs typeface="Arial"/>
              </a:rPr>
              <a:t>at </a:t>
            </a:r>
            <a:r>
              <a:rPr sz="1400" spc="-5" dirty="0">
                <a:latin typeface="Arial"/>
                <a:cs typeface="Arial"/>
              </a:rPr>
              <a:t>tutorials is  </a:t>
            </a:r>
            <a:r>
              <a:rPr sz="1400" spc="-10" dirty="0">
                <a:latin typeface="Arial"/>
                <a:cs typeface="Arial"/>
              </a:rPr>
              <a:t>an </a:t>
            </a:r>
            <a:r>
              <a:rPr sz="1400" spc="-5" dirty="0">
                <a:latin typeface="Arial"/>
                <a:cs typeface="Arial"/>
              </a:rPr>
              <a:t>issue </a:t>
            </a:r>
            <a:r>
              <a:rPr sz="1400" dirty="0">
                <a:latin typeface="Arial"/>
                <a:cs typeface="Arial"/>
              </a:rPr>
              <a:t>for </a:t>
            </a:r>
            <a:r>
              <a:rPr sz="1400" spc="-5" dirty="0">
                <a:latin typeface="Arial"/>
                <a:cs typeface="Arial"/>
              </a:rPr>
              <a:t>apprenticeship students. Daytime  </a:t>
            </a:r>
            <a:r>
              <a:rPr sz="1400" spc="-10" dirty="0">
                <a:latin typeface="Arial"/>
                <a:cs typeface="Arial"/>
              </a:rPr>
              <a:t>tutorials </a:t>
            </a:r>
            <a:r>
              <a:rPr sz="1400" spc="-5" dirty="0">
                <a:latin typeface="Arial"/>
                <a:cs typeface="Arial"/>
              </a:rPr>
              <a:t>have </a:t>
            </a:r>
            <a:r>
              <a:rPr sz="1400" spc="-10" dirty="0">
                <a:latin typeface="Arial"/>
                <a:cs typeface="Arial"/>
              </a:rPr>
              <a:t>been </a:t>
            </a:r>
            <a:r>
              <a:rPr sz="1400" spc="-5" dirty="0">
                <a:latin typeface="Arial"/>
                <a:cs typeface="Arial"/>
              </a:rPr>
              <a:t>suggested </a:t>
            </a:r>
            <a:r>
              <a:rPr sz="1400" spc="-10" dirty="0">
                <a:latin typeface="Arial"/>
                <a:cs typeface="Arial"/>
              </a:rPr>
              <a:t>as apprentices  </a:t>
            </a:r>
            <a:r>
              <a:rPr sz="1400" spc="-5" dirty="0">
                <a:latin typeface="Arial"/>
                <a:cs typeface="Arial"/>
              </a:rPr>
              <a:t>may </a:t>
            </a:r>
            <a:r>
              <a:rPr sz="1400" spc="-10" dirty="0">
                <a:latin typeface="Arial"/>
                <a:cs typeface="Arial"/>
              </a:rPr>
              <a:t>be </a:t>
            </a:r>
            <a:r>
              <a:rPr sz="1400" spc="-5" dirty="0">
                <a:latin typeface="Arial"/>
                <a:cs typeface="Arial"/>
              </a:rPr>
              <a:t>able </a:t>
            </a:r>
            <a:r>
              <a:rPr sz="1400" spc="5" dirty="0">
                <a:latin typeface="Arial"/>
                <a:cs typeface="Arial"/>
              </a:rPr>
              <a:t>to </a:t>
            </a:r>
            <a:r>
              <a:rPr sz="1400" dirty="0">
                <a:latin typeface="Arial"/>
                <a:cs typeface="Arial"/>
              </a:rPr>
              <a:t>join </a:t>
            </a:r>
            <a:r>
              <a:rPr sz="1400" spc="-5" dirty="0">
                <a:latin typeface="Arial"/>
                <a:cs typeface="Arial"/>
              </a:rPr>
              <a:t>during work hours. </a:t>
            </a:r>
            <a:r>
              <a:rPr sz="1400" spc="-10" dirty="0">
                <a:latin typeface="Arial"/>
                <a:cs typeface="Arial"/>
              </a:rPr>
              <a:t>However,  </a:t>
            </a:r>
            <a:r>
              <a:rPr sz="1400" spc="-5" dirty="0">
                <a:latin typeface="Arial"/>
                <a:cs typeface="Arial"/>
              </a:rPr>
              <a:t>it is not only apprentices </a:t>
            </a:r>
            <a:r>
              <a:rPr sz="1400" dirty="0">
                <a:latin typeface="Arial"/>
                <a:cs typeface="Arial"/>
              </a:rPr>
              <a:t>who study </a:t>
            </a:r>
            <a:r>
              <a:rPr sz="1400" spc="-5" dirty="0">
                <a:latin typeface="Arial"/>
                <a:cs typeface="Arial"/>
              </a:rPr>
              <a:t>during  </a:t>
            </a:r>
            <a:r>
              <a:rPr sz="1400" spc="-10" dirty="0">
                <a:latin typeface="Arial"/>
                <a:cs typeface="Arial"/>
              </a:rPr>
              <a:t>weekday </a:t>
            </a:r>
            <a:r>
              <a:rPr sz="1400" spc="-5" dirty="0">
                <a:latin typeface="Arial"/>
                <a:cs typeface="Arial"/>
              </a:rPr>
              <a:t>daytimes, </a:t>
            </a:r>
            <a:r>
              <a:rPr sz="1400" spc="-10" dirty="0">
                <a:latin typeface="Arial"/>
                <a:cs typeface="Arial"/>
              </a:rPr>
              <a:t>other </a:t>
            </a:r>
            <a:r>
              <a:rPr sz="1400" spc="-5" dirty="0">
                <a:latin typeface="Arial"/>
                <a:cs typeface="Arial"/>
              </a:rPr>
              <a:t>groups such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20"/>
              </a:lnSpc>
            </a:pPr>
            <a:r>
              <a:rPr sz="1400" spc="-10" dirty="0">
                <a:latin typeface="Arial"/>
                <a:cs typeface="Arial"/>
              </a:rPr>
              <a:t>shift </a:t>
            </a:r>
            <a:r>
              <a:rPr sz="1400" spc="-5" dirty="0">
                <a:latin typeface="Arial"/>
                <a:cs typeface="Arial"/>
              </a:rPr>
              <a:t>workers and </a:t>
            </a:r>
            <a:r>
              <a:rPr sz="1400" dirty="0">
                <a:latin typeface="Arial"/>
                <a:cs typeface="Arial"/>
              </a:rPr>
              <a:t>those who care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endParaRPr sz="1400">
              <a:latin typeface="Arial"/>
              <a:cs typeface="Arial"/>
            </a:endParaRPr>
          </a:p>
          <a:p>
            <a:pPr marL="12700" marR="565785" algn="just">
              <a:lnSpc>
                <a:spcPts val="1610"/>
              </a:lnSpc>
              <a:spcBef>
                <a:spcPts val="75"/>
              </a:spcBef>
            </a:pPr>
            <a:r>
              <a:rPr sz="1400" spc="-10" dirty="0">
                <a:latin typeface="Arial"/>
                <a:cs typeface="Arial"/>
              </a:rPr>
              <a:t>others also </a:t>
            </a:r>
            <a:r>
              <a:rPr sz="1400" spc="-5" dirty="0">
                <a:latin typeface="Arial"/>
                <a:cs typeface="Arial"/>
              </a:rPr>
              <a:t>have </a:t>
            </a:r>
            <a:r>
              <a:rPr sz="1400" spc="-10" dirty="0">
                <a:latin typeface="Arial"/>
                <a:cs typeface="Arial"/>
              </a:rPr>
              <a:t>an </a:t>
            </a:r>
            <a:r>
              <a:rPr sz="1400" spc="-5" dirty="0">
                <a:latin typeface="Arial"/>
                <a:cs typeface="Arial"/>
              </a:rPr>
              <a:t>interest in tutorials </a:t>
            </a:r>
            <a:r>
              <a:rPr sz="1400" spc="-15" dirty="0">
                <a:latin typeface="Arial"/>
                <a:cs typeface="Arial"/>
              </a:rPr>
              <a:t>at  </a:t>
            </a:r>
            <a:r>
              <a:rPr sz="1400" spc="-10" dirty="0">
                <a:latin typeface="Arial"/>
                <a:cs typeface="Arial"/>
              </a:rPr>
              <a:t>this </a:t>
            </a:r>
            <a:r>
              <a:rPr sz="1400" spc="-5" dirty="0">
                <a:latin typeface="Arial"/>
                <a:cs typeface="Arial"/>
              </a:rPr>
              <a:t>time. </a:t>
            </a:r>
            <a:r>
              <a:rPr sz="1400" spc="-10" dirty="0">
                <a:latin typeface="Arial"/>
                <a:cs typeface="Arial"/>
              </a:rPr>
              <a:t>Thus, </a:t>
            </a:r>
            <a:r>
              <a:rPr sz="1400" spc="-5" dirty="0">
                <a:latin typeface="Arial"/>
                <a:cs typeface="Arial"/>
              </a:rPr>
              <a:t>the results </a:t>
            </a:r>
            <a:r>
              <a:rPr sz="1400" dirty="0">
                <a:latin typeface="Arial"/>
                <a:cs typeface="Arial"/>
              </a:rPr>
              <a:t>of </a:t>
            </a:r>
            <a:r>
              <a:rPr sz="1400" spc="-5" dirty="0">
                <a:latin typeface="Arial"/>
                <a:cs typeface="Arial"/>
              </a:rPr>
              <a:t>this trial are  </a:t>
            </a:r>
            <a:r>
              <a:rPr sz="1400" spc="-10" dirty="0">
                <a:latin typeface="Arial"/>
                <a:cs typeface="Arial"/>
              </a:rPr>
              <a:t>also </a:t>
            </a:r>
            <a:r>
              <a:rPr sz="1400" spc="-5" dirty="0">
                <a:latin typeface="Arial"/>
                <a:cs typeface="Arial"/>
              </a:rPr>
              <a:t>relevant </a:t>
            </a:r>
            <a:r>
              <a:rPr sz="1400" spc="5" dirty="0">
                <a:latin typeface="Arial"/>
                <a:cs typeface="Arial"/>
              </a:rPr>
              <a:t>to </a:t>
            </a:r>
            <a:r>
              <a:rPr sz="1400" spc="-5" dirty="0">
                <a:latin typeface="Arial"/>
                <a:cs typeface="Arial"/>
              </a:rPr>
              <a:t>non-apprentice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modules.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6460" y="6717283"/>
            <a:ext cx="3248660" cy="2550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What is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happening?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95800"/>
              </a:lnSpc>
              <a:spcBef>
                <a:spcPts val="40"/>
              </a:spcBef>
            </a:pPr>
            <a:r>
              <a:rPr sz="1400" spc="-5" dirty="0">
                <a:latin typeface="Arial"/>
                <a:cs typeface="Arial"/>
              </a:rPr>
              <a:t>An early </a:t>
            </a:r>
            <a:r>
              <a:rPr sz="1400" dirty="0">
                <a:latin typeface="Arial"/>
                <a:cs typeface="Arial"/>
              </a:rPr>
              <a:t>stage </a:t>
            </a:r>
            <a:r>
              <a:rPr sz="1400" spc="-5" dirty="0">
                <a:latin typeface="Arial"/>
                <a:cs typeface="Arial"/>
              </a:rPr>
              <a:t>pilot </a:t>
            </a:r>
            <a:r>
              <a:rPr sz="1400" spc="-10" dirty="0">
                <a:latin typeface="Arial"/>
                <a:cs typeface="Arial"/>
              </a:rPr>
              <a:t>on </a:t>
            </a:r>
            <a:r>
              <a:rPr sz="1400" dirty="0">
                <a:latin typeface="Arial"/>
                <a:cs typeface="Arial"/>
              </a:rPr>
              <a:t>TMXY130  </a:t>
            </a:r>
            <a:r>
              <a:rPr sz="1400" spc="-5" dirty="0">
                <a:latin typeface="Arial"/>
                <a:cs typeface="Arial"/>
              </a:rPr>
              <a:t>(Introduction </a:t>
            </a:r>
            <a:r>
              <a:rPr sz="1400" spc="-10" dirty="0">
                <a:latin typeface="Arial"/>
                <a:cs typeface="Arial"/>
              </a:rPr>
              <a:t>to </a:t>
            </a:r>
            <a:r>
              <a:rPr sz="1400" spc="-5" dirty="0">
                <a:latin typeface="Arial"/>
                <a:cs typeface="Arial"/>
              </a:rPr>
              <a:t>Computing technologies)  in 19J, one </a:t>
            </a:r>
            <a:r>
              <a:rPr sz="1400" spc="-10" dirty="0">
                <a:latin typeface="Arial"/>
                <a:cs typeface="Arial"/>
              </a:rPr>
              <a:t>of the </a:t>
            </a:r>
            <a:r>
              <a:rPr sz="1400" spc="-5" dirty="0">
                <a:latin typeface="Arial"/>
                <a:cs typeface="Arial"/>
              </a:rPr>
              <a:t>first </a:t>
            </a:r>
            <a:r>
              <a:rPr sz="1400" spc="-10" dirty="0">
                <a:latin typeface="Arial"/>
                <a:cs typeface="Arial"/>
              </a:rPr>
              <a:t>modules  </a:t>
            </a:r>
            <a:r>
              <a:rPr sz="1400" spc="-5" dirty="0">
                <a:latin typeface="Arial"/>
                <a:cs typeface="Arial"/>
              </a:rPr>
              <a:t>apprentices’ study. </a:t>
            </a:r>
            <a:r>
              <a:rPr sz="1400" spc="-15" dirty="0">
                <a:latin typeface="Arial"/>
                <a:cs typeface="Arial"/>
              </a:rPr>
              <a:t>16% </a:t>
            </a:r>
            <a:r>
              <a:rPr sz="1400" spc="-10" dirty="0">
                <a:latin typeface="Arial"/>
                <a:cs typeface="Arial"/>
              </a:rPr>
              <a:t>of </a:t>
            </a:r>
            <a:r>
              <a:rPr sz="1400" spc="-5" dirty="0">
                <a:latin typeface="Arial"/>
                <a:cs typeface="Arial"/>
              </a:rPr>
              <a:t>tutorials </a:t>
            </a:r>
            <a:r>
              <a:rPr sz="1400" dirty="0">
                <a:latin typeface="Arial"/>
                <a:cs typeface="Arial"/>
              </a:rPr>
              <a:t>(1 of  </a:t>
            </a:r>
            <a:r>
              <a:rPr sz="1400" spc="-10" dirty="0">
                <a:latin typeface="Arial"/>
                <a:cs typeface="Arial"/>
              </a:rPr>
              <a:t>every </a:t>
            </a:r>
            <a:r>
              <a:rPr sz="1400" spc="-5" dirty="0">
                <a:latin typeface="Arial"/>
                <a:cs typeface="Arial"/>
              </a:rPr>
              <a:t>topic) were </a:t>
            </a:r>
            <a:r>
              <a:rPr sz="1400" spc="-10" dirty="0">
                <a:latin typeface="Arial"/>
                <a:cs typeface="Arial"/>
              </a:rPr>
              <a:t>during </a:t>
            </a:r>
            <a:r>
              <a:rPr sz="1400" spc="-5" dirty="0">
                <a:latin typeface="Arial"/>
                <a:cs typeface="Arial"/>
              </a:rPr>
              <a:t>work hours </a:t>
            </a:r>
            <a:r>
              <a:rPr sz="1400" dirty="0">
                <a:latin typeface="Arial"/>
                <a:cs typeface="Arial"/>
              </a:rPr>
              <a:t>with  </a:t>
            </a:r>
            <a:r>
              <a:rPr sz="1400" spc="-10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same </a:t>
            </a:r>
            <a:r>
              <a:rPr sz="1400" spc="-5" dirty="0">
                <a:latin typeface="Arial"/>
                <a:cs typeface="Arial"/>
              </a:rPr>
              <a:t>tutor, </a:t>
            </a:r>
            <a:r>
              <a:rPr sz="1400" dirty="0">
                <a:latin typeface="Arial"/>
                <a:cs typeface="Arial"/>
              </a:rPr>
              <a:t>with </a:t>
            </a:r>
            <a:r>
              <a:rPr sz="1400" spc="-5" dirty="0">
                <a:latin typeface="Arial"/>
                <a:cs typeface="Arial"/>
              </a:rPr>
              <a:t>that tutor also  providing a tutorial repeated identically in  </a:t>
            </a:r>
            <a:r>
              <a:rPr sz="1400" spc="-10" dirty="0">
                <a:latin typeface="Arial"/>
                <a:cs typeface="Arial"/>
              </a:rPr>
              <a:t>the </a:t>
            </a:r>
            <a:r>
              <a:rPr sz="1400" spc="-5" dirty="0">
                <a:latin typeface="Arial"/>
                <a:cs typeface="Arial"/>
              </a:rPr>
              <a:t>evening </a:t>
            </a:r>
            <a:r>
              <a:rPr sz="1400" spc="-10" dirty="0">
                <a:latin typeface="Arial"/>
                <a:cs typeface="Arial"/>
              </a:rPr>
              <a:t>of </a:t>
            </a:r>
            <a:r>
              <a:rPr sz="1400" spc="-5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same </a:t>
            </a:r>
            <a:r>
              <a:rPr sz="1400" spc="-5" dirty="0">
                <a:latin typeface="Arial"/>
                <a:cs typeface="Arial"/>
              </a:rPr>
              <a:t>day. </a:t>
            </a:r>
            <a:r>
              <a:rPr sz="1400" dirty="0">
                <a:latin typeface="Arial"/>
                <a:cs typeface="Arial"/>
              </a:rPr>
              <a:t>The </a:t>
            </a:r>
            <a:r>
              <a:rPr sz="1400" spc="-5" dirty="0">
                <a:latin typeface="Arial"/>
                <a:cs typeface="Arial"/>
              </a:rPr>
              <a:t>initial  </a:t>
            </a:r>
            <a:r>
              <a:rPr sz="1400" spc="-10" dirty="0">
                <a:latin typeface="Arial"/>
                <a:cs typeface="Arial"/>
              </a:rPr>
              <a:t>findings </a:t>
            </a:r>
            <a:r>
              <a:rPr sz="1400" dirty="0">
                <a:latin typeface="Arial"/>
                <a:cs typeface="Arial"/>
              </a:rPr>
              <a:t>were </a:t>
            </a:r>
            <a:r>
              <a:rPr sz="1400" spc="-5" dirty="0">
                <a:latin typeface="Arial"/>
                <a:cs typeface="Arial"/>
              </a:rPr>
              <a:t>that </a:t>
            </a:r>
            <a:r>
              <a:rPr sz="1400" dirty="0">
                <a:latin typeface="Arial"/>
                <a:cs typeface="Arial"/>
              </a:rPr>
              <a:t>workday </a:t>
            </a:r>
            <a:r>
              <a:rPr sz="1400" spc="-5" dirty="0">
                <a:latin typeface="Arial"/>
                <a:cs typeface="Arial"/>
              </a:rPr>
              <a:t>tutorials </a:t>
            </a:r>
            <a:r>
              <a:rPr sz="1400" dirty="0">
                <a:latin typeface="Arial"/>
                <a:cs typeface="Arial"/>
              </a:rPr>
              <a:t>were  </a:t>
            </a:r>
            <a:r>
              <a:rPr sz="1400" spc="-10" dirty="0">
                <a:latin typeface="Arial"/>
                <a:cs typeface="Arial"/>
              </a:rPr>
              <a:t>significantly </a:t>
            </a:r>
            <a:r>
              <a:rPr sz="1400" spc="-5" dirty="0">
                <a:latin typeface="Arial"/>
                <a:cs typeface="Arial"/>
              </a:rPr>
              <a:t>better attended. We found  </a:t>
            </a:r>
            <a:r>
              <a:rPr sz="1400" spc="-10" dirty="0">
                <a:latin typeface="Arial"/>
                <a:cs typeface="Arial"/>
              </a:rPr>
              <a:t>that where this </a:t>
            </a:r>
            <a:r>
              <a:rPr sz="1400" spc="-5" dirty="0">
                <a:latin typeface="Arial"/>
                <a:cs typeface="Arial"/>
              </a:rPr>
              <a:t>choice </a:t>
            </a:r>
            <a:r>
              <a:rPr sz="1400" dirty="0">
                <a:latin typeface="Arial"/>
                <a:cs typeface="Arial"/>
              </a:rPr>
              <a:t>was </a:t>
            </a:r>
            <a:r>
              <a:rPr sz="1400" spc="-5" dirty="0">
                <a:latin typeface="Arial"/>
                <a:cs typeface="Arial"/>
              </a:rPr>
              <a:t>given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63%-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36053" y="2047400"/>
            <a:ext cx="3601085" cy="441959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00"/>
              </a:spcBef>
            </a:pPr>
            <a:r>
              <a:rPr sz="1400" spc="-15" dirty="0">
                <a:latin typeface="Arial"/>
                <a:cs typeface="Arial"/>
              </a:rPr>
              <a:t>84% </a:t>
            </a:r>
            <a:r>
              <a:rPr sz="1400" spc="-5" dirty="0">
                <a:latin typeface="Arial"/>
                <a:cs typeface="Arial"/>
              </a:rPr>
              <a:t>apprentices decided </a:t>
            </a:r>
            <a:r>
              <a:rPr sz="1400" spc="5" dirty="0">
                <a:latin typeface="Arial"/>
                <a:cs typeface="Arial"/>
              </a:rPr>
              <a:t>to </a:t>
            </a:r>
            <a:r>
              <a:rPr sz="1400" spc="-5" dirty="0">
                <a:latin typeface="Arial"/>
                <a:cs typeface="Arial"/>
              </a:rPr>
              <a:t>attend during the  </a:t>
            </a:r>
            <a:r>
              <a:rPr sz="1400" spc="-10" dirty="0">
                <a:latin typeface="Arial"/>
                <a:cs typeface="Arial"/>
              </a:rPr>
              <a:t>day.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35955" y="2657347"/>
            <a:ext cx="3916679" cy="193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What are our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concerns?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610"/>
              </a:lnSpc>
              <a:spcBef>
                <a:spcPts val="80"/>
              </a:spcBef>
            </a:pPr>
            <a:r>
              <a:rPr sz="1400" spc="-5" dirty="0">
                <a:latin typeface="Arial"/>
                <a:cs typeface="Arial"/>
              </a:rPr>
              <a:t>Whilst this time is clearly preferable </a:t>
            </a:r>
            <a:r>
              <a:rPr sz="1400" spc="5" dirty="0">
                <a:latin typeface="Arial"/>
                <a:cs typeface="Arial"/>
              </a:rPr>
              <a:t>to  </a:t>
            </a:r>
            <a:r>
              <a:rPr sz="1400" spc="-5" dirty="0">
                <a:latin typeface="Arial"/>
                <a:cs typeface="Arial"/>
              </a:rPr>
              <a:t>apprentices it is not clear if </a:t>
            </a:r>
            <a:r>
              <a:rPr sz="1400" spc="-10" dirty="0">
                <a:latin typeface="Arial"/>
                <a:cs typeface="Arial"/>
              </a:rPr>
              <a:t>this </a:t>
            </a:r>
            <a:r>
              <a:rPr sz="1400" spc="-5" dirty="0">
                <a:latin typeface="Arial"/>
                <a:cs typeface="Arial"/>
              </a:rPr>
              <a:t>is only because it  is </a:t>
            </a:r>
            <a:r>
              <a:rPr sz="1400" spc="-10" dirty="0">
                <a:latin typeface="Arial"/>
                <a:cs typeface="Arial"/>
              </a:rPr>
              <a:t>during </a:t>
            </a:r>
            <a:r>
              <a:rPr sz="1400" spc="-5" dirty="0">
                <a:latin typeface="Arial"/>
                <a:cs typeface="Arial"/>
              </a:rPr>
              <a:t>the day, maybe the evening tutorials  </a:t>
            </a:r>
            <a:r>
              <a:rPr sz="1400" spc="-10" dirty="0">
                <a:latin typeface="Arial"/>
                <a:cs typeface="Arial"/>
              </a:rPr>
              <a:t>were </a:t>
            </a:r>
            <a:r>
              <a:rPr sz="1400" spc="-5" dirty="0">
                <a:latin typeface="Arial"/>
                <a:cs typeface="Arial"/>
              </a:rPr>
              <a:t>too early. It is also unclear </a:t>
            </a:r>
            <a:r>
              <a:rPr sz="1400" spc="-15" dirty="0">
                <a:latin typeface="Arial"/>
                <a:cs typeface="Arial"/>
              </a:rPr>
              <a:t>how </a:t>
            </a:r>
            <a:r>
              <a:rPr sz="1400" spc="-5" dirty="0">
                <a:latin typeface="Arial"/>
                <a:cs typeface="Arial"/>
              </a:rPr>
              <a:t>effectively  apprentices </a:t>
            </a:r>
            <a:r>
              <a:rPr sz="1400" dirty="0">
                <a:latin typeface="Arial"/>
                <a:cs typeface="Arial"/>
              </a:rPr>
              <a:t>can </a:t>
            </a:r>
            <a:r>
              <a:rPr sz="1400" spc="-5" dirty="0">
                <a:latin typeface="Arial"/>
                <a:cs typeface="Arial"/>
              </a:rPr>
              <a:t>participate, particularly if they  </a:t>
            </a:r>
            <a:r>
              <a:rPr sz="1400" spc="-15" dirty="0">
                <a:latin typeface="Arial"/>
                <a:cs typeface="Arial"/>
              </a:rPr>
              <a:t>are </a:t>
            </a:r>
            <a:r>
              <a:rPr sz="1400" spc="-5" dirty="0">
                <a:latin typeface="Arial"/>
                <a:cs typeface="Arial"/>
              </a:rPr>
              <a:t>joining </a:t>
            </a:r>
            <a:r>
              <a:rPr sz="1400" spc="-15" dirty="0">
                <a:latin typeface="Arial"/>
                <a:cs typeface="Arial"/>
              </a:rPr>
              <a:t>from </a:t>
            </a:r>
            <a:r>
              <a:rPr sz="1400" spc="-5" dirty="0">
                <a:latin typeface="Arial"/>
                <a:cs typeface="Arial"/>
              </a:rPr>
              <a:t>a busy office. </a:t>
            </a:r>
            <a:r>
              <a:rPr sz="1400" spc="5" dirty="0">
                <a:latin typeface="Arial"/>
                <a:cs typeface="Arial"/>
              </a:rPr>
              <a:t>We </a:t>
            </a:r>
            <a:r>
              <a:rPr sz="1400" spc="-5" dirty="0">
                <a:latin typeface="Arial"/>
                <a:cs typeface="Arial"/>
              </a:rPr>
              <a:t>also </a:t>
            </a:r>
            <a:r>
              <a:rPr sz="1400" spc="-10" dirty="0">
                <a:latin typeface="Arial"/>
                <a:cs typeface="Arial"/>
              </a:rPr>
              <a:t>don’t  know </a:t>
            </a:r>
            <a:r>
              <a:rPr sz="1400" spc="10" dirty="0">
                <a:latin typeface="Arial"/>
                <a:cs typeface="Arial"/>
              </a:rPr>
              <a:t>if </a:t>
            </a:r>
            <a:r>
              <a:rPr sz="1400" spc="-10" dirty="0">
                <a:latin typeface="Arial"/>
                <a:cs typeface="Arial"/>
              </a:rPr>
              <a:t>this </a:t>
            </a:r>
            <a:r>
              <a:rPr sz="1400" spc="-5" dirty="0">
                <a:latin typeface="Arial"/>
                <a:cs typeface="Arial"/>
              </a:rPr>
              <a:t>is a response </a:t>
            </a:r>
            <a:r>
              <a:rPr sz="1400" spc="-10" dirty="0">
                <a:latin typeface="Arial"/>
                <a:cs typeface="Arial"/>
              </a:rPr>
              <a:t>to </a:t>
            </a:r>
            <a:r>
              <a:rPr sz="1400" spc="-5" dirty="0">
                <a:latin typeface="Arial"/>
                <a:cs typeface="Arial"/>
              </a:rPr>
              <a:t>the particular module  </a:t>
            </a:r>
            <a:r>
              <a:rPr sz="1400" spc="-15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tutor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involved.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35955" y="4760467"/>
            <a:ext cx="3866515" cy="710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What </a:t>
            </a:r>
            <a:r>
              <a:rPr sz="1800" b="1" spc="-10" dirty="0">
                <a:latin typeface="Arial"/>
                <a:cs typeface="Arial"/>
              </a:rPr>
              <a:t>has </a:t>
            </a:r>
            <a:r>
              <a:rPr sz="1800" b="1" spc="-5" dirty="0">
                <a:latin typeface="Arial"/>
                <a:cs typeface="Arial"/>
              </a:rPr>
              <a:t>been found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elsewhere?</a:t>
            </a:r>
            <a:endParaRPr sz="1800" dirty="0">
              <a:latin typeface="Arial"/>
              <a:cs typeface="Arial"/>
            </a:endParaRPr>
          </a:p>
          <a:p>
            <a:pPr marL="12700" marR="5080" indent="-635">
              <a:lnSpc>
                <a:spcPts val="1610"/>
              </a:lnSpc>
              <a:spcBef>
                <a:spcPts val="80"/>
              </a:spcBef>
            </a:pPr>
            <a:r>
              <a:rPr sz="1400" spc="-10" dirty="0">
                <a:latin typeface="Arial"/>
                <a:cs typeface="Arial"/>
              </a:rPr>
              <a:t>Maths </a:t>
            </a:r>
            <a:r>
              <a:rPr sz="1400" spc="-5" dirty="0">
                <a:latin typeface="Arial"/>
                <a:cs typeface="Arial"/>
              </a:rPr>
              <a:t>and stats (Thomas, </a:t>
            </a:r>
            <a:r>
              <a:rPr sz="1400" spc="-10" dirty="0">
                <a:latin typeface="Arial"/>
                <a:cs typeface="Arial"/>
              </a:rPr>
              <a:t>2019 &amp; </a:t>
            </a:r>
            <a:r>
              <a:rPr sz="1400" dirty="0">
                <a:latin typeface="Arial"/>
                <a:cs typeface="Arial"/>
              </a:rPr>
              <a:t>Pawley, </a:t>
            </a:r>
            <a:r>
              <a:rPr sz="1400" spc="-5" dirty="0">
                <a:latin typeface="Arial"/>
                <a:cs typeface="Arial"/>
              </a:rPr>
              <a:t>2020)  </a:t>
            </a:r>
            <a:r>
              <a:rPr sz="1400" spc="-15" dirty="0">
                <a:latin typeface="Arial"/>
                <a:cs typeface="Arial"/>
              </a:rPr>
              <a:t>have </a:t>
            </a:r>
            <a:r>
              <a:rPr sz="1400" spc="-5" dirty="0">
                <a:latin typeface="Arial"/>
                <a:cs typeface="Arial"/>
              </a:rPr>
              <a:t>provided weekday tutorials </a:t>
            </a:r>
            <a:r>
              <a:rPr sz="1400" spc="-10" dirty="0">
                <a:latin typeface="Arial"/>
                <a:cs typeface="Arial"/>
              </a:rPr>
              <a:t>for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non-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588555" y="2047760"/>
            <a:ext cx="3896995" cy="126174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ct val="96000"/>
              </a:lnSpc>
              <a:spcBef>
                <a:spcPts val="160"/>
              </a:spcBef>
            </a:pPr>
            <a:r>
              <a:rPr sz="1400" spc="-5" dirty="0">
                <a:latin typeface="Arial"/>
                <a:cs typeface="Arial"/>
              </a:rPr>
              <a:t>apprentices, but the take </a:t>
            </a:r>
            <a:r>
              <a:rPr sz="1400" dirty="0">
                <a:latin typeface="Arial"/>
                <a:cs typeface="Arial"/>
              </a:rPr>
              <a:t>up </a:t>
            </a:r>
            <a:r>
              <a:rPr sz="1400" spc="-5" dirty="0">
                <a:latin typeface="Arial"/>
                <a:cs typeface="Arial"/>
              </a:rPr>
              <a:t>has </a:t>
            </a:r>
            <a:r>
              <a:rPr sz="1400" spc="-10" dirty="0">
                <a:latin typeface="Arial"/>
                <a:cs typeface="Arial"/>
              </a:rPr>
              <a:t>been </a:t>
            </a:r>
            <a:r>
              <a:rPr sz="1400" spc="-5" dirty="0">
                <a:latin typeface="Arial"/>
                <a:cs typeface="Arial"/>
              </a:rPr>
              <a:t>much less  than the apprentices. Earlier work </a:t>
            </a:r>
            <a:r>
              <a:rPr sz="1400" dirty="0">
                <a:latin typeface="Arial"/>
                <a:cs typeface="Arial"/>
              </a:rPr>
              <a:t>by </a:t>
            </a:r>
            <a:r>
              <a:rPr sz="1400" spc="-5" dirty="0">
                <a:latin typeface="Arial"/>
                <a:cs typeface="Arial"/>
              </a:rPr>
              <a:t>Crisp et.al.  (2019) supports the view students have </a:t>
            </a:r>
            <a:r>
              <a:rPr sz="1400" spc="-10" dirty="0">
                <a:latin typeface="Arial"/>
                <a:cs typeface="Arial"/>
              </a:rPr>
              <a:t>varied  preferences. Neither </a:t>
            </a:r>
            <a:r>
              <a:rPr sz="1400" spc="-5" dirty="0">
                <a:latin typeface="Arial"/>
                <a:cs typeface="Arial"/>
              </a:rPr>
              <a:t>project were able </a:t>
            </a:r>
            <a:r>
              <a:rPr sz="1400" spc="5" dirty="0">
                <a:latin typeface="Arial"/>
                <a:cs typeface="Arial"/>
              </a:rPr>
              <a:t>to </a:t>
            </a:r>
            <a:r>
              <a:rPr sz="1400" spc="-5" dirty="0">
                <a:latin typeface="Arial"/>
                <a:cs typeface="Arial"/>
              </a:rPr>
              <a:t>predict  </a:t>
            </a:r>
            <a:r>
              <a:rPr sz="1400" spc="-10" dirty="0">
                <a:latin typeface="Arial"/>
                <a:cs typeface="Arial"/>
              </a:rPr>
              <a:t>why </a:t>
            </a:r>
            <a:r>
              <a:rPr sz="1400" spc="-5" dirty="0">
                <a:latin typeface="Arial"/>
                <a:cs typeface="Arial"/>
              </a:rPr>
              <a:t>students </a:t>
            </a:r>
            <a:r>
              <a:rPr sz="1400" dirty="0">
                <a:latin typeface="Arial"/>
                <a:cs typeface="Arial"/>
              </a:rPr>
              <a:t>made </a:t>
            </a:r>
            <a:r>
              <a:rPr sz="1400" spc="-5" dirty="0">
                <a:latin typeface="Arial"/>
                <a:cs typeface="Arial"/>
              </a:rPr>
              <a:t>their choices, highlighting the  </a:t>
            </a:r>
            <a:r>
              <a:rPr sz="1400" spc="-10" dirty="0">
                <a:latin typeface="Arial"/>
                <a:cs typeface="Arial"/>
              </a:rPr>
              <a:t>range of </a:t>
            </a:r>
            <a:r>
              <a:rPr sz="1400" spc="-5" dirty="0">
                <a:latin typeface="Arial"/>
                <a:cs typeface="Arial"/>
              </a:rPr>
              <a:t>student </a:t>
            </a:r>
            <a:r>
              <a:rPr sz="1400" spc="-10" dirty="0">
                <a:latin typeface="Arial"/>
                <a:cs typeface="Arial"/>
              </a:rPr>
              <a:t>feedback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received.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88500" y="3474211"/>
            <a:ext cx="3898265" cy="1734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What </a:t>
            </a:r>
            <a:r>
              <a:rPr sz="1800" b="1" spc="-5" dirty="0">
                <a:latin typeface="Arial"/>
                <a:cs typeface="Arial"/>
              </a:rPr>
              <a:t>makes apprentices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different?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95900"/>
              </a:lnSpc>
              <a:spcBef>
                <a:spcPts val="40"/>
              </a:spcBef>
            </a:pPr>
            <a:r>
              <a:rPr sz="1400" spc="-5" dirty="0">
                <a:latin typeface="Arial"/>
                <a:cs typeface="Arial"/>
              </a:rPr>
              <a:t>We would </a:t>
            </a:r>
            <a:r>
              <a:rPr sz="1400" dirty="0">
                <a:latin typeface="Arial"/>
                <a:cs typeface="Arial"/>
              </a:rPr>
              <a:t>like </a:t>
            </a:r>
            <a:r>
              <a:rPr sz="1400" spc="5" dirty="0">
                <a:latin typeface="Arial"/>
                <a:cs typeface="Arial"/>
              </a:rPr>
              <a:t>to </a:t>
            </a:r>
            <a:r>
              <a:rPr sz="1400" spc="-5" dirty="0">
                <a:latin typeface="Arial"/>
                <a:cs typeface="Arial"/>
              </a:rPr>
              <a:t>know </a:t>
            </a:r>
            <a:r>
              <a:rPr sz="1400" dirty="0">
                <a:latin typeface="Arial"/>
                <a:cs typeface="Arial"/>
              </a:rPr>
              <a:t>why </a:t>
            </a:r>
            <a:r>
              <a:rPr sz="1400" spc="-5" dirty="0">
                <a:latin typeface="Arial"/>
                <a:cs typeface="Arial"/>
              </a:rPr>
              <a:t>(these) apprentices  </a:t>
            </a:r>
            <a:r>
              <a:rPr sz="1400" spc="-10" dirty="0">
                <a:latin typeface="Arial"/>
                <a:cs typeface="Arial"/>
              </a:rPr>
              <a:t>seem to </a:t>
            </a:r>
            <a:r>
              <a:rPr sz="1400" spc="-5" dirty="0">
                <a:latin typeface="Arial"/>
                <a:cs typeface="Arial"/>
              </a:rPr>
              <a:t>prefer </a:t>
            </a:r>
            <a:r>
              <a:rPr sz="1400" spc="-10" dirty="0">
                <a:latin typeface="Arial"/>
                <a:cs typeface="Arial"/>
              </a:rPr>
              <a:t>daytime </a:t>
            </a:r>
            <a:r>
              <a:rPr sz="1400" spc="-5" dirty="0">
                <a:latin typeface="Arial"/>
                <a:cs typeface="Arial"/>
              </a:rPr>
              <a:t>tutorials </a:t>
            </a:r>
            <a:r>
              <a:rPr sz="1400" spc="-15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begin </a:t>
            </a:r>
            <a:r>
              <a:rPr sz="1400" spc="5" dirty="0">
                <a:latin typeface="Arial"/>
                <a:cs typeface="Arial"/>
              </a:rPr>
              <a:t>to  </a:t>
            </a:r>
            <a:r>
              <a:rPr sz="1400" spc="-10" dirty="0">
                <a:latin typeface="Arial"/>
                <a:cs typeface="Arial"/>
              </a:rPr>
              <a:t>build </a:t>
            </a:r>
            <a:r>
              <a:rPr sz="1400" spc="-5" dirty="0">
                <a:latin typeface="Arial"/>
                <a:cs typeface="Arial"/>
              </a:rPr>
              <a:t>a predictive model. This may </a:t>
            </a:r>
            <a:r>
              <a:rPr sz="1400" dirty="0">
                <a:latin typeface="Arial"/>
                <a:cs typeface="Arial"/>
              </a:rPr>
              <a:t>be </a:t>
            </a:r>
            <a:r>
              <a:rPr sz="1400" spc="-10" dirty="0">
                <a:latin typeface="Arial"/>
                <a:cs typeface="Arial"/>
              </a:rPr>
              <a:t>easier than  for </a:t>
            </a:r>
            <a:r>
              <a:rPr sz="1400" spc="-5" dirty="0">
                <a:latin typeface="Arial"/>
                <a:cs typeface="Arial"/>
              </a:rPr>
              <a:t>less cohesive cohorts. Predictive </a:t>
            </a:r>
            <a:r>
              <a:rPr sz="1400" spc="-10" dirty="0">
                <a:latin typeface="Arial"/>
                <a:cs typeface="Arial"/>
              </a:rPr>
              <a:t>factors may  also help us </a:t>
            </a:r>
            <a:r>
              <a:rPr sz="1400" spc="-5" dirty="0">
                <a:latin typeface="Arial"/>
                <a:cs typeface="Arial"/>
              </a:rPr>
              <a:t>inform participation challenges the  apprentices face </a:t>
            </a:r>
            <a:r>
              <a:rPr sz="1400" spc="-15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use this </a:t>
            </a:r>
            <a:r>
              <a:rPr sz="1400" spc="5" dirty="0">
                <a:latin typeface="Arial"/>
                <a:cs typeface="Arial"/>
              </a:rPr>
              <a:t>to </a:t>
            </a:r>
            <a:r>
              <a:rPr sz="1400" spc="-10" dirty="0">
                <a:latin typeface="Arial"/>
                <a:cs typeface="Arial"/>
              </a:rPr>
              <a:t>inform </a:t>
            </a:r>
            <a:r>
              <a:rPr sz="1400" spc="-5" dirty="0">
                <a:latin typeface="Arial"/>
                <a:cs typeface="Arial"/>
              </a:rPr>
              <a:t>advice </a:t>
            </a:r>
            <a:r>
              <a:rPr sz="1400" dirty="0">
                <a:latin typeface="Arial"/>
                <a:cs typeface="Arial"/>
              </a:rPr>
              <a:t>for  </a:t>
            </a:r>
            <a:r>
              <a:rPr sz="1400" spc="-10" dirty="0">
                <a:latin typeface="Arial"/>
                <a:cs typeface="Arial"/>
              </a:rPr>
              <a:t>tutorial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design.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051363" y="5373115"/>
            <a:ext cx="2346325" cy="199643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58165">
              <a:lnSpc>
                <a:spcPts val="2060"/>
              </a:lnSpc>
              <a:spcBef>
                <a:spcPts val="250"/>
              </a:spcBef>
            </a:pPr>
            <a:r>
              <a:rPr sz="1800" b="1" spc="-5" dirty="0">
                <a:latin typeface="Arial"/>
                <a:cs typeface="Arial"/>
              </a:rPr>
              <a:t>How </a:t>
            </a:r>
            <a:r>
              <a:rPr sz="1800" b="1" dirty="0">
                <a:latin typeface="Arial"/>
                <a:cs typeface="Arial"/>
              </a:rPr>
              <a:t>can </a:t>
            </a:r>
            <a:r>
              <a:rPr sz="1800" b="1" spc="-5" dirty="0">
                <a:latin typeface="Arial"/>
                <a:cs typeface="Arial"/>
              </a:rPr>
              <a:t>we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use  </a:t>
            </a:r>
            <a:r>
              <a:rPr sz="1800" b="1" dirty="0">
                <a:latin typeface="Arial"/>
                <a:cs typeface="Arial"/>
              </a:rPr>
              <a:t>previous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work?</a:t>
            </a:r>
            <a:endParaRPr sz="1800">
              <a:latin typeface="Arial"/>
              <a:cs typeface="Arial"/>
            </a:endParaRPr>
          </a:p>
          <a:p>
            <a:pPr marL="12700" marR="362585">
              <a:lnSpc>
                <a:spcPts val="1610"/>
              </a:lnSpc>
              <a:spcBef>
                <a:spcPts val="10"/>
              </a:spcBef>
            </a:pPr>
            <a:r>
              <a:rPr sz="1400" spc="-5" dirty="0">
                <a:latin typeface="Arial"/>
                <a:cs typeface="Arial"/>
              </a:rPr>
              <a:t>The analysis provided </a:t>
            </a:r>
            <a:r>
              <a:rPr sz="1400" spc="-15" dirty="0">
                <a:latin typeface="Arial"/>
                <a:cs typeface="Arial"/>
              </a:rPr>
              <a:t>by  </a:t>
            </a:r>
            <a:r>
              <a:rPr sz="1400" spc="-10" dirty="0">
                <a:latin typeface="Arial"/>
                <a:cs typeface="Arial"/>
              </a:rPr>
              <a:t>Thomas </a:t>
            </a:r>
            <a:r>
              <a:rPr sz="1400" spc="-5" dirty="0">
                <a:latin typeface="Arial"/>
                <a:cs typeface="Arial"/>
              </a:rPr>
              <a:t>(2019),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Pawley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40"/>
              </a:lnSpc>
            </a:pPr>
            <a:r>
              <a:rPr sz="1400" spc="-5" dirty="0">
                <a:latin typeface="Arial"/>
                <a:cs typeface="Arial"/>
              </a:rPr>
              <a:t>(2020) and Crisp </a:t>
            </a:r>
            <a:r>
              <a:rPr sz="1400" spc="-10" dirty="0">
                <a:latin typeface="Arial"/>
                <a:cs typeface="Arial"/>
              </a:rPr>
              <a:t>et al.</a:t>
            </a:r>
            <a:r>
              <a:rPr sz="1400" spc="-5" dirty="0">
                <a:latin typeface="Arial"/>
                <a:cs typeface="Arial"/>
              </a:rPr>
              <a:t> (2019)</a:t>
            </a:r>
            <a:endParaRPr sz="1400">
              <a:latin typeface="Arial"/>
              <a:cs typeface="Arial"/>
            </a:endParaRPr>
          </a:p>
          <a:p>
            <a:pPr marL="12700" marR="26034">
              <a:lnSpc>
                <a:spcPts val="1610"/>
              </a:lnSpc>
              <a:spcBef>
                <a:spcPts val="85"/>
              </a:spcBef>
            </a:pPr>
            <a:r>
              <a:rPr sz="1400" spc="-10" dirty="0">
                <a:latin typeface="Arial"/>
                <a:cs typeface="Arial"/>
              </a:rPr>
              <a:t>point </a:t>
            </a:r>
            <a:r>
              <a:rPr sz="1400" spc="-5" dirty="0">
                <a:latin typeface="Arial"/>
                <a:cs typeface="Arial"/>
              </a:rPr>
              <a:t>towards the </a:t>
            </a:r>
            <a:r>
              <a:rPr sz="1400" spc="-10" dirty="0">
                <a:latin typeface="Arial"/>
                <a:cs typeface="Arial"/>
              </a:rPr>
              <a:t>factors  which </a:t>
            </a:r>
            <a:r>
              <a:rPr sz="1400" spc="-5" dirty="0">
                <a:latin typeface="Arial"/>
                <a:cs typeface="Arial"/>
              </a:rPr>
              <a:t>determine interest </a:t>
            </a:r>
            <a:r>
              <a:rPr sz="1400" spc="5" dirty="0">
                <a:latin typeface="Arial"/>
                <a:cs typeface="Arial"/>
              </a:rPr>
              <a:t>in  </a:t>
            </a:r>
            <a:r>
              <a:rPr sz="1400" spc="-10" dirty="0">
                <a:latin typeface="Arial"/>
                <a:cs typeface="Arial"/>
              </a:rPr>
              <a:t>tutorials, we can </a:t>
            </a:r>
            <a:r>
              <a:rPr sz="1400" spc="-5" dirty="0">
                <a:latin typeface="Arial"/>
                <a:cs typeface="Arial"/>
              </a:rPr>
              <a:t>use </a:t>
            </a:r>
            <a:r>
              <a:rPr sz="1400" dirty="0">
                <a:latin typeface="Arial"/>
                <a:cs typeface="Arial"/>
              </a:rPr>
              <a:t>these </a:t>
            </a:r>
            <a:r>
              <a:rPr sz="1400" spc="-10" dirty="0">
                <a:latin typeface="Arial"/>
                <a:cs typeface="Arial"/>
              </a:rPr>
              <a:t>to  develop </a:t>
            </a:r>
            <a:r>
              <a:rPr sz="1400" spc="-5" dirty="0">
                <a:latin typeface="Arial"/>
                <a:cs typeface="Arial"/>
              </a:rPr>
              <a:t>survey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questions.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051540" y="7534147"/>
            <a:ext cx="2385695" cy="1734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Informing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practice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95900"/>
              </a:lnSpc>
              <a:spcBef>
                <a:spcPts val="40"/>
              </a:spcBef>
            </a:pPr>
            <a:r>
              <a:rPr sz="1400" spc="-5" dirty="0">
                <a:latin typeface="Arial"/>
                <a:cs typeface="Arial"/>
              </a:rPr>
              <a:t>We </a:t>
            </a:r>
            <a:r>
              <a:rPr sz="1400" spc="-10" dirty="0">
                <a:latin typeface="Arial"/>
                <a:cs typeface="Arial"/>
              </a:rPr>
              <a:t>hope to </a:t>
            </a:r>
            <a:r>
              <a:rPr sz="1400" spc="-5" dirty="0">
                <a:latin typeface="Arial"/>
                <a:cs typeface="Arial"/>
              </a:rPr>
              <a:t>use </a:t>
            </a:r>
            <a:r>
              <a:rPr sz="1400" spc="-10" dirty="0">
                <a:latin typeface="Arial"/>
                <a:cs typeface="Arial"/>
              </a:rPr>
              <a:t>this to inform  </a:t>
            </a:r>
            <a:r>
              <a:rPr sz="1400" spc="-15" dirty="0">
                <a:latin typeface="Arial"/>
                <a:cs typeface="Arial"/>
              </a:rPr>
              <a:t>our </a:t>
            </a:r>
            <a:r>
              <a:rPr sz="1400" spc="-5" dirty="0">
                <a:latin typeface="Arial"/>
                <a:cs typeface="Arial"/>
              </a:rPr>
              <a:t>provision </a:t>
            </a:r>
            <a:r>
              <a:rPr sz="1400" spc="-10" dirty="0">
                <a:latin typeface="Arial"/>
                <a:cs typeface="Arial"/>
              </a:rPr>
              <a:t>of </a:t>
            </a:r>
            <a:r>
              <a:rPr sz="1400" spc="-5" dirty="0">
                <a:latin typeface="Arial"/>
                <a:cs typeface="Arial"/>
              </a:rPr>
              <a:t>tutorials  </a:t>
            </a:r>
            <a:r>
              <a:rPr sz="1400" spc="-10" dirty="0">
                <a:latin typeface="Arial"/>
                <a:cs typeface="Arial"/>
              </a:rPr>
              <a:t>across </a:t>
            </a:r>
            <a:r>
              <a:rPr sz="1400" spc="-5" dirty="0">
                <a:latin typeface="Arial"/>
                <a:cs typeface="Arial"/>
              </a:rPr>
              <a:t>the apprenticeship  programme in computing. We  will </a:t>
            </a:r>
            <a:r>
              <a:rPr sz="1400" spc="-10" dirty="0">
                <a:latin typeface="Arial"/>
                <a:cs typeface="Arial"/>
              </a:rPr>
              <a:t>also </a:t>
            </a:r>
            <a:r>
              <a:rPr sz="1400" spc="-5" dirty="0">
                <a:latin typeface="Arial"/>
                <a:cs typeface="Arial"/>
              </a:rPr>
              <a:t>share our results </a:t>
            </a:r>
            <a:r>
              <a:rPr sz="1400" dirty="0">
                <a:latin typeface="Arial"/>
                <a:cs typeface="Arial"/>
              </a:rPr>
              <a:t>with  </a:t>
            </a:r>
            <a:r>
              <a:rPr sz="1400" spc="-10" dirty="0">
                <a:latin typeface="Arial"/>
                <a:cs typeface="Arial"/>
              </a:rPr>
              <a:t>other </a:t>
            </a:r>
            <a:r>
              <a:rPr sz="1400" spc="-5" dirty="0">
                <a:latin typeface="Arial"/>
                <a:cs typeface="Arial"/>
              </a:rPr>
              <a:t>apprenticeship  programmes in 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University.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282440" y="5743056"/>
            <a:ext cx="6177036" cy="35076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28277" y="5676906"/>
            <a:ext cx="1213485" cy="962025"/>
          </a:xfrm>
          <a:custGeom>
            <a:avLst/>
            <a:gdLst/>
            <a:ahLst/>
            <a:cxnLst/>
            <a:rect l="l" t="t" r="r" b="b"/>
            <a:pathLst>
              <a:path w="1213484" h="962025">
                <a:moveTo>
                  <a:pt x="252844" y="161429"/>
                </a:moveTo>
                <a:lnTo>
                  <a:pt x="301701" y="348107"/>
                </a:lnTo>
                <a:lnTo>
                  <a:pt x="65824" y="368287"/>
                </a:lnTo>
                <a:lnTo>
                  <a:pt x="220992" y="516229"/>
                </a:lnTo>
                <a:lnTo>
                  <a:pt x="0" y="573443"/>
                </a:lnTo>
                <a:lnTo>
                  <a:pt x="187020" y="684466"/>
                </a:lnTo>
                <a:lnTo>
                  <a:pt x="72174" y="793800"/>
                </a:lnTo>
                <a:lnTo>
                  <a:pt x="269862" y="812279"/>
                </a:lnTo>
                <a:lnTo>
                  <a:pt x="276148" y="961910"/>
                </a:lnTo>
                <a:lnTo>
                  <a:pt x="422732" y="807161"/>
                </a:lnTo>
                <a:lnTo>
                  <a:pt x="533208" y="807161"/>
                </a:lnTo>
                <a:lnTo>
                  <a:pt x="554431" y="773531"/>
                </a:lnTo>
                <a:lnTo>
                  <a:pt x="668299" y="773531"/>
                </a:lnTo>
                <a:lnTo>
                  <a:pt x="684047" y="709625"/>
                </a:lnTo>
                <a:lnTo>
                  <a:pt x="831108" y="709625"/>
                </a:lnTo>
                <a:lnTo>
                  <a:pt x="822210" y="639051"/>
                </a:lnTo>
                <a:lnTo>
                  <a:pt x="1006046" y="639051"/>
                </a:lnTo>
                <a:lnTo>
                  <a:pt x="919924" y="548195"/>
                </a:lnTo>
                <a:lnTo>
                  <a:pt x="1026071" y="502780"/>
                </a:lnTo>
                <a:lnTo>
                  <a:pt x="953909" y="418693"/>
                </a:lnTo>
                <a:lnTo>
                  <a:pt x="1213091" y="295922"/>
                </a:lnTo>
                <a:lnTo>
                  <a:pt x="919924" y="290880"/>
                </a:lnTo>
                <a:lnTo>
                  <a:pt x="924003" y="284200"/>
                </a:lnTo>
                <a:lnTo>
                  <a:pt x="480187" y="284200"/>
                </a:lnTo>
                <a:lnTo>
                  <a:pt x="252844" y="161429"/>
                </a:lnTo>
                <a:close/>
              </a:path>
              <a:path w="1213484" h="962025">
                <a:moveTo>
                  <a:pt x="533208" y="807161"/>
                </a:moveTo>
                <a:lnTo>
                  <a:pt x="422732" y="807161"/>
                </a:lnTo>
                <a:lnTo>
                  <a:pt x="488607" y="877836"/>
                </a:lnTo>
                <a:lnTo>
                  <a:pt x="533208" y="807161"/>
                </a:lnTo>
                <a:close/>
              </a:path>
              <a:path w="1213484" h="962025">
                <a:moveTo>
                  <a:pt x="668299" y="773531"/>
                </a:moveTo>
                <a:lnTo>
                  <a:pt x="554431" y="773531"/>
                </a:lnTo>
                <a:lnTo>
                  <a:pt x="652145" y="839089"/>
                </a:lnTo>
                <a:lnTo>
                  <a:pt x="668299" y="773531"/>
                </a:lnTo>
                <a:close/>
              </a:path>
              <a:path w="1213484" h="962025">
                <a:moveTo>
                  <a:pt x="831108" y="709625"/>
                </a:moveTo>
                <a:lnTo>
                  <a:pt x="684047" y="709625"/>
                </a:lnTo>
                <a:lnTo>
                  <a:pt x="839165" y="773531"/>
                </a:lnTo>
                <a:lnTo>
                  <a:pt x="831108" y="709625"/>
                </a:lnTo>
                <a:close/>
              </a:path>
              <a:path w="1213484" h="962025">
                <a:moveTo>
                  <a:pt x="1006046" y="639051"/>
                </a:moveTo>
                <a:lnTo>
                  <a:pt x="822210" y="639051"/>
                </a:lnTo>
                <a:lnTo>
                  <a:pt x="1060157" y="696137"/>
                </a:lnTo>
                <a:lnTo>
                  <a:pt x="1006046" y="639051"/>
                </a:lnTo>
                <a:close/>
              </a:path>
              <a:path w="1213484" h="962025">
                <a:moveTo>
                  <a:pt x="545998" y="84023"/>
                </a:moveTo>
                <a:lnTo>
                  <a:pt x="480187" y="284200"/>
                </a:lnTo>
                <a:lnTo>
                  <a:pt x="924003" y="284200"/>
                </a:lnTo>
                <a:lnTo>
                  <a:pt x="940453" y="257263"/>
                </a:lnTo>
                <a:lnTo>
                  <a:pt x="815746" y="257263"/>
                </a:lnTo>
                <a:lnTo>
                  <a:pt x="819443" y="193357"/>
                </a:lnTo>
                <a:lnTo>
                  <a:pt x="643724" y="193357"/>
                </a:lnTo>
                <a:lnTo>
                  <a:pt x="545998" y="84023"/>
                </a:lnTo>
                <a:close/>
              </a:path>
              <a:path w="1213484" h="962025">
                <a:moveTo>
                  <a:pt x="1011301" y="141249"/>
                </a:moveTo>
                <a:lnTo>
                  <a:pt x="815746" y="257263"/>
                </a:lnTo>
                <a:lnTo>
                  <a:pt x="940453" y="257263"/>
                </a:lnTo>
                <a:lnTo>
                  <a:pt x="1011301" y="141249"/>
                </a:lnTo>
                <a:close/>
              </a:path>
              <a:path w="1213484" h="962025">
                <a:moveTo>
                  <a:pt x="830630" y="0"/>
                </a:moveTo>
                <a:lnTo>
                  <a:pt x="643724" y="193357"/>
                </a:lnTo>
                <a:lnTo>
                  <a:pt x="819443" y="193357"/>
                </a:lnTo>
                <a:lnTo>
                  <a:pt x="83063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28277" y="5676905"/>
            <a:ext cx="1213485" cy="962025"/>
          </a:xfrm>
          <a:custGeom>
            <a:avLst/>
            <a:gdLst/>
            <a:ahLst/>
            <a:cxnLst/>
            <a:rect l="l" t="t" r="r" b="b"/>
            <a:pathLst>
              <a:path w="1213484" h="962025">
                <a:moveTo>
                  <a:pt x="643724" y="193357"/>
                </a:moveTo>
                <a:lnTo>
                  <a:pt x="830630" y="0"/>
                </a:lnTo>
                <a:lnTo>
                  <a:pt x="815746" y="257263"/>
                </a:lnTo>
                <a:lnTo>
                  <a:pt x="1011301" y="141249"/>
                </a:lnTo>
                <a:lnTo>
                  <a:pt x="919924" y="290880"/>
                </a:lnTo>
                <a:lnTo>
                  <a:pt x="1213091" y="295922"/>
                </a:lnTo>
                <a:lnTo>
                  <a:pt x="953909" y="418693"/>
                </a:lnTo>
                <a:lnTo>
                  <a:pt x="1026071" y="502780"/>
                </a:lnTo>
                <a:lnTo>
                  <a:pt x="919924" y="548195"/>
                </a:lnTo>
                <a:lnTo>
                  <a:pt x="1060157" y="696137"/>
                </a:lnTo>
                <a:lnTo>
                  <a:pt x="822210" y="639051"/>
                </a:lnTo>
                <a:lnTo>
                  <a:pt x="839165" y="773531"/>
                </a:lnTo>
                <a:lnTo>
                  <a:pt x="684047" y="709625"/>
                </a:lnTo>
                <a:lnTo>
                  <a:pt x="652145" y="839089"/>
                </a:lnTo>
                <a:lnTo>
                  <a:pt x="554431" y="773531"/>
                </a:lnTo>
                <a:lnTo>
                  <a:pt x="488607" y="877836"/>
                </a:lnTo>
                <a:lnTo>
                  <a:pt x="422732" y="807161"/>
                </a:lnTo>
                <a:lnTo>
                  <a:pt x="276148" y="961910"/>
                </a:lnTo>
                <a:lnTo>
                  <a:pt x="269862" y="812279"/>
                </a:lnTo>
                <a:lnTo>
                  <a:pt x="72174" y="793800"/>
                </a:lnTo>
                <a:lnTo>
                  <a:pt x="187020" y="684466"/>
                </a:lnTo>
                <a:lnTo>
                  <a:pt x="0" y="573443"/>
                </a:lnTo>
                <a:lnTo>
                  <a:pt x="220992" y="516229"/>
                </a:lnTo>
                <a:lnTo>
                  <a:pt x="65824" y="368287"/>
                </a:lnTo>
                <a:lnTo>
                  <a:pt x="301701" y="348107"/>
                </a:lnTo>
                <a:lnTo>
                  <a:pt x="252844" y="161429"/>
                </a:lnTo>
                <a:lnTo>
                  <a:pt x="480187" y="284200"/>
                </a:lnTo>
                <a:lnTo>
                  <a:pt x="545998" y="84023"/>
                </a:lnTo>
                <a:lnTo>
                  <a:pt x="643724" y="193357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754623" y="5998463"/>
            <a:ext cx="518159" cy="4023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723124" y="5996499"/>
            <a:ext cx="510214" cy="3962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507345" y="5973287"/>
            <a:ext cx="1213485" cy="962025"/>
          </a:xfrm>
          <a:custGeom>
            <a:avLst/>
            <a:gdLst/>
            <a:ahLst/>
            <a:cxnLst/>
            <a:rect l="l" t="t" r="r" b="b"/>
            <a:pathLst>
              <a:path w="1213484" h="962025">
                <a:moveTo>
                  <a:pt x="252844" y="161429"/>
                </a:moveTo>
                <a:lnTo>
                  <a:pt x="301701" y="348107"/>
                </a:lnTo>
                <a:lnTo>
                  <a:pt x="65824" y="368287"/>
                </a:lnTo>
                <a:lnTo>
                  <a:pt x="220992" y="516229"/>
                </a:lnTo>
                <a:lnTo>
                  <a:pt x="0" y="573443"/>
                </a:lnTo>
                <a:lnTo>
                  <a:pt x="187020" y="684466"/>
                </a:lnTo>
                <a:lnTo>
                  <a:pt x="72174" y="793800"/>
                </a:lnTo>
                <a:lnTo>
                  <a:pt x="269862" y="812279"/>
                </a:lnTo>
                <a:lnTo>
                  <a:pt x="276148" y="961910"/>
                </a:lnTo>
                <a:lnTo>
                  <a:pt x="422732" y="807161"/>
                </a:lnTo>
                <a:lnTo>
                  <a:pt x="533208" y="807161"/>
                </a:lnTo>
                <a:lnTo>
                  <a:pt x="554431" y="773531"/>
                </a:lnTo>
                <a:lnTo>
                  <a:pt x="668299" y="773531"/>
                </a:lnTo>
                <a:lnTo>
                  <a:pt x="684047" y="709625"/>
                </a:lnTo>
                <a:lnTo>
                  <a:pt x="831108" y="709625"/>
                </a:lnTo>
                <a:lnTo>
                  <a:pt x="822210" y="639051"/>
                </a:lnTo>
                <a:lnTo>
                  <a:pt x="1006046" y="639051"/>
                </a:lnTo>
                <a:lnTo>
                  <a:pt x="919924" y="548195"/>
                </a:lnTo>
                <a:lnTo>
                  <a:pt x="1026071" y="502780"/>
                </a:lnTo>
                <a:lnTo>
                  <a:pt x="953909" y="418693"/>
                </a:lnTo>
                <a:lnTo>
                  <a:pt x="1213091" y="295922"/>
                </a:lnTo>
                <a:lnTo>
                  <a:pt x="919924" y="290880"/>
                </a:lnTo>
                <a:lnTo>
                  <a:pt x="924003" y="284200"/>
                </a:lnTo>
                <a:lnTo>
                  <a:pt x="480187" y="284200"/>
                </a:lnTo>
                <a:lnTo>
                  <a:pt x="252844" y="161429"/>
                </a:lnTo>
                <a:close/>
              </a:path>
              <a:path w="1213484" h="962025">
                <a:moveTo>
                  <a:pt x="533208" y="807161"/>
                </a:moveTo>
                <a:lnTo>
                  <a:pt x="422732" y="807161"/>
                </a:lnTo>
                <a:lnTo>
                  <a:pt x="488607" y="877836"/>
                </a:lnTo>
                <a:lnTo>
                  <a:pt x="533208" y="807161"/>
                </a:lnTo>
                <a:close/>
              </a:path>
              <a:path w="1213484" h="962025">
                <a:moveTo>
                  <a:pt x="668299" y="773531"/>
                </a:moveTo>
                <a:lnTo>
                  <a:pt x="554431" y="773531"/>
                </a:lnTo>
                <a:lnTo>
                  <a:pt x="652145" y="839089"/>
                </a:lnTo>
                <a:lnTo>
                  <a:pt x="668299" y="773531"/>
                </a:lnTo>
                <a:close/>
              </a:path>
              <a:path w="1213484" h="962025">
                <a:moveTo>
                  <a:pt x="831108" y="709625"/>
                </a:moveTo>
                <a:lnTo>
                  <a:pt x="684047" y="709625"/>
                </a:lnTo>
                <a:lnTo>
                  <a:pt x="839165" y="773531"/>
                </a:lnTo>
                <a:lnTo>
                  <a:pt x="831108" y="709625"/>
                </a:lnTo>
                <a:close/>
              </a:path>
              <a:path w="1213484" h="962025">
                <a:moveTo>
                  <a:pt x="1006046" y="639051"/>
                </a:moveTo>
                <a:lnTo>
                  <a:pt x="822210" y="639051"/>
                </a:lnTo>
                <a:lnTo>
                  <a:pt x="1060157" y="696137"/>
                </a:lnTo>
                <a:lnTo>
                  <a:pt x="1006046" y="639051"/>
                </a:lnTo>
                <a:close/>
              </a:path>
              <a:path w="1213484" h="962025">
                <a:moveTo>
                  <a:pt x="545998" y="84023"/>
                </a:moveTo>
                <a:lnTo>
                  <a:pt x="480187" y="284200"/>
                </a:lnTo>
                <a:lnTo>
                  <a:pt x="924003" y="284200"/>
                </a:lnTo>
                <a:lnTo>
                  <a:pt x="940453" y="257263"/>
                </a:lnTo>
                <a:lnTo>
                  <a:pt x="815746" y="257263"/>
                </a:lnTo>
                <a:lnTo>
                  <a:pt x="819443" y="193357"/>
                </a:lnTo>
                <a:lnTo>
                  <a:pt x="643724" y="193357"/>
                </a:lnTo>
                <a:lnTo>
                  <a:pt x="545998" y="84023"/>
                </a:lnTo>
                <a:close/>
              </a:path>
              <a:path w="1213484" h="962025">
                <a:moveTo>
                  <a:pt x="1011301" y="141249"/>
                </a:moveTo>
                <a:lnTo>
                  <a:pt x="815746" y="257263"/>
                </a:lnTo>
                <a:lnTo>
                  <a:pt x="940453" y="257263"/>
                </a:lnTo>
                <a:lnTo>
                  <a:pt x="1011301" y="141249"/>
                </a:lnTo>
                <a:close/>
              </a:path>
              <a:path w="1213484" h="962025">
                <a:moveTo>
                  <a:pt x="830630" y="0"/>
                </a:moveTo>
                <a:lnTo>
                  <a:pt x="643724" y="193357"/>
                </a:lnTo>
                <a:lnTo>
                  <a:pt x="819443" y="193357"/>
                </a:lnTo>
                <a:lnTo>
                  <a:pt x="83063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07345" y="5973287"/>
            <a:ext cx="1213485" cy="962025"/>
          </a:xfrm>
          <a:custGeom>
            <a:avLst/>
            <a:gdLst/>
            <a:ahLst/>
            <a:cxnLst/>
            <a:rect l="l" t="t" r="r" b="b"/>
            <a:pathLst>
              <a:path w="1213484" h="962025">
                <a:moveTo>
                  <a:pt x="643724" y="193357"/>
                </a:moveTo>
                <a:lnTo>
                  <a:pt x="830630" y="0"/>
                </a:lnTo>
                <a:lnTo>
                  <a:pt x="815746" y="257263"/>
                </a:lnTo>
                <a:lnTo>
                  <a:pt x="1011301" y="141249"/>
                </a:lnTo>
                <a:lnTo>
                  <a:pt x="919924" y="290880"/>
                </a:lnTo>
                <a:lnTo>
                  <a:pt x="1213091" y="295922"/>
                </a:lnTo>
                <a:lnTo>
                  <a:pt x="953909" y="418693"/>
                </a:lnTo>
                <a:lnTo>
                  <a:pt x="1026071" y="502780"/>
                </a:lnTo>
                <a:lnTo>
                  <a:pt x="919924" y="548195"/>
                </a:lnTo>
                <a:lnTo>
                  <a:pt x="1060157" y="696137"/>
                </a:lnTo>
                <a:lnTo>
                  <a:pt x="822210" y="639051"/>
                </a:lnTo>
                <a:lnTo>
                  <a:pt x="839165" y="773531"/>
                </a:lnTo>
                <a:lnTo>
                  <a:pt x="684047" y="709625"/>
                </a:lnTo>
                <a:lnTo>
                  <a:pt x="652145" y="839089"/>
                </a:lnTo>
                <a:lnTo>
                  <a:pt x="554431" y="773531"/>
                </a:lnTo>
                <a:lnTo>
                  <a:pt x="488607" y="877836"/>
                </a:lnTo>
                <a:lnTo>
                  <a:pt x="422732" y="807161"/>
                </a:lnTo>
                <a:lnTo>
                  <a:pt x="276148" y="961910"/>
                </a:lnTo>
                <a:lnTo>
                  <a:pt x="269862" y="812279"/>
                </a:lnTo>
                <a:lnTo>
                  <a:pt x="72174" y="793800"/>
                </a:lnTo>
                <a:lnTo>
                  <a:pt x="187020" y="684466"/>
                </a:lnTo>
                <a:lnTo>
                  <a:pt x="0" y="573443"/>
                </a:lnTo>
                <a:lnTo>
                  <a:pt x="220992" y="516229"/>
                </a:lnTo>
                <a:lnTo>
                  <a:pt x="65824" y="368287"/>
                </a:lnTo>
                <a:lnTo>
                  <a:pt x="301701" y="348107"/>
                </a:lnTo>
                <a:lnTo>
                  <a:pt x="252844" y="161429"/>
                </a:lnTo>
                <a:lnTo>
                  <a:pt x="480187" y="284200"/>
                </a:lnTo>
                <a:lnTo>
                  <a:pt x="545998" y="84023"/>
                </a:lnTo>
                <a:lnTo>
                  <a:pt x="643724" y="193357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15328" y="6294119"/>
            <a:ext cx="536447" cy="4084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83395" y="6290602"/>
            <a:ext cx="528806" cy="4051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538333" y="6169109"/>
            <a:ext cx="1213485" cy="962025"/>
          </a:xfrm>
          <a:custGeom>
            <a:avLst/>
            <a:gdLst/>
            <a:ahLst/>
            <a:cxnLst/>
            <a:rect l="l" t="t" r="r" b="b"/>
            <a:pathLst>
              <a:path w="1213484" h="962025">
                <a:moveTo>
                  <a:pt x="252831" y="161429"/>
                </a:moveTo>
                <a:lnTo>
                  <a:pt x="301701" y="348107"/>
                </a:lnTo>
                <a:lnTo>
                  <a:pt x="65824" y="368287"/>
                </a:lnTo>
                <a:lnTo>
                  <a:pt x="220992" y="516229"/>
                </a:lnTo>
                <a:lnTo>
                  <a:pt x="0" y="573443"/>
                </a:lnTo>
                <a:lnTo>
                  <a:pt x="187020" y="684466"/>
                </a:lnTo>
                <a:lnTo>
                  <a:pt x="72174" y="793800"/>
                </a:lnTo>
                <a:lnTo>
                  <a:pt x="269849" y="812279"/>
                </a:lnTo>
                <a:lnTo>
                  <a:pt x="276148" y="961910"/>
                </a:lnTo>
                <a:lnTo>
                  <a:pt x="422719" y="807161"/>
                </a:lnTo>
                <a:lnTo>
                  <a:pt x="533195" y="807161"/>
                </a:lnTo>
                <a:lnTo>
                  <a:pt x="554418" y="773531"/>
                </a:lnTo>
                <a:lnTo>
                  <a:pt x="668286" y="773531"/>
                </a:lnTo>
                <a:lnTo>
                  <a:pt x="684034" y="709625"/>
                </a:lnTo>
                <a:lnTo>
                  <a:pt x="831089" y="709625"/>
                </a:lnTo>
                <a:lnTo>
                  <a:pt x="822185" y="639051"/>
                </a:lnTo>
                <a:lnTo>
                  <a:pt x="1006033" y="639051"/>
                </a:lnTo>
                <a:lnTo>
                  <a:pt x="919911" y="548195"/>
                </a:lnTo>
                <a:lnTo>
                  <a:pt x="1026045" y="502780"/>
                </a:lnTo>
                <a:lnTo>
                  <a:pt x="953884" y="418693"/>
                </a:lnTo>
                <a:lnTo>
                  <a:pt x="1213065" y="295922"/>
                </a:lnTo>
                <a:lnTo>
                  <a:pt x="919911" y="290880"/>
                </a:lnTo>
                <a:lnTo>
                  <a:pt x="923990" y="284200"/>
                </a:lnTo>
                <a:lnTo>
                  <a:pt x="480174" y="284200"/>
                </a:lnTo>
                <a:lnTo>
                  <a:pt x="252831" y="161429"/>
                </a:lnTo>
                <a:close/>
              </a:path>
              <a:path w="1213484" h="962025">
                <a:moveTo>
                  <a:pt x="533195" y="807161"/>
                </a:moveTo>
                <a:lnTo>
                  <a:pt x="422719" y="807161"/>
                </a:lnTo>
                <a:lnTo>
                  <a:pt x="488594" y="877836"/>
                </a:lnTo>
                <a:lnTo>
                  <a:pt x="533195" y="807161"/>
                </a:lnTo>
                <a:close/>
              </a:path>
              <a:path w="1213484" h="962025">
                <a:moveTo>
                  <a:pt x="668286" y="773531"/>
                </a:moveTo>
                <a:lnTo>
                  <a:pt x="554418" y="773531"/>
                </a:lnTo>
                <a:lnTo>
                  <a:pt x="652132" y="839089"/>
                </a:lnTo>
                <a:lnTo>
                  <a:pt x="668286" y="773531"/>
                </a:lnTo>
                <a:close/>
              </a:path>
              <a:path w="1213484" h="962025">
                <a:moveTo>
                  <a:pt x="831089" y="709625"/>
                </a:moveTo>
                <a:lnTo>
                  <a:pt x="684034" y="709625"/>
                </a:lnTo>
                <a:lnTo>
                  <a:pt x="839152" y="773531"/>
                </a:lnTo>
                <a:lnTo>
                  <a:pt x="831089" y="709625"/>
                </a:lnTo>
                <a:close/>
              </a:path>
              <a:path w="1213484" h="962025">
                <a:moveTo>
                  <a:pt x="1006033" y="639051"/>
                </a:moveTo>
                <a:lnTo>
                  <a:pt x="822185" y="639051"/>
                </a:lnTo>
                <a:lnTo>
                  <a:pt x="1060145" y="696137"/>
                </a:lnTo>
                <a:lnTo>
                  <a:pt x="1006033" y="639051"/>
                </a:lnTo>
                <a:close/>
              </a:path>
              <a:path w="1213484" h="962025">
                <a:moveTo>
                  <a:pt x="545998" y="84023"/>
                </a:moveTo>
                <a:lnTo>
                  <a:pt x="480174" y="284200"/>
                </a:lnTo>
                <a:lnTo>
                  <a:pt x="923990" y="284200"/>
                </a:lnTo>
                <a:lnTo>
                  <a:pt x="940438" y="257263"/>
                </a:lnTo>
                <a:lnTo>
                  <a:pt x="815733" y="257263"/>
                </a:lnTo>
                <a:lnTo>
                  <a:pt x="819431" y="193357"/>
                </a:lnTo>
                <a:lnTo>
                  <a:pt x="643712" y="193357"/>
                </a:lnTo>
                <a:lnTo>
                  <a:pt x="545998" y="84023"/>
                </a:lnTo>
                <a:close/>
              </a:path>
              <a:path w="1213484" h="962025">
                <a:moveTo>
                  <a:pt x="1011275" y="141249"/>
                </a:moveTo>
                <a:lnTo>
                  <a:pt x="815733" y="257263"/>
                </a:lnTo>
                <a:lnTo>
                  <a:pt x="940438" y="257263"/>
                </a:lnTo>
                <a:lnTo>
                  <a:pt x="1011275" y="141249"/>
                </a:lnTo>
                <a:close/>
              </a:path>
              <a:path w="1213484" h="962025">
                <a:moveTo>
                  <a:pt x="830618" y="0"/>
                </a:moveTo>
                <a:lnTo>
                  <a:pt x="643712" y="193357"/>
                </a:lnTo>
                <a:lnTo>
                  <a:pt x="819431" y="193357"/>
                </a:lnTo>
                <a:lnTo>
                  <a:pt x="83061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538333" y="6169109"/>
            <a:ext cx="1213485" cy="962025"/>
          </a:xfrm>
          <a:custGeom>
            <a:avLst/>
            <a:gdLst/>
            <a:ahLst/>
            <a:cxnLst/>
            <a:rect l="l" t="t" r="r" b="b"/>
            <a:pathLst>
              <a:path w="1213484" h="962025">
                <a:moveTo>
                  <a:pt x="643712" y="193357"/>
                </a:moveTo>
                <a:lnTo>
                  <a:pt x="830618" y="0"/>
                </a:lnTo>
                <a:lnTo>
                  <a:pt x="815733" y="257263"/>
                </a:lnTo>
                <a:lnTo>
                  <a:pt x="1011275" y="141249"/>
                </a:lnTo>
                <a:lnTo>
                  <a:pt x="919911" y="290880"/>
                </a:lnTo>
                <a:lnTo>
                  <a:pt x="1213065" y="295922"/>
                </a:lnTo>
                <a:lnTo>
                  <a:pt x="953884" y="418693"/>
                </a:lnTo>
                <a:lnTo>
                  <a:pt x="1026045" y="502780"/>
                </a:lnTo>
                <a:lnTo>
                  <a:pt x="919911" y="548195"/>
                </a:lnTo>
                <a:lnTo>
                  <a:pt x="1060145" y="696137"/>
                </a:lnTo>
                <a:lnTo>
                  <a:pt x="822185" y="639051"/>
                </a:lnTo>
                <a:lnTo>
                  <a:pt x="839152" y="773531"/>
                </a:lnTo>
                <a:lnTo>
                  <a:pt x="684034" y="709625"/>
                </a:lnTo>
                <a:lnTo>
                  <a:pt x="652132" y="839089"/>
                </a:lnTo>
                <a:lnTo>
                  <a:pt x="554418" y="773531"/>
                </a:lnTo>
                <a:lnTo>
                  <a:pt x="488594" y="877836"/>
                </a:lnTo>
                <a:lnTo>
                  <a:pt x="422719" y="807161"/>
                </a:lnTo>
                <a:lnTo>
                  <a:pt x="276148" y="961910"/>
                </a:lnTo>
                <a:lnTo>
                  <a:pt x="269849" y="812279"/>
                </a:lnTo>
                <a:lnTo>
                  <a:pt x="72174" y="793800"/>
                </a:lnTo>
                <a:lnTo>
                  <a:pt x="187020" y="684466"/>
                </a:lnTo>
                <a:lnTo>
                  <a:pt x="0" y="573443"/>
                </a:lnTo>
                <a:lnTo>
                  <a:pt x="220992" y="516229"/>
                </a:lnTo>
                <a:lnTo>
                  <a:pt x="65824" y="368287"/>
                </a:lnTo>
                <a:lnTo>
                  <a:pt x="301701" y="348107"/>
                </a:lnTo>
                <a:lnTo>
                  <a:pt x="252831" y="161429"/>
                </a:lnTo>
                <a:lnTo>
                  <a:pt x="480174" y="284200"/>
                </a:lnTo>
                <a:lnTo>
                  <a:pt x="545998" y="84023"/>
                </a:lnTo>
                <a:lnTo>
                  <a:pt x="643712" y="193357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879079" y="6492239"/>
            <a:ext cx="502919" cy="39623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848747" y="6489639"/>
            <a:ext cx="494479" cy="38988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574668" y="6169109"/>
            <a:ext cx="1213485" cy="962025"/>
          </a:xfrm>
          <a:custGeom>
            <a:avLst/>
            <a:gdLst/>
            <a:ahLst/>
            <a:cxnLst/>
            <a:rect l="l" t="t" r="r" b="b"/>
            <a:pathLst>
              <a:path w="1213484" h="962025">
                <a:moveTo>
                  <a:pt x="252844" y="161429"/>
                </a:moveTo>
                <a:lnTo>
                  <a:pt x="301701" y="348107"/>
                </a:lnTo>
                <a:lnTo>
                  <a:pt x="65824" y="368287"/>
                </a:lnTo>
                <a:lnTo>
                  <a:pt x="220992" y="516229"/>
                </a:lnTo>
                <a:lnTo>
                  <a:pt x="0" y="573443"/>
                </a:lnTo>
                <a:lnTo>
                  <a:pt x="187020" y="684466"/>
                </a:lnTo>
                <a:lnTo>
                  <a:pt x="72174" y="793800"/>
                </a:lnTo>
                <a:lnTo>
                  <a:pt x="269862" y="812279"/>
                </a:lnTo>
                <a:lnTo>
                  <a:pt x="276148" y="961910"/>
                </a:lnTo>
                <a:lnTo>
                  <a:pt x="422732" y="807161"/>
                </a:lnTo>
                <a:lnTo>
                  <a:pt x="533208" y="807161"/>
                </a:lnTo>
                <a:lnTo>
                  <a:pt x="554431" y="773531"/>
                </a:lnTo>
                <a:lnTo>
                  <a:pt x="668299" y="773531"/>
                </a:lnTo>
                <a:lnTo>
                  <a:pt x="684047" y="709625"/>
                </a:lnTo>
                <a:lnTo>
                  <a:pt x="831108" y="709625"/>
                </a:lnTo>
                <a:lnTo>
                  <a:pt x="822210" y="639051"/>
                </a:lnTo>
                <a:lnTo>
                  <a:pt x="1006046" y="639051"/>
                </a:lnTo>
                <a:lnTo>
                  <a:pt x="919924" y="548195"/>
                </a:lnTo>
                <a:lnTo>
                  <a:pt x="1026071" y="502780"/>
                </a:lnTo>
                <a:lnTo>
                  <a:pt x="953909" y="418693"/>
                </a:lnTo>
                <a:lnTo>
                  <a:pt x="1213091" y="295922"/>
                </a:lnTo>
                <a:lnTo>
                  <a:pt x="919924" y="290880"/>
                </a:lnTo>
                <a:lnTo>
                  <a:pt x="924003" y="284200"/>
                </a:lnTo>
                <a:lnTo>
                  <a:pt x="480187" y="284200"/>
                </a:lnTo>
                <a:lnTo>
                  <a:pt x="252844" y="161429"/>
                </a:lnTo>
                <a:close/>
              </a:path>
              <a:path w="1213484" h="962025">
                <a:moveTo>
                  <a:pt x="533208" y="807161"/>
                </a:moveTo>
                <a:lnTo>
                  <a:pt x="422732" y="807161"/>
                </a:lnTo>
                <a:lnTo>
                  <a:pt x="488607" y="877836"/>
                </a:lnTo>
                <a:lnTo>
                  <a:pt x="533208" y="807161"/>
                </a:lnTo>
                <a:close/>
              </a:path>
              <a:path w="1213484" h="962025">
                <a:moveTo>
                  <a:pt x="668299" y="773531"/>
                </a:moveTo>
                <a:lnTo>
                  <a:pt x="554431" y="773531"/>
                </a:lnTo>
                <a:lnTo>
                  <a:pt x="652145" y="839089"/>
                </a:lnTo>
                <a:lnTo>
                  <a:pt x="668299" y="773531"/>
                </a:lnTo>
                <a:close/>
              </a:path>
              <a:path w="1213484" h="962025">
                <a:moveTo>
                  <a:pt x="831108" y="709625"/>
                </a:moveTo>
                <a:lnTo>
                  <a:pt x="684047" y="709625"/>
                </a:lnTo>
                <a:lnTo>
                  <a:pt x="839165" y="773531"/>
                </a:lnTo>
                <a:lnTo>
                  <a:pt x="831108" y="709625"/>
                </a:lnTo>
                <a:close/>
              </a:path>
              <a:path w="1213484" h="962025">
                <a:moveTo>
                  <a:pt x="1006046" y="639051"/>
                </a:moveTo>
                <a:lnTo>
                  <a:pt x="822210" y="639051"/>
                </a:lnTo>
                <a:lnTo>
                  <a:pt x="1060157" y="696137"/>
                </a:lnTo>
                <a:lnTo>
                  <a:pt x="1006046" y="639051"/>
                </a:lnTo>
                <a:close/>
              </a:path>
              <a:path w="1213484" h="962025">
                <a:moveTo>
                  <a:pt x="545998" y="84023"/>
                </a:moveTo>
                <a:lnTo>
                  <a:pt x="480187" y="284200"/>
                </a:lnTo>
                <a:lnTo>
                  <a:pt x="924003" y="284200"/>
                </a:lnTo>
                <a:lnTo>
                  <a:pt x="940453" y="257263"/>
                </a:lnTo>
                <a:lnTo>
                  <a:pt x="815746" y="257263"/>
                </a:lnTo>
                <a:lnTo>
                  <a:pt x="819443" y="193357"/>
                </a:lnTo>
                <a:lnTo>
                  <a:pt x="643724" y="193357"/>
                </a:lnTo>
                <a:lnTo>
                  <a:pt x="545998" y="84023"/>
                </a:lnTo>
                <a:close/>
              </a:path>
              <a:path w="1213484" h="962025">
                <a:moveTo>
                  <a:pt x="1011301" y="141249"/>
                </a:moveTo>
                <a:lnTo>
                  <a:pt x="815746" y="257263"/>
                </a:lnTo>
                <a:lnTo>
                  <a:pt x="940453" y="257263"/>
                </a:lnTo>
                <a:lnTo>
                  <a:pt x="1011301" y="141249"/>
                </a:lnTo>
                <a:close/>
              </a:path>
              <a:path w="1213484" h="962025">
                <a:moveTo>
                  <a:pt x="830630" y="0"/>
                </a:moveTo>
                <a:lnTo>
                  <a:pt x="643724" y="193357"/>
                </a:lnTo>
                <a:lnTo>
                  <a:pt x="819443" y="193357"/>
                </a:lnTo>
                <a:lnTo>
                  <a:pt x="83063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574666" y="6169109"/>
            <a:ext cx="1213485" cy="962025"/>
          </a:xfrm>
          <a:custGeom>
            <a:avLst/>
            <a:gdLst/>
            <a:ahLst/>
            <a:cxnLst/>
            <a:rect l="l" t="t" r="r" b="b"/>
            <a:pathLst>
              <a:path w="1213484" h="962025">
                <a:moveTo>
                  <a:pt x="643724" y="193357"/>
                </a:moveTo>
                <a:lnTo>
                  <a:pt x="830630" y="0"/>
                </a:lnTo>
                <a:lnTo>
                  <a:pt x="815746" y="257263"/>
                </a:lnTo>
                <a:lnTo>
                  <a:pt x="1011301" y="141249"/>
                </a:lnTo>
                <a:lnTo>
                  <a:pt x="919924" y="290880"/>
                </a:lnTo>
                <a:lnTo>
                  <a:pt x="1213091" y="295922"/>
                </a:lnTo>
                <a:lnTo>
                  <a:pt x="953909" y="418693"/>
                </a:lnTo>
                <a:lnTo>
                  <a:pt x="1026071" y="502780"/>
                </a:lnTo>
                <a:lnTo>
                  <a:pt x="919924" y="548195"/>
                </a:lnTo>
                <a:lnTo>
                  <a:pt x="1060157" y="696137"/>
                </a:lnTo>
                <a:lnTo>
                  <a:pt x="822210" y="639051"/>
                </a:lnTo>
                <a:lnTo>
                  <a:pt x="839165" y="773531"/>
                </a:lnTo>
                <a:lnTo>
                  <a:pt x="684047" y="709625"/>
                </a:lnTo>
                <a:lnTo>
                  <a:pt x="652145" y="839089"/>
                </a:lnTo>
                <a:lnTo>
                  <a:pt x="554431" y="773531"/>
                </a:lnTo>
                <a:lnTo>
                  <a:pt x="488607" y="877836"/>
                </a:lnTo>
                <a:lnTo>
                  <a:pt x="422732" y="807161"/>
                </a:lnTo>
                <a:lnTo>
                  <a:pt x="276148" y="961910"/>
                </a:lnTo>
                <a:lnTo>
                  <a:pt x="269862" y="812279"/>
                </a:lnTo>
                <a:lnTo>
                  <a:pt x="72174" y="793800"/>
                </a:lnTo>
                <a:lnTo>
                  <a:pt x="187020" y="684466"/>
                </a:lnTo>
                <a:lnTo>
                  <a:pt x="0" y="573443"/>
                </a:lnTo>
                <a:lnTo>
                  <a:pt x="220992" y="516229"/>
                </a:lnTo>
                <a:lnTo>
                  <a:pt x="65824" y="368287"/>
                </a:lnTo>
                <a:lnTo>
                  <a:pt x="301701" y="348107"/>
                </a:lnTo>
                <a:lnTo>
                  <a:pt x="252844" y="161429"/>
                </a:lnTo>
                <a:lnTo>
                  <a:pt x="480187" y="284200"/>
                </a:lnTo>
                <a:lnTo>
                  <a:pt x="545998" y="84023"/>
                </a:lnTo>
                <a:lnTo>
                  <a:pt x="643724" y="193357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915400" y="6492239"/>
            <a:ext cx="502919" cy="3962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885070" y="6489653"/>
            <a:ext cx="494479" cy="38988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691128" y="6253792"/>
            <a:ext cx="1213485" cy="962025"/>
          </a:xfrm>
          <a:custGeom>
            <a:avLst/>
            <a:gdLst/>
            <a:ahLst/>
            <a:cxnLst/>
            <a:rect l="l" t="t" r="r" b="b"/>
            <a:pathLst>
              <a:path w="1213484" h="962025">
                <a:moveTo>
                  <a:pt x="252844" y="161429"/>
                </a:moveTo>
                <a:lnTo>
                  <a:pt x="301701" y="348107"/>
                </a:lnTo>
                <a:lnTo>
                  <a:pt x="65824" y="368287"/>
                </a:lnTo>
                <a:lnTo>
                  <a:pt x="220992" y="516229"/>
                </a:lnTo>
                <a:lnTo>
                  <a:pt x="0" y="573443"/>
                </a:lnTo>
                <a:lnTo>
                  <a:pt x="187020" y="684466"/>
                </a:lnTo>
                <a:lnTo>
                  <a:pt x="72174" y="793800"/>
                </a:lnTo>
                <a:lnTo>
                  <a:pt x="269862" y="812279"/>
                </a:lnTo>
                <a:lnTo>
                  <a:pt x="276148" y="961910"/>
                </a:lnTo>
                <a:lnTo>
                  <a:pt x="422732" y="807161"/>
                </a:lnTo>
                <a:lnTo>
                  <a:pt x="533208" y="807161"/>
                </a:lnTo>
                <a:lnTo>
                  <a:pt x="554431" y="773531"/>
                </a:lnTo>
                <a:lnTo>
                  <a:pt x="668299" y="773531"/>
                </a:lnTo>
                <a:lnTo>
                  <a:pt x="684047" y="709625"/>
                </a:lnTo>
                <a:lnTo>
                  <a:pt x="831108" y="709625"/>
                </a:lnTo>
                <a:lnTo>
                  <a:pt x="822210" y="639051"/>
                </a:lnTo>
                <a:lnTo>
                  <a:pt x="1006046" y="639051"/>
                </a:lnTo>
                <a:lnTo>
                  <a:pt x="919924" y="548195"/>
                </a:lnTo>
                <a:lnTo>
                  <a:pt x="1026071" y="502780"/>
                </a:lnTo>
                <a:lnTo>
                  <a:pt x="953909" y="418693"/>
                </a:lnTo>
                <a:lnTo>
                  <a:pt x="1213091" y="295922"/>
                </a:lnTo>
                <a:lnTo>
                  <a:pt x="919924" y="290880"/>
                </a:lnTo>
                <a:lnTo>
                  <a:pt x="924003" y="284200"/>
                </a:lnTo>
                <a:lnTo>
                  <a:pt x="480187" y="284200"/>
                </a:lnTo>
                <a:lnTo>
                  <a:pt x="252844" y="161429"/>
                </a:lnTo>
                <a:close/>
              </a:path>
              <a:path w="1213484" h="962025">
                <a:moveTo>
                  <a:pt x="533208" y="807161"/>
                </a:moveTo>
                <a:lnTo>
                  <a:pt x="422732" y="807161"/>
                </a:lnTo>
                <a:lnTo>
                  <a:pt x="488607" y="877836"/>
                </a:lnTo>
                <a:lnTo>
                  <a:pt x="533208" y="807161"/>
                </a:lnTo>
                <a:close/>
              </a:path>
              <a:path w="1213484" h="962025">
                <a:moveTo>
                  <a:pt x="668299" y="773531"/>
                </a:moveTo>
                <a:lnTo>
                  <a:pt x="554431" y="773531"/>
                </a:lnTo>
                <a:lnTo>
                  <a:pt x="652145" y="839089"/>
                </a:lnTo>
                <a:lnTo>
                  <a:pt x="668299" y="773531"/>
                </a:lnTo>
                <a:close/>
              </a:path>
              <a:path w="1213484" h="962025">
                <a:moveTo>
                  <a:pt x="831108" y="709625"/>
                </a:moveTo>
                <a:lnTo>
                  <a:pt x="684047" y="709625"/>
                </a:lnTo>
                <a:lnTo>
                  <a:pt x="839165" y="773531"/>
                </a:lnTo>
                <a:lnTo>
                  <a:pt x="831108" y="709625"/>
                </a:lnTo>
                <a:close/>
              </a:path>
              <a:path w="1213484" h="962025">
                <a:moveTo>
                  <a:pt x="1006046" y="639051"/>
                </a:moveTo>
                <a:lnTo>
                  <a:pt x="822210" y="639051"/>
                </a:lnTo>
                <a:lnTo>
                  <a:pt x="1060157" y="696137"/>
                </a:lnTo>
                <a:lnTo>
                  <a:pt x="1006046" y="639051"/>
                </a:lnTo>
                <a:close/>
              </a:path>
              <a:path w="1213484" h="962025">
                <a:moveTo>
                  <a:pt x="545998" y="84023"/>
                </a:moveTo>
                <a:lnTo>
                  <a:pt x="480187" y="284200"/>
                </a:lnTo>
                <a:lnTo>
                  <a:pt x="924003" y="284200"/>
                </a:lnTo>
                <a:lnTo>
                  <a:pt x="940453" y="257263"/>
                </a:lnTo>
                <a:lnTo>
                  <a:pt x="815746" y="257263"/>
                </a:lnTo>
                <a:lnTo>
                  <a:pt x="819443" y="193357"/>
                </a:lnTo>
                <a:lnTo>
                  <a:pt x="643724" y="193357"/>
                </a:lnTo>
                <a:lnTo>
                  <a:pt x="545998" y="84023"/>
                </a:lnTo>
                <a:close/>
              </a:path>
              <a:path w="1213484" h="962025">
                <a:moveTo>
                  <a:pt x="1011301" y="141249"/>
                </a:moveTo>
                <a:lnTo>
                  <a:pt x="815746" y="257263"/>
                </a:lnTo>
                <a:lnTo>
                  <a:pt x="940453" y="257263"/>
                </a:lnTo>
                <a:lnTo>
                  <a:pt x="1011301" y="141249"/>
                </a:lnTo>
                <a:close/>
              </a:path>
              <a:path w="1213484" h="962025">
                <a:moveTo>
                  <a:pt x="830630" y="0"/>
                </a:moveTo>
                <a:lnTo>
                  <a:pt x="643724" y="193357"/>
                </a:lnTo>
                <a:lnTo>
                  <a:pt x="819443" y="193357"/>
                </a:lnTo>
                <a:lnTo>
                  <a:pt x="83063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691128" y="6253792"/>
            <a:ext cx="1213485" cy="962025"/>
          </a:xfrm>
          <a:custGeom>
            <a:avLst/>
            <a:gdLst/>
            <a:ahLst/>
            <a:cxnLst/>
            <a:rect l="l" t="t" r="r" b="b"/>
            <a:pathLst>
              <a:path w="1213484" h="962025">
                <a:moveTo>
                  <a:pt x="643724" y="193357"/>
                </a:moveTo>
                <a:lnTo>
                  <a:pt x="830630" y="0"/>
                </a:lnTo>
                <a:lnTo>
                  <a:pt x="815746" y="257263"/>
                </a:lnTo>
                <a:lnTo>
                  <a:pt x="1011301" y="141249"/>
                </a:lnTo>
                <a:lnTo>
                  <a:pt x="919924" y="290880"/>
                </a:lnTo>
                <a:lnTo>
                  <a:pt x="1213091" y="295922"/>
                </a:lnTo>
                <a:lnTo>
                  <a:pt x="953909" y="418693"/>
                </a:lnTo>
                <a:lnTo>
                  <a:pt x="1026071" y="502780"/>
                </a:lnTo>
                <a:lnTo>
                  <a:pt x="919924" y="548195"/>
                </a:lnTo>
                <a:lnTo>
                  <a:pt x="1060157" y="696137"/>
                </a:lnTo>
                <a:lnTo>
                  <a:pt x="822210" y="639051"/>
                </a:lnTo>
                <a:lnTo>
                  <a:pt x="839165" y="773531"/>
                </a:lnTo>
                <a:lnTo>
                  <a:pt x="684047" y="709625"/>
                </a:lnTo>
                <a:lnTo>
                  <a:pt x="652145" y="839089"/>
                </a:lnTo>
                <a:lnTo>
                  <a:pt x="554431" y="773531"/>
                </a:lnTo>
                <a:lnTo>
                  <a:pt x="488607" y="877836"/>
                </a:lnTo>
                <a:lnTo>
                  <a:pt x="422732" y="807161"/>
                </a:lnTo>
                <a:lnTo>
                  <a:pt x="276148" y="961910"/>
                </a:lnTo>
                <a:lnTo>
                  <a:pt x="269862" y="812279"/>
                </a:lnTo>
                <a:lnTo>
                  <a:pt x="72174" y="793800"/>
                </a:lnTo>
                <a:lnTo>
                  <a:pt x="187020" y="684466"/>
                </a:lnTo>
                <a:lnTo>
                  <a:pt x="0" y="573443"/>
                </a:lnTo>
                <a:lnTo>
                  <a:pt x="220992" y="516229"/>
                </a:lnTo>
                <a:lnTo>
                  <a:pt x="65824" y="368287"/>
                </a:lnTo>
                <a:lnTo>
                  <a:pt x="301701" y="348107"/>
                </a:lnTo>
                <a:lnTo>
                  <a:pt x="252844" y="161429"/>
                </a:lnTo>
                <a:lnTo>
                  <a:pt x="480187" y="284200"/>
                </a:lnTo>
                <a:lnTo>
                  <a:pt x="545998" y="84023"/>
                </a:lnTo>
                <a:lnTo>
                  <a:pt x="643724" y="193357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015727" y="6577583"/>
            <a:ext cx="518159" cy="40233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984382" y="6575773"/>
            <a:ext cx="509632" cy="3937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721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Day time tutorials for apprentices – what is best practice in computing?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time tutorials for apprentices – what is best practice in computing?</dc:title>
  <dc:creator>Kevin Mayles</dc:creator>
  <cp:lastModifiedBy>Diane.Ford</cp:lastModifiedBy>
  <cp:revision>1</cp:revision>
  <dcterms:created xsi:type="dcterms:W3CDTF">2020-04-30T10:34:51Z</dcterms:created>
  <dcterms:modified xsi:type="dcterms:W3CDTF">2020-04-30T10:35:46Z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2020-04-30T00:00:00Z</vt:filetime>
  </property>
  <property fmtid="{D5CDD505-2E9C-101B-9397-08002B2CF9AE}" pid="3" name="Creator">
    <vt:lpwstr>Acrobat PDFMaker 20 for Word</vt:lpwstr>
  </property>
  <property fmtid="{D5CDD505-2E9C-101B-9397-08002B2CF9AE}" pid="4" name="LastSaved">
    <vt:filetime>2020-04-30T00:00:00Z</vt:filetime>
  </property>
</Properties>
</file>