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4" r:id="rId2"/>
    <p:sldId id="265" r:id="rId3"/>
    <p:sldId id="267" r:id="rId4"/>
    <p:sldId id="311" r:id="rId5"/>
    <p:sldId id="317" r:id="rId6"/>
    <p:sldId id="312" r:id="rId7"/>
    <p:sldId id="313" r:id="rId8"/>
    <p:sldId id="314" r:id="rId9"/>
    <p:sldId id="296" r:id="rId10"/>
    <p:sldId id="318" r:id="rId11"/>
    <p:sldId id="289" r:id="rId12"/>
    <p:sldId id="270" r:id="rId13"/>
    <p:sldId id="297" r:id="rId14"/>
    <p:sldId id="310" r:id="rId15"/>
    <p:sldId id="322" r:id="rId16"/>
    <p:sldId id="309" r:id="rId17"/>
    <p:sldId id="320" r:id="rId18"/>
    <p:sldId id="315" r:id="rId19"/>
    <p:sldId id="316" r:id="rId20"/>
    <p:sldId id="321" r:id="rId21"/>
    <p:sldId id="305" r:id="rId22"/>
    <p:sldId id="295" r:id="rId23"/>
    <p:sldId id="31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" initials="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3" autoAdjust="0"/>
    <p:restoredTop sz="88873" autoAdjust="0"/>
  </p:normalViewPr>
  <p:slideViewPr>
    <p:cSldViewPr>
      <p:cViewPr varScale="1">
        <p:scale>
          <a:sx n="98" d="100"/>
          <a:sy n="98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28"/>
    </p:cViewPr>
  </p:sorterViewPr>
  <p:notesViewPr>
    <p:cSldViewPr>
      <p:cViewPr varScale="1">
        <p:scale>
          <a:sx n="54" d="100"/>
          <a:sy n="54" d="100"/>
        </p:scale>
        <p:origin x="-226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ances:Downloads:CohortProfiles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Profile images</a:t>
            </a:r>
            <a:r>
              <a:rPr lang="en-GB" sz="1400" baseline="0"/>
              <a:t> and information by subject </a:t>
            </a:r>
            <a:r>
              <a:rPr lang="en-GB" sz="1050" baseline="0"/>
              <a:t>(cohort population)</a:t>
            </a:r>
            <a:endParaRPr lang="en-GB" sz="1400"/>
          </a:p>
        </c:rich>
      </c:tx>
      <c:layout/>
    </c:title>
    <c:plotArea>
      <c:layout/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With image</c:v>
                </c:pt>
              </c:strCache>
            </c:strRef>
          </c:tx>
          <c:dLbls>
            <c:showVal val="1"/>
          </c:dLbls>
          <c:cat>
            <c:strRef>
              <c:f>Sheet1!$A$2:$A$9</c:f>
              <c:strCache>
                <c:ptCount val="8"/>
                <c:pt idx="0">
                  <c:v>Law (2753)</c:v>
                </c:pt>
                <c:pt idx="1">
                  <c:v>Maths (2268)</c:v>
                </c:pt>
                <c:pt idx="2">
                  <c:v>Social Science (4263)</c:v>
                </c:pt>
                <c:pt idx="3">
                  <c:v>Health Sciences (3236)</c:v>
                </c:pt>
                <c:pt idx="4">
                  <c:v>Arts (4606)</c:v>
                </c:pt>
                <c:pt idx="5">
                  <c:v>Science (2653)</c:v>
                </c:pt>
                <c:pt idx="6">
                  <c:v>Business (3357)</c:v>
                </c:pt>
                <c:pt idx="7">
                  <c:v>Computing and IT (2650)</c:v>
                </c:pt>
              </c:strCache>
            </c:strRef>
          </c:cat>
          <c:val>
            <c:numRef>
              <c:f>Sheet1!$C$2:$C$9</c:f>
              <c:numCache>
                <c:formatCode>0.0%</c:formatCode>
                <c:ptCount val="8"/>
                <c:pt idx="0">
                  <c:v>9.1000000000000025E-2</c:v>
                </c:pt>
                <c:pt idx="1">
                  <c:v>0.14700000000000002</c:v>
                </c:pt>
                <c:pt idx="2">
                  <c:v>0.16700000000000004</c:v>
                </c:pt>
                <c:pt idx="3">
                  <c:v>0.21200000000000002</c:v>
                </c:pt>
                <c:pt idx="4">
                  <c:v>0.23700000000000002</c:v>
                </c:pt>
                <c:pt idx="5">
                  <c:v>0.27400000000000002</c:v>
                </c:pt>
                <c:pt idx="6">
                  <c:v>0.31600000000000006</c:v>
                </c:pt>
                <c:pt idx="7">
                  <c:v>0.32700000000000007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With information</c:v>
                </c:pt>
              </c:strCache>
            </c:strRef>
          </c:tx>
          <c:dLbls>
            <c:showVal val="1"/>
          </c:dLbls>
          <c:cat>
            <c:strRef>
              <c:f>Sheet1!$A$2:$A$9</c:f>
              <c:strCache>
                <c:ptCount val="8"/>
                <c:pt idx="0">
                  <c:v>Law (2753)</c:v>
                </c:pt>
                <c:pt idx="1">
                  <c:v>Maths (2268)</c:v>
                </c:pt>
                <c:pt idx="2">
                  <c:v>Social Science (4263)</c:v>
                </c:pt>
                <c:pt idx="3">
                  <c:v>Health Sciences (3236)</c:v>
                </c:pt>
                <c:pt idx="4">
                  <c:v>Arts (4606)</c:v>
                </c:pt>
                <c:pt idx="5">
                  <c:v>Science (2653)</c:v>
                </c:pt>
                <c:pt idx="6">
                  <c:v>Business (3357)</c:v>
                </c:pt>
                <c:pt idx="7">
                  <c:v>Computing and IT (2650)</c:v>
                </c:pt>
              </c:strCache>
            </c:strRef>
          </c:cat>
          <c:val>
            <c:numRef>
              <c:f>Sheet1!$D$2:$D$9</c:f>
              <c:numCache>
                <c:formatCode>0.0%</c:formatCode>
                <c:ptCount val="8"/>
                <c:pt idx="0">
                  <c:v>1.0000000000000002E-2</c:v>
                </c:pt>
                <c:pt idx="1">
                  <c:v>1.8000000000000002E-2</c:v>
                </c:pt>
                <c:pt idx="2">
                  <c:v>1.9000000000000003E-2</c:v>
                </c:pt>
                <c:pt idx="3">
                  <c:v>2.1000000000000005E-2</c:v>
                </c:pt>
                <c:pt idx="4">
                  <c:v>2.5000000000000005E-2</c:v>
                </c:pt>
                <c:pt idx="5">
                  <c:v>2.9000000000000005E-2</c:v>
                </c:pt>
                <c:pt idx="6">
                  <c:v>2.1000000000000005E-2</c:v>
                </c:pt>
                <c:pt idx="7">
                  <c:v>2.9000000000000005E-2</c:v>
                </c:pt>
              </c:numCache>
            </c:numRef>
          </c:val>
        </c:ser>
        <c:dLbls/>
        <c:axId val="45295872"/>
        <c:axId val="45488000"/>
      </c:barChart>
      <c:catAx>
        <c:axId val="45295872"/>
        <c:scaling>
          <c:orientation val="minMax"/>
        </c:scaling>
        <c:axPos val="b"/>
        <c:tickLblPos val="nextTo"/>
        <c:crossAx val="45488000"/>
        <c:crosses val="autoZero"/>
        <c:auto val="1"/>
        <c:lblAlgn val="ctr"/>
        <c:lblOffset val="100"/>
      </c:catAx>
      <c:valAx>
        <c:axId val="45488000"/>
        <c:scaling>
          <c:orientation val="minMax"/>
        </c:scaling>
        <c:axPos val="l"/>
        <c:majorGridlines/>
        <c:numFmt formatCode="0.0%" sourceLinked="1"/>
        <c:tickLblPos val="nextTo"/>
        <c:crossAx val="4529587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4526E-DA95-434C-BAE9-C50068C36AAA}" type="datetimeFigureOut">
              <a:rPr lang="en-GB" smtClean="0"/>
              <a:pPr/>
              <a:t>24/04/2013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EEB35-B4A0-46D7-80CD-AD43D7EC92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83806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FBE0C1A-D225-4539-A1C9-DD439515E1D0}" type="datetimeFigureOut">
              <a:rPr lang="en-GB"/>
              <a:pPr>
                <a:defRPr/>
              </a:pPr>
              <a:t>24/04/2013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AF3A045-32C4-446A-961F-503116F623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31455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presentation doesn’t discuss observations of profiles because of ethical/consent issues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80053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Next – details of the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40516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Next – details of the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405166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Next – details of the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40516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…add photographs etc.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…such as LinkedIn and Facebook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…different meanings</a:t>
            </a:r>
            <a:r>
              <a:rPr lang="en-GB" baseline="0" dirty="0" smtClean="0"/>
              <a:t> for ‘user profile’  </a:t>
            </a:r>
            <a:r>
              <a:rPr lang="en-GB" baseline="0" dirty="0" err="1" smtClean="0"/>
              <a:t>vs</a:t>
            </a:r>
            <a:r>
              <a:rPr lang="en-GB" baseline="0" dirty="0" smtClean="0"/>
              <a:t> ’member profile’, ‘personal profile’</a:t>
            </a: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78511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6481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64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E3A49-498D-49A0-9976-9294DBEDA562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C9652-1DED-4173-8A56-0EDFC8750C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9556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03FC1-C09E-4671-B278-199A366E8156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ACF35-5C27-4F95-98BC-861FB8556E2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4102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B1F4D-797F-4415-A3C8-541F54E8A911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2A669-94D6-42DA-8A51-91525AD1B3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8841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76BF-24BA-4A45-8D81-997950F721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2207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C733B-16D7-4A38-8EB6-241AA8943472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FFF4B-1ED6-408C-8A5F-C666D7098D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585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74613-8BCD-40CC-8DD4-77B86C2AC3D5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C296-34B9-4751-88E3-236D019D61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7269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32BB-4710-4279-8AFA-C617863FDBE8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5067C-3E74-4D0A-906F-4BB79B664B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0447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B734-7A92-4520-A6B0-C607610A517B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8FE67-F4C9-4A62-B25C-BF60BD2115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615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F0050-3A0E-4291-9BCA-06103876E2A9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2D60-2FD2-4881-9FDE-4D99D56760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0333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4AA6-F0DC-416D-8977-AAB46BEB3DEA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5834B-0F3B-4995-93EB-0319C0C9814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7543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B0FE3-ACE5-4077-8599-C010C6ABCDE6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6760-65BE-45CE-AA46-9DA91F7C09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3567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E531F7-B9C9-4D02-8AB6-203E763B2E37}" type="datetimeFigureOut">
              <a:rPr lang="en-GB"/>
              <a:pPr>
                <a:defRPr/>
              </a:pPr>
              <a:t>24/04/2013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D423E8-1932-4C8C-AB79-A00670225B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2" descr="ou_CompSig_new_rgb-37mm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79453"/>
            <a:ext cx="842952" cy="582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esteem-education-logo-orange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6403867"/>
            <a:ext cx="1512168" cy="40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7920880" cy="1470025"/>
          </a:xfrm>
          <a:noFill/>
          <a:ln w="50800" cap="rnd"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dirty="0"/>
              <a:t/>
            </a:r>
            <a:br>
              <a:rPr lang="en-GB" b="1" dirty="0"/>
            </a:br>
            <a:r>
              <a:rPr lang="en-GB" sz="3200" b="1" i="1" dirty="0" smtClean="0">
                <a:solidFill>
                  <a:srgbClr val="0070C0"/>
                </a:solidFill>
              </a:rPr>
              <a:t>“To give a better understanding of who I am”</a:t>
            </a:r>
            <a:br>
              <a:rPr lang="en-GB" sz="3200" b="1" i="1" dirty="0" smtClean="0">
                <a:solidFill>
                  <a:srgbClr val="0070C0"/>
                </a:solidFill>
              </a:rPr>
            </a:br>
            <a:r>
              <a:rPr lang="en-GB" sz="3200" b="1" i="1" dirty="0" smtClean="0">
                <a:solidFill>
                  <a:srgbClr val="0070C0"/>
                </a:solidFill>
              </a:rPr>
              <a:t> </a:t>
            </a:r>
            <a:br>
              <a:rPr lang="en-GB" sz="3200" b="1" i="1" dirty="0" smtClean="0">
                <a:solidFill>
                  <a:srgbClr val="0070C0"/>
                </a:solidFill>
              </a:rPr>
            </a:br>
            <a:r>
              <a:rPr lang="en-GB" sz="2800" b="1" dirty="0" smtClean="0">
                <a:solidFill>
                  <a:srgbClr val="0070C0"/>
                </a:solidFill>
              </a:rPr>
              <a:t>the role of personal profiles in online learning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560840" cy="1054968"/>
          </a:xfrm>
        </p:spPr>
        <p:txBody>
          <a:bodyPr/>
          <a:lstStyle/>
          <a:p>
            <a:pPr>
              <a:defRPr/>
            </a:pPr>
            <a:r>
              <a:rPr lang="en-GB" sz="2400" dirty="0" smtClean="0">
                <a:solidFill>
                  <a:srgbClr val="0070C0"/>
                </a:solidFill>
              </a:rPr>
              <a:t>Karen Kear, Frances </a:t>
            </a:r>
            <a:r>
              <a:rPr lang="en-GB" sz="2400" dirty="0" err="1" smtClean="0">
                <a:solidFill>
                  <a:srgbClr val="0070C0"/>
                </a:solidFill>
              </a:rPr>
              <a:t>Chetwynd</a:t>
            </a:r>
            <a:r>
              <a:rPr lang="en-GB" sz="2400" dirty="0" smtClean="0">
                <a:solidFill>
                  <a:srgbClr val="0070C0"/>
                </a:solidFill>
              </a:rPr>
              <a:t> and Helen </a:t>
            </a:r>
            <a:r>
              <a:rPr lang="en-GB" sz="2400" dirty="0" err="1" smtClean="0">
                <a:solidFill>
                  <a:srgbClr val="0070C0"/>
                </a:solidFill>
              </a:rPr>
              <a:t>Jefferis</a:t>
            </a:r>
            <a:endParaRPr lang="en-GB" sz="24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GB" sz="2400" dirty="0" smtClean="0">
                <a:solidFill>
                  <a:srgbClr val="0070C0"/>
                </a:solidFill>
              </a:rPr>
              <a:t>The Open University, UK </a:t>
            </a:r>
            <a:r>
              <a:rPr lang="en-GB" sz="2400" i="1" dirty="0" smtClean="0">
                <a:solidFill>
                  <a:srgbClr val="0070C0"/>
                </a:solidFill>
              </a:rPr>
              <a:t> 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Images in personal profiles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Common-bond SN sites:</a:t>
            </a:r>
          </a:p>
          <a:p>
            <a:r>
              <a:rPr lang="en-GB" dirty="0" smtClean="0"/>
              <a:t>91% members uploaded an image</a:t>
            </a:r>
          </a:p>
          <a:p>
            <a:r>
              <a:rPr lang="en-GB" dirty="0" smtClean="0"/>
              <a:t>Women use portrait photo</a:t>
            </a:r>
          </a:p>
          <a:p>
            <a:r>
              <a:rPr lang="en-GB" dirty="0" smtClean="0"/>
              <a:t>Men use full-body shot!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US" sz="2400" dirty="0"/>
              <a:t>Gross, R., &amp; </a:t>
            </a:r>
            <a:r>
              <a:rPr lang="en-US" sz="2400" dirty="0" err="1"/>
              <a:t>Acquisti</a:t>
            </a:r>
            <a:r>
              <a:rPr lang="en-US" sz="2400" dirty="0"/>
              <a:t>, A., (2005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err="1" smtClean="0"/>
              <a:t>Haferkamp</a:t>
            </a:r>
            <a:r>
              <a:rPr lang="en-US" sz="2400" dirty="0" smtClean="0"/>
              <a:t>, N. et al (2012)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7765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</a:t>
            </a:r>
            <a:r>
              <a:rPr lang="en-GB" dirty="0" smtClean="0"/>
              <a:t>gathering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Observation of students</a:t>
            </a:r>
            <a:r>
              <a:rPr lang="en-GB" dirty="0"/>
              <a:t>’ profiles </a:t>
            </a:r>
          </a:p>
          <a:p>
            <a:r>
              <a:rPr lang="en-GB" dirty="0" smtClean="0"/>
              <a:t>Online survey of students </a:t>
            </a:r>
          </a:p>
          <a:p>
            <a:r>
              <a:rPr lang="en-GB" dirty="0" smtClean="0"/>
              <a:t>Two small online focus groups </a:t>
            </a:r>
          </a:p>
          <a:p>
            <a:r>
              <a:rPr lang="en-GB" dirty="0" smtClean="0"/>
              <a:t>Analysis of profile data across the OU VLE 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286635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The online survey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021907"/>
          </a:xfrm>
        </p:spPr>
        <p:txBody>
          <a:bodyPr/>
          <a:lstStyle/>
          <a:p>
            <a:r>
              <a:rPr lang="en-GB" dirty="0" smtClean="0"/>
              <a:t>Questions on whether, and why, students:</a:t>
            </a:r>
          </a:p>
          <a:p>
            <a:pPr lvl="1"/>
            <a:r>
              <a:rPr lang="en-GB" dirty="0" smtClean="0"/>
              <a:t>uploaded </a:t>
            </a:r>
            <a:r>
              <a:rPr lang="en-GB" dirty="0"/>
              <a:t>an image to their </a:t>
            </a:r>
            <a:r>
              <a:rPr lang="en-GB" dirty="0" smtClean="0"/>
              <a:t>profile</a:t>
            </a:r>
          </a:p>
          <a:p>
            <a:pPr lvl="1"/>
            <a:r>
              <a:rPr lang="en-GB" dirty="0" smtClean="0"/>
              <a:t>added information to their profile</a:t>
            </a:r>
          </a:p>
          <a:p>
            <a:pPr lvl="1"/>
            <a:r>
              <a:rPr lang="en-GB" dirty="0" smtClean="0"/>
              <a:t>read other students’ profile information</a:t>
            </a:r>
          </a:p>
          <a:p>
            <a:r>
              <a:rPr lang="en-GB" dirty="0" smtClean="0"/>
              <a:t>24 respondents out of 28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Images in profiles:</a:t>
            </a:r>
            <a:br>
              <a:rPr lang="en-GB" sz="4000" dirty="0" smtClean="0"/>
            </a:br>
            <a:r>
              <a:rPr lang="en-GB" sz="4000" dirty="0" smtClean="0"/>
              <a:t>survey findings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21608" y="2138126"/>
            <a:ext cx="8496944" cy="4021907"/>
          </a:xfrm>
        </p:spPr>
        <p:txBody>
          <a:bodyPr/>
          <a:lstStyle/>
          <a:p>
            <a:r>
              <a:rPr lang="en-GB" dirty="0" smtClean="0"/>
              <a:t>Two thirds of respondents reported uploading an image</a:t>
            </a:r>
          </a:p>
          <a:p>
            <a:r>
              <a:rPr lang="en-GB" dirty="0" smtClean="0"/>
              <a:t> mostly </a:t>
            </a:r>
            <a:r>
              <a:rPr lang="en-GB" dirty="0" smtClean="0">
                <a:solidFill>
                  <a:srgbClr val="0070C0"/>
                </a:solidFill>
              </a:rPr>
              <a:t>‘a photo of me on my own’</a:t>
            </a:r>
            <a:r>
              <a:rPr lang="en-GB" dirty="0" smtClean="0"/>
              <a:t> 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marL="800100" lvl="2" indent="0"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4" name="Rounded Rectangular Callout 3"/>
          <p:cNvSpPr/>
          <p:nvPr/>
        </p:nvSpPr>
        <p:spPr>
          <a:xfrm>
            <a:off x="2337832" y="4149080"/>
            <a:ext cx="4464496" cy="1008112"/>
          </a:xfrm>
          <a:prstGeom prst="wedgeRoundRectCallout">
            <a:avLst>
              <a:gd name="adj1" fmla="val 59195"/>
              <a:gd name="adj2" fmla="val -4922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smtClean="0">
                <a:solidFill>
                  <a:schemeClr val="accent3">
                    <a:lumMod val="75000"/>
                  </a:schemeClr>
                </a:solidFill>
              </a:rPr>
              <a:t>Seeing the anonymous image on forum posts against my profile didn't look right</a:t>
            </a:r>
            <a:endParaRPr lang="en-GB" sz="2000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27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/>
          <a:lstStyle/>
          <a:p>
            <a:r>
              <a:rPr lang="en-GB" dirty="0" smtClean="0"/>
              <a:t>Images in profiles:</a:t>
            </a:r>
            <a:br>
              <a:rPr lang="en-GB" dirty="0" smtClean="0"/>
            </a:br>
            <a:r>
              <a:rPr lang="en-GB" dirty="0" smtClean="0"/>
              <a:t> data from different subject areas</a:t>
            </a:r>
            <a:endParaRPr lang="en-GB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63875" y="30718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04869408"/>
              </p:ext>
            </p:extLst>
          </p:nvPr>
        </p:nvGraphicFramePr>
        <p:xfrm>
          <a:off x="899592" y="2204864"/>
          <a:ext cx="74888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9242725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/>
          <a:lstStyle/>
          <a:p>
            <a:r>
              <a:rPr lang="en-GB" dirty="0" smtClean="0"/>
              <a:t>Images in profiles:</a:t>
            </a:r>
            <a:br>
              <a:rPr lang="en-GB" dirty="0" smtClean="0"/>
            </a:br>
            <a:r>
              <a:rPr lang="en-GB" dirty="0" smtClean="0"/>
              <a:t> data from different subject areas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8964670"/>
              </p:ext>
            </p:extLst>
          </p:nvPr>
        </p:nvGraphicFramePr>
        <p:xfrm>
          <a:off x="2051719" y="2852936"/>
          <a:ext cx="5584155" cy="309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5236"/>
                <a:gridCol w="2888919"/>
              </a:tblGrid>
              <a:tr h="634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Subject area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Percentage of profiles with an image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Law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9.1%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Maths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14.7%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Social Science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16.7%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Health Sciences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21.2%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Arts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23.7%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Science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27.4%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Business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31.6%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Computing and IT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32.7%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63875" y="30718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43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GB" sz="4000" dirty="0" smtClean="0"/>
              <a:t>Adding information to profiles: </a:t>
            </a:r>
            <a:r>
              <a:rPr lang="en-GB" sz="4000" dirty="0"/>
              <a:t>f</a:t>
            </a:r>
            <a:r>
              <a:rPr lang="en-GB" sz="4000" dirty="0" smtClean="0"/>
              <a:t>indings from the survey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021907"/>
          </a:xfrm>
        </p:spPr>
        <p:txBody>
          <a:bodyPr/>
          <a:lstStyle/>
          <a:p>
            <a:r>
              <a:rPr lang="en-GB" dirty="0" smtClean="0"/>
              <a:t>Half said they added information to their profile </a:t>
            </a:r>
          </a:p>
          <a:p>
            <a:pPr marL="800100" lvl="2" indent="0">
              <a:buNone/>
            </a:pPr>
            <a:endParaRPr lang="en-GB" dirty="0" smtClean="0"/>
          </a:p>
          <a:p>
            <a:pPr marL="800100" lvl="2" indent="0">
              <a:buNone/>
            </a:pPr>
            <a:endParaRPr lang="en-GB" dirty="0"/>
          </a:p>
          <a:p>
            <a:pPr marL="800100" lvl="2" indent="0">
              <a:buNone/>
            </a:pPr>
            <a:endParaRPr lang="en-GB" dirty="0" smtClean="0"/>
          </a:p>
          <a:p>
            <a:pPr marL="800100" lvl="2" indent="0">
              <a:buNone/>
            </a:pPr>
            <a:endParaRPr lang="en-GB" dirty="0" smtClean="0"/>
          </a:p>
          <a:p>
            <a:r>
              <a:rPr lang="en-GB" dirty="0" smtClean="0"/>
              <a:t>Half said they didn’t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965528" y="2990906"/>
            <a:ext cx="2664296" cy="713255"/>
          </a:xfrm>
          <a:prstGeom prst="wedgeRoundRectCallout">
            <a:avLst>
              <a:gd name="adj1" fmla="val -62520"/>
              <a:gd name="adj2" fmla="val -5214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rgbClr val="0070C0"/>
                </a:solidFill>
              </a:rPr>
              <a:t>To allow a small insight into my </a:t>
            </a:r>
            <a:r>
              <a:rPr lang="en-GB" sz="2000" i="1" dirty="0" smtClean="0">
                <a:solidFill>
                  <a:srgbClr val="0070C0"/>
                </a:solidFill>
              </a:rPr>
              <a:t>personality</a:t>
            </a:r>
            <a:endParaRPr lang="en-GB" sz="2000" i="1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283968" y="2522854"/>
            <a:ext cx="4480596" cy="936104"/>
          </a:xfrm>
          <a:prstGeom prst="wedgeRoundRectCallout">
            <a:avLst>
              <a:gd name="adj1" fmla="val -64245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3">
                    <a:lumMod val="50000"/>
                  </a:schemeClr>
                </a:solidFill>
              </a:rPr>
              <a:t>I felt it was sociable </a:t>
            </a:r>
            <a:r>
              <a:rPr lang="en-GB" sz="2000" i="1" dirty="0" smtClean="0">
                <a:solidFill>
                  <a:schemeClr val="accent3">
                    <a:lumMod val="50000"/>
                  </a:schemeClr>
                </a:solidFill>
              </a:rPr>
              <a:t>to tell people who were interested, who I am and what I do</a:t>
            </a:r>
            <a:endParaRPr lang="en-GB" sz="2000" i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83568" y="5157192"/>
            <a:ext cx="4730040" cy="606942"/>
          </a:xfrm>
          <a:prstGeom prst="wedgeRoundRectCallout">
            <a:avLst>
              <a:gd name="adj1" fmla="val 43067"/>
              <a:gd name="adj2" fmla="val -9919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3">
                    <a:lumMod val="50000"/>
                  </a:schemeClr>
                </a:solidFill>
              </a:rPr>
              <a:t>I have no wish to share private information on these forums</a:t>
            </a:r>
            <a:endParaRPr lang="en-GB" sz="2000" i="1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524266" y="5304173"/>
            <a:ext cx="1872208" cy="480101"/>
          </a:xfrm>
          <a:prstGeom prst="wedgeRoundRectCallout">
            <a:avLst>
              <a:gd name="adj1" fmla="val -65904"/>
              <a:gd name="adj2" fmla="val -9802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charset="0"/>
              <a:buNone/>
              <a:defRPr/>
            </a:pPr>
            <a:r>
              <a:rPr lang="en-GB" sz="2000" i="1" dirty="0">
                <a:solidFill>
                  <a:srgbClr val="00B050"/>
                </a:solidFill>
              </a:rPr>
              <a:t>Too busy</a:t>
            </a:r>
          </a:p>
        </p:txBody>
      </p:sp>
    </p:spTree>
    <p:extLst>
      <p:ext uri="{BB962C8B-B14F-4D97-AF65-F5344CB8AC3E}">
        <p14:creationId xmlns:p14="http://schemas.microsoft.com/office/powerpoint/2010/main" xmlns="" val="23781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Common-bond profile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Top 3 fields of interest</a:t>
            </a:r>
          </a:p>
          <a:p>
            <a:pPr>
              <a:buFont typeface="Arial"/>
              <a:buChar char="•"/>
            </a:pPr>
            <a:r>
              <a:rPr lang="en-GB" dirty="0"/>
              <a:t>Occupation; </a:t>
            </a:r>
            <a:endParaRPr lang="en-GB" dirty="0" smtClean="0"/>
          </a:p>
          <a:p>
            <a:pPr>
              <a:buFont typeface="Arial"/>
              <a:buChar char="•"/>
            </a:pPr>
            <a:r>
              <a:rPr lang="en-GB" dirty="0"/>
              <a:t>I</a:t>
            </a:r>
            <a:r>
              <a:rPr lang="en-GB" dirty="0" smtClean="0"/>
              <a:t>nterests;</a:t>
            </a:r>
          </a:p>
          <a:p>
            <a:pPr>
              <a:buFont typeface="Arial"/>
              <a:buChar char="•"/>
            </a:pPr>
            <a:r>
              <a:rPr lang="en-GB" dirty="0" smtClean="0"/>
              <a:t>Expertise</a:t>
            </a:r>
          </a:p>
          <a:p>
            <a:pPr>
              <a:buFont typeface="Arial"/>
              <a:buChar char="•"/>
            </a:pPr>
            <a:endParaRPr lang="en-GB" dirty="0"/>
          </a:p>
          <a:p>
            <a:pPr marL="0" indent="0">
              <a:buNone/>
            </a:pPr>
            <a:r>
              <a:rPr lang="en-GB" sz="1800" dirty="0" smtClean="0"/>
              <a:t>A. </a:t>
            </a:r>
            <a:r>
              <a:rPr lang="en-GB" sz="1800" dirty="0" err="1" smtClean="0"/>
              <a:t>Berlanga</a:t>
            </a:r>
            <a:r>
              <a:rPr lang="en-GB" sz="1800" dirty="0" smtClean="0"/>
              <a:t> et al (2011)</a:t>
            </a:r>
            <a:endParaRPr lang="en-GB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5038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en-GB" dirty="0" smtClean="0"/>
              <a:t>Examining the profiles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GB" dirty="0" smtClean="0"/>
              <a:t>18 students gave consent for their profile to be used in the research</a:t>
            </a:r>
          </a:p>
          <a:p>
            <a:r>
              <a:rPr lang="en-GB" dirty="0" smtClean="0"/>
              <a:t>Of these, only 6 had added information</a:t>
            </a:r>
          </a:p>
          <a:p>
            <a:pPr lvl="1"/>
            <a:r>
              <a:rPr lang="en-GB" dirty="0" smtClean="0"/>
              <a:t>For 3 of these it was just a Skype/MSN ID</a:t>
            </a:r>
          </a:p>
          <a:p>
            <a:pPr lvl="1"/>
            <a:r>
              <a:rPr lang="en-GB" dirty="0" smtClean="0"/>
              <a:t>The other 3 included personal information about career, disability, computing/IT interests</a:t>
            </a:r>
          </a:p>
          <a:p>
            <a:r>
              <a:rPr lang="en-GB" dirty="0" smtClean="0"/>
              <a:t>Some left their email address visible, but others hid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702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others’ profiles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60% of survey respondents said they looked at  other students’ profiles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40% didn’t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1979712" y="2924944"/>
            <a:ext cx="5904656" cy="1043176"/>
          </a:xfrm>
          <a:prstGeom prst="wedgeRoundRectCallout">
            <a:avLst>
              <a:gd name="adj1" fmla="val -62520"/>
              <a:gd name="adj2" fmla="val -5214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rgbClr val="0070C0"/>
                </a:solidFill>
              </a:rPr>
              <a:t>Just being nosey or was interested in what they were saying and wanted to find out more about them</a:t>
            </a:r>
            <a:endParaRPr lang="en-GB" sz="2000" i="1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1475656" y="5013176"/>
            <a:ext cx="6026184" cy="846094"/>
          </a:xfrm>
          <a:prstGeom prst="wedgeRoundRectCallout">
            <a:avLst>
              <a:gd name="adj1" fmla="val 42811"/>
              <a:gd name="adj2" fmla="val -7442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3">
                    <a:lumMod val="50000"/>
                  </a:schemeClr>
                </a:solidFill>
              </a:rPr>
              <a:t>It does not seem like an important or relevant part of my course. more interested in their forum postings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xmlns="" val="6735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en-GB" sz="4000" dirty="0" smtClean="0"/>
              <a:t>Research into personal profiles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74441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Brief look at research </a:t>
            </a:r>
            <a:r>
              <a:rPr lang="en-GB" dirty="0"/>
              <a:t>into personal profiles in different types of online communities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Personal profile: An online space where </a:t>
            </a:r>
            <a:r>
              <a:rPr lang="en-GB" dirty="0"/>
              <a:t>a</a:t>
            </a:r>
            <a:r>
              <a:rPr lang="en-GB" dirty="0" smtClean="0"/>
              <a:t> user can share information about him/herself 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 VLE Forum profile boxes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t="11739" b="117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38830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/>
          <a:lstStyle/>
          <a:p>
            <a:r>
              <a:rPr lang="en-GB" dirty="0" smtClean="0"/>
              <a:t>Summary of our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r>
              <a:rPr lang="en-GB" dirty="0" smtClean="0"/>
              <a:t>Most students added a photo to their profile </a:t>
            </a:r>
            <a:endParaRPr lang="en-GB" dirty="0"/>
          </a:p>
          <a:p>
            <a:r>
              <a:rPr lang="en-GB" dirty="0" smtClean="0"/>
              <a:t>Not many added information</a:t>
            </a:r>
          </a:p>
          <a:p>
            <a:r>
              <a:rPr lang="en-GB" dirty="0" smtClean="0"/>
              <a:t>The VLE profile facility caused some confusion</a:t>
            </a:r>
          </a:p>
          <a:p>
            <a:r>
              <a:rPr lang="en-GB" dirty="0" smtClean="0"/>
              <a:t>Some students read others’ profiles</a:t>
            </a:r>
          </a:p>
          <a:p>
            <a:r>
              <a:rPr lang="en-GB" dirty="0" smtClean="0"/>
              <a:t> </a:t>
            </a:r>
            <a:r>
              <a:rPr lang="en-GB" dirty="0"/>
              <a:t>T</a:t>
            </a:r>
            <a:r>
              <a:rPr lang="en-GB" dirty="0" smtClean="0"/>
              <a:t>hey valued the photos</a:t>
            </a:r>
          </a:p>
        </p:txBody>
      </p:sp>
    </p:spTree>
    <p:extLst>
      <p:ext uri="{BB962C8B-B14F-4D97-AF65-F5344CB8AC3E}">
        <p14:creationId xmlns:p14="http://schemas.microsoft.com/office/powerpoint/2010/main" xmlns="" val="355149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32" y="1556792"/>
            <a:ext cx="8712968" cy="4525963"/>
          </a:xfrm>
        </p:spPr>
        <p:txBody>
          <a:bodyPr/>
          <a:lstStyle/>
          <a:p>
            <a:r>
              <a:rPr lang="en-GB" sz="3000" dirty="0" smtClean="0"/>
              <a:t>Profiles can help personalise an online forum  - but only for </a:t>
            </a:r>
            <a:r>
              <a:rPr lang="en-GB" sz="3000" i="1" dirty="0" smtClean="0"/>
              <a:t>some</a:t>
            </a:r>
            <a:r>
              <a:rPr lang="en-GB" sz="3000" dirty="0" smtClean="0"/>
              <a:t> students</a:t>
            </a:r>
          </a:p>
          <a:p>
            <a:pPr lvl="1"/>
            <a:r>
              <a:rPr lang="en-GB" sz="2600" dirty="0" smtClean="0"/>
              <a:t>some feel no need to read or write profiles</a:t>
            </a:r>
          </a:p>
          <a:p>
            <a:pPr lvl="1"/>
            <a:r>
              <a:rPr lang="en-GB" sz="2600" dirty="0" smtClean="0"/>
              <a:t>many have concerns about privacy online </a:t>
            </a:r>
          </a:p>
          <a:p>
            <a:pPr lvl="1"/>
            <a:r>
              <a:rPr lang="en-GB" sz="2600" dirty="0" smtClean="0"/>
              <a:t>Is lack of profile use because OU forums are common-identity communities rather than common-bond communities?</a:t>
            </a:r>
          </a:p>
          <a:p>
            <a:pPr marL="457200" lvl="1" indent="0" algn="ctr">
              <a:buNone/>
            </a:pPr>
            <a:r>
              <a:rPr lang="en-GB" sz="2600" i="1" dirty="0" smtClean="0">
                <a:solidFill>
                  <a:srgbClr val="0070C0"/>
                </a:solidFill>
              </a:rPr>
              <a:t>“more interested in their forum postings”</a:t>
            </a:r>
          </a:p>
          <a:p>
            <a:pPr marL="457200" lvl="1" indent="0" algn="ctr">
              <a:buNone/>
            </a:pPr>
            <a:r>
              <a:rPr lang="en-GB" sz="2600" i="1" dirty="0" smtClean="0">
                <a:solidFill>
                  <a:srgbClr val="0070C0"/>
                </a:solidFill>
              </a:rPr>
              <a:t>“</a:t>
            </a:r>
            <a:r>
              <a:rPr lang="en-GB" sz="2600" i="1" dirty="0">
                <a:solidFill>
                  <a:srgbClr val="0070C0"/>
                </a:solidFill>
              </a:rPr>
              <a:t>found out about people by the posts that they made”</a:t>
            </a:r>
            <a:endParaRPr lang="en-GB" sz="3000" i="1" dirty="0">
              <a:solidFill>
                <a:srgbClr val="0070C0"/>
              </a:solidFill>
            </a:endParaRPr>
          </a:p>
          <a:p>
            <a:pPr lvl="1"/>
            <a:endParaRPr lang="en-GB" sz="2600" dirty="0" smtClean="0"/>
          </a:p>
          <a:p>
            <a:pPr marL="0" indent="0">
              <a:buNone/>
            </a:pPr>
            <a:endParaRPr lang="en-GB" sz="3000" dirty="0" smtClean="0"/>
          </a:p>
          <a:p>
            <a:endParaRPr lang="en-GB" sz="3000" dirty="0" smtClean="0"/>
          </a:p>
          <a:p>
            <a:pPr marL="0" indent="0">
              <a:buNone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xmlns="" val="4503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32" y="1556792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Adriana </a:t>
            </a:r>
            <a:r>
              <a:rPr lang="en-US" sz="1800" dirty="0"/>
              <a:t>J. </a:t>
            </a:r>
            <a:r>
              <a:rPr lang="en-US" sz="1800" dirty="0" err="1" smtClean="0"/>
              <a:t>Berlanga</a:t>
            </a:r>
            <a:r>
              <a:rPr lang="en-US" sz="1800" dirty="0" smtClean="0"/>
              <a:t>, </a:t>
            </a:r>
            <a:r>
              <a:rPr lang="en-US" sz="1800" dirty="0" err="1"/>
              <a:t>Marlies</a:t>
            </a:r>
            <a:r>
              <a:rPr lang="en-US" sz="1800" dirty="0"/>
              <a:t> Bitter-</a:t>
            </a:r>
            <a:r>
              <a:rPr lang="en-US" sz="1800" dirty="0" err="1"/>
              <a:t>Rijpkema</a:t>
            </a:r>
            <a:r>
              <a:rPr lang="en-US" sz="1800" dirty="0" smtClean="0"/>
              <a:t>, Francis </a:t>
            </a:r>
            <a:r>
              <a:rPr lang="en-US" sz="1800" dirty="0" err="1"/>
              <a:t>Brouns</a:t>
            </a:r>
            <a:r>
              <a:rPr lang="en-US" sz="1800" dirty="0"/>
              <a:t>, Peter B. </a:t>
            </a:r>
            <a:r>
              <a:rPr lang="en-US" sz="1800" dirty="0" err="1"/>
              <a:t>Sloep</a:t>
            </a:r>
            <a:r>
              <a:rPr lang="en-US" sz="1800" dirty="0"/>
              <a:t> </a:t>
            </a:r>
            <a:r>
              <a:rPr lang="en-US" sz="1800" dirty="0" smtClean="0"/>
              <a:t>and </a:t>
            </a:r>
            <a:r>
              <a:rPr lang="en-US" sz="1800" dirty="0" err="1" smtClean="0"/>
              <a:t>Sibren</a:t>
            </a:r>
            <a:r>
              <a:rPr lang="en-US" sz="1800" dirty="0" smtClean="0"/>
              <a:t> Fetter (2011). </a:t>
            </a:r>
            <a:r>
              <a:rPr lang="en-US" sz="1800" dirty="0"/>
              <a:t>Personal profiles: enhancing social interaction </a:t>
            </a:r>
            <a:r>
              <a:rPr lang="en-US" sz="1800" dirty="0" smtClean="0"/>
              <a:t>in learning networks International Journal of </a:t>
            </a:r>
            <a:r>
              <a:rPr lang="en-US" sz="1800" dirty="0"/>
              <a:t>Web Based Communities, Vol. 7, No. 1, </a:t>
            </a:r>
            <a:r>
              <a:rPr lang="en-US" sz="1800" dirty="0" smtClean="0"/>
              <a:t>2011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Boyd, D. M., &amp; Ellison, N. B. (2007). Social network sites: Definition, history, and scholarship. Journal of Computer Mediated Communication, 13(1), 210–230. doi:10.1111/j.1083-6101.2007.00393.x</a:t>
            </a:r>
          </a:p>
          <a:p>
            <a:pPr marL="0" indent="0">
              <a:buNone/>
            </a:pPr>
            <a:r>
              <a:rPr lang="en-US" sz="1800" dirty="0" smtClean="0"/>
              <a:t>Gross, R., &amp; </a:t>
            </a:r>
            <a:r>
              <a:rPr lang="en-US" sz="1800" dirty="0" err="1" smtClean="0"/>
              <a:t>Acquisti</a:t>
            </a:r>
            <a:r>
              <a:rPr lang="en-US" sz="1800" dirty="0" smtClean="0"/>
              <a:t>, A., (2005). Information revelation and privacy in online social networks. Proceedings of the 2005 ACM Workshop on Privacy in the Electronic Society (pp. 71–80). Alexandria, </a:t>
            </a:r>
            <a:r>
              <a:rPr lang="fr-FR" sz="1800" dirty="0" smtClean="0"/>
              <a:t>VA: ACM. doi:10.1145/1102199.1102214</a:t>
            </a:r>
          </a:p>
          <a:p>
            <a:pPr marL="0" indent="0">
              <a:buNone/>
            </a:pPr>
            <a:r>
              <a:rPr lang="fr-FR" sz="1800" dirty="0" err="1" smtClean="0"/>
              <a:t>Haferkamp</a:t>
            </a:r>
            <a:r>
              <a:rPr lang="fr-FR" sz="1800" dirty="0" smtClean="0"/>
              <a:t> (2012) </a:t>
            </a:r>
            <a:r>
              <a:rPr lang="en-US" sz="1800" dirty="0" smtClean="0"/>
              <a:t>Men </a:t>
            </a:r>
            <a:r>
              <a:rPr lang="en-US" sz="1800" dirty="0"/>
              <a:t>Are from Mars, Women Are from Venus</a:t>
            </a:r>
            <a:r>
              <a:rPr lang="en-US" sz="1800" dirty="0" smtClean="0"/>
              <a:t>? Examining </a:t>
            </a:r>
            <a:r>
              <a:rPr lang="en-US" sz="1800" dirty="0"/>
              <a:t>Gender Differences in Self-</a:t>
            </a:r>
            <a:r>
              <a:rPr lang="en-US" sz="1800" dirty="0" smtClean="0"/>
              <a:t>Presentation on </a:t>
            </a:r>
            <a:r>
              <a:rPr lang="en-US" sz="1800" dirty="0"/>
              <a:t>Social Networking </a:t>
            </a:r>
            <a:r>
              <a:rPr lang="en-US" sz="1800" dirty="0" smtClean="0"/>
              <a:t>Sites. CYBERPSYCHOLOGY</a:t>
            </a:r>
            <a:r>
              <a:rPr lang="en-US" sz="1800" dirty="0"/>
              <a:t>, BEHAVIOR, AND SOCIAL </a:t>
            </a:r>
            <a:r>
              <a:rPr lang="en-US" sz="1800" dirty="0" smtClean="0"/>
              <a:t>NETWORKING Volume </a:t>
            </a:r>
            <a:r>
              <a:rPr lang="en-US" sz="1800" dirty="0"/>
              <a:t>15, Number 2, </a:t>
            </a:r>
            <a:r>
              <a:rPr lang="en-US" sz="1800" dirty="0" smtClean="0"/>
              <a:t>2012</a:t>
            </a:r>
          </a:p>
          <a:p>
            <a:pPr marL="0" indent="0">
              <a:buNone/>
            </a:pPr>
            <a:endParaRPr lang="en-GB" sz="3000" dirty="0" smtClean="0"/>
          </a:p>
          <a:p>
            <a:endParaRPr lang="en-GB" sz="3000" dirty="0" smtClean="0"/>
          </a:p>
          <a:p>
            <a:pPr marL="0" indent="0">
              <a:buNone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xmlns="" val="61679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Our research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424936" cy="4525963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Investigation into student use of profiles in Open University online forums</a:t>
            </a:r>
          </a:p>
          <a:p>
            <a:pPr lvl="1"/>
            <a:r>
              <a:rPr lang="en-GB" dirty="0" smtClean="0"/>
              <a:t>Context was a first year Computing/IT module</a:t>
            </a:r>
          </a:p>
          <a:p>
            <a:pPr lvl="1"/>
            <a:r>
              <a:rPr lang="en-GB" dirty="0" smtClean="0"/>
              <a:t>Project supported by the OU’s </a:t>
            </a:r>
            <a:r>
              <a:rPr lang="en-GB" dirty="0" err="1" smtClean="0"/>
              <a:t>eSTEeM</a:t>
            </a:r>
            <a:r>
              <a:rPr lang="en-GB" dirty="0" smtClean="0"/>
              <a:t> initiative for scholarship in STEM subjects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networking sites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Web based services that allow individuals to: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Construct a public or semi-public profile within a bounded system</a:t>
            </a:r>
          </a:p>
          <a:p>
            <a:pPr lvl="1"/>
            <a:r>
              <a:rPr lang="en-GB" dirty="0" smtClean="0"/>
              <a:t>Articulate a list of other users with whom they share a connection</a:t>
            </a:r>
          </a:p>
          <a:p>
            <a:pPr lvl="1"/>
            <a:r>
              <a:rPr lang="en-GB" dirty="0" smtClean="0"/>
              <a:t>View and traverse their list of connections and those made by others within the system</a:t>
            </a:r>
          </a:p>
          <a:p>
            <a:pPr marL="457200" lvl="1" indent="0">
              <a:buNone/>
            </a:pPr>
            <a:r>
              <a:rPr lang="en-GB" dirty="0" smtClean="0"/>
              <a:t>(Boyd &amp; Ellison, 2007)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5483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 VLE Moodle forums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Web based services that allow individuals to: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Construct a public or semi-public profile within a bounded system</a:t>
            </a:r>
          </a:p>
          <a:p>
            <a:pPr lvl="1"/>
            <a:r>
              <a:rPr lang="en-GB" dirty="0" smtClean="0"/>
              <a:t>Cannot view or search a list of users</a:t>
            </a:r>
          </a:p>
          <a:p>
            <a:pPr lvl="1"/>
            <a:r>
              <a:rPr lang="en-GB" dirty="0" err="1" smtClean="0"/>
              <a:t>Lurkers</a:t>
            </a:r>
            <a:r>
              <a:rPr lang="en-GB" dirty="0" smtClean="0"/>
              <a:t> are invisible</a:t>
            </a:r>
          </a:p>
          <a:p>
            <a:pPr lvl="1"/>
            <a:r>
              <a:rPr lang="en-GB" dirty="0" smtClean="0"/>
              <a:t>No system of ‘Friends’</a:t>
            </a:r>
          </a:p>
        </p:txBody>
      </p:sp>
    </p:spTree>
    <p:extLst>
      <p:ext uri="{BB962C8B-B14F-4D97-AF65-F5344CB8AC3E}">
        <p14:creationId xmlns:p14="http://schemas.microsoft.com/office/powerpoint/2010/main" xmlns="" val="1134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en-GB" dirty="0" smtClean="0"/>
              <a:t>Categorising online social networks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r>
              <a:rPr lang="en-GB" dirty="0" smtClean="0"/>
              <a:t>Networks centred on a </a:t>
            </a:r>
            <a:r>
              <a:rPr lang="en-GB" i="1" dirty="0" smtClean="0"/>
              <a:t>common-bond community</a:t>
            </a:r>
            <a:endParaRPr lang="en-GB" dirty="0" smtClean="0"/>
          </a:p>
          <a:p>
            <a:pPr lvl="1"/>
            <a:r>
              <a:rPr lang="en-GB" dirty="0" smtClean="0"/>
              <a:t>Members join to maintain or establish interpersonal relationships</a:t>
            </a:r>
          </a:p>
          <a:p>
            <a:r>
              <a:rPr lang="en-GB" dirty="0" smtClean="0"/>
              <a:t>Networks centred on a </a:t>
            </a:r>
            <a:r>
              <a:rPr lang="en-GB" i="1" dirty="0" smtClean="0"/>
              <a:t>common-identity community</a:t>
            </a:r>
            <a:endParaRPr lang="en-GB" dirty="0" smtClean="0"/>
          </a:p>
          <a:p>
            <a:pPr lvl="1"/>
            <a:r>
              <a:rPr lang="en-GB" dirty="0" smtClean="0"/>
              <a:t>Members join because they all share a common interest or aim</a:t>
            </a:r>
          </a:p>
          <a:p>
            <a:pPr marL="57150" indent="0">
              <a:buNone/>
            </a:pPr>
            <a:r>
              <a:rPr lang="en-GB" dirty="0" smtClean="0"/>
              <a:t>(</a:t>
            </a:r>
            <a:r>
              <a:rPr lang="en-GB" dirty="0" err="1" smtClean="0"/>
              <a:t>Schwammlein</a:t>
            </a:r>
            <a:r>
              <a:rPr lang="en-GB" dirty="0" smtClean="0"/>
              <a:t> &amp; </a:t>
            </a:r>
            <a:r>
              <a:rPr lang="en-GB" dirty="0" err="1" smtClean="0"/>
              <a:t>Wodzicki</a:t>
            </a:r>
            <a:r>
              <a:rPr lang="en-GB" dirty="0" smtClean="0"/>
              <a:t>, 2012)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2596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Common-bond versus</a:t>
            </a:r>
            <a:br>
              <a:rPr lang="en-GB" dirty="0" smtClean="0"/>
            </a:br>
            <a:r>
              <a:rPr lang="en-GB" dirty="0" smtClean="0"/>
              <a:t> Common-identity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1"/>
            <a:ext cx="8229600" cy="4176464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from </a:t>
            </a:r>
            <a:r>
              <a:rPr lang="en-GB" sz="2400" dirty="0" err="1" smtClean="0"/>
              <a:t>Schwammlein</a:t>
            </a:r>
            <a:r>
              <a:rPr lang="en-GB" sz="2400" dirty="0" smtClean="0"/>
              <a:t> </a:t>
            </a:r>
            <a:r>
              <a:rPr lang="en-GB" sz="2400" dirty="0"/>
              <a:t>&amp; </a:t>
            </a:r>
            <a:r>
              <a:rPr lang="en-GB" sz="2400" dirty="0" err="1"/>
              <a:t>Wodzicki</a:t>
            </a:r>
            <a:r>
              <a:rPr lang="en-GB" sz="2400" dirty="0"/>
              <a:t>, </a:t>
            </a:r>
            <a:r>
              <a:rPr lang="en-GB" sz="2400" dirty="0" smtClean="0"/>
              <a:t>2012: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6084690"/>
              </p:ext>
            </p:extLst>
          </p:nvPr>
        </p:nvGraphicFramePr>
        <p:xfrm>
          <a:off x="1187624" y="2852936"/>
          <a:ext cx="6768751" cy="237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2822"/>
                <a:gridCol w="2644084"/>
                <a:gridCol w="2391845"/>
              </a:tblGrid>
              <a:tr h="58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Social Network type: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Common-bond community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Common-identity community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Title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Cooking friends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e-Cooking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0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Purpose 	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Finding friends for cooking together online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Building the largest online recipe database by sharing cooking experiences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891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OU forums fit 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have a common goal of studying the module</a:t>
            </a:r>
          </a:p>
          <a:p>
            <a:r>
              <a:rPr lang="en-GB" dirty="0" smtClean="0"/>
              <a:t>This fits with the common-identity community</a:t>
            </a:r>
          </a:p>
          <a:p>
            <a:r>
              <a:rPr lang="en-GB" dirty="0" smtClean="0"/>
              <a:t>Our research question:</a:t>
            </a:r>
          </a:p>
          <a:p>
            <a:pPr marL="400050" lvl="1" indent="0">
              <a:buNone/>
            </a:pPr>
            <a:r>
              <a:rPr lang="en-GB" i="1" dirty="0" smtClean="0">
                <a:solidFill>
                  <a:srgbClr val="0070C0"/>
                </a:solidFill>
              </a:rPr>
              <a:t>What role does a personal profile play in this type of educational online network?</a:t>
            </a:r>
            <a:endParaRPr lang="en-GB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0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profile in the OU VLE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556791"/>
            <a:ext cx="7704856" cy="4707501"/>
          </a:xfr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9843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1041</Words>
  <Application>Microsoft Office PowerPoint</Application>
  <PresentationFormat>On-screen Show (4:3)</PresentationFormat>
  <Paragraphs>185</Paragraphs>
  <Slides>23</Slides>
  <Notes>23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“To give a better understanding of who I am”   the role of personal profiles in online learning  </vt:lpstr>
      <vt:lpstr>Research into personal profiles</vt:lpstr>
      <vt:lpstr>Our research</vt:lpstr>
      <vt:lpstr>Social networking sites</vt:lpstr>
      <vt:lpstr>OU VLE Moodle forums</vt:lpstr>
      <vt:lpstr>Categorising online social networks</vt:lpstr>
      <vt:lpstr>Common-bond versus  Common-identity</vt:lpstr>
      <vt:lpstr>How do OU forums fit in?</vt:lpstr>
      <vt:lpstr>A profile in the OU VLE </vt:lpstr>
      <vt:lpstr>Images in personal profiles</vt:lpstr>
      <vt:lpstr>Data gathering</vt:lpstr>
      <vt:lpstr>The online survey</vt:lpstr>
      <vt:lpstr>Images in profiles: survey findings</vt:lpstr>
      <vt:lpstr>Images in profiles:  data from different subject areas</vt:lpstr>
      <vt:lpstr>Images in profiles:  data from different subject areas</vt:lpstr>
      <vt:lpstr>Adding information to profiles: findings from the survey</vt:lpstr>
      <vt:lpstr>Common-bond profile fields</vt:lpstr>
      <vt:lpstr>Examining the profiles</vt:lpstr>
      <vt:lpstr>Reading others’ profiles</vt:lpstr>
      <vt:lpstr>OU VLE Forum profile boxes</vt:lpstr>
      <vt:lpstr>Summary of our findings</vt:lpstr>
      <vt:lpstr>Conclusion</vt:lpstr>
      <vt:lpstr>References</vt:lpstr>
    </vt:vector>
  </TitlesOfParts>
  <Company>MESH Computers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</dc:creator>
  <cp:lastModifiedBy>Frances</cp:lastModifiedBy>
  <cp:revision>173</cp:revision>
  <dcterms:created xsi:type="dcterms:W3CDTF">2012-02-16T12:55:19Z</dcterms:created>
  <dcterms:modified xsi:type="dcterms:W3CDTF">2013-04-24T09:37:53Z</dcterms:modified>
</cp:coreProperties>
</file>