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4" r:id="rId2"/>
    <p:sldId id="265" r:id="rId3"/>
    <p:sldId id="267" r:id="rId4"/>
    <p:sldId id="277" r:id="rId5"/>
    <p:sldId id="271" r:id="rId6"/>
    <p:sldId id="269" r:id="rId7"/>
    <p:sldId id="289" r:id="rId8"/>
    <p:sldId id="270" r:id="rId9"/>
    <p:sldId id="257" r:id="rId10"/>
    <p:sldId id="260" r:id="rId11"/>
    <p:sldId id="261" r:id="rId12"/>
    <p:sldId id="278" r:id="rId13"/>
    <p:sldId id="279" r:id="rId14"/>
    <p:sldId id="282" r:id="rId15"/>
    <p:sldId id="284" r:id="rId16"/>
    <p:sldId id="275" r:id="rId17"/>
    <p:sldId id="292" r:id="rId18"/>
    <p:sldId id="293" r:id="rId19"/>
    <p:sldId id="294" r:id="rId20"/>
    <p:sldId id="285" r:id="rId21"/>
    <p:sldId id="286" r:id="rId22"/>
    <p:sldId id="287" r:id="rId23"/>
    <p:sldId id="291" r:id="rId24"/>
    <p:sldId id="295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en" initials="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7" autoAdjust="0"/>
    <p:restoredTop sz="88873" autoAdjust="0"/>
  </p:normalViewPr>
  <p:slideViewPr>
    <p:cSldViewPr>
      <p:cViewPr varScale="1">
        <p:scale>
          <a:sx n="93" d="100"/>
          <a:sy n="93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59701565082145E-2"/>
          <c:y val="5.8891555233659673E-2"/>
          <c:w val="0.83180033051424151"/>
          <c:h val="0.90483594320148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6296296296296328E-3"/>
                  <c:y val="0.24412484149782052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b="1" dirty="0" smtClean="0"/>
                      <a:t>Yes</a:t>
                    </a:r>
                  </a:p>
                  <a:p>
                    <a:pPr>
                      <a:defRPr b="1"/>
                    </a:pPr>
                    <a:r>
                      <a:rPr lang="en-US" b="1" dirty="0" smtClean="0"/>
                      <a:t>48%</a:t>
                    </a:r>
                    <a:endParaRPr lang="en-US" dirty="0"/>
                  </a:p>
                </c:rich>
              </c:tx>
              <c:spPr>
                <a:noFill/>
              </c:spPr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6296296296296328E-3"/>
                  <c:y val="0.2441248414978205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No</a:t>
                    </a:r>
                  </a:p>
                  <a:p>
                    <a:r>
                      <a:rPr lang="en-US" b="1" dirty="0" smtClean="0"/>
                      <a:t>48%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?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7.576288184415135E-2"/>
                </c:manualLayout>
              </c:layout>
              <c:tx>
                <c:rich>
                  <a:bodyPr/>
                  <a:lstStyle/>
                  <a:p>
                    <a:r>
                      <a:rPr lang="en-US" b="1" smtClean="0"/>
                      <a:t>Don’t know</a:t>
                    </a:r>
                  </a:p>
                  <a:p>
                    <a:r>
                      <a:rPr lang="en-US" b="1" smtClean="0"/>
                      <a:t>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822528"/>
        <c:axId val="24824064"/>
      </c:barChart>
      <c:catAx>
        <c:axId val="2482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824064"/>
        <c:crosses val="autoZero"/>
        <c:auto val="1"/>
        <c:lblAlgn val="ctr"/>
        <c:lblOffset val="100"/>
        <c:noMultiLvlLbl val="0"/>
      </c:catAx>
      <c:valAx>
        <c:axId val="24824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822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LinkedIn</c:v>
                </c:pt>
                <c:pt idx="2">
                  <c:v>Twitter</c:v>
                </c:pt>
                <c:pt idx="3">
                  <c:v>Other</c:v>
                </c:pt>
                <c:pt idx="4">
                  <c:v>None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0.68200000000000005</c:v>
                </c:pt>
                <c:pt idx="1">
                  <c:v>0.22699999999999998</c:v>
                </c:pt>
                <c:pt idx="2">
                  <c:v>0.54500000000000004</c:v>
                </c:pt>
                <c:pt idx="3">
                  <c:v>0.13600000000000001</c:v>
                </c:pt>
                <c:pt idx="4">
                  <c:v>0.22699999999999998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 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LinkedIn</c:v>
                </c:pt>
                <c:pt idx="2">
                  <c:v>Twitter</c:v>
                </c:pt>
                <c:pt idx="3">
                  <c:v>Other</c:v>
                </c:pt>
                <c:pt idx="4">
                  <c:v>None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976832"/>
        <c:axId val="157986816"/>
      </c:barChart>
      <c:catAx>
        <c:axId val="157976832"/>
        <c:scaling>
          <c:orientation val="minMax"/>
        </c:scaling>
        <c:delete val="0"/>
        <c:axPos val="b"/>
        <c:majorTickMark val="out"/>
        <c:minorTickMark val="none"/>
        <c:tickLblPos val="nextTo"/>
        <c:crossAx val="157986816"/>
        <c:crosses val="autoZero"/>
        <c:auto val="1"/>
        <c:lblAlgn val="ctr"/>
        <c:lblOffset val="100"/>
        <c:noMultiLvlLbl val="0"/>
      </c:catAx>
      <c:valAx>
        <c:axId val="1579868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57976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0.23625</cdr:x>
      <cdr:y>0.06364</cdr:y>
    </cdr:from>
    <cdr:to>
      <cdr:x>0.40249</cdr:x>
      <cdr:y>0.19092</cdr:y>
    </cdr:to>
    <cdr:sp macro="" textlink="">
      <cdr:nvSpPr>
        <cdr:cNvPr id="2" name="Line Callout 1 1"/>
        <cdr:cNvSpPr/>
      </cdr:nvSpPr>
      <cdr:spPr>
        <a:xfrm xmlns:a="http://schemas.openxmlformats.org/drawingml/2006/main">
          <a:off x="1944243" y="288032"/>
          <a:ext cx="1368089" cy="576065"/>
        </a:xfrm>
        <a:prstGeom xmlns:a="http://schemas.openxmlformats.org/drawingml/2006/main" prst="borderCallout1">
          <a:avLst>
            <a:gd name="adj1" fmla="val 47448"/>
            <a:gd name="adj2" fmla="val 1083"/>
            <a:gd name="adj3" fmla="val 51518"/>
            <a:gd name="adj4" fmla="val -34014"/>
          </a:avLst>
        </a:prstGeom>
        <a:noFill xmlns:a="http://schemas.openxmlformats.org/drawingml/2006/main"/>
        <a:ln xmlns:a="http://schemas.openxmlformats.org/drawingml/2006/main" w="3175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400" dirty="0" smtClean="0">
              <a:solidFill>
                <a:schemeClr val="tx1"/>
              </a:solidFill>
            </a:rPr>
            <a:t>Actual number of responses</a:t>
          </a:r>
          <a:endParaRPr lang="en-US" sz="1400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FBE0C1A-D225-4539-A1C9-DD439515E1D0}" type="datetimeFigureOut">
              <a:rPr lang="en-GB"/>
              <a:pPr>
                <a:defRPr/>
              </a:pPr>
              <a:t>07/06/2012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AF3A045-32C4-446A-961F-503116F623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455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…add photographs etc.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…such as LinkedIn and </a:t>
            </a:r>
            <a:r>
              <a:rPr lang="en-GB" dirty="0" smtClean="0"/>
              <a:t>Facebook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…different meanings</a:t>
            </a:r>
            <a:r>
              <a:rPr lang="en-GB" baseline="0" dirty="0" smtClean="0"/>
              <a:t> for ‘user profile’  </a:t>
            </a:r>
            <a:r>
              <a:rPr lang="en-GB" baseline="0" dirty="0" err="1" smtClean="0"/>
              <a:t>vs</a:t>
            </a:r>
            <a:r>
              <a:rPr lang="en-GB" baseline="0" dirty="0" smtClean="0"/>
              <a:t> ’member profile’, ‘personal profile’</a:t>
            </a:r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5110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dirty="0" smtClean="0"/>
              <a:t>Blue person also added: even though I’m aware of limited access to my profile, may also be linked to my introverted nature</a:t>
            </a:r>
          </a:p>
          <a:p>
            <a:pPr>
              <a:spcBef>
                <a:spcPct val="0"/>
              </a:spcBef>
            </a:pPr>
            <a:endParaRPr lang="en-GB" dirty="0" smtClean="0"/>
          </a:p>
          <a:p>
            <a:pPr>
              <a:spcBef>
                <a:spcPct val="0"/>
              </a:spcBef>
            </a:pPr>
            <a:r>
              <a:rPr lang="en-GB" dirty="0" smtClean="0"/>
              <a:t>Also the reasons</a:t>
            </a:r>
            <a:r>
              <a:rPr lang="en-GB" baseline="0" dirty="0" smtClean="0"/>
              <a:t> for not uploading an image were the same.</a:t>
            </a:r>
            <a:endParaRPr lang="en-GB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CCC49F11-34DD-450E-B0A7-762AF2810F37}" type="slidenum">
              <a:rPr lang="en-GB"/>
              <a:pPr eaLnBrk="1" hangingPunct="1"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Others in the same vein were: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I’m a consultant so I want to put ideas that I get so that people go ‘yes you’re the person that we want to use’. but also there are a lot of interesting chat threads that help me to keep up with my industry. Since I gain from it I’m prepared to put effort into it.</a:t>
            </a:r>
          </a:p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62E0F262-4F07-45B7-99E0-BA1EC97BAC2C}" type="slidenum">
              <a:rPr lang="en-GB"/>
              <a:pPr eaLnBrk="1" hangingPunct="1"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62E0F262-4F07-45B7-99E0-BA1EC97BAC2C}" type="slidenum">
              <a:rPr lang="en-GB"/>
              <a:pPr eaLnBrk="1" hangingPunct="1"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dirty="0" smtClean="0"/>
              <a:t>The basic information added by the University consists of: email address; location; link to OU blog; The student can choose</a:t>
            </a:r>
            <a:r>
              <a:rPr lang="en-GB" baseline="0" dirty="0" smtClean="0"/>
              <a:t> to some text data, a picture and things like Skype ID</a:t>
            </a:r>
            <a:endParaRPr lang="en-GB" dirty="0" smtClean="0"/>
          </a:p>
          <a:p>
            <a:pPr>
              <a:spcBef>
                <a:spcPct val="0"/>
              </a:spcBef>
            </a:pPr>
            <a:r>
              <a:rPr lang="en-GB" dirty="0" smtClean="0"/>
              <a:t>Choices about what to reveal include: email address or not; etc. 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5F3B3B16-EF75-4002-959B-2390178FB45E}" type="slidenum">
              <a:rPr lang="en-GB"/>
              <a:pPr eaLnBrk="1" hangingPunct="1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053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</a:t>
            </a:r>
            <a:r>
              <a:rPr lang="en-GB" baseline="0" dirty="0" smtClean="0"/>
              <a:t> presentation </a:t>
            </a:r>
            <a:r>
              <a:rPr lang="en-GB" baseline="0" dirty="0" smtClean="0"/>
              <a:t>doesn’t discuss observations of profiles because of ethical/consent issues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053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Next – details of the survey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516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… </a:t>
            </a:r>
            <a:r>
              <a:rPr lang="en-GB" sz="1200" dirty="0" smtClean="0">
                <a:solidFill>
                  <a:srgbClr val="C00000"/>
                </a:solidFill>
              </a:rPr>
              <a:t>when you can see </a:t>
            </a:r>
            <a:r>
              <a:rPr lang="en-GB" sz="1200" dirty="0" err="1" smtClean="0">
                <a:solidFill>
                  <a:srgbClr val="C00000"/>
                </a:solidFill>
              </a:rPr>
              <a:t>someones</a:t>
            </a:r>
            <a:r>
              <a:rPr lang="en-GB" sz="1200" dirty="0" smtClean="0">
                <a:solidFill>
                  <a:srgbClr val="C00000"/>
                </a:solidFill>
              </a:rPr>
              <a:t> face over the internet, and makes it easier to talk to them, instead of them being this 'anonymous' stranger behind a computer. I like to be approachable.”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84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dirty="0" smtClean="0"/>
              <a:t>Half </a:t>
            </a:r>
            <a:r>
              <a:rPr lang="en-GB" dirty="0" smtClean="0"/>
              <a:t>of respondents had </a:t>
            </a:r>
            <a:r>
              <a:rPr lang="en-GB" dirty="0" smtClean="0"/>
              <a:t>put some </a:t>
            </a:r>
            <a:r>
              <a:rPr lang="en-GB" dirty="0" smtClean="0"/>
              <a:t>of their own information into their profile. </a:t>
            </a:r>
            <a:endParaRPr lang="en-GB" dirty="0" smtClean="0"/>
          </a:p>
          <a:p>
            <a:pPr>
              <a:spcBef>
                <a:spcPct val="0"/>
              </a:spcBef>
            </a:pPr>
            <a:r>
              <a:rPr lang="en-GB" dirty="0" smtClean="0"/>
              <a:t>Some </a:t>
            </a:r>
            <a:r>
              <a:rPr lang="en-GB" dirty="0" smtClean="0"/>
              <a:t>confusion here since there was</a:t>
            </a:r>
            <a:r>
              <a:rPr lang="en-GB" baseline="0" dirty="0" smtClean="0"/>
              <a:t> some confusion as to what the OU put in and what they </a:t>
            </a:r>
            <a:r>
              <a:rPr lang="en-GB" baseline="0" dirty="0" smtClean="0"/>
              <a:t>chose </a:t>
            </a:r>
            <a:r>
              <a:rPr lang="en-GB" baseline="0" dirty="0" smtClean="0"/>
              <a:t>to put in themselves</a:t>
            </a:r>
            <a:r>
              <a:rPr lang="en-GB" dirty="0" smtClean="0"/>
              <a:t>. 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A7CB6105-7F86-4A52-A378-509CBE40CEC7}" type="slidenum">
              <a:rPr lang="en-GB"/>
              <a:pPr eaLnBrk="1" hangingPunct="1"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dirty="0" smtClean="0"/>
              <a:t>Discussion of confusion apparent between OU added info and own info. </a:t>
            </a:r>
            <a:endParaRPr lang="en-GB" dirty="0" smtClean="0"/>
          </a:p>
          <a:p>
            <a:pPr>
              <a:spcBef>
                <a:spcPct val="0"/>
              </a:spcBef>
            </a:pPr>
            <a:r>
              <a:rPr lang="en-GB" dirty="0" smtClean="0"/>
              <a:t>Also </a:t>
            </a:r>
            <a:r>
              <a:rPr lang="en-GB" dirty="0" smtClean="0"/>
              <a:t>confusion with our question. </a:t>
            </a:r>
            <a:endParaRPr lang="en-GB" dirty="0" smtClean="0"/>
          </a:p>
          <a:p>
            <a:pPr>
              <a:spcBef>
                <a:spcPct val="0"/>
              </a:spcBef>
            </a:pPr>
            <a:r>
              <a:rPr lang="en-GB" dirty="0" smtClean="0"/>
              <a:t>Lastly </a:t>
            </a:r>
            <a:r>
              <a:rPr lang="en-GB" dirty="0" smtClean="0"/>
              <a:t>students not certain about what is visible and whether their own </a:t>
            </a:r>
            <a:r>
              <a:rPr lang="en-GB" dirty="0" smtClean="0"/>
              <a:t>choices </a:t>
            </a:r>
            <a:r>
              <a:rPr lang="en-GB" dirty="0" smtClean="0"/>
              <a:t>work</a:t>
            </a:r>
            <a:r>
              <a:rPr lang="en-GB" dirty="0" smtClean="0"/>
              <a:t>.</a:t>
            </a:r>
          </a:p>
          <a:p>
            <a:pPr>
              <a:spcBef>
                <a:spcPct val="0"/>
              </a:spcBef>
            </a:pPr>
            <a:r>
              <a:rPr lang="en-GB" dirty="0" smtClean="0"/>
              <a:t>There are usability implications here (which may also apply to SNS).</a:t>
            </a:r>
          </a:p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AA100A65-8E24-49AE-AA61-CEF9B8C3B269}" type="slidenum">
              <a:rPr lang="en-GB"/>
              <a:pPr eaLnBrk="1" hangingPunct="1"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Others in the same vein were: I wanted to let people know what sort of person I was by listing some basic information about myself; again, not sure, just seemed appropriate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62E0F262-4F07-45B7-99E0-BA1EC97BAC2C}" type="slidenum">
              <a:rPr lang="en-GB"/>
              <a:pPr eaLnBrk="1" hangingPunct="1"/>
              <a:t>14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E3A49-498D-49A0-9976-9294DBEDA562}" type="datetimeFigureOut">
              <a:rPr lang="en-GB"/>
              <a:pPr>
                <a:defRPr/>
              </a:pPr>
              <a:t>07/06/2012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C9652-1DED-4173-8A56-0EDFC8750C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56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03FC1-C09E-4671-B278-199A366E8156}" type="datetimeFigureOut">
              <a:rPr lang="en-GB"/>
              <a:pPr>
                <a:defRPr/>
              </a:pPr>
              <a:t>07/06/2012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ACF35-5C27-4F95-98BC-861FB8556E2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02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B1F4D-797F-4415-A3C8-541F54E8A911}" type="datetimeFigureOut">
              <a:rPr lang="en-GB"/>
              <a:pPr>
                <a:defRPr/>
              </a:pPr>
              <a:t>07/06/2012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2A669-94D6-42DA-8A51-91525AD1B3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41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50C6-71F8-4C2F-9142-E9F10051FBF0}" type="datetimeFigureOut">
              <a:rPr lang="en-GB"/>
              <a:pPr>
                <a:defRPr/>
              </a:pPr>
              <a:t>07/06/2012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476BF-24BA-4A45-8D81-997950F7215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07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C733B-16D7-4A38-8EB6-241AA8943472}" type="datetimeFigureOut">
              <a:rPr lang="en-GB"/>
              <a:pPr>
                <a:defRPr/>
              </a:pPr>
              <a:t>07/06/2012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FFF4B-1ED6-408C-8A5F-C666D7098D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5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74613-8BCD-40CC-8DD4-77B86C2AC3D5}" type="datetimeFigureOut">
              <a:rPr lang="en-GB"/>
              <a:pPr>
                <a:defRPr/>
              </a:pPr>
              <a:t>07/06/2012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5C296-34B9-4751-88E3-236D019D613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69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032BB-4710-4279-8AFA-C617863FDBE8}" type="datetimeFigureOut">
              <a:rPr lang="en-GB"/>
              <a:pPr>
                <a:defRPr/>
              </a:pPr>
              <a:t>07/06/2012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5067C-3E74-4D0A-906F-4BB79B664B2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47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B734-7A92-4520-A6B0-C607610A517B}" type="datetimeFigureOut">
              <a:rPr lang="en-GB"/>
              <a:pPr>
                <a:defRPr/>
              </a:pPr>
              <a:t>07/06/2012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8FE67-F4C9-4A62-B25C-BF60BD21159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5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F0050-3A0E-4291-9BCA-06103876E2A9}" type="datetimeFigureOut">
              <a:rPr lang="en-GB"/>
              <a:pPr>
                <a:defRPr/>
              </a:pPr>
              <a:t>07/06/2012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22D60-2FD2-4881-9FDE-4D99D56760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33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C4AA6-F0DC-416D-8977-AAB46BEB3DEA}" type="datetimeFigureOut">
              <a:rPr lang="en-GB"/>
              <a:pPr>
                <a:defRPr/>
              </a:pPr>
              <a:t>07/06/2012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5834B-0F3B-4995-93EB-0319C0C9814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43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B0FE3-ACE5-4077-8599-C010C6ABCDE6}" type="datetimeFigureOut">
              <a:rPr lang="en-GB"/>
              <a:pPr>
                <a:defRPr/>
              </a:pPr>
              <a:t>07/06/2012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B6760-65BE-45CE-AA46-9DA91F7C09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567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E531F7-B9C9-4D02-8AB6-203E763B2E37}" type="datetimeFigureOut">
              <a:rPr lang="en-GB"/>
              <a:pPr>
                <a:defRPr/>
              </a:pPr>
              <a:t>07/06/2012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D423E8-1932-4C8C-AB79-A00670225B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8" name="Picture 2" descr="ou_CompSig_new_rgb-37mm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79453"/>
            <a:ext cx="842952" cy="582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esteem-education-logo-orange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403867"/>
            <a:ext cx="1512168" cy="404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39552" y="1700213"/>
            <a:ext cx="7920880" cy="14700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Students’ online profiles for employability and community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 smtClean="0">
                <a:solidFill>
                  <a:srgbClr val="0070C0"/>
                </a:solidFill>
              </a:rPr>
              <a:t>Frances Chetwynd, </a:t>
            </a:r>
            <a:r>
              <a:rPr lang="en-GB" sz="2800" dirty="0">
                <a:solidFill>
                  <a:srgbClr val="0070C0"/>
                </a:solidFill>
              </a:rPr>
              <a:t>Karen </a:t>
            </a:r>
            <a:r>
              <a:rPr lang="en-GB" sz="2800" dirty="0" smtClean="0">
                <a:solidFill>
                  <a:srgbClr val="0070C0"/>
                </a:solidFill>
              </a:rPr>
              <a:t>Kear, Helen </a:t>
            </a:r>
            <a:r>
              <a:rPr lang="en-GB" sz="2800" dirty="0" err="1" smtClean="0">
                <a:solidFill>
                  <a:srgbClr val="0070C0"/>
                </a:solidFill>
              </a:rPr>
              <a:t>Jefferis</a:t>
            </a:r>
            <a:r>
              <a:rPr lang="en-GB" sz="2800" dirty="0" smtClean="0">
                <a:solidFill>
                  <a:srgbClr val="0070C0"/>
                </a:solidFill>
              </a:rPr>
              <a:t> and John </a:t>
            </a:r>
            <a:r>
              <a:rPr lang="en-GB" sz="2800" dirty="0">
                <a:solidFill>
                  <a:srgbClr val="0070C0"/>
                </a:solidFill>
              </a:rPr>
              <a:t>Woodthorpe </a:t>
            </a:r>
            <a:endParaRPr lang="en-GB" sz="2800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GB" sz="2800" i="1" dirty="0" smtClean="0">
                <a:solidFill>
                  <a:srgbClr val="0070C0"/>
                </a:solidFill>
              </a:rPr>
              <a:t>The Open University</a:t>
            </a:r>
            <a:r>
              <a:rPr lang="en-GB" sz="2400" i="1" dirty="0" smtClean="0">
                <a:solidFill>
                  <a:srgbClr val="0070C0"/>
                </a:solidFill>
              </a:rPr>
              <a:t> </a:t>
            </a:r>
            <a:endParaRPr lang="en-GB" sz="2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874732" cy="922114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 smtClean="0"/>
              <a:t>“What </a:t>
            </a:r>
            <a:r>
              <a:rPr lang="en-GB" sz="3600" dirty="0" smtClean="0"/>
              <a:t>kind of photo or image did you upload</a:t>
            </a:r>
            <a:r>
              <a:rPr lang="en-GB" sz="3600" dirty="0" smtClean="0"/>
              <a:t>?”</a:t>
            </a:r>
            <a:endParaRPr lang="en-GB" sz="36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307901"/>
            <a:ext cx="8229600" cy="521744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GB" sz="2400" dirty="0" smtClean="0"/>
              <a:t>93% </a:t>
            </a:r>
            <a:r>
              <a:rPr lang="en-GB" sz="2400" dirty="0" smtClean="0"/>
              <a:t>(14/15) selected: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GB" sz="2400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GB" sz="2400" dirty="0" smtClean="0"/>
              <a:t>One commented: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marL="0" indent="0" algn="r" eaLnBrk="1" fontAlgn="auto" hangingPunct="1">
              <a:spcAft>
                <a:spcPts val="0"/>
              </a:spcAft>
              <a:buNone/>
              <a:defRPr/>
            </a:pPr>
            <a:endParaRPr lang="en-GB" sz="2400" dirty="0" smtClean="0"/>
          </a:p>
          <a:p>
            <a:pPr marL="0" indent="0" algn="r" eaLnBrk="1" fontAlgn="auto" hangingPunct="1">
              <a:spcAft>
                <a:spcPts val="0"/>
              </a:spcAft>
              <a:buNone/>
              <a:defRPr/>
            </a:pPr>
            <a:r>
              <a:rPr lang="en-GB" sz="2400" dirty="0" smtClean="0"/>
              <a:t>And one also stated: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1043608" y="5301208"/>
            <a:ext cx="5112567" cy="1080120"/>
          </a:xfrm>
          <a:prstGeom prst="wedgeRoundRectCallout">
            <a:avLst>
              <a:gd name="adj1" fmla="val 75641"/>
              <a:gd name="adj2" fmla="val -4931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 dirty="0" err="1" smtClean="0">
                <a:solidFill>
                  <a:srgbClr val="C00000"/>
                </a:solidFill>
              </a:rPr>
              <a:t>i</a:t>
            </a:r>
            <a:r>
              <a:rPr lang="en-GB" sz="2000" i="1" dirty="0" smtClean="0">
                <a:solidFill>
                  <a:srgbClr val="C00000"/>
                </a:solidFill>
              </a:rPr>
              <a:t> 'digitised' my face - my course is entitled 'My Digital Life' so </a:t>
            </a:r>
            <a:r>
              <a:rPr lang="en-GB" sz="2000" i="1" dirty="0" err="1" smtClean="0">
                <a:solidFill>
                  <a:srgbClr val="C00000"/>
                </a:solidFill>
              </a:rPr>
              <a:t>i</a:t>
            </a:r>
            <a:r>
              <a:rPr lang="en-GB" sz="2000" i="1" dirty="0" smtClean="0">
                <a:solidFill>
                  <a:srgbClr val="C00000"/>
                </a:solidFill>
              </a:rPr>
              <a:t> though it was appropriate</a:t>
            </a:r>
            <a:endParaRPr lang="en-GB" sz="2000" i="1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2145081" y="3284984"/>
            <a:ext cx="5328592" cy="1110848"/>
          </a:xfrm>
          <a:prstGeom prst="wedgeRoundRectCallout">
            <a:avLst>
              <a:gd name="adj1" fmla="val -62710"/>
              <a:gd name="adj2" fmla="val -5496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 dirty="0" smtClean="0">
                <a:solidFill>
                  <a:schemeClr val="accent6">
                    <a:lumMod val="75000"/>
                  </a:schemeClr>
                </a:solidFill>
              </a:rPr>
              <a:t>A photo of me and my pet dog, making sure the photo did not actually show my face</a:t>
            </a:r>
            <a:endParaRPr lang="en-GB" sz="20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067944" y="1844824"/>
            <a:ext cx="4320480" cy="792088"/>
          </a:xfrm>
          <a:prstGeom prst="wedgeRoundRectCallout">
            <a:avLst>
              <a:gd name="adj1" fmla="val -62710"/>
              <a:gd name="adj2" fmla="val -5496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 dirty="0">
                <a:solidFill>
                  <a:srgbClr val="C00000"/>
                </a:solidFill>
              </a:rPr>
              <a:t>A photo of me, on my own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4" grpId="0" animBg="1"/>
      <p:bldP spid="8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63" y="1196752"/>
            <a:ext cx="8833517" cy="5328592"/>
          </a:xfrm>
          <a:ln>
            <a:noFill/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/>
              <a:t>Common responses were that it was more personal, added “identity” to their profile , or helped to “put a face to a name”: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/>
              <a:t>Or that it was conventional or the norm: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4722" y="188640"/>
            <a:ext cx="8928992" cy="96276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 smtClean="0"/>
              <a:t>“What </a:t>
            </a:r>
            <a:r>
              <a:rPr lang="en-GB" sz="3600" dirty="0"/>
              <a:t>prompted you to upload a </a:t>
            </a:r>
            <a:r>
              <a:rPr lang="en-GB" sz="3600" dirty="0" smtClean="0"/>
              <a:t>photo/image</a:t>
            </a:r>
            <a:r>
              <a:rPr lang="en-GB" sz="3600" dirty="0" smtClean="0"/>
              <a:t>?”</a:t>
            </a:r>
            <a:endParaRPr lang="en-GB" sz="3600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3817269" y="5301208"/>
            <a:ext cx="3888432" cy="1008112"/>
          </a:xfrm>
          <a:prstGeom prst="wedgeRoundRectCallout">
            <a:avLst>
              <a:gd name="adj1" fmla="val -82410"/>
              <a:gd name="adj2" fmla="val -5548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 dirty="0">
                <a:solidFill>
                  <a:schemeClr val="accent6">
                    <a:lumMod val="75000"/>
                  </a:schemeClr>
                </a:solidFill>
              </a:rPr>
              <a:t>I just normally do when I'm on a forum. It seemed the convention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2699792" y="3344060"/>
            <a:ext cx="4464496" cy="1008112"/>
          </a:xfrm>
          <a:prstGeom prst="wedgeRoundRectCallout">
            <a:avLst>
              <a:gd name="adj1" fmla="val 59195"/>
              <a:gd name="adj2" fmla="val -4922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 dirty="0" smtClean="0">
                <a:solidFill>
                  <a:schemeClr val="accent3">
                    <a:lumMod val="75000"/>
                  </a:schemeClr>
                </a:solidFill>
              </a:rPr>
              <a:t>Seeing the anonymous image on forum posts against my profile didn't look right</a:t>
            </a:r>
            <a:endParaRPr lang="en-GB" sz="20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64716" y="4437112"/>
            <a:ext cx="883351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GB" sz="2400" dirty="0" smtClean="0"/>
              <a:t> 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1111363" y="2348880"/>
            <a:ext cx="3600400" cy="648072"/>
          </a:xfrm>
          <a:prstGeom prst="wedgeRoundRectCallout">
            <a:avLst>
              <a:gd name="adj1" fmla="val -38179"/>
              <a:gd name="adj2" fmla="val -8402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 dirty="0" smtClean="0">
                <a:solidFill>
                  <a:srgbClr val="C00000"/>
                </a:solidFill>
              </a:rPr>
              <a:t>I </a:t>
            </a:r>
            <a:r>
              <a:rPr lang="en-GB" sz="2000" i="1" dirty="0" smtClean="0">
                <a:solidFill>
                  <a:srgbClr val="C00000"/>
                </a:solidFill>
              </a:rPr>
              <a:t>like to be approachable</a:t>
            </a:r>
            <a:endParaRPr lang="en-GB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  <p:bldP spid="7" grpId="0" build="p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6712"/>
            <a:ext cx="8964488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“Have </a:t>
            </a:r>
            <a:r>
              <a:rPr lang="en-GB" dirty="0" smtClean="0"/>
              <a:t>you entered information into your OU forums profile</a:t>
            </a:r>
            <a:r>
              <a:rPr lang="en-GB" dirty="0" smtClean="0"/>
              <a:t>?”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647341"/>
              </p:ext>
            </p:extLst>
          </p:nvPr>
        </p:nvGraphicFramePr>
        <p:xfrm>
          <a:off x="467544" y="2220507"/>
          <a:ext cx="6840760" cy="3877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96999" y="188640"/>
            <a:ext cx="8229600" cy="1143000"/>
          </a:xfrm>
        </p:spPr>
        <p:txBody>
          <a:bodyPr/>
          <a:lstStyle/>
          <a:p>
            <a:r>
              <a:rPr lang="en-GB" dirty="0" smtClean="0"/>
              <a:t>Confusion about the profile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07370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en-GB" sz="2400" dirty="0" smtClean="0"/>
              <a:t>Why did you add information?</a:t>
            </a:r>
          </a:p>
          <a:p>
            <a:pPr>
              <a:buFont typeface="Arial" charset="0"/>
              <a:buNone/>
              <a:defRPr/>
            </a:pPr>
            <a:endParaRPr lang="en-GB" sz="2400" dirty="0" smtClean="0"/>
          </a:p>
          <a:p>
            <a:pPr>
              <a:buFont typeface="Arial" charset="0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Arial" charset="0"/>
              <a:buNone/>
              <a:defRPr/>
            </a:pPr>
            <a:endParaRPr lang="en-GB" dirty="0"/>
          </a:p>
          <a:p>
            <a:pPr>
              <a:buFont typeface="Arial" charset="0"/>
              <a:buNone/>
              <a:defRPr/>
            </a:pPr>
            <a:endParaRPr lang="en-GB" sz="1400" dirty="0" smtClean="0"/>
          </a:p>
          <a:p>
            <a:pPr>
              <a:buFont typeface="Arial" charset="0"/>
              <a:buNone/>
              <a:defRPr/>
            </a:pPr>
            <a:endParaRPr lang="en-GB" sz="2400" dirty="0" smtClean="0"/>
          </a:p>
          <a:p>
            <a:pPr>
              <a:buFont typeface="Arial" charset="0"/>
              <a:buNone/>
              <a:defRPr/>
            </a:pPr>
            <a:r>
              <a:rPr lang="en-GB" sz="2400" dirty="0" smtClean="0"/>
              <a:t>Confusion about what others can see:</a:t>
            </a:r>
            <a:endParaRPr lang="en-GB" sz="2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4355976" y="3212976"/>
            <a:ext cx="4214154" cy="648072"/>
          </a:xfrm>
          <a:prstGeom prst="wedgeRoundRectCallout">
            <a:avLst>
              <a:gd name="adj1" fmla="val -69742"/>
              <a:gd name="adj2" fmla="val -6143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 dirty="0" smtClean="0">
                <a:solidFill>
                  <a:srgbClr val="0070C0"/>
                </a:solidFill>
              </a:rPr>
              <a:t>It was part of the application form</a:t>
            </a:r>
            <a:endParaRPr lang="en-GB" sz="20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804332" y="2204864"/>
            <a:ext cx="6464572" cy="720576"/>
          </a:xfrm>
          <a:prstGeom prst="wedgeRoundRectCallout">
            <a:avLst>
              <a:gd name="adj1" fmla="val -44588"/>
              <a:gd name="adj2" fmla="val -8818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i="1" dirty="0" smtClean="0">
                <a:solidFill>
                  <a:srgbClr val="FF0000"/>
                </a:solidFill>
              </a:rPr>
              <a:t>…it </a:t>
            </a:r>
            <a:r>
              <a:rPr lang="en-GB" sz="2000" i="1" dirty="0">
                <a:solidFill>
                  <a:srgbClr val="FF0000"/>
                </a:solidFill>
              </a:rPr>
              <a:t>was requested in my profile. I was merely filling it in.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804332" y="5157192"/>
            <a:ext cx="7480150" cy="936104"/>
          </a:xfrm>
          <a:prstGeom prst="wedgeRoundRectCallout">
            <a:avLst>
              <a:gd name="adj1" fmla="val 353"/>
              <a:gd name="adj2" fmla="val -10304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i="1" dirty="0">
                <a:solidFill>
                  <a:srgbClr val="00B050"/>
                </a:solidFill>
              </a:rPr>
              <a:t>‘…All that should be visible is my name and location though I am not certain that it isn't showing my email address as well…’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5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30439" y="260648"/>
            <a:ext cx="8229600" cy="1143000"/>
          </a:xfrm>
        </p:spPr>
        <p:txBody>
          <a:bodyPr/>
          <a:lstStyle/>
          <a:p>
            <a:r>
              <a:rPr lang="en-GB" dirty="0" smtClean="0"/>
              <a:t>Why did students add information?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579" y="1484784"/>
            <a:ext cx="7730813" cy="48245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 smtClean="0"/>
              <a:t>Some social responses: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sz="2400" dirty="0" smtClean="0"/>
              <a:t>some more pragmatic:</a:t>
            </a:r>
          </a:p>
          <a:p>
            <a:pPr>
              <a:buFont typeface="Arial" charset="0"/>
              <a:buNone/>
              <a:defRPr/>
            </a:pPr>
            <a:endParaRPr lang="en-GB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Font typeface="Arial" charset="0"/>
              <a:buNone/>
              <a:defRPr/>
            </a:pPr>
            <a:endParaRPr lang="en-GB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Rounded Rectangular Callout 1"/>
          <p:cNvSpPr/>
          <p:nvPr/>
        </p:nvSpPr>
        <p:spPr>
          <a:xfrm>
            <a:off x="2123728" y="2132856"/>
            <a:ext cx="6484016" cy="862355"/>
          </a:xfrm>
          <a:prstGeom prst="wedgeRoundRectCallout">
            <a:avLst>
              <a:gd name="adj1" fmla="val -64274"/>
              <a:gd name="adj2" fmla="val -6302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 dirty="0" smtClean="0">
                <a:solidFill>
                  <a:schemeClr val="accent2"/>
                </a:solidFill>
              </a:rPr>
              <a:t>Community spirit - share some carefully chosen info with other students for </a:t>
            </a:r>
            <a:r>
              <a:rPr lang="en-GB" sz="2000" i="1" dirty="0" err="1" smtClean="0">
                <a:solidFill>
                  <a:schemeClr val="accent2"/>
                </a:solidFill>
              </a:rPr>
              <a:t>friendlyness</a:t>
            </a:r>
            <a:endParaRPr lang="en-GB" sz="20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899592" y="3291809"/>
            <a:ext cx="2664296" cy="713255"/>
          </a:xfrm>
          <a:prstGeom prst="wedgeRoundRectCallout">
            <a:avLst>
              <a:gd name="adj1" fmla="val -62520"/>
              <a:gd name="adj2" fmla="val -5214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charset="0"/>
              <a:buNone/>
              <a:defRPr/>
            </a:pPr>
            <a:r>
              <a:rPr lang="en-GB" sz="2000" i="1" dirty="0">
                <a:solidFill>
                  <a:srgbClr val="0070C0"/>
                </a:solidFill>
              </a:rPr>
              <a:t>To allow a small insight into my </a:t>
            </a:r>
            <a:r>
              <a:rPr lang="en-GB" sz="2000" i="1" dirty="0" smtClean="0">
                <a:solidFill>
                  <a:srgbClr val="0070C0"/>
                </a:solidFill>
              </a:rPr>
              <a:t>personality</a:t>
            </a:r>
            <a:endParaRPr lang="en-GB" sz="2000" i="1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4383930" y="3180384"/>
            <a:ext cx="4480596" cy="936104"/>
          </a:xfrm>
          <a:prstGeom prst="wedgeRoundRectCallout">
            <a:avLst>
              <a:gd name="adj1" fmla="val -64245"/>
              <a:gd name="adj2" fmla="val -5188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chemeClr val="accent3">
                    <a:lumMod val="50000"/>
                  </a:schemeClr>
                </a:solidFill>
              </a:rPr>
              <a:t>I felt it was sociable </a:t>
            </a:r>
            <a:r>
              <a:rPr lang="en-GB" sz="2000" i="1" dirty="0" smtClean="0">
                <a:solidFill>
                  <a:schemeClr val="accent3">
                    <a:lumMod val="50000"/>
                  </a:schemeClr>
                </a:solidFill>
              </a:rPr>
              <a:t>to tell people who were interested, who I am and what I do</a:t>
            </a:r>
            <a:endParaRPr lang="en-GB" sz="2000" i="1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5436096" y="5258084"/>
            <a:ext cx="2664296" cy="918326"/>
          </a:xfrm>
          <a:prstGeom prst="wedgeRoundRectCallout">
            <a:avLst>
              <a:gd name="adj1" fmla="val -50655"/>
              <a:gd name="adj2" fmla="val -9701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</a:pPr>
            <a:r>
              <a:rPr lang="en-GB" sz="2000" i="1" dirty="0" smtClean="0">
                <a:solidFill>
                  <a:srgbClr val="0070C0"/>
                </a:solidFill>
                <a:latin typeface="+mj-lt"/>
              </a:rPr>
              <a:t>..Just seemed appropriate.</a:t>
            </a:r>
            <a:endParaRPr lang="en-GB" sz="2000" i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611560" y="5270330"/>
            <a:ext cx="4141561" cy="606942"/>
          </a:xfrm>
          <a:prstGeom prst="wedgeRoundRectCallout">
            <a:avLst>
              <a:gd name="adj1" fmla="val 43067"/>
              <a:gd name="adj2" fmla="val -9919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charset="0"/>
              <a:buNone/>
              <a:defRPr/>
            </a:pPr>
            <a:r>
              <a:rPr lang="en-GB" sz="2000" i="1" dirty="0">
                <a:solidFill>
                  <a:schemeClr val="accent6">
                    <a:lumMod val="75000"/>
                  </a:schemeClr>
                </a:solidFill>
              </a:rPr>
              <a:t>Suggested as part of the </a:t>
            </a:r>
            <a:r>
              <a:rPr lang="en-GB" sz="2000" i="1" dirty="0" smtClean="0">
                <a:solidFill>
                  <a:schemeClr val="accent6">
                    <a:lumMod val="75000"/>
                  </a:schemeClr>
                </a:solidFill>
              </a:rPr>
              <a:t>course </a:t>
            </a:r>
            <a:r>
              <a:rPr lang="en-GB" sz="2000" i="1" dirty="0">
                <a:solidFill>
                  <a:schemeClr val="accent6">
                    <a:lumMod val="75000"/>
                  </a:schemeClr>
                </a:solidFill>
              </a:rPr>
              <a:t>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animBg="1"/>
      <p:bldP spid="5" grpId="0" animBg="1"/>
      <p:bldP spid="6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608" y="332656"/>
            <a:ext cx="830384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Why did some students not add information?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 </a:t>
            </a:r>
            <a:r>
              <a:rPr lang="en-GB" sz="2400" dirty="0" smtClean="0"/>
              <a:t>Privacy/security: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sz="2400" dirty="0" smtClean="0"/>
          </a:p>
          <a:p>
            <a:pPr>
              <a:defRPr/>
            </a:pPr>
            <a:r>
              <a:rPr lang="en-GB" sz="2400" dirty="0" smtClean="0"/>
              <a:t>Some pragmatic:</a:t>
            </a:r>
          </a:p>
          <a:p>
            <a:pPr algn="r">
              <a:buFont typeface="Arial" charset="0"/>
              <a:buNone/>
              <a:defRPr/>
            </a:pPr>
            <a:endParaRPr lang="en-GB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Font typeface="Arial" charset="0"/>
              <a:buNone/>
              <a:defRPr/>
            </a:pPr>
            <a:endParaRPr lang="en-GB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1907704" y="3356992"/>
            <a:ext cx="2016224" cy="576064"/>
          </a:xfrm>
          <a:prstGeom prst="wedgeRoundRectCallout">
            <a:avLst>
              <a:gd name="adj1" fmla="val -64245"/>
              <a:gd name="adj2" fmla="val -5188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chemeClr val="accent2"/>
                </a:solidFill>
              </a:rPr>
              <a:t>Security </a:t>
            </a:r>
            <a:r>
              <a:rPr lang="en-GB" sz="2000" i="1" dirty="0" smtClean="0">
                <a:solidFill>
                  <a:schemeClr val="accent2"/>
                </a:solidFill>
              </a:rPr>
              <a:t>reasons</a:t>
            </a:r>
            <a:endParaRPr lang="en-GB" sz="20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4680012" y="3501008"/>
            <a:ext cx="3708412" cy="1008112"/>
          </a:xfrm>
          <a:prstGeom prst="wedgeRoundRectCallout">
            <a:avLst>
              <a:gd name="adj1" fmla="val -44386"/>
              <a:gd name="adj2" fmla="val -7611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rgbClr val="0070C0"/>
                </a:solidFill>
              </a:rPr>
              <a:t>Privacy concerns </a:t>
            </a:r>
            <a:r>
              <a:rPr lang="en-GB" sz="2000" i="1" dirty="0" smtClean="0">
                <a:solidFill>
                  <a:srgbClr val="0070C0"/>
                </a:solidFill>
              </a:rPr>
              <a:t>mainly…even though I’m aware of limited access to my profile</a:t>
            </a:r>
            <a:endParaRPr lang="en-GB" sz="2000" i="1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1259632" y="2390061"/>
            <a:ext cx="6552728" cy="637717"/>
          </a:xfrm>
          <a:prstGeom prst="wedgeRoundRectCallout">
            <a:avLst>
              <a:gd name="adj1" fmla="val -56262"/>
              <a:gd name="adj2" fmla="val -5407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chemeClr val="accent3">
                    <a:lumMod val="50000"/>
                  </a:schemeClr>
                </a:solidFill>
              </a:rPr>
              <a:t>I have no wish to share private information on these </a:t>
            </a:r>
            <a:r>
              <a:rPr lang="en-GB" sz="2000" i="1" dirty="0" smtClean="0">
                <a:solidFill>
                  <a:schemeClr val="accent3">
                    <a:lumMod val="50000"/>
                  </a:schemeClr>
                </a:solidFill>
              </a:rPr>
              <a:t>forums</a:t>
            </a:r>
            <a:endParaRPr lang="en-GB" sz="2000" i="1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652120" y="5325163"/>
            <a:ext cx="1872208" cy="480101"/>
          </a:xfrm>
          <a:prstGeom prst="wedgeRoundRectCallout">
            <a:avLst>
              <a:gd name="adj1" fmla="val -65904"/>
              <a:gd name="adj2" fmla="val -9802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charset="0"/>
              <a:buNone/>
              <a:defRPr/>
            </a:pPr>
            <a:r>
              <a:rPr lang="en-GB" sz="2000" i="1" dirty="0">
                <a:solidFill>
                  <a:srgbClr val="00B050"/>
                </a:solidFill>
              </a:rPr>
              <a:t>Too busy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1547664" y="5007415"/>
            <a:ext cx="3384376" cy="635496"/>
          </a:xfrm>
          <a:prstGeom prst="wedgeRoundRectCallout">
            <a:avLst>
              <a:gd name="adj1" fmla="val -59999"/>
              <a:gd name="adj2" fmla="val -5188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000" i="1" dirty="0">
                <a:solidFill>
                  <a:schemeClr val="accent3">
                    <a:lumMod val="50000"/>
                  </a:schemeClr>
                </a:solidFill>
              </a:rPr>
              <a:t>I simply don’t see any need</a:t>
            </a:r>
            <a:endParaRPr lang="en-GB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344816" cy="1152128"/>
          </a:xfrm>
        </p:spPr>
        <p:txBody>
          <a:bodyPr/>
          <a:lstStyle/>
          <a:p>
            <a:r>
              <a:rPr lang="en-GB" dirty="0" smtClean="0"/>
              <a:t>Summary of survey findings on VLE profiles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525963"/>
          </a:xfrm>
        </p:spPr>
        <p:txBody>
          <a:bodyPr/>
          <a:lstStyle/>
          <a:p>
            <a:r>
              <a:rPr lang="en-GB" dirty="0" smtClean="0"/>
              <a:t>Nearly 70% added a photo to their VLE profile</a:t>
            </a:r>
          </a:p>
          <a:p>
            <a:r>
              <a:rPr lang="en-GB" dirty="0" smtClean="0"/>
              <a:t>Nearly 50% added some text information</a:t>
            </a:r>
            <a:endParaRPr lang="en-GB" dirty="0"/>
          </a:p>
          <a:p>
            <a:r>
              <a:rPr lang="en-GB" dirty="0" smtClean="0"/>
              <a:t>There were social reasons for adding material</a:t>
            </a:r>
          </a:p>
          <a:p>
            <a:r>
              <a:rPr lang="en-GB" dirty="0" smtClean="0"/>
              <a:t>There were usability issues with the profile</a:t>
            </a:r>
          </a:p>
          <a:p>
            <a:r>
              <a:rPr lang="en-GB" dirty="0"/>
              <a:t>There were privacy </a:t>
            </a:r>
            <a:r>
              <a:rPr lang="en-GB" dirty="0" smtClean="0"/>
              <a:t>and security concerns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560840" cy="1143000"/>
          </a:xfrm>
        </p:spPr>
        <p:txBody>
          <a:bodyPr/>
          <a:lstStyle/>
          <a:p>
            <a:r>
              <a:rPr lang="en-GB" dirty="0" smtClean="0"/>
              <a:t>Students with accounts on social network sites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583088"/>
              </p:ext>
            </p:extLst>
          </p:nvPr>
        </p:nvGraphicFramePr>
        <p:xfrm>
          <a:off x="251520" y="1772816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88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560840" cy="1143000"/>
          </a:xfrm>
        </p:spPr>
        <p:txBody>
          <a:bodyPr/>
          <a:lstStyle/>
          <a:p>
            <a:r>
              <a:rPr lang="en-GB" dirty="0" smtClean="0"/>
              <a:t>Students’ use of social network sites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627272"/>
              </p:ext>
            </p:extLst>
          </p:nvPr>
        </p:nvGraphicFramePr>
        <p:xfrm>
          <a:off x="467544" y="2276872"/>
          <a:ext cx="8229600" cy="174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 least once a 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 least once a week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 least once a month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Hardly ever</a:t>
                      </a:r>
                      <a:endParaRPr lang="en-GB" dirty="0"/>
                    </a:p>
                  </a:txBody>
                  <a:tcPr/>
                </a:tc>
              </a:tr>
              <a:tr h="368032">
                <a:tc>
                  <a:txBody>
                    <a:bodyPr/>
                    <a:lstStyle/>
                    <a:p>
                      <a:r>
                        <a:rPr lang="en-GB" dirty="0" smtClean="0"/>
                        <a:t>Facebook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36%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Twitter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55%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LinkedIn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42%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52" y="48691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Total respondents = 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166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632848" cy="1080120"/>
          </a:xfrm>
        </p:spPr>
        <p:txBody>
          <a:bodyPr/>
          <a:lstStyle/>
          <a:p>
            <a:r>
              <a:rPr lang="en-GB" dirty="0" smtClean="0"/>
              <a:t>Summary of survey findings on social network sites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/>
          <a:lstStyle/>
          <a:p>
            <a:r>
              <a:rPr lang="en-GB" dirty="0" smtClean="0"/>
              <a:t>Most (68%) students had Facebook accounts </a:t>
            </a:r>
          </a:p>
          <a:p>
            <a:r>
              <a:rPr lang="en-GB" dirty="0" smtClean="0"/>
              <a:t>Many (55%) had Twitter accounts</a:t>
            </a:r>
          </a:p>
          <a:p>
            <a:r>
              <a:rPr lang="en-GB" dirty="0" smtClean="0"/>
              <a:t>Some (23%) had LinkedIn accounts</a:t>
            </a:r>
          </a:p>
          <a:p>
            <a:r>
              <a:rPr lang="en-GB" dirty="0" smtClean="0"/>
              <a:t>Facebook and Twitter were used frequently</a:t>
            </a:r>
          </a:p>
          <a:p>
            <a:r>
              <a:rPr lang="en-GB" dirty="0" smtClean="0"/>
              <a:t>LinkedIn was used less frequently</a:t>
            </a:r>
          </a:p>
          <a:p>
            <a:r>
              <a:rPr lang="en-GB" dirty="0"/>
              <a:t>S</a:t>
            </a:r>
            <a:r>
              <a:rPr lang="en-GB" dirty="0" smtClean="0"/>
              <a:t>everal students rarely used their accounts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3268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User profiles in social networking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profile is an online space where </a:t>
            </a:r>
            <a:r>
              <a:rPr lang="en-GB" dirty="0"/>
              <a:t>a</a:t>
            </a:r>
            <a:r>
              <a:rPr lang="en-GB" dirty="0" smtClean="0"/>
              <a:t> user can share information about themselves </a:t>
            </a:r>
          </a:p>
          <a:p>
            <a:r>
              <a:rPr lang="en-GB" dirty="0" smtClean="0"/>
              <a:t>Members of online communities can use profiles to learn something about each other  </a:t>
            </a:r>
          </a:p>
          <a:p>
            <a:r>
              <a:rPr lang="en-GB" dirty="0" smtClean="0"/>
              <a:t>Students can use public online profiles to enhance their employability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dirty="0" smtClean="0"/>
              <a:t>Focus groups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/>
          <a:lstStyle/>
          <a:p>
            <a:r>
              <a:rPr lang="en-GB" dirty="0" smtClean="0"/>
              <a:t>One </a:t>
            </a:r>
            <a:r>
              <a:rPr lang="en-GB" dirty="0" smtClean="0"/>
              <a:t>online focus </a:t>
            </a:r>
            <a:r>
              <a:rPr lang="en-GB" dirty="0" smtClean="0"/>
              <a:t>group for each tutor group</a:t>
            </a:r>
          </a:p>
          <a:p>
            <a:pPr lvl="1"/>
            <a:r>
              <a:rPr lang="en-GB" dirty="0" smtClean="0"/>
              <a:t>7 participants in total 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ges ranged from 36 to 87</a:t>
            </a:r>
          </a:p>
          <a:p>
            <a:r>
              <a:rPr lang="en-GB" dirty="0" smtClean="0"/>
              <a:t>Questions about</a:t>
            </a:r>
          </a:p>
          <a:p>
            <a:pPr lvl="1"/>
            <a:r>
              <a:rPr lang="en-GB" dirty="0" smtClean="0"/>
              <a:t>why they </a:t>
            </a:r>
            <a:r>
              <a:rPr lang="en-GB" dirty="0" smtClean="0"/>
              <a:t>had, </a:t>
            </a:r>
            <a:r>
              <a:rPr lang="en-GB" dirty="0" smtClean="0"/>
              <a:t>or had </a:t>
            </a:r>
            <a:r>
              <a:rPr lang="en-GB" dirty="0" smtClean="0"/>
              <a:t>not, </a:t>
            </a:r>
            <a:r>
              <a:rPr lang="en-GB" dirty="0" smtClean="0"/>
              <a:t>included an image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why they had, or had not, added profile information</a:t>
            </a:r>
          </a:p>
          <a:p>
            <a:pPr lvl="1"/>
            <a:r>
              <a:rPr lang="en-GB" dirty="0" smtClean="0"/>
              <a:t>use of social networking for employment purposes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dirty="0" smtClean="0"/>
              <a:t>Use of LinkedIn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752528"/>
          </a:xfrm>
        </p:spPr>
        <p:txBody>
          <a:bodyPr/>
          <a:lstStyle/>
          <a:p>
            <a:r>
              <a:rPr lang="en-GB" sz="2800" dirty="0" smtClean="0"/>
              <a:t>Only one student had a LinkedIn account</a:t>
            </a:r>
          </a:p>
          <a:p>
            <a:r>
              <a:rPr lang="en-GB" sz="2800" dirty="0" smtClean="0"/>
              <a:t>Three students plan to create LinkedIn accounts to help with job networking</a:t>
            </a:r>
          </a:p>
          <a:p>
            <a:r>
              <a:rPr lang="en-GB" sz="2800" dirty="0" smtClean="0"/>
              <a:t>Two </a:t>
            </a:r>
            <a:r>
              <a:rPr lang="en-GB" sz="2800" dirty="0" smtClean="0"/>
              <a:t>would </a:t>
            </a:r>
            <a:r>
              <a:rPr lang="en-GB" sz="2800" dirty="0" smtClean="0"/>
              <a:t>consider using social networking for job </a:t>
            </a:r>
            <a:r>
              <a:rPr lang="en-GB" sz="2800" dirty="0" smtClean="0"/>
              <a:t>searching</a:t>
            </a:r>
          </a:p>
          <a:p>
            <a:r>
              <a:rPr lang="en-GB" sz="2800" dirty="0" smtClean="0"/>
              <a:t>Two tried </a:t>
            </a:r>
            <a:r>
              <a:rPr lang="en-GB" sz="2800" dirty="0"/>
              <a:t>to keep </a:t>
            </a:r>
            <a:r>
              <a:rPr lang="en-GB" sz="2800" dirty="0" smtClean="0"/>
              <a:t>information </a:t>
            </a:r>
            <a:r>
              <a:rPr lang="en-GB" sz="2800" dirty="0"/>
              <a:t>about themselves on social network sites to a minimum</a:t>
            </a:r>
            <a:endParaRPr lang="en-GB" sz="2800" dirty="0" smtClean="0"/>
          </a:p>
          <a:p>
            <a:r>
              <a:rPr lang="en-GB" sz="2800" dirty="0" smtClean="0"/>
              <a:t>One would not use social networking outside </a:t>
            </a:r>
            <a:r>
              <a:rPr lang="en-GB" sz="2800" dirty="0" smtClean="0"/>
              <a:t>the </a:t>
            </a:r>
            <a:r>
              <a:rPr lang="en-GB" sz="2800" dirty="0" smtClean="0"/>
              <a:t>OU </a:t>
            </a:r>
            <a:r>
              <a:rPr lang="en-GB" sz="2800" dirty="0" smtClean="0"/>
              <a:t>VLE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848872" cy="1143000"/>
          </a:xfrm>
        </p:spPr>
        <p:txBody>
          <a:bodyPr/>
          <a:lstStyle/>
          <a:p>
            <a:r>
              <a:rPr lang="en-GB" dirty="0" smtClean="0"/>
              <a:t>Students’ thoughts on social networking for career purposes</a:t>
            </a:r>
          </a:p>
        </p:txBody>
      </p:sp>
      <p:sp>
        <p:nvSpPr>
          <p:cNvPr id="2" name="Rounded Rectangular Callout 1"/>
          <p:cNvSpPr/>
          <p:nvPr/>
        </p:nvSpPr>
        <p:spPr>
          <a:xfrm>
            <a:off x="715175" y="2060848"/>
            <a:ext cx="2992729" cy="1728192"/>
          </a:xfrm>
          <a:prstGeom prst="wedgeRoundRectCallout">
            <a:avLst>
              <a:gd name="adj1" fmla="val -64274"/>
              <a:gd name="adj2" fmla="val -6302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i="1" dirty="0" smtClean="0">
                <a:solidFill>
                  <a:schemeClr val="accent2"/>
                </a:solidFill>
                <a:ea typeface="Calibri"/>
                <a:cs typeface="Arial"/>
              </a:rPr>
              <a:t>I would use a social network if I thought it would advance my career or  some more money</a:t>
            </a:r>
            <a:endParaRPr lang="en-GB" sz="2000" i="1" dirty="0">
              <a:solidFill>
                <a:schemeClr val="accent2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5076056" y="2300033"/>
            <a:ext cx="3672408" cy="2232248"/>
          </a:xfrm>
          <a:prstGeom prst="wedgeRoundRectCallout">
            <a:avLst>
              <a:gd name="adj1" fmla="val -69841"/>
              <a:gd name="adj2" fmla="val -5175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2000" i="1" dirty="0" smtClean="0">
                <a:solidFill>
                  <a:srgbClr val="0070C0"/>
                </a:solidFill>
                <a:latin typeface="+mj-lt"/>
                <a:ea typeface="Calibri"/>
                <a:cs typeface="Arial"/>
              </a:rPr>
              <a:t>I </a:t>
            </a:r>
            <a:r>
              <a:rPr lang="en-GB" sz="2000" i="1" dirty="0" smtClean="0">
                <a:solidFill>
                  <a:srgbClr val="0070C0"/>
                </a:solidFill>
                <a:latin typeface="+mj-lt"/>
                <a:ea typeface="Calibri"/>
                <a:cs typeface="Arial"/>
              </a:rPr>
              <a:t>lost my job at Christmas and used the social network sites quite heavily in the first 3 months of the year. </a:t>
            </a:r>
            <a:r>
              <a:rPr lang="en-GB" sz="2000" i="1" dirty="0">
                <a:solidFill>
                  <a:srgbClr val="0070C0"/>
                </a:solidFill>
                <a:ea typeface="Calibri"/>
                <a:cs typeface="Arial"/>
              </a:rPr>
              <a:t>I Intend to create a LinkedIn profile and  </a:t>
            </a:r>
            <a:r>
              <a:rPr lang="en-GB" sz="2000" i="1" dirty="0" smtClean="0">
                <a:solidFill>
                  <a:srgbClr val="0070C0"/>
                </a:solidFill>
                <a:ea typeface="Calibri"/>
                <a:cs typeface="Arial"/>
              </a:rPr>
              <a:t>also </a:t>
            </a:r>
            <a:r>
              <a:rPr lang="en-GB" sz="2000" i="1" dirty="0">
                <a:solidFill>
                  <a:srgbClr val="0070C0"/>
                </a:solidFill>
                <a:ea typeface="Calibri"/>
                <a:cs typeface="Arial"/>
              </a:rPr>
              <a:t>on other job </a:t>
            </a:r>
            <a:r>
              <a:rPr lang="en-GB" sz="2000" i="1" dirty="0" smtClean="0">
                <a:solidFill>
                  <a:srgbClr val="0070C0"/>
                </a:solidFill>
                <a:ea typeface="Calibri"/>
                <a:cs typeface="Arial"/>
              </a:rPr>
              <a:t>sites.</a:t>
            </a:r>
            <a:r>
              <a:rPr lang="en-GB" sz="2000" i="1" dirty="0" smtClean="0">
                <a:latin typeface="+mj-lt"/>
              </a:rPr>
              <a:t>.</a:t>
            </a:r>
            <a:endParaRPr lang="en-GB" sz="2000" i="1" dirty="0">
              <a:solidFill>
                <a:srgbClr val="0070C0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899592" y="4278316"/>
            <a:ext cx="3960440" cy="1872208"/>
          </a:xfrm>
          <a:prstGeom prst="wedgeRoundRectCallout">
            <a:avLst>
              <a:gd name="adj1" fmla="val -62318"/>
              <a:gd name="adj2" fmla="val -6108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2000" i="1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Calibri"/>
                <a:cs typeface="Arial"/>
              </a:rPr>
              <a:t>I’m a consultant so I want to put ideas that I get so that people go ‘yes you’re the person that we want to use’.</a:t>
            </a:r>
            <a:endParaRPr lang="en-GB" sz="2000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488832" cy="1143000"/>
          </a:xfrm>
        </p:spPr>
        <p:txBody>
          <a:bodyPr/>
          <a:lstStyle/>
          <a:p>
            <a:r>
              <a:rPr lang="en-GB" dirty="0"/>
              <a:t>Usefulness of OU teaching material on social networking</a:t>
            </a:r>
            <a:endParaRPr lang="en-GB" dirty="0" smtClean="0"/>
          </a:p>
        </p:txBody>
      </p:sp>
      <p:sp>
        <p:nvSpPr>
          <p:cNvPr id="5" name="Rounded Rectangular Callout 4"/>
          <p:cNvSpPr/>
          <p:nvPr/>
        </p:nvSpPr>
        <p:spPr>
          <a:xfrm>
            <a:off x="323528" y="2420888"/>
            <a:ext cx="5040560" cy="2520280"/>
          </a:xfrm>
          <a:prstGeom prst="wedgeRoundRectCallout">
            <a:avLst>
              <a:gd name="adj1" fmla="val 43289"/>
              <a:gd name="adj2" fmla="val -6289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GB" sz="20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TU100 influenced how I will approach job </a:t>
            </a:r>
            <a:r>
              <a:rPr lang="en-GB" sz="20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sites as </a:t>
            </a:r>
            <a:r>
              <a:rPr lang="en-GB" sz="20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I am less prejudiced about </a:t>
            </a:r>
            <a:r>
              <a:rPr lang="en-GB" sz="20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social networking </a:t>
            </a:r>
            <a:r>
              <a:rPr lang="en-GB" sz="20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sites </a:t>
            </a:r>
            <a:r>
              <a:rPr lang="en-GB" sz="20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now. </a:t>
            </a:r>
            <a:r>
              <a:rPr lang="en-GB" sz="20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Calibri"/>
                <a:cs typeface="Arial"/>
              </a:rPr>
              <a:t>12 </a:t>
            </a:r>
            <a:r>
              <a:rPr lang="en-GB" sz="20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Calibri"/>
                <a:cs typeface="Arial"/>
              </a:rPr>
              <a:t>months ago I wouldn’t have considered having any sort of online profile but social change means that people expect to be able to find you online by </a:t>
            </a:r>
            <a:r>
              <a:rPr lang="en-GB" sz="2000" i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Calibri"/>
                <a:cs typeface="Arial"/>
              </a:rPr>
              <a:t>Googling</a:t>
            </a:r>
            <a:r>
              <a:rPr lang="en-GB" sz="2000" i="1" dirty="0" smtClean="0">
                <a:solidFill>
                  <a:srgbClr val="0000CC"/>
                </a:solidFill>
                <a:latin typeface="+mj-lt"/>
                <a:ea typeface="Calibri"/>
                <a:cs typeface="Arial"/>
              </a:rPr>
              <a:t>. </a:t>
            </a:r>
            <a:endParaRPr lang="en-GB" sz="2000" i="1" dirty="0">
              <a:latin typeface="+mj-lt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803064" y="3933056"/>
            <a:ext cx="2945400" cy="1440160"/>
          </a:xfrm>
          <a:prstGeom prst="wedgeRoundRectCallout">
            <a:avLst>
              <a:gd name="adj1" fmla="val 2884"/>
              <a:gd name="adj2" fmla="val -11714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</a:pPr>
            <a:r>
              <a:rPr lang="en-GB" sz="2000" i="1" dirty="0" smtClean="0">
                <a:solidFill>
                  <a:srgbClr val="0070C0"/>
                </a:solidFill>
                <a:latin typeface="+mj-lt"/>
              </a:rPr>
              <a:t>It’s made me think about it a bit more coldly, previously I was more emotional </a:t>
            </a:r>
            <a:endParaRPr lang="en-GB" sz="2000" i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321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44824"/>
            <a:ext cx="8712968" cy="4525963"/>
          </a:xfrm>
        </p:spPr>
        <p:txBody>
          <a:bodyPr/>
          <a:lstStyle/>
          <a:p>
            <a:r>
              <a:rPr lang="en-GB" sz="3000" dirty="0" smtClean="0"/>
              <a:t>Profiles help personalise a VLE for some students</a:t>
            </a:r>
          </a:p>
          <a:p>
            <a:r>
              <a:rPr lang="en-GB" sz="3000" dirty="0" smtClean="0"/>
              <a:t>Many students are using social network sites (SNS)</a:t>
            </a:r>
          </a:p>
          <a:p>
            <a:r>
              <a:rPr lang="en-GB" sz="3000" dirty="0" smtClean="0"/>
              <a:t>SNS have potential for employability </a:t>
            </a:r>
          </a:p>
          <a:p>
            <a:r>
              <a:rPr lang="en-GB" sz="3000" dirty="0" smtClean="0"/>
              <a:t>Students have concerns about privacy and security</a:t>
            </a:r>
          </a:p>
          <a:p>
            <a:r>
              <a:rPr lang="en-GB" sz="3000" dirty="0" smtClean="0"/>
              <a:t>Teaching about SNS can help students develop confidence online 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45034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the project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This project aims to discover:</a:t>
            </a:r>
          </a:p>
          <a:p>
            <a:r>
              <a:rPr lang="en-GB" dirty="0" smtClean="0"/>
              <a:t>how students use the profile facility in Open University VLE forums</a:t>
            </a:r>
          </a:p>
          <a:p>
            <a:r>
              <a:rPr lang="en-GB" dirty="0" smtClean="0"/>
              <a:t>whether user profiles contribute to online identity and community</a:t>
            </a:r>
          </a:p>
          <a:p>
            <a:r>
              <a:rPr lang="en-GB" dirty="0" smtClean="0"/>
              <a:t>how to support students in developing their online presence for employability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8928992" cy="1008112"/>
          </a:xfrm>
        </p:spPr>
        <p:txBody>
          <a:bodyPr/>
          <a:lstStyle/>
          <a:p>
            <a:r>
              <a:rPr lang="en-GB" dirty="0" smtClean="0"/>
              <a:t>What is in an Open University profile?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929411"/>
          </a:xfrm>
        </p:spPr>
        <p:txBody>
          <a:bodyPr/>
          <a:lstStyle/>
          <a:p>
            <a:r>
              <a:rPr lang="en-GB" dirty="0" smtClean="0"/>
              <a:t>Profile information is of two types:</a:t>
            </a:r>
          </a:p>
          <a:p>
            <a:pPr lvl="1"/>
            <a:r>
              <a:rPr lang="en-GB" dirty="0"/>
              <a:t>b</a:t>
            </a:r>
            <a:r>
              <a:rPr lang="en-GB" dirty="0" smtClean="0"/>
              <a:t>asic information added by the University</a:t>
            </a:r>
          </a:p>
          <a:p>
            <a:pPr lvl="1"/>
            <a:r>
              <a:rPr lang="en-GB" dirty="0"/>
              <a:t>o</a:t>
            </a:r>
            <a:r>
              <a:rPr lang="en-GB" dirty="0" smtClean="0"/>
              <a:t>ptional information added by the student</a:t>
            </a:r>
          </a:p>
          <a:p>
            <a:r>
              <a:rPr lang="en-GB" dirty="0" smtClean="0"/>
              <a:t>Different levels of visibility are available:</a:t>
            </a:r>
          </a:p>
          <a:p>
            <a:pPr lvl="1"/>
            <a:r>
              <a:rPr lang="en-GB" dirty="0"/>
              <a:t>h</a:t>
            </a:r>
            <a:r>
              <a:rPr lang="en-GB" dirty="0" smtClean="0"/>
              <a:t>ide all information from ‘everyone’</a:t>
            </a:r>
          </a:p>
          <a:p>
            <a:pPr lvl="1"/>
            <a:r>
              <a:rPr lang="en-GB" dirty="0"/>
              <a:t>l</a:t>
            </a:r>
            <a:r>
              <a:rPr lang="en-GB" dirty="0" smtClean="0"/>
              <a:t>imit who can see the user’s email address</a:t>
            </a:r>
          </a:p>
          <a:p>
            <a:pPr lvl="1"/>
            <a:r>
              <a:rPr lang="en-GB" dirty="0"/>
              <a:t>r</a:t>
            </a:r>
            <a:r>
              <a:rPr lang="en-GB" dirty="0" smtClean="0"/>
              <a:t>eveal all University and personal information</a:t>
            </a:r>
          </a:p>
          <a:p>
            <a:r>
              <a:rPr lang="en-GB" dirty="0" smtClean="0"/>
              <a:t>There is an option to upload a photo or image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445624" cy="1143000"/>
          </a:xfrm>
        </p:spPr>
        <p:txBody>
          <a:bodyPr/>
          <a:lstStyle/>
          <a:p>
            <a:r>
              <a:rPr lang="en-GB" dirty="0" smtClean="0"/>
              <a:t>A profile in the Open University VLE</a:t>
            </a:r>
          </a:p>
        </p:txBody>
      </p:sp>
      <p:pic>
        <p:nvPicPr>
          <p:cNvPr id="6148" name="Picture 4" descr="My Moodle profi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7342787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Project context and data </a:t>
            </a:r>
            <a:r>
              <a:rPr lang="en-GB" dirty="0" smtClean="0"/>
              <a:t>gathering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7632848" cy="4525963"/>
          </a:xfrm>
        </p:spPr>
        <p:txBody>
          <a:bodyPr/>
          <a:lstStyle/>
          <a:p>
            <a:r>
              <a:rPr lang="en-GB" dirty="0" smtClean="0"/>
              <a:t>Project uses tutor groups from the module </a:t>
            </a:r>
            <a:r>
              <a:rPr lang="en-GB" i="1" dirty="0" smtClean="0"/>
              <a:t>My Digital Life</a:t>
            </a:r>
            <a:r>
              <a:rPr lang="en-GB" dirty="0" smtClean="0"/>
              <a:t> (TU100)</a:t>
            </a:r>
          </a:p>
          <a:p>
            <a:r>
              <a:rPr lang="en-GB" dirty="0" smtClean="0"/>
              <a:t>TU100 includes teaching material about online social networking</a:t>
            </a:r>
          </a:p>
          <a:p>
            <a:r>
              <a:rPr lang="en-GB" dirty="0" smtClean="0"/>
              <a:t>Data gathered from two module presentations, and at two stages:</a:t>
            </a:r>
          </a:p>
          <a:p>
            <a:pPr lvl="1"/>
            <a:r>
              <a:rPr lang="en-GB" dirty="0" smtClean="0"/>
              <a:t>before and after the module materials on social networking</a:t>
            </a:r>
          </a:p>
          <a:p>
            <a:pPr marL="0" indent="0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gathered so </a:t>
            </a:r>
            <a:r>
              <a:rPr lang="en-GB" dirty="0" smtClean="0"/>
              <a:t>far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Used two tutor groups from Oct 2011 presentation</a:t>
            </a:r>
          </a:p>
          <a:p>
            <a:r>
              <a:rPr lang="en-GB" dirty="0" smtClean="0"/>
              <a:t>Initial observations of students’ VLE profiles</a:t>
            </a:r>
          </a:p>
          <a:p>
            <a:r>
              <a:rPr lang="en-GB" dirty="0" smtClean="0"/>
              <a:t>O</a:t>
            </a:r>
            <a:r>
              <a:rPr lang="en-GB" dirty="0" smtClean="0"/>
              <a:t>nline </a:t>
            </a:r>
            <a:r>
              <a:rPr lang="en-GB" dirty="0" smtClean="0"/>
              <a:t>survey of students early in the module</a:t>
            </a:r>
          </a:p>
          <a:p>
            <a:r>
              <a:rPr lang="en-GB" dirty="0" smtClean="0"/>
              <a:t>Two small </a:t>
            </a:r>
            <a:r>
              <a:rPr lang="en-GB" dirty="0" smtClean="0"/>
              <a:t>online focus </a:t>
            </a:r>
            <a:r>
              <a:rPr lang="en-GB" dirty="0" smtClean="0"/>
              <a:t>groups later in the module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6635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online survey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021907"/>
          </a:xfrm>
        </p:spPr>
        <p:txBody>
          <a:bodyPr/>
          <a:lstStyle/>
          <a:p>
            <a:r>
              <a:rPr lang="en-GB" dirty="0" smtClean="0"/>
              <a:t>Mix of closed and open questions </a:t>
            </a:r>
          </a:p>
          <a:p>
            <a:r>
              <a:rPr lang="en-GB" dirty="0" smtClean="0"/>
              <a:t>Included questions on </a:t>
            </a:r>
          </a:p>
          <a:p>
            <a:pPr lvl="1"/>
            <a:r>
              <a:rPr lang="en-GB" dirty="0" smtClean="0"/>
              <a:t>students adding information to their </a:t>
            </a:r>
            <a:r>
              <a:rPr lang="en-GB" dirty="0" smtClean="0"/>
              <a:t>VLE profile</a:t>
            </a:r>
            <a:endParaRPr lang="en-GB" dirty="0" smtClean="0"/>
          </a:p>
          <a:p>
            <a:pPr lvl="1"/>
            <a:r>
              <a:rPr lang="en-GB" dirty="0"/>
              <a:t>s</a:t>
            </a:r>
            <a:r>
              <a:rPr lang="en-GB" dirty="0" smtClean="0"/>
              <a:t>tudents adding an image to their </a:t>
            </a:r>
            <a:r>
              <a:rPr lang="en-GB" dirty="0" smtClean="0"/>
              <a:t>profile</a:t>
            </a:r>
            <a:endParaRPr lang="en-GB" dirty="0" smtClean="0"/>
          </a:p>
          <a:p>
            <a:pPr lvl="1"/>
            <a:r>
              <a:rPr lang="en-GB" dirty="0"/>
              <a:t>r</a:t>
            </a:r>
            <a:r>
              <a:rPr lang="en-GB" dirty="0" smtClean="0"/>
              <a:t>eading other students’ </a:t>
            </a:r>
            <a:r>
              <a:rPr lang="en-GB" dirty="0" smtClean="0"/>
              <a:t>profiles</a:t>
            </a:r>
          </a:p>
          <a:p>
            <a:pPr lvl="1"/>
            <a:r>
              <a:rPr lang="en-GB" dirty="0" smtClean="0"/>
              <a:t>Use of social networking sites</a:t>
            </a:r>
            <a:endParaRPr lang="en-GB" dirty="0" smtClean="0"/>
          </a:p>
          <a:p>
            <a:r>
              <a:rPr lang="en-GB" dirty="0" smtClean="0"/>
              <a:t>24 respondents out of 29 – 83% response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6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800126"/>
          </a:xfrm>
        </p:spPr>
        <p:txBody>
          <a:bodyPr/>
          <a:lstStyle/>
          <a:p>
            <a:pPr eaLnBrk="1" hangingPunct="1"/>
            <a:r>
              <a:rPr lang="en-GB" sz="3600" dirty="0" smtClean="0"/>
              <a:t>“Have </a:t>
            </a:r>
            <a:r>
              <a:rPr lang="en-GB" sz="3600" dirty="0" smtClean="0"/>
              <a:t>you uploaded a photo or image to your OU forums profile</a:t>
            </a:r>
            <a:r>
              <a:rPr lang="en-GB" sz="3600" dirty="0" smtClean="0"/>
              <a:t>?” </a:t>
            </a:r>
            <a:endParaRPr lang="en-GB" sz="3600" dirty="0" smtClean="0"/>
          </a:p>
        </p:txBody>
      </p:sp>
      <p:graphicFrame>
        <p:nvGraphicFramePr>
          <p:cNvPr id="1026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1090846"/>
              </p:ext>
            </p:extLst>
          </p:nvPr>
        </p:nvGraphicFramePr>
        <p:xfrm>
          <a:off x="1619672" y="2060849"/>
          <a:ext cx="6312347" cy="4104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Worksheet" r:id="rId3" imgW="6477000" imgH="4248240" progId="Excel.Sheet.8">
                  <p:embed/>
                </p:oleObj>
              </mc:Choice>
              <mc:Fallback>
                <p:oleObj name="Worksheet" r:id="rId3" imgW="6477000" imgH="4248240" progId="Excel.Sheet.8">
                  <p:embed/>
                  <p:pic>
                    <p:nvPicPr>
                      <p:cNvPr id="0" name="Picture 14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060849"/>
                        <a:ext cx="6312347" cy="410445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1502</Words>
  <Application>Microsoft Office PowerPoint</Application>
  <PresentationFormat>On-screen Show (4:3)</PresentationFormat>
  <Paragraphs>212</Paragraphs>
  <Slides>24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Worksheet</vt:lpstr>
      <vt:lpstr>Students’ online profiles for employability and community  </vt:lpstr>
      <vt:lpstr>User profiles in social networking</vt:lpstr>
      <vt:lpstr>Aims of the project</vt:lpstr>
      <vt:lpstr>What is in an Open University profile?</vt:lpstr>
      <vt:lpstr>A profile in the Open University VLE</vt:lpstr>
      <vt:lpstr>Project context and data gathering </vt:lpstr>
      <vt:lpstr>Data gathered so far</vt:lpstr>
      <vt:lpstr>The online survey</vt:lpstr>
      <vt:lpstr>“Have you uploaded a photo or image to your OU forums profile?” </vt:lpstr>
      <vt:lpstr>“What kind of photo or image did you upload?”</vt:lpstr>
      <vt:lpstr>“What prompted you to upload a photo/image?”</vt:lpstr>
      <vt:lpstr>“Have you entered information into your OU forums profile?”</vt:lpstr>
      <vt:lpstr>Confusion about the profile </vt:lpstr>
      <vt:lpstr>Why did students add information?</vt:lpstr>
      <vt:lpstr>Why did some students not add information?</vt:lpstr>
      <vt:lpstr>Summary of survey findings on VLE profiles</vt:lpstr>
      <vt:lpstr>Students with accounts on social network sites</vt:lpstr>
      <vt:lpstr>Students’ use of social network sites</vt:lpstr>
      <vt:lpstr>Summary of survey findings on social network sites</vt:lpstr>
      <vt:lpstr>Focus groups</vt:lpstr>
      <vt:lpstr>Use of LinkedIn</vt:lpstr>
      <vt:lpstr>Students’ thoughts on social networking for career purposes</vt:lpstr>
      <vt:lpstr>Usefulness of OU teaching material on social networking</vt:lpstr>
      <vt:lpstr>Conclusions</vt:lpstr>
    </vt:vector>
  </TitlesOfParts>
  <Company>MESH Computers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</dc:creator>
  <cp:lastModifiedBy>Karen Kear</cp:lastModifiedBy>
  <cp:revision>84</cp:revision>
  <dcterms:created xsi:type="dcterms:W3CDTF">2012-02-16T12:55:19Z</dcterms:created>
  <dcterms:modified xsi:type="dcterms:W3CDTF">2012-06-07T15:55:46Z</dcterms:modified>
</cp:coreProperties>
</file>