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DC_C58CF4EB.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 id="2147483672" r:id="rId3"/>
    <p:sldMasterId id="2147483692" r:id="rId4"/>
    <p:sldMasterId id="2147483698" r:id="rId5"/>
  </p:sldMasterIdLst>
  <p:notesMasterIdLst>
    <p:notesMasterId r:id="rId20"/>
  </p:notesMasterIdLst>
  <p:sldIdLst>
    <p:sldId id="707" r:id="rId6"/>
    <p:sldId id="739" r:id="rId7"/>
    <p:sldId id="732" r:id="rId8"/>
    <p:sldId id="742" r:id="rId9"/>
    <p:sldId id="740" r:id="rId10"/>
    <p:sldId id="748" r:id="rId11"/>
    <p:sldId id="744" r:id="rId12"/>
    <p:sldId id="750" r:id="rId13"/>
    <p:sldId id="743" r:id="rId14"/>
    <p:sldId id="747" r:id="rId15"/>
    <p:sldId id="746" r:id="rId16"/>
    <p:sldId id="741" r:id="rId17"/>
    <p:sldId id="749" r:id="rId18"/>
    <p:sldId id="73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F422F3-9A3A-0965-071B-3302E391F732}" name="Charlotte Lighter" initials="CL" userId="S::cw24527@open.ac.uk::12770ff6-0044-464a-8abe-0f7fb767005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82038" autoAdjust="0"/>
  </p:normalViewPr>
  <p:slideViewPr>
    <p:cSldViewPr snapToGrid="0">
      <p:cViewPr varScale="1">
        <p:scale>
          <a:sx n="70" d="100"/>
          <a:sy n="70" d="100"/>
        </p:scale>
        <p:origin x="98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omments/modernComment_2DC_C58CF4EB.xml><?xml version="1.0" encoding="utf-8"?>
<p188:cmLst xmlns:a="http://schemas.openxmlformats.org/drawingml/2006/main" xmlns:r="http://schemas.openxmlformats.org/officeDocument/2006/relationships" xmlns:p188="http://schemas.microsoft.com/office/powerpoint/2018/8/main">
  <p188:cm id="{0EB7747E-267E-48B4-84DC-B66627D7ACF2}" authorId="{E8F422F3-9A3A-0965-071B-3302E391F732}" created="2023-12-19T09:48:32.582">
    <ac:txMkLst xmlns:ac="http://schemas.microsoft.com/office/drawing/2013/main/command">
      <pc:docMk xmlns:pc="http://schemas.microsoft.com/office/powerpoint/2013/main/command"/>
      <pc:sldMk xmlns:pc="http://schemas.microsoft.com/office/powerpoint/2013/main/command" cId="3314349291" sldId="732"/>
      <ac:spMk id="6" creationId="{6FA61C7F-E212-1B89-14DE-31393C591B60}"/>
      <ac:txMk cp="28" len="93">
        <ac:context len="347" hash="1406031423"/>
      </ac:txMk>
    </ac:txMkLst>
    <p188:pos x="4959427" y="684124"/>
    <p188:txBody>
      <a:bodyPr/>
      <a:lstStyle/>
      <a:p>
        <a:r>
          <a:rPr lang="en-GB"/>
          <a:t>Or move to later slide if we are going to come back to methodology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0C191-ADDA-4950-BD84-F596F53B5225}" type="datetimeFigureOut">
              <a:rPr lang="en-GB" smtClean="0"/>
              <a:t>09/01/2024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B69D0-F66E-4643-BA8C-0FB73FD10E45}" type="slidenum">
              <a:rPr lang="en-GB" smtClean="0"/>
              <a:t>‹#›</a:t>
            </a:fld>
            <a:endParaRPr lang="en-GB"/>
          </a:p>
        </p:txBody>
      </p:sp>
    </p:spTree>
    <p:extLst>
      <p:ext uri="{BB962C8B-B14F-4D97-AF65-F5344CB8AC3E}">
        <p14:creationId xmlns:p14="http://schemas.microsoft.com/office/powerpoint/2010/main" val="249629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change order and mention methodological things first as I think we need to briefly explain the project (in 2 mins </a:t>
            </a:r>
            <a:r>
              <a:rPr lang="en-GB" dirty="0" err="1"/>
              <a:t>ish</a:t>
            </a:r>
            <a:r>
              <a:rPr lang="en-GB" dirty="0"/>
              <a:t>). </a:t>
            </a:r>
          </a:p>
        </p:txBody>
      </p:sp>
      <p:sp>
        <p:nvSpPr>
          <p:cNvPr id="4" name="Slide Number Placeholder 3"/>
          <p:cNvSpPr>
            <a:spLocks noGrp="1"/>
          </p:cNvSpPr>
          <p:nvPr>
            <p:ph type="sldNum" sz="quarter" idx="5"/>
          </p:nvPr>
        </p:nvSpPr>
        <p:spPr/>
        <p:txBody>
          <a:bodyPr/>
          <a:lstStyle/>
          <a:p>
            <a:fld id="{43AB69D0-F66E-4643-BA8C-0FB73FD10E45}" type="slidenum">
              <a:rPr lang="en-GB" smtClean="0"/>
              <a:t>2</a:t>
            </a:fld>
            <a:endParaRPr lang="en-GB"/>
          </a:p>
        </p:txBody>
      </p:sp>
    </p:spTree>
    <p:extLst>
      <p:ext uri="{BB962C8B-B14F-4D97-AF65-F5344CB8AC3E}">
        <p14:creationId xmlns:p14="http://schemas.microsoft.com/office/powerpoint/2010/main" val="1544092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CW</a:t>
            </a:r>
          </a:p>
        </p:txBody>
      </p:sp>
      <p:sp>
        <p:nvSpPr>
          <p:cNvPr id="4" name="Slide Number Placeholder 3"/>
          <p:cNvSpPr>
            <a:spLocks noGrp="1"/>
          </p:cNvSpPr>
          <p:nvPr>
            <p:ph type="sldNum" sz="quarter" idx="5"/>
          </p:nvPr>
        </p:nvSpPr>
        <p:spPr/>
        <p:txBody>
          <a:bodyPr/>
          <a:lstStyle/>
          <a:p>
            <a:fld id="{43AB69D0-F66E-4643-BA8C-0FB73FD10E45}" type="slidenum">
              <a:rPr lang="en-GB" smtClean="0"/>
              <a:t>11</a:t>
            </a:fld>
            <a:endParaRPr lang="en-GB"/>
          </a:p>
        </p:txBody>
      </p:sp>
    </p:spTree>
    <p:extLst>
      <p:ext uri="{BB962C8B-B14F-4D97-AF65-F5344CB8AC3E}">
        <p14:creationId xmlns:p14="http://schemas.microsoft.com/office/powerpoint/2010/main" val="241621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latin typeface="+mn-lt"/>
                <a:ea typeface="Calibri" panose="020F0502020204030204" pitchFamily="34" charset="0"/>
                <a:cs typeface="Times New Roman" panose="02020603050405020304" pitchFamily="18" charset="0"/>
              </a:rPr>
              <a:t>CS</a:t>
            </a:r>
          </a:p>
          <a:p>
            <a:pPr>
              <a:lnSpc>
                <a:spcPct val="107000"/>
              </a:lnSpc>
              <a:spcAft>
                <a:spcPts val="800"/>
              </a:spcAft>
            </a:pPr>
            <a:endParaRPr lang="en-GB" sz="1200" dirty="0">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Poppins" panose="00000500000000000000" pitchFamily="2" charset="0"/>
                <a:ea typeface="Calibri" panose="020F0502020204030204" pitchFamily="34" charset="0"/>
              </a:rPr>
              <a:t>Using student interviews to generate a deep understanding of what students find difficult and the types of support that they find effective. </a:t>
            </a:r>
          </a:p>
          <a:p>
            <a:pPr>
              <a:lnSpc>
                <a:spcPct val="107000"/>
              </a:lnSpc>
              <a:spcAft>
                <a:spcPts val="800"/>
              </a:spcAft>
            </a:pPr>
            <a:r>
              <a:rPr lang="en-GB" sz="1200" dirty="0">
                <a:latin typeface="+mn-lt"/>
                <a:ea typeface="Calibri" panose="020F0502020204030204" pitchFamily="34" charset="0"/>
                <a:cs typeface="Times New Roman" panose="02020603050405020304" pitchFamily="18" charset="0"/>
              </a:rPr>
              <a:t> Incidentally did reach some high achieving students. One went on to win an award. </a:t>
            </a: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Those who showed some improvement over the module </a:t>
            </a:r>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12</a:t>
            </a:fld>
            <a:endParaRPr lang="en-GB"/>
          </a:p>
        </p:txBody>
      </p:sp>
    </p:spTree>
    <p:extLst>
      <p:ext uri="{BB962C8B-B14F-4D97-AF65-F5344CB8AC3E}">
        <p14:creationId xmlns:p14="http://schemas.microsoft.com/office/powerpoint/2010/main" val="919579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latin typeface="+mn-lt"/>
                <a:ea typeface="Calibri" panose="020F0502020204030204" pitchFamily="34" charset="0"/>
                <a:cs typeface="Times New Roman" panose="02020603050405020304" pitchFamily="18" charset="0"/>
              </a:rPr>
              <a:t>CS</a:t>
            </a:r>
          </a:p>
          <a:p>
            <a:pPr>
              <a:lnSpc>
                <a:spcPct val="107000"/>
              </a:lnSpc>
              <a:spcAft>
                <a:spcPts val="800"/>
              </a:spcAft>
            </a:pPr>
            <a:endParaRPr lang="en-GB" sz="1200" dirty="0">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Poppins" panose="00000500000000000000" pitchFamily="2" charset="0"/>
                <a:ea typeface="Calibri" panose="020F0502020204030204" pitchFamily="34" charset="0"/>
              </a:rPr>
              <a:t>Using student interviews to generate a deep understanding of what students find difficult and the types of support that they find effective. </a:t>
            </a:r>
          </a:p>
          <a:p>
            <a:pPr>
              <a:lnSpc>
                <a:spcPct val="107000"/>
              </a:lnSpc>
              <a:spcAft>
                <a:spcPts val="800"/>
              </a:spcAft>
            </a:pPr>
            <a:r>
              <a:rPr lang="en-GB" sz="1200" dirty="0">
                <a:latin typeface="+mn-lt"/>
                <a:ea typeface="Calibri" panose="020F0502020204030204" pitchFamily="34" charset="0"/>
                <a:cs typeface="Times New Roman" panose="02020603050405020304" pitchFamily="18" charset="0"/>
              </a:rPr>
              <a:t> Incidentally did reach some high achieving students. One went on to win an award. </a:t>
            </a: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Those who showed some improvement over the module </a:t>
            </a:r>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13</a:t>
            </a:fld>
            <a:endParaRPr lang="en-GB"/>
          </a:p>
        </p:txBody>
      </p:sp>
    </p:spTree>
    <p:extLst>
      <p:ext uri="{BB962C8B-B14F-4D97-AF65-F5344CB8AC3E}">
        <p14:creationId xmlns:p14="http://schemas.microsoft.com/office/powerpoint/2010/main" val="43479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Georgia" panose="02040502050405020303" pitchFamily="18" charset="0"/>
              </a:rPr>
              <a:t>CW Mathematics Education (ME) modules involve reflective writing, a type of writing which applies academic analysis to personal practice. Writing for ME modules therefore requires a different approach to writing for either straight mathematics or humanities and arts subjects, as it involves combining specific inter-disciplinary elements. Students entering our level 3 modules, many with mathematical rather than education backgrounds, need to develop these ways of thinking and writing to succeed in their assignments. We know from speaking to students and tutors on our modules that students find reflective writing particularly challenging and we have long been interested in learning how to help them to develop and improve this skill.</a:t>
            </a:r>
          </a:p>
          <a:p>
            <a:endParaRPr lang="en-GB" b="0" i="0" dirty="0">
              <a:solidFill>
                <a:srgbClr val="333333"/>
              </a:solidFill>
              <a:effectLst/>
              <a:latin typeface="Georgia" panose="02040502050405020303" pitchFamily="18" charset="0"/>
            </a:endParaRPr>
          </a:p>
          <a:p>
            <a:r>
              <a:rPr lang="en-GB" b="0" i="0" dirty="0">
                <a:solidFill>
                  <a:srgbClr val="333333"/>
                </a:solidFill>
                <a:effectLst/>
                <a:latin typeface="Georgia" panose="02040502050405020303" pitchFamily="18" charset="0"/>
              </a:rPr>
              <a:t>We reasoned that our support for students in this new approach to writing needed to be strengthened and felt that the most relevant experiences to understand were not necessarily those of the most successful ME students, but those who had improved their marks during a ME module. So we set out to investigate what it was that helped those students to improve.</a:t>
            </a:r>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3</a:t>
            </a:fld>
            <a:endParaRPr lang="en-GB"/>
          </a:p>
        </p:txBody>
      </p:sp>
    </p:spTree>
    <p:extLst>
      <p:ext uri="{BB962C8B-B14F-4D97-AF65-F5344CB8AC3E}">
        <p14:creationId xmlns:p14="http://schemas.microsoft.com/office/powerpoint/2010/main" val="17699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CW</a:t>
            </a:r>
          </a:p>
        </p:txBody>
      </p:sp>
      <p:sp>
        <p:nvSpPr>
          <p:cNvPr id="4" name="Slide Number Placeholder 3"/>
          <p:cNvSpPr>
            <a:spLocks noGrp="1"/>
          </p:cNvSpPr>
          <p:nvPr>
            <p:ph type="sldNum" sz="quarter" idx="5"/>
          </p:nvPr>
        </p:nvSpPr>
        <p:spPr/>
        <p:txBody>
          <a:bodyPr/>
          <a:lstStyle/>
          <a:p>
            <a:fld id="{43AB69D0-F66E-4643-BA8C-0FB73FD10E45}" type="slidenum">
              <a:rPr lang="en-GB" smtClean="0"/>
              <a:t>4</a:t>
            </a:fld>
            <a:endParaRPr lang="en-GB"/>
          </a:p>
        </p:txBody>
      </p:sp>
    </p:spTree>
    <p:extLst>
      <p:ext uri="{BB962C8B-B14F-4D97-AF65-F5344CB8AC3E}">
        <p14:creationId xmlns:p14="http://schemas.microsoft.com/office/powerpoint/2010/main" val="306351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CW</a:t>
            </a:r>
          </a:p>
        </p:txBody>
      </p:sp>
      <p:sp>
        <p:nvSpPr>
          <p:cNvPr id="4" name="Slide Number Placeholder 3"/>
          <p:cNvSpPr>
            <a:spLocks noGrp="1"/>
          </p:cNvSpPr>
          <p:nvPr>
            <p:ph type="sldNum" sz="quarter" idx="5"/>
          </p:nvPr>
        </p:nvSpPr>
        <p:spPr/>
        <p:txBody>
          <a:bodyPr/>
          <a:lstStyle/>
          <a:p>
            <a:fld id="{43AB69D0-F66E-4643-BA8C-0FB73FD10E45}" type="slidenum">
              <a:rPr lang="en-GB" smtClean="0"/>
              <a:t>5</a:t>
            </a:fld>
            <a:endParaRPr lang="en-GB"/>
          </a:p>
        </p:txBody>
      </p:sp>
    </p:spTree>
    <p:extLst>
      <p:ext uri="{BB962C8B-B14F-4D97-AF65-F5344CB8AC3E}">
        <p14:creationId xmlns:p14="http://schemas.microsoft.com/office/powerpoint/2010/main" val="87294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oppins" panose="00000500000000000000" pitchFamily="2"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oppins" panose="00000500000000000000" pitchFamily="2" charset="0"/>
                <a:ea typeface="Calibri" panose="020F0502020204030204" pitchFamily="34" charset="0"/>
              </a:rPr>
              <a:t>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oppins" panose="00000500000000000000" pitchFamily="2" charset="0"/>
                <a:ea typeface="Calibri" panose="020F0502020204030204" pitchFamily="34" charset="0"/>
              </a:rPr>
              <a:t>About oneself using new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oppins" panose="00000500000000000000" pitchFamily="2" charset="0"/>
                <a:ea typeface="Calibri" panose="020F0502020204030204" pitchFamily="34" charset="0"/>
              </a:rPr>
              <a:t>While this is a cornerstone of our teaching model at the OU, it is good to see that it is highly valued by students. </a:t>
            </a:r>
            <a:r>
              <a:rPr lang="en-GB" sz="1200" dirty="0">
                <a:effectLst/>
                <a:highlight>
                  <a:srgbClr val="FFFF00"/>
                </a:highlight>
                <a:latin typeface="+mn-lt"/>
                <a:ea typeface="Calibri" panose="020F0502020204030204" pitchFamily="34" charset="0"/>
                <a:cs typeface="Times New Roman" panose="02020603050405020304" pitchFamily="18" charset="0"/>
              </a:rPr>
              <a:t>Can spent time worrying about students not using it – but evidence of students using it and have improved.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highlight>
                <a:srgbClr val="FFFF00"/>
              </a:highlight>
              <a:latin typeface="+mn-lt"/>
              <a:ea typeface="Calibri" panose="020F0502020204030204" pitchFamily="34" charset="0"/>
              <a:cs typeface="Times New Roman" panose="02020603050405020304" pitchFamily="18" charset="0"/>
            </a:endParaRPr>
          </a:p>
          <a:p>
            <a:r>
              <a:rPr lang="en-GB" sz="1800" b="0" i="0" u="none" strike="noStrike" baseline="0" dirty="0">
                <a:latin typeface="Calibri" panose="020F0502020204030204" pitchFamily="34" charset="0"/>
              </a:rPr>
              <a:t>going into my first essay, I just did not really have a clue what I was supposed to be doing so it’s good that it wasn’t marked</a:t>
            </a:r>
          </a:p>
          <a:p>
            <a:endParaRPr lang="en-GB" sz="1800" b="0" i="0" u="none" strike="noStrike" baseline="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highlight>
                <a:srgbClr val="FFFF00"/>
              </a:highlight>
              <a:latin typeface="+mn-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6</a:t>
            </a:fld>
            <a:endParaRPr lang="en-GB"/>
          </a:p>
        </p:txBody>
      </p:sp>
    </p:spTree>
    <p:extLst>
      <p:ext uri="{BB962C8B-B14F-4D97-AF65-F5344CB8AC3E}">
        <p14:creationId xmlns:p14="http://schemas.microsoft.com/office/powerpoint/2010/main" val="427362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oppins" panose="00000500000000000000" pitchFamily="2" charset="0"/>
                <a:ea typeface="Calibri" panose="020F0502020204030204" pitchFamily="34" charset="0"/>
              </a:rPr>
              <a:t>CS While this is a cornerstone of our teaching model at the OU, it is good to see that it is highly valued by students. </a:t>
            </a:r>
            <a:r>
              <a:rPr lang="en-GB" sz="1200" dirty="0">
                <a:effectLst/>
                <a:highlight>
                  <a:srgbClr val="FFFF00"/>
                </a:highlight>
                <a:latin typeface="+mn-lt"/>
                <a:ea typeface="Calibri" panose="020F0502020204030204" pitchFamily="34" charset="0"/>
                <a:cs typeface="Times New Roman" panose="02020603050405020304" pitchFamily="18" charset="0"/>
              </a:rPr>
              <a:t>Can spent time worrying about students not using it – but evidence of students using it and have improved.</a:t>
            </a:r>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7</a:t>
            </a:fld>
            <a:endParaRPr lang="en-GB"/>
          </a:p>
        </p:txBody>
      </p:sp>
    </p:spTree>
    <p:extLst>
      <p:ext uri="{BB962C8B-B14F-4D97-AF65-F5344CB8AC3E}">
        <p14:creationId xmlns:p14="http://schemas.microsoft.com/office/powerpoint/2010/main" val="183972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oppins" panose="00000500000000000000" pitchFamily="2" charset="0"/>
                <a:ea typeface="Calibri" panose="020F0502020204030204" pitchFamily="34" charset="0"/>
              </a:rPr>
              <a:t>CS While this is a cornerstone of our teaching model at the OU, it is good to see that it is highly valued by students. </a:t>
            </a:r>
            <a:r>
              <a:rPr lang="en-GB" sz="1200" dirty="0">
                <a:effectLst/>
                <a:highlight>
                  <a:srgbClr val="FFFF00"/>
                </a:highlight>
                <a:latin typeface="+mn-lt"/>
                <a:ea typeface="Calibri" panose="020F0502020204030204" pitchFamily="34" charset="0"/>
                <a:cs typeface="Times New Roman" panose="02020603050405020304" pitchFamily="18" charset="0"/>
              </a:rPr>
              <a:t>Can spent time worrying about students not using it – but evidence of students using it and have improved.</a:t>
            </a:r>
          </a:p>
          <a:p>
            <a:endParaRPr lang="en-GB" dirty="0"/>
          </a:p>
        </p:txBody>
      </p:sp>
      <p:sp>
        <p:nvSpPr>
          <p:cNvPr id="4" name="Slide Number Placeholder 3"/>
          <p:cNvSpPr>
            <a:spLocks noGrp="1"/>
          </p:cNvSpPr>
          <p:nvPr>
            <p:ph type="sldNum" sz="quarter" idx="5"/>
          </p:nvPr>
        </p:nvSpPr>
        <p:spPr/>
        <p:txBody>
          <a:bodyPr/>
          <a:lstStyle/>
          <a:p>
            <a:fld id="{43AB69D0-F66E-4643-BA8C-0FB73FD10E45}" type="slidenum">
              <a:rPr lang="en-GB" smtClean="0"/>
              <a:t>8</a:t>
            </a:fld>
            <a:endParaRPr lang="en-GB"/>
          </a:p>
        </p:txBody>
      </p:sp>
    </p:spTree>
    <p:extLst>
      <p:ext uri="{BB962C8B-B14F-4D97-AF65-F5344CB8AC3E}">
        <p14:creationId xmlns:p14="http://schemas.microsoft.com/office/powerpoint/2010/main" val="325339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CW</a:t>
            </a:r>
          </a:p>
        </p:txBody>
      </p:sp>
      <p:sp>
        <p:nvSpPr>
          <p:cNvPr id="4" name="Slide Number Placeholder 3"/>
          <p:cNvSpPr>
            <a:spLocks noGrp="1"/>
          </p:cNvSpPr>
          <p:nvPr>
            <p:ph type="sldNum" sz="quarter" idx="5"/>
          </p:nvPr>
        </p:nvSpPr>
        <p:spPr/>
        <p:txBody>
          <a:bodyPr/>
          <a:lstStyle/>
          <a:p>
            <a:fld id="{43AB69D0-F66E-4643-BA8C-0FB73FD10E45}" type="slidenum">
              <a:rPr lang="en-GB" smtClean="0"/>
              <a:t>9</a:t>
            </a:fld>
            <a:endParaRPr lang="en-GB"/>
          </a:p>
        </p:txBody>
      </p:sp>
    </p:spTree>
    <p:extLst>
      <p:ext uri="{BB962C8B-B14F-4D97-AF65-F5344CB8AC3E}">
        <p14:creationId xmlns:p14="http://schemas.microsoft.com/office/powerpoint/2010/main" val="407268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CW</a:t>
            </a:r>
          </a:p>
        </p:txBody>
      </p:sp>
      <p:sp>
        <p:nvSpPr>
          <p:cNvPr id="4" name="Slide Number Placeholder 3"/>
          <p:cNvSpPr>
            <a:spLocks noGrp="1"/>
          </p:cNvSpPr>
          <p:nvPr>
            <p:ph type="sldNum" sz="quarter" idx="5"/>
          </p:nvPr>
        </p:nvSpPr>
        <p:spPr/>
        <p:txBody>
          <a:bodyPr/>
          <a:lstStyle/>
          <a:p>
            <a:fld id="{43AB69D0-F66E-4643-BA8C-0FB73FD10E45}" type="slidenum">
              <a:rPr lang="en-GB" smtClean="0"/>
              <a:t>10</a:t>
            </a:fld>
            <a:endParaRPr lang="en-GB"/>
          </a:p>
        </p:txBody>
      </p:sp>
    </p:spTree>
    <p:extLst>
      <p:ext uri="{BB962C8B-B14F-4D97-AF65-F5344CB8AC3E}">
        <p14:creationId xmlns:p14="http://schemas.microsoft.com/office/powerpoint/2010/main" val="2466186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xml"/><Relationship Id="rId1" Type="http://schemas.openxmlformats.org/officeDocument/2006/relationships/tags" Target="../tags/tag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7"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10" name="Picture 9" descr="Icon&#10;&#10;Description automatically generated with medium confidence">
            <a:extLst>
              <a:ext uri="{FF2B5EF4-FFF2-40B4-BE49-F238E27FC236}">
                <a16:creationId xmlns:a16="http://schemas.microsoft.com/office/drawing/2014/main" id="{0828ED38-053B-074D-A6A5-1C9374EA7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9"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6"/>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5"/>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a:extLst>
              <a:ext uri="{FF2B5EF4-FFF2-40B4-BE49-F238E27FC236}">
                <a16:creationId xmlns:a16="http://schemas.microsoft.com/office/drawing/2014/main" id="{41C1F544-4F91-82A6-00C9-2CD07BD90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52392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391808192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1952034835"/>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41042756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1779939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2477954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7"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7" y="1558881"/>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7"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7" y="2455771"/>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7"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7" y="3352660"/>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7"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7" y="4245985"/>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3410959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7"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7" y="1562447"/>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7"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7" y="2459337"/>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7"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7" y="3356227"/>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7"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7" y="4249551"/>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13900616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9"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6"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7" y="326030"/>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7" y="833534"/>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979204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6" y="2856111"/>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9"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6"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7" y="326030"/>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7" y="833534"/>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775351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6"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2"/>
            <a:ext cx="12197911"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7" y="163015"/>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36853159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4" name="Picture 3" descr="Icon&#10;&#10;Description automatically generated">
            <a:extLst>
              <a:ext uri="{FF2B5EF4-FFF2-40B4-BE49-F238E27FC236}">
                <a16:creationId xmlns:a16="http://schemas.microsoft.com/office/drawing/2014/main" id="{6ED31C04-0A53-3A47-8287-081AE26B8A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9"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6"/>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5"/>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a:extLst>
              <a:ext uri="{FF2B5EF4-FFF2-40B4-BE49-F238E27FC236}">
                <a16:creationId xmlns:a16="http://schemas.microsoft.com/office/drawing/2014/main" id="{95ADE654-C78D-7069-71BF-CB8E04298D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672726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sz="1800">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6"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6"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6" y="404666"/>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6" y="912170"/>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6" y="2668674"/>
            <a:ext cx="4325807" cy="3041010"/>
          </a:xfrm>
          <a:prstGeom prst="rect">
            <a:avLst/>
          </a:prstGeom>
        </p:spPr>
        <p:txBody>
          <a:bodyPr>
            <a:noAutofit/>
          </a:bodyPr>
          <a:lstStyle>
            <a:lvl1pPr marL="285744" indent="-285744">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207810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sz="1800">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6"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6"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6" y="404666"/>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6" y="912170"/>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6" y="2668674"/>
            <a:ext cx="4325807" cy="3041010"/>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3449275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6"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6"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6" y="404666"/>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6" y="912170"/>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6" y="2668674"/>
            <a:ext cx="4325807" cy="3041010"/>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3069754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6"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6"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6" y="404666"/>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6" y="912170"/>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6" y="2668674"/>
            <a:ext cx="4325807" cy="3041010"/>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3525722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6"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6"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6" y="404666"/>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6" y="912170"/>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6" y="2668674"/>
            <a:ext cx="4325807" cy="3041010"/>
          </a:xfrm>
          <a:prstGeom prst="rect">
            <a:avLst/>
          </a:prstGeom>
        </p:spPr>
        <p:txBody>
          <a:bodyPr>
            <a:noAutofit/>
          </a:bodyPr>
          <a:lstStyle>
            <a:lvl1pPr marL="285744" indent="-285744">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2045784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6"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6"/>
            <a:ext cx="1079742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70"/>
            <a:ext cx="1079742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6"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5"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1660238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6"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6"/>
            <a:ext cx="1079742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70"/>
            <a:ext cx="1079742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6"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5"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2593239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6"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6"/>
            <a:ext cx="1079742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70"/>
            <a:ext cx="1079742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6"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5"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865252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6"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6"/>
            <a:ext cx="1079742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70"/>
            <a:ext cx="1079742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6"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5" y="2642307"/>
            <a:ext cx="4922617" cy="3072695"/>
          </a:xfrm>
          <a:prstGeom prst="rect">
            <a:avLst/>
          </a:prstGeom>
        </p:spPr>
        <p:txBody>
          <a:bodyPr>
            <a:noAutofit/>
          </a:bodyPr>
          <a:lstStyle>
            <a:lvl1pPr marL="228594" indent="-228594">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2519205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770626" y="2243140"/>
            <a:ext cx="10511209" cy="4019131"/>
          </a:xfrm>
          <a:prstGeom prst="rect">
            <a:avLst/>
          </a:prstGeom>
        </p:spPr>
        <p:txBody>
          <a:bodyPr/>
          <a:lstStyle>
            <a:lvl1pPr marL="342891" indent="-342891">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32" indent="-28574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2971"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160"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349"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55207B26-BD01-450F-BCEB-6428971C5C28}"/>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09/01/2024</a:t>
            </a:fld>
            <a:endParaRPr lang="en-GB" sz="1051" dirty="0">
              <a:solidFill>
                <a:srgbClr val="1E4B9B"/>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6CC9049D-4664-4545-860B-8C408BE6F1C1}"/>
              </a:ext>
            </a:extLst>
          </p:cNvPr>
          <p:cNvSpPr>
            <a:spLocks noGrp="1"/>
          </p:cNvSpPr>
          <p:nvPr>
            <p:ph sz="quarter" idx="27" hasCustomPrompt="1"/>
          </p:nvPr>
        </p:nvSpPr>
        <p:spPr>
          <a:xfrm>
            <a:off x="770626" y="6440578"/>
            <a:ext cx="9662348"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8413C705-D39D-4C04-9CCC-4AFABA7FBC36}"/>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41496676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9"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6"/>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5"/>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9" y="2431330"/>
            <a:ext cx="10740439"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8" name="Picture 7">
            <a:extLst>
              <a:ext uri="{FF2B5EF4-FFF2-40B4-BE49-F238E27FC236}">
                <a16:creationId xmlns:a16="http://schemas.microsoft.com/office/drawing/2014/main" id="{80C98C54-E3BB-6758-54CF-5A28F76F67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836343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21" y="404666"/>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4" y="1539491"/>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4" y="2882870"/>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20" y="1539491"/>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20" y="2881841"/>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20"/>
            <a:ext cx="4613763"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2" y="1896177"/>
            <a:ext cx="3118585" cy="810811"/>
          </a:xfrm>
          <a:prstGeom prst="rect">
            <a:avLst/>
          </a:prstGeom>
        </p:spPr>
        <p:txBody>
          <a:bodyPr>
            <a:noAutofit/>
          </a:bodyPr>
          <a:lstStyle>
            <a:lvl1pPr marL="285744" indent="-285744">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2" y="3"/>
            <a:ext cx="4611463"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1659685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21" y="404666"/>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4" y="1539491"/>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4" y="2882870"/>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36920"/>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20" y="1539491"/>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20" y="2881841"/>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2" y="1896177"/>
            <a:ext cx="3118585" cy="810811"/>
          </a:xfrm>
          <a:prstGeom prst="rect">
            <a:avLst/>
          </a:prstGeom>
        </p:spPr>
        <p:txBody>
          <a:bodyPr>
            <a:noAutofit/>
          </a:bodyPr>
          <a:lstStyle>
            <a:lvl1pPr marL="285744" indent="-285744">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2" y="3"/>
            <a:ext cx="4611463"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0262234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7"/>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6"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5"/>
            <a:ext cx="572719"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1"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5"/>
            <a:ext cx="572719"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7" y="5829301"/>
            <a:ext cx="1709991" cy="584196"/>
          </a:xfrm>
          <a:prstGeom prst="rect">
            <a:avLst/>
          </a:prstGeom>
        </p:spPr>
      </p:pic>
    </p:spTree>
    <p:extLst>
      <p:ext uri="{BB962C8B-B14F-4D97-AF65-F5344CB8AC3E}">
        <p14:creationId xmlns:p14="http://schemas.microsoft.com/office/powerpoint/2010/main" val="12838527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custDataLst>
              <p:tags r:id="rId1"/>
            </p:custDataLst>
          </p:nvPr>
        </p:nvSpPr>
        <p:spPr>
          <a:xfrm>
            <a:off x="4165154" y="6244627"/>
            <a:ext cx="3861695" cy="476589"/>
          </a:xfrm>
          <a:prstGeom prst="rect">
            <a:avLst/>
          </a:prstGeom>
        </p:spPr>
        <p:txBody>
          <a:bodyPr/>
          <a:lstStyle>
            <a:lvl1pPr>
              <a:defRPr/>
            </a:lvl1pPr>
          </a:lstStyle>
          <a:p>
            <a:endParaRPr lang="en-GB" altLang="en-US"/>
          </a:p>
        </p:txBody>
      </p:sp>
      <p:sp>
        <p:nvSpPr>
          <p:cNvPr id="3" name="Slide Number Placeholder 2"/>
          <p:cNvSpPr>
            <a:spLocks noGrp="1"/>
          </p:cNvSpPr>
          <p:nvPr>
            <p:ph type="sldNum" sz="quarter" idx="11"/>
            <p:custDataLst>
              <p:tags r:id="rId2"/>
            </p:custDataLst>
          </p:nvPr>
        </p:nvSpPr>
        <p:spPr/>
        <p:txBody>
          <a:bodyPr/>
          <a:lstStyle>
            <a:lvl1pPr>
              <a:defRPr/>
            </a:lvl1pPr>
          </a:lstStyle>
          <a:p>
            <a:fld id="{86C7EA3B-6F21-4521-87E4-D47A9F1C5538}" type="slidenum">
              <a:rPr lang="en-GB" altLang="en-US"/>
              <a:t>‹#›</a:t>
            </a:fld>
            <a:endParaRPr lang="en-GB" altLang="en-US"/>
          </a:p>
        </p:txBody>
      </p:sp>
    </p:spTree>
    <p:extLst>
      <p:ext uri="{BB962C8B-B14F-4D97-AF65-F5344CB8AC3E}">
        <p14:creationId xmlns:p14="http://schemas.microsoft.com/office/powerpoint/2010/main" val="89576246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Image &amp; 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851B943-E6E1-48F6-B811-8D9A7977D85B}"/>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2" name="Text Placeholder 2">
            <a:extLst>
              <a:ext uri="{FF2B5EF4-FFF2-40B4-BE49-F238E27FC236}">
                <a16:creationId xmlns:a16="http://schemas.microsoft.com/office/drawing/2014/main" id="{C1B6DA54-71CA-48A5-B3CD-D2321285AC1A}"/>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
        <p:nvSpPr>
          <p:cNvPr id="18" name="Picture Placeholder 4">
            <a:extLst>
              <a:ext uri="{FF2B5EF4-FFF2-40B4-BE49-F238E27FC236}">
                <a16:creationId xmlns:a16="http://schemas.microsoft.com/office/drawing/2014/main" id="{4CE899DC-EEB7-4FE9-99EC-B6BA0FB34588}"/>
              </a:ext>
            </a:extLst>
          </p:cNvPr>
          <p:cNvSpPr>
            <a:spLocks noGrp="1"/>
          </p:cNvSpPr>
          <p:nvPr>
            <p:ph type="pic" sz="quarter" idx="23"/>
          </p:nvPr>
        </p:nvSpPr>
        <p:spPr>
          <a:xfrm>
            <a:off x="770469" y="2243141"/>
            <a:ext cx="5221817" cy="4027487"/>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9" name="Text Placeholder 12">
            <a:extLst>
              <a:ext uri="{FF2B5EF4-FFF2-40B4-BE49-F238E27FC236}">
                <a16:creationId xmlns:a16="http://schemas.microsoft.com/office/drawing/2014/main" id="{74507D58-4B62-42B4-946E-AC191B8C8E91}"/>
              </a:ext>
            </a:extLst>
          </p:cNvPr>
          <p:cNvSpPr>
            <a:spLocks noGrp="1"/>
          </p:cNvSpPr>
          <p:nvPr>
            <p:ph type="body" sz="quarter" idx="24" hasCustomPrompt="1"/>
          </p:nvPr>
        </p:nvSpPr>
        <p:spPr>
          <a:xfrm>
            <a:off x="6096002" y="2234785"/>
            <a:ext cx="5185833" cy="4027487"/>
          </a:xfrm>
          <a:prstGeom prst="rect">
            <a:avLst/>
          </a:prstGeom>
        </p:spPr>
        <p:txBody>
          <a:bodyPr/>
          <a:lstStyle>
            <a:lvl1pPr marL="0" indent="0">
              <a:buNone/>
              <a:defRPr sz="1200">
                <a:solidFill>
                  <a:srgbClr val="1E4B9B"/>
                </a:solidFill>
                <a:latin typeface="Arial" panose="020B0604020202020204" pitchFamily="34" charset="0"/>
                <a:cs typeface="Arial" panose="020B0604020202020204" pitchFamily="34" charset="0"/>
              </a:defRPr>
            </a:lvl1pPr>
            <a:lvl2pPr marL="457189" indent="0">
              <a:buNone/>
              <a:defRPr sz="1200">
                <a:latin typeface="Arial" panose="020B0604020202020204" pitchFamily="34" charset="0"/>
                <a:cs typeface="Arial" panose="020B0604020202020204" pitchFamily="34" charset="0"/>
              </a:defRPr>
            </a:lvl2pPr>
            <a:lvl3pPr marL="914377" indent="0">
              <a:buNone/>
              <a:defRPr sz="1100">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Click to add text</a:t>
            </a:r>
            <a:endParaRPr lang="en-GB" dirty="0"/>
          </a:p>
        </p:txBody>
      </p:sp>
      <p:sp>
        <p:nvSpPr>
          <p:cNvPr id="9" name="TextBox 8">
            <a:extLst>
              <a:ext uri="{FF2B5EF4-FFF2-40B4-BE49-F238E27FC236}">
                <a16:creationId xmlns:a16="http://schemas.microsoft.com/office/drawing/2014/main" id="{FD1548AB-1A41-4C06-B3F6-882FE01A82ED}"/>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09/01/2024</a:t>
            </a:fld>
            <a:endParaRPr lang="en-GB" sz="1051"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43FD19CB-E5DD-4EB0-A648-B1B63B8A7EDD}"/>
              </a:ext>
            </a:extLst>
          </p:cNvPr>
          <p:cNvSpPr>
            <a:spLocks noGrp="1"/>
          </p:cNvSpPr>
          <p:nvPr>
            <p:ph sz="quarter" idx="27" hasCustomPrompt="1"/>
          </p:nvPr>
        </p:nvSpPr>
        <p:spPr>
          <a:xfrm>
            <a:off x="770469" y="6440578"/>
            <a:ext cx="9662505"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223141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Full Tex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FE2B1EA2-8522-4C4B-B7A9-BEF931B2B47B}"/>
              </a:ext>
            </a:extLst>
          </p:cNvPr>
          <p:cNvSpPr>
            <a:spLocks noGrp="1"/>
          </p:cNvSpPr>
          <p:nvPr>
            <p:ph type="body" sz="quarter" idx="25" hasCustomPrompt="1"/>
          </p:nvPr>
        </p:nvSpPr>
        <p:spPr>
          <a:xfrm>
            <a:off x="770626" y="2243141"/>
            <a:ext cx="10511209" cy="4019131"/>
          </a:xfrm>
          <a:prstGeom prst="rect">
            <a:avLst/>
          </a:prstGeom>
        </p:spPr>
        <p:txBody>
          <a:bodyPr/>
          <a:lstStyle>
            <a:lvl1pPr marL="0" indent="0">
              <a:buNone/>
              <a:defRPr sz="1400">
                <a:solidFill>
                  <a:srgbClr val="32323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lvl="0"/>
            <a:r>
              <a:rPr lang="en-US" dirty="0"/>
              <a:t>Click to add text</a:t>
            </a:r>
          </a:p>
        </p:txBody>
      </p:sp>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98251539-4EDC-4E36-A4D9-AF94C23958A5}"/>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09/01/2024</a:t>
            </a:fld>
            <a:endParaRPr lang="en-GB" sz="1051"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E40F4C93-6DA7-4D8C-9677-1ABFD64DBB3D}"/>
              </a:ext>
            </a:extLst>
          </p:cNvPr>
          <p:cNvSpPr>
            <a:spLocks noGrp="1"/>
          </p:cNvSpPr>
          <p:nvPr>
            <p:ph sz="quarter" idx="27" hasCustomPrompt="1"/>
          </p:nvPr>
        </p:nvSpPr>
        <p:spPr>
          <a:xfrm>
            <a:off x="770626" y="6440578"/>
            <a:ext cx="9662348"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54F983CE-7E17-4509-ACDC-24E516927AC6}"/>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88563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770626" y="2243140"/>
            <a:ext cx="10511209" cy="4019131"/>
          </a:xfrm>
          <a:prstGeom prst="rect">
            <a:avLst/>
          </a:prstGeom>
        </p:spPr>
        <p:txBody>
          <a:bodyPr/>
          <a:lstStyle>
            <a:lvl1pPr marL="342891" indent="-342891">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32" indent="-28574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2971"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160"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349"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55207B26-BD01-450F-BCEB-6428971C5C28}"/>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09/01/2024</a:t>
            </a:fld>
            <a:endParaRPr lang="en-GB" sz="1051" dirty="0">
              <a:solidFill>
                <a:srgbClr val="1E4B9B"/>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6CC9049D-4664-4545-860B-8C408BE6F1C1}"/>
              </a:ext>
            </a:extLst>
          </p:cNvPr>
          <p:cNvSpPr>
            <a:spLocks noGrp="1"/>
          </p:cNvSpPr>
          <p:nvPr>
            <p:ph sz="quarter" idx="27" hasCustomPrompt="1"/>
          </p:nvPr>
        </p:nvSpPr>
        <p:spPr>
          <a:xfrm>
            <a:off x="770626" y="6440578"/>
            <a:ext cx="9662348"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8413C705-D39D-4C04-9CCC-4AFABA7FBC36}"/>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257951128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28E83104-D853-412E-9A06-D4E39CA8791B}"/>
              </a:ext>
            </a:extLst>
          </p:cNvPr>
          <p:cNvSpPr>
            <a:spLocks noGrp="1"/>
          </p:cNvSpPr>
          <p:nvPr>
            <p:ph type="chart" sz="quarter" idx="26"/>
          </p:nvPr>
        </p:nvSpPr>
        <p:spPr>
          <a:xfrm>
            <a:off x="770469" y="2243138"/>
            <a:ext cx="10511367"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9" name="Text Placeholder 2">
            <a:extLst>
              <a:ext uri="{FF2B5EF4-FFF2-40B4-BE49-F238E27FC236}">
                <a16:creationId xmlns:a16="http://schemas.microsoft.com/office/drawing/2014/main" id="{DE277479-0CF8-4C04-B364-40BD0C0051E3}"/>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DBF8F6D2-1103-4D02-9B03-1CC825E2829E}"/>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09/01/2024</a:t>
            </a:fld>
            <a:endParaRPr lang="en-GB" sz="1051"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2BD85516-2513-49C5-A0AA-FD9268015009}"/>
              </a:ext>
            </a:extLst>
          </p:cNvPr>
          <p:cNvSpPr>
            <a:spLocks noGrp="1"/>
          </p:cNvSpPr>
          <p:nvPr>
            <p:ph sz="quarter" idx="27" hasCustomPrompt="1"/>
          </p:nvPr>
        </p:nvSpPr>
        <p:spPr>
          <a:xfrm>
            <a:off x="770626" y="6440578"/>
            <a:ext cx="9662348"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37EFBFEF-F413-46E7-B616-D281BA0FC914}"/>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611230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F71322-76A3-413A-9064-BF459D5F6A59}"/>
              </a:ext>
            </a:extLst>
          </p:cNvPr>
          <p:cNvSpPr>
            <a:spLocks noGrp="1"/>
          </p:cNvSpPr>
          <p:nvPr>
            <p:ph type="pic" sz="quarter" idx="27"/>
          </p:nvPr>
        </p:nvSpPr>
        <p:spPr>
          <a:xfrm>
            <a:off x="770469" y="2243138"/>
            <a:ext cx="10511367"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0" name="Text Placeholder 2">
            <a:extLst>
              <a:ext uri="{FF2B5EF4-FFF2-40B4-BE49-F238E27FC236}">
                <a16:creationId xmlns:a16="http://schemas.microsoft.com/office/drawing/2014/main" id="{FBE17164-D1E9-448D-BC18-AEE6AA4A7D7F}"/>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8" name="TextBox 7">
            <a:extLst>
              <a:ext uri="{FF2B5EF4-FFF2-40B4-BE49-F238E27FC236}">
                <a16:creationId xmlns:a16="http://schemas.microsoft.com/office/drawing/2014/main" id="{5687A685-EBDC-431F-A3A3-25227F3094FE}"/>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09/01/2024</a:t>
            </a:fld>
            <a:endParaRPr lang="en-GB" sz="1051"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C676D3C7-DEA3-4E23-A018-40E404019302}"/>
              </a:ext>
            </a:extLst>
          </p:cNvPr>
          <p:cNvSpPr>
            <a:spLocks noGrp="1"/>
          </p:cNvSpPr>
          <p:nvPr>
            <p:ph sz="quarter" idx="28" hasCustomPrompt="1"/>
          </p:nvPr>
        </p:nvSpPr>
        <p:spPr>
          <a:xfrm>
            <a:off x="770469" y="6440578"/>
            <a:ext cx="9662505"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
        <p:nvSpPr>
          <p:cNvPr id="14" name="Text Placeholder 2">
            <a:extLst>
              <a:ext uri="{FF2B5EF4-FFF2-40B4-BE49-F238E27FC236}">
                <a16:creationId xmlns:a16="http://schemas.microsoft.com/office/drawing/2014/main" id="{D974519E-60F3-4D94-B4D4-2BC52D3350F6}"/>
              </a:ext>
            </a:extLst>
          </p:cNvPr>
          <p:cNvSpPr>
            <a:spLocks noGrp="1"/>
          </p:cNvSpPr>
          <p:nvPr>
            <p:ph type="body" sz="quarter" idx="22" hasCustomPrompt="1"/>
          </p:nvPr>
        </p:nvSpPr>
        <p:spPr>
          <a:xfrm>
            <a:off x="770626"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2318318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770626"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AGENDA</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770626" y="2243140"/>
            <a:ext cx="10511209" cy="4019131"/>
          </a:xfrm>
          <a:prstGeom prst="rect">
            <a:avLst/>
          </a:prstGeom>
        </p:spPr>
        <p:txBody>
          <a:bodyPr/>
          <a:lstStyle>
            <a:lvl1pPr marL="342891" indent="-342891">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32" indent="-28574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2971"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160"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349" indent="-228594">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6AFAC1F-8668-4411-BA45-03AE7F65EDF8}"/>
              </a:ext>
            </a:extLst>
          </p:cNvPr>
          <p:cNvSpPr txBox="1"/>
          <p:nvPr userDrawn="1"/>
        </p:nvSpPr>
        <p:spPr>
          <a:xfrm>
            <a:off x="10121661" y="6425250"/>
            <a:ext cx="1322719" cy="254044"/>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0B3AF6C-2BBD-4142-8E95-28A39D08C308}" type="datetime1">
              <a:rPr lang="en-GB" sz="1051" smtClean="0">
                <a:solidFill>
                  <a:srgbClr val="1E4B9B"/>
                </a:solidFill>
                <a:latin typeface="Arial" panose="020B0604020202020204" pitchFamily="34" charset="0"/>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09/01/2024</a:t>
            </a:fld>
            <a:endParaRPr lang="en-GB" sz="1051" dirty="0">
              <a:solidFill>
                <a:srgbClr val="1E4B9B"/>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FACDC6-C223-4AE1-82EF-479CD3486E2D}"/>
              </a:ext>
            </a:extLst>
          </p:cNvPr>
          <p:cNvSpPr>
            <a:spLocks noGrp="1"/>
          </p:cNvSpPr>
          <p:nvPr>
            <p:ph sz="quarter" idx="27" hasCustomPrompt="1"/>
          </p:nvPr>
        </p:nvSpPr>
        <p:spPr>
          <a:xfrm>
            <a:off x="770626" y="6440578"/>
            <a:ext cx="9662348" cy="284672"/>
          </a:xfrm>
          <a:prstGeom prst="rect">
            <a:avLst/>
          </a:prstGeom>
        </p:spPr>
        <p:txBody>
          <a:bodyPr/>
          <a:lstStyle>
            <a:lvl1pPr marL="0" indent="0" algn="r">
              <a:buNone/>
              <a:defRPr sz="1051">
                <a:solidFill>
                  <a:srgbClr val="1E4B9B"/>
                </a:solidFill>
                <a:latin typeface="Arial" panose="020B0604020202020204" pitchFamily="34" charset="0"/>
                <a:cs typeface="Arial" panose="020B0604020202020204" pitchFamily="34" charset="0"/>
              </a:defRPr>
            </a:lvl1pPr>
            <a:lvl2pPr marL="457189" indent="0">
              <a:buNone/>
              <a:defRPr sz="1051">
                <a:latin typeface="Arial" panose="020B0604020202020204" pitchFamily="34" charset="0"/>
                <a:cs typeface="Arial" panose="020B0604020202020204" pitchFamily="34" charset="0"/>
              </a:defRPr>
            </a:lvl2pPr>
            <a:lvl3pPr marL="914377" indent="0">
              <a:buNone/>
              <a:defRPr sz="1051">
                <a:latin typeface="Arial" panose="020B0604020202020204" pitchFamily="34" charset="0"/>
                <a:cs typeface="Arial" panose="020B0604020202020204" pitchFamily="34" charset="0"/>
              </a:defRPr>
            </a:lvl3pPr>
            <a:lvl4pPr marL="1371566" indent="0">
              <a:buNone/>
              <a:defRPr sz="1051">
                <a:latin typeface="Arial" panose="020B0604020202020204" pitchFamily="34" charset="0"/>
                <a:cs typeface="Arial" panose="020B0604020202020204" pitchFamily="34" charset="0"/>
              </a:defRPr>
            </a:lvl4pPr>
            <a:lvl5pPr marL="1828754" indent="0">
              <a:buNone/>
              <a:defRPr sz="1051">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366043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4" y="5596327"/>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8" y="2431331"/>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62259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9"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4" y="5596327"/>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8" y="2431331"/>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670153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0"/>
            <a:ext cx="4380855"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7"/>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4" y="5596327"/>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8" y="2431331"/>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433202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2"/>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4" y="5596327"/>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8" y="2431331"/>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2939168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4" y="5596327"/>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9"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31"/>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037671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rk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12F49E8-E50C-CBEE-71F1-A756EDD37656}"/>
              </a:ext>
            </a:extLst>
          </p:cNvPr>
          <p:cNvSpPr>
            <a:spLocks noGrp="1"/>
          </p:cNvSpPr>
          <p:nvPr>
            <p:ph type="body" sz="quarter" idx="24" hasCustomPrompt="1"/>
          </p:nvPr>
        </p:nvSpPr>
        <p:spPr>
          <a:xfrm>
            <a:off x="413917" y="404666"/>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FB90308-6D7D-FB0C-34E4-71A28225BC02}"/>
              </a:ext>
            </a:extLst>
          </p:cNvPr>
          <p:cNvSpPr>
            <a:spLocks noGrp="1"/>
          </p:cNvSpPr>
          <p:nvPr>
            <p:ph type="body" sz="quarter" idx="25" hasCustomPrompt="1"/>
          </p:nvPr>
        </p:nvSpPr>
        <p:spPr>
          <a:xfrm>
            <a:off x="413917" y="912170"/>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4" name="Text Placeholder 11">
            <a:extLst>
              <a:ext uri="{FF2B5EF4-FFF2-40B4-BE49-F238E27FC236}">
                <a16:creationId xmlns:a16="http://schemas.microsoft.com/office/drawing/2014/main" id="{65DA48E4-6642-FB6C-4E06-89985A0AC12D}"/>
              </a:ext>
            </a:extLst>
          </p:cNvPr>
          <p:cNvSpPr>
            <a:spLocks noGrp="1"/>
          </p:cNvSpPr>
          <p:nvPr>
            <p:ph type="body" sz="quarter" idx="12" hasCustomPrompt="1"/>
          </p:nvPr>
        </p:nvSpPr>
        <p:spPr>
          <a:xfrm>
            <a:off x="1001106"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9B5A0D41-5B75-559D-E791-97ABA6572E4C}"/>
              </a:ext>
            </a:extLst>
          </p:cNvPr>
          <p:cNvSpPr>
            <a:spLocks noGrp="1"/>
          </p:cNvSpPr>
          <p:nvPr>
            <p:ph type="body" sz="quarter" idx="14" hasCustomPrompt="1"/>
          </p:nvPr>
        </p:nvSpPr>
        <p:spPr>
          <a:xfrm>
            <a:off x="1001106"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6" name="Text Placeholder 11">
            <a:extLst>
              <a:ext uri="{FF2B5EF4-FFF2-40B4-BE49-F238E27FC236}">
                <a16:creationId xmlns:a16="http://schemas.microsoft.com/office/drawing/2014/main" id="{3E5561B0-8994-5518-CD39-CB50B0DFDD9D}"/>
              </a:ext>
            </a:extLst>
          </p:cNvPr>
          <p:cNvSpPr>
            <a:spLocks noGrp="1"/>
          </p:cNvSpPr>
          <p:nvPr>
            <p:ph type="body" sz="quarter" idx="15" hasCustomPrompt="1"/>
          </p:nvPr>
        </p:nvSpPr>
        <p:spPr>
          <a:xfrm>
            <a:off x="1001106" y="2668676"/>
            <a:ext cx="9591229" cy="760325"/>
          </a:xfrm>
          <a:prstGeom prst="rect">
            <a:avLst/>
          </a:prstGeom>
        </p:spPr>
        <p:txBody>
          <a:bodyPr>
            <a:noAutofit/>
          </a:bodyPr>
          <a:lstStyle>
            <a:lvl1pPr marL="285744" indent="-285744">
              <a:lnSpc>
                <a:spcPct val="110000"/>
              </a:lnSpc>
              <a:spcBef>
                <a:spcPts val="0"/>
              </a:spcBef>
              <a:spcAft>
                <a:spcPts val="600"/>
              </a:spcAft>
              <a:buFontTx/>
              <a:buBlip>
                <a:blip r:embed="rId2"/>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871030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3.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36.xml"/><Relationship Id="rId7"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A8F9F-42A8-344E-BFDB-6B187AAC9728}" type="datetimeFigureOut">
              <a:rPr lang="en-US" smtClean="0"/>
              <a:t>1/9/2024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E0D0-DB37-5740-9BD9-F5C7BF39F16E}" type="slidenum">
              <a:rPr lang="en-US" smtClean="0"/>
              <a:t>‹#›</a:t>
            </a:fld>
            <a:endParaRPr lang="en-US"/>
          </a:p>
        </p:txBody>
      </p:sp>
    </p:spTree>
    <p:extLst>
      <p:ext uri="{BB962C8B-B14F-4D97-AF65-F5344CB8AC3E}">
        <p14:creationId xmlns:p14="http://schemas.microsoft.com/office/powerpoint/2010/main" val="6463958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8588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063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05" r:id="rId2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193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7"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7F6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A8A660-749F-4743-A8E2-6368C3005208}"/>
              </a:ext>
            </a:extLst>
          </p:cNvPr>
          <p:cNvPicPr>
            <a:picLocks noChangeAspect="1"/>
          </p:cNvPicPr>
          <p:nvPr userDrawn="1"/>
        </p:nvPicPr>
        <p:blipFill>
          <a:blip r:embed="rId8"/>
          <a:stretch>
            <a:fillRect/>
          </a:stretch>
        </p:blipFill>
        <p:spPr>
          <a:xfrm>
            <a:off x="10122140" y="241543"/>
            <a:ext cx="1753397" cy="905773"/>
          </a:xfrm>
          <a:prstGeom prst="rect">
            <a:avLst/>
          </a:prstGeom>
        </p:spPr>
      </p:pic>
      <p:sp>
        <p:nvSpPr>
          <p:cNvPr id="5" name="Rectangle 4">
            <a:extLst>
              <a:ext uri="{FF2B5EF4-FFF2-40B4-BE49-F238E27FC236}">
                <a16:creationId xmlns:a16="http://schemas.microsoft.com/office/drawing/2014/main" id="{7A1CBB4E-7D7A-4F34-9192-75CFD9ED89EB}"/>
              </a:ext>
            </a:extLst>
          </p:cNvPr>
          <p:cNvSpPr/>
          <p:nvPr userDrawn="1"/>
        </p:nvSpPr>
        <p:spPr>
          <a:xfrm>
            <a:off x="0" y="6728603"/>
            <a:ext cx="12192000" cy="120770"/>
          </a:xfrm>
          <a:prstGeom prst="rect">
            <a:avLst/>
          </a:prstGeom>
          <a:solidFill>
            <a:srgbClr val="1E4B9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8715064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open.ac.uk/blogs/MathEd/" TargetMode="External"/><Relationship Id="rId2" Type="http://schemas.openxmlformats.org/officeDocument/2006/relationships/hyperlink" Target="https://www5.open.ac.uk/scholarship-and-innovation/esteem/sites/www.open.ac.uk.scholarship-and-innovation.esteem/files/resources/Cathy%20Smith%20and%20Charlotter%20Lighter%2C%20Effective%20support%20for%20reflective%20writing.%20eSTEeM%20Final%20Report.pdf"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DC_C58CF4EB.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BC3C6C-35DB-ED65-A54D-D9A3A2EF1039}"/>
              </a:ext>
            </a:extLst>
          </p:cNvPr>
          <p:cNvSpPr>
            <a:spLocks noGrp="1"/>
          </p:cNvSpPr>
          <p:nvPr>
            <p:ph type="body" sz="quarter" idx="11"/>
          </p:nvPr>
        </p:nvSpPr>
        <p:spPr>
          <a:xfrm>
            <a:off x="379929" y="549695"/>
            <a:ext cx="5557585" cy="1800200"/>
          </a:xfrm>
        </p:spPr>
        <p:txBody>
          <a:bodyPr/>
          <a:lstStyle/>
          <a:p>
            <a:r>
              <a:rPr lang="en-GB" sz="5400" dirty="0"/>
              <a:t>Learning from improvers</a:t>
            </a:r>
          </a:p>
        </p:txBody>
      </p:sp>
      <p:sp>
        <p:nvSpPr>
          <p:cNvPr id="4" name="Text Placeholder 3">
            <a:extLst>
              <a:ext uri="{FF2B5EF4-FFF2-40B4-BE49-F238E27FC236}">
                <a16:creationId xmlns:a16="http://schemas.microsoft.com/office/drawing/2014/main" id="{959E4249-FF66-4BF5-29CE-DC623FCFB96D}"/>
              </a:ext>
            </a:extLst>
          </p:cNvPr>
          <p:cNvSpPr>
            <a:spLocks noGrp="1"/>
          </p:cNvSpPr>
          <p:nvPr>
            <p:ph type="body" sz="quarter" idx="12"/>
          </p:nvPr>
        </p:nvSpPr>
        <p:spPr>
          <a:xfrm>
            <a:off x="538417" y="2941009"/>
            <a:ext cx="5687791" cy="1557671"/>
          </a:xfrm>
        </p:spPr>
        <p:txBody>
          <a:bodyPr/>
          <a:lstStyle/>
          <a:p>
            <a:r>
              <a:rPr lang="en-GB" sz="3200" dirty="0">
                <a:latin typeface="Calibri" panose="020F0502020204030204" pitchFamily="34" charset="0"/>
                <a:ea typeface="Calibri" panose="020F0502020204030204" pitchFamily="34" charset="0"/>
              </a:rPr>
              <a:t>Applying lessons from scholarship to module production </a:t>
            </a:r>
            <a:endParaRPr lang="en-GB" dirty="0">
              <a:solidFill>
                <a:schemeClr val="accent6"/>
              </a:solidFill>
            </a:endParaRPr>
          </a:p>
        </p:txBody>
      </p:sp>
      <p:pic>
        <p:nvPicPr>
          <p:cNvPr id="12" name="Picture Placeholder 11">
            <a:extLst>
              <a:ext uri="{FF2B5EF4-FFF2-40B4-BE49-F238E27FC236}">
                <a16:creationId xmlns:a16="http://schemas.microsoft.com/office/drawing/2014/main" id="{8911DDAB-0016-4417-9914-810ECFDD203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401" r="22401"/>
          <a:stretch/>
        </p:blipFill>
        <p:spPr/>
      </p:pic>
    </p:spTree>
    <p:extLst>
      <p:ext uri="{BB962C8B-B14F-4D97-AF65-F5344CB8AC3E}">
        <p14:creationId xmlns:p14="http://schemas.microsoft.com/office/powerpoint/2010/main" val="429037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6C714-EF97-4C95-9BDD-5FBD106181CC}"/>
              </a:ext>
            </a:extLst>
          </p:cNvPr>
          <p:cNvSpPr>
            <a:spLocks noGrp="1"/>
          </p:cNvSpPr>
          <p:nvPr>
            <p:ph type="body" sz="quarter" idx="12"/>
          </p:nvPr>
        </p:nvSpPr>
        <p:spPr>
          <a:xfrm>
            <a:off x="1001106" y="2123488"/>
            <a:ext cx="9591229" cy="289311"/>
          </a:xfrm>
        </p:spPr>
        <p:txBody>
          <a:bodyPr/>
          <a:lstStyle/>
          <a:p>
            <a:r>
              <a:rPr lang="en-GB" dirty="0"/>
              <a:t>Formal plan </a:t>
            </a:r>
          </a:p>
        </p:txBody>
      </p:sp>
      <p:sp>
        <p:nvSpPr>
          <p:cNvPr id="4" name="Text Placeholder 3">
            <a:extLst>
              <a:ext uri="{FF2B5EF4-FFF2-40B4-BE49-F238E27FC236}">
                <a16:creationId xmlns:a16="http://schemas.microsoft.com/office/drawing/2014/main" id="{0D657828-C7E8-755C-FD21-3D171D129717}"/>
              </a:ext>
            </a:extLst>
          </p:cNvPr>
          <p:cNvSpPr>
            <a:spLocks noGrp="1"/>
          </p:cNvSpPr>
          <p:nvPr>
            <p:ph type="body" sz="quarter" idx="24"/>
          </p:nvPr>
        </p:nvSpPr>
        <p:spPr/>
        <p:txBody>
          <a:bodyPr/>
          <a:lstStyle/>
          <a:p>
            <a:r>
              <a:rPr lang="en-GB" dirty="0"/>
              <a:t>Effective support for reflective writing in mathematics : Learning from improvers</a:t>
            </a:r>
          </a:p>
        </p:txBody>
      </p:sp>
      <p:sp>
        <p:nvSpPr>
          <p:cNvPr id="5" name="Text Placeholder 4">
            <a:extLst>
              <a:ext uri="{FF2B5EF4-FFF2-40B4-BE49-F238E27FC236}">
                <a16:creationId xmlns:a16="http://schemas.microsoft.com/office/drawing/2014/main" id="{7687375E-33FD-468E-0624-CEDA908FE06C}"/>
              </a:ext>
            </a:extLst>
          </p:cNvPr>
          <p:cNvSpPr>
            <a:spLocks noGrp="1"/>
          </p:cNvSpPr>
          <p:nvPr>
            <p:ph type="body" sz="quarter" idx="25"/>
          </p:nvPr>
        </p:nvSpPr>
        <p:spPr>
          <a:xfrm>
            <a:off x="413368" y="1571215"/>
            <a:ext cx="10766703" cy="289311"/>
          </a:xfrm>
        </p:spPr>
        <p:txBody>
          <a:bodyPr/>
          <a:lstStyle/>
          <a:p>
            <a:r>
              <a:rPr lang="en-GB" sz="2400" dirty="0"/>
              <a:t>Informing module production </a:t>
            </a:r>
          </a:p>
        </p:txBody>
      </p:sp>
      <p:sp>
        <p:nvSpPr>
          <p:cNvPr id="8" name="Text Placeholder 7">
            <a:extLst>
              <a:ext uri="{FF2B5EF4-FFF2-40B4-BE49-F238E27FC236}">
                <a16:creationId xmlns:a16="http://schemas.microsoft.com/office/drawing/2014/main" id="{EB4E06CA-B427-ED89-A1AA-C23C0B4D7E33}"/>
              </a:ext>
            </a:extLst>
          </p:cNvPr>
          <p:cNvSpPr>
            <a:spLocks noGrp="1"/>
          </p:cNvSpPr>
          <p:nvPr>
            <p:ph type="body" sz="quarter" idx="15"/>
          </p:nvPr>
        </p:nvSpPr>
        <p:spPr/>
        <p:txBody>
          <a:bodyPr/>
          <a:lstStyle/>
          <a:p>
            <a:pPr>
              <a:lnSpc>
                <a:spcPct val="107000"/>
              </a:lnSpc>
              <a:spcAft>
                <a:spcPts val="800"/>
              </a:spcAft>
            </a:pPr>
            <a:r>
              <a:rPr lang="en-GB" sz="1800" dirty="0">
                <a:effectLst/>
                <a:latin typeface="+mn-lt"/>
                <a:ea typeface="Calibri" panose="020F0502020204030204" pitchFamily="34" charset="0"/>
                <a:cs typeface="Times New Roman" panose="02020603050405020304" pitchFamily="18" charset="0"/>
              </a:rPr>
              <a:t>Milestones for </a:t>
            </a:r>
            <a:r>
              <a:rPr lang="en-GB" sz="1800" dirty="0" err="1">
                <a:effectLst/>
                <a:latin typeface="+mn-lt"/>
                <a:ea typeface="Calibri" panose="020F0502020204030204" pitchFamily="34" charset="0"/>
                <a:cs typeface="Times New Roman" panose="02020603050405020304" pitchFamily="18" charset="0"/>
              </a:rPr>
              <a:t>eSTEeM</a:t>
            </a:r>
            <a:r>
              <a:rPr lang="en-GB" sz="1800" dirty="0">
                <a:effectLst/>
                <a:latin typeface="+mn-lt"/>
                <a:ea typeface="Calibri" panose="020F0502020204030204" pitchFamily="34" charset="0"/>
                <a:cs typeface="Times New Roman" panose="02020603050405020304" pitchFamily="18" charset="0"/>
              </a:rPr>
              <a:t> project, planned in advance to coincide with production timeline. e</a:t>
            </a:r>
            <a:r>
              <a:rPr lang="en-GB" sz="1800" dirty="0">
                <a:latin typeface="+mn-lt"/>
                <a:ea typeface="Calibri" panose="020F0502020204030204" pitchFamily="34" charset="0"/>
                <a:cs typeface="Times New Roman" panose="02020603050405020304" pitchFamily="18" charset="0"/>
              </a:rPr>
              <a:t>.g. analysed first two interviews before conducting final interviews. </a:t>
            </a:r>
          </a:p>
          <a:p>
            <a:pPr>
              <a:lnSpc>
                <a:spcPct val="107000"/>
              </a:lnSpc>
              <a:spcAft>
                <a:spcPts val="800"/>
              </a:spcAft>
            </a:pPr>
            <a:r>
              <a:rPr lang="en-GB" sz="1800" dirty="0">
                <a:latin typeface="+mn-lt"/>
                <a:ea typeface="Calibri" panose="020F0502020204030204" pitchFamily="34" charset="0"/>
                <a:cs typeface="Times New Roman" panose="02020603050405020304" pitchFamily="18" charset="0"/>
              </a:rPr>
              <a:t>Specific questions about types of module resources to help feed directly into production. </a:t>
            </a:r>
          </a:p>
          <a:p>
            <a:pPr>
              <a:lnSpc>
                <a:spcPct val="107000"/>
              </a:lnSpc>
              <a:spcAft>
                <a:spcPts val="800"/>
              </a:spcAft>
            </a:pPr>
            <a:r>
              <a:rPr lang="en-GB" sz="1800" dirty="0">
                <a:latin typeface="+mn-lt"/>
                <a:ea typeface="Calibri" panose="020F0502020204030204" pitchFamily="34" charset="0"/>
                <a:cs typeface="Times New Roman" panose="02020603050405020304" pitchFamily="18" charset="0"/>
              </a:rPr>
              <a:t>Timelines did not always work. Production started before analysis of data. Time an issue</a:t>
            </a:r>
            <a:r>
              <a:rPr lang="en-GB" sz="18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dirty="0"/>
          </a:p>
        </p:txBody>
      </p:sp>
    </p:spTree>
    <p:extLst>
      <p:ext uri="{BB962C8B-B14F-4D97-AF65-F5344CB8AC3E}">
        <p14:creationId xmlns:p14="http://schemas.microsoft.com/office/powerpoint/2010/main" val="241108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6C714-EF97-4C95-9BDD-5FBD106181CC}"/>
              </a:ext>
            </a:extLst>
          </p:cNvPr>
          <p:cNvSpPr>
            <a:spLocks noGrp="1"/>
          </p:cNvSpPr>
          <p:nvPr>
            <p:ph type="body" sz="quarter" idx="12"/>
          </p:nvPr>
        </p:nvSpPr>
        <p:spPr>
          <a:xfrm>
            <a:off x="1001106" y="2123488"/>
            <a:ext cx="9591229" cy="289311"/>
          </a:xfrm>
        </p:spPr>
        <p:txBody>
          <a:bodyPr/>
          <a:lstStyle/>
          <a:p>
            <a:r>
              <a:rPr lang="en-GB" dirty="0"/>
              <a:t>Informal discussions</a:t>
            </a:r>
          </a:p>
        </p:txBody>
      </p:sp>
      <p:sp>
        <p:nvSpPr>
          <p:cNvPr id="4" name="Text Placeholder 3">
            <a:extLst>
              <a:ext uri="{FF2B5EF4-FFF2-40B4-BE49-F238E27FC236}">
                <a16:creationId xmlns:a16="http://schemas.microsoft.com/office/drawing/2014/main" id="{0D657828-C7E8-755C-FD21-3D171D129717}"/>
              </a:ext>
            </a:extLst>
          </p:cNvPr>
          <p:cNvSpPr>
            <a:spLocks noGrp="1"/>
          </p:cNvSpPr>
          <p:nvPr>
            <p:ph type="body" sz="quarter" idx="24"/>
          </p:nvPr>
        </p:nvSpPr>
        <p:spPr/>
        <p:txBody>
          <a:bodyPr/>
          <a:lstStyle/>
          <a:p>
            <a:r>
              <a:rPr lang="en-GB" dirty="0"/>
              <a:t>Effective support for reflective writing in mathematics : Learning from improvers</a:t>
            </a:r>
          </a:p>
        </p:txBody>
      </p:sp>
      <p:sp>
        <p:nvSpPr>
          <p:cNvPr id="5" name="Text Placeholder 4">
            <a:extLst>
              <a:ext uri="{FF2B5EF4-FFF2-40B4-BE49-F238E27FC236}">
                <a16:creationId xmlns:a16="http://schemas.microsoft.com/office/drawing/2014/main" id="{7687375E-33FD-468E-0624-CEDA908FE06C}"/>
              </a:ext>
            </a:extLst>
          </p:cNvPr>
          <p:cNvSpPr>
            <a:spLocks noGrp="1"/>
          </p:cNvSpPr>
          <p:nvPr>
            <p:ph type="body" sz="quarter" idx="25"/>
          </p:nvPr>
        </p:nvSpPr>
        <p:spPr>
          <a:xfrm>
            <a:off x="413368" y="1571215"/>
            <a:ext cx="10766703" cy="289311"/>
          </a:xfrm>
        </p:spPr>
        <p:txBody>
          <a:bodyPr/>
          <a:lstStyle/>
          <a:p>
            <a:r>
              <a:rPr lang="en-GB" sz="2400" dirty="0"/>
              <a:t>Informing module production </a:t>
            </a:r>
          </a:p>
        </p:txBody>
      </p:sp>
      <p:sp>
        <p:nvSpPr>
          <p:cNvPr id="8" name="Text Placeholder 7">
            <a:extLst>
              <a:ext uri="{FF2B5EF4-FFF2-40B4-BE49-F238E27FC236}">
                <a16:creationId xmlns:a16="http://schemas.microsoft.com/office/drawing/2014/main" id="{EB4E06CA-B427-ED89-A1AA-C23C0B4D7E33}"/>
              </a:ext>
            </a:extLst>
          </p:cNvPr>
          <p:cNvSpPr>
            <a:spLocks noGrp="1"/>
          </p:cNvSpPr>
          <p:nvPr>
            <p:ph type="body" sz="quarter" idx="15"/>
          </p:nvPr>
        </p:nvSpPr>
        <p:spPr/>
        <p:txBody>
          <a:bodyPr/>
          <a:lstStyle/>
          <a:p>
            <a:pPr>
              <a:lnSpc>
                <a:spcPct val="107000"/>
              </a:lnSpc>
              <a:spcAft>
                <a:spcPts val="800"/>
              </a:spcAft>
            </a:pPr>
            <a:r>
              <a:rPr lang="en-GB" sz="1800" dirty="0" err="1">
                <a:effectLst/>
                <a:latin typeface="+mn-lt"/>
                <a:ea typeface="Calibri" panose="020F0502020204030204" pitchFamily="34" charset="0"/>
                <a:cs typeface="Times New Roman" panose="02020603050405020304" pitchFamily="18" charset="0"/>
              </a:rPr>
              <a:t>eSTEeM</a:t>
            </a:r>
            <a:r>
              <a:rPr lang="en-GB" sz="1800" dirty="0">
                <a:effectLst/>
                <a:latin typeface="+mn-lt"/>
                <a:ea typeface="Calibri" panose="020F0502020204030204" pitchFamily="34" charset="0"/>
                <a:cs typeface="Times New Roman" panose="02020603050405020304" pitchFamily="18" charset="0"/>
              </a:rPr>
              <a:t> project team subset of module production team. </a:t>
            </a:r>
          </a:p>
          <a:p>
            <a:pPr>
              <a:lnSpc>
                <a:spcPct val="107000"/>
              </a:lnSpc>
              <a:spcAft>
                <a:spcPts val="800"/>
              </a:spcAft>
            </a:pPr>
            <a:r>
              <a:rPr lang="en-GB" sz="1800" dirty="0">
                <a:latin typeface="+mn-lt"/>
                <a:ea typeface="Calibri" panose="020F0502020204030204" pitchFamily="34" charset="0"/>
                <a:cs typeface="Times New Roman" panose="02020603050405020304" pitchFamily="18" charset="0"/>
              </a:rPr>
              <a:t>Informal discussions </a:t>
            </a:r>
            <a:r>
              <a:rPr lang="en-GB" sz="1800" dirty="0">
                <a:effectLst/>
                <a:latin typeface="+mn-lt"/>
                <a:ea typeface="Calibri" panose="020F0502020204030204" pitchFamily="34" charset="0"/>
                <a:cs typeface="Times New Roman" panose="02020603050405020304" pitchFamily="18" charset="0"/>
              </a:rPr>
              <a:t>fed into module design in an ongoing way – richer than just formal impact. </a:t>
            </a:r>
          </a:p>
          <a:p>
            <a:pPr marL="0" indent="0">
              <a:buNone/>
            </a:pPr>
            <a:endParaRPr lang="en-GB" dirty="0"/>
          </a:p>
        </p:txBody>
      </p:sp>
    </p:spTree>
    <p:extLst>
      <p:ext uri="{BB962C8B-B14F-4D97-AF65-F5344CB8AC3E}">
        <p14:creationId xmlns:p14="http://schemas.microsoft.com/office/powerpoint/2010/main" val="343491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6C714-EF97-4C95-9BDD-5FBD106181CC}"/>
              </a:ext>
            </a:extLst>
          </p:cNvPr>
          <p:cNvSpPr>
            <a:spLocks noGrp="1"/>
          </p:cNvSpPr>
          <p:nvPr>
            <p:ph type="body" sz="quarter" idx="12"/>
          </p:nvPr>
        </p:nvSpPr>
        <p:spPr>
          <a:xfrm>
            <a:off x="1001106" y="2123488"/>
            <a:ext cx="9591229" cy="289311"/>
          </a:xfrm>
        </p:spPr>
        <p:txBody>
          <a:bodyPr/>
          <a:lstStyle/>
          <a:p>
            <a:r>
              <a:rPr lang="en-GB" dirty="0"/>
              <a:t>Ideas which could be applied in other contexts </a:t>
            </a:r>
          </a:p>
        </p:txBody>
      </p:sp>
      <p:sp>
        <p:nvSpPr>
          <p:cNvPr id="4" name="Text Placeholder 3">
            <a:extLst>
              <a:ext uri="{FF2B5EF4-FFF2-40B4-BE49-F238E27FC236}">
                <a16:creationId xmlns:a16="http://schemas.microsoft.com/office/drawing/2014/main" id="{0D657828-C7E8-755C-FD21-3D171D129717}"/>
              </a:ext>
            </a:extLst>
          </p:cNvPr>
          <p:cNvSpPr>
            <a:spLocks noGrp="1"/>
          </p:cNvSpPr>
          <p:nvPr>
            <p:ph type="body" sz="quarter" idx="24"/>
          </p:nvPr>
        </p:nvSpPr>
        <p:spPr/>
        <p:txBody>
          <a:bodyPr/>
          <a:lstStyle/>
          <a:p>
            <a:r>
              <a:rPr lang="en-GB" dirty="0"/>
              <a:t>Effective support for reflective writing in mathematics: Learning from improvers</a:t>
            </a:r>
          </a:p>
        </p:txBody>
      </p:sp>
      <p:sp>
        <p:nvSpPr>
          <p:cNvPr id="5" name="Text Placeholder 4">
            <a:extLst>
              <a:ext uri="{FF2B5EF4-FFF2-40B4-BE49-F238E27FC236}">
                <a16:creationId xmlns:a16="http://schemas.microsoft.com/office/drawing/2014/main" id="{7687375E-33FD-468E-0624-CEDA908FE06C}"/>
              </a:ext>
            </a:extLst>
          </p:cNvPr>
          <p:cNvSpPr>
            <a:spLocks noGrp="1"/>
          </p:cNvSpPr>
          <p:nvPr>
            <p:ph type="body" sz="quarter" idx="25"/>
          </p:nvPr>
        </p:nvSpPr>
        <p:spPr>
          <a:xfrm>
            <a:off x="413368" y="1571215"/>
            <a:ext cx="10766703" cy="497161"/>
          </a:xfrm>
        </p:spPr>
        <p:txBody>
          <a:bodyPr/>
          <a:lstStyle/>
          <a:p>
            <a:r>
              <a:rPr lang="en-GB" sz="2400" dirty="0"/>
              <a:t>Methodological lessons </a:t>
            </a:r>
          </a:p>
        </p:txBody>
      </p:sp>
      <p:sp>
        <p:nvSpPr>
          <p:cNvPr id="8" name="Text Placeholder 7">
            <a:extLst>
              <a:ext uri="{FF2B5EF4-FFF2-40B4-BE49-F238E27FC236}">
                <a16:creationId xmlns:a16="http://schemas.microsoft.com/office/drawing/2014/main" id="{EB4E06CA-B427-ED89-A1AA-C23C0B4D7E33}"/>
              </a:ext>
            </a:extLst>
          </p:cNvPr>
          <p:cNvSpPr>
            <a:spLocks noGrp="1"/>
          </p:cNvSpPr>
          <p:nvPr>
            <p:ph type="body" sz="quarter" idx="15"/>
          </p:nvPr>
        </p:nvSpPr>
        <p:spPr>
          <a:xfrm>
            <a:off x="1001106" y="2668676"/>
            <a:ext cx="9591229" cy="2898747"/>
          </a:xfrm>
        </p:spPr>
        <p:txBody>
          <a:bodyPr/>
          <a:lstStyle/>
          <a:p>
            <a:pPr>
              <a:lnSpc>
                <a:spcPct val="107000"/>
              </a:lnSpc>
              <a:spcAft>
                <a:spcPts val="800"/>
              </a:spcAft>
            </a:pPr>
            <a:r>
              <a:rPr lang="en-GB" sz="1800" dirty="0">
                <a:effectLst/>
                <a:latin typeface="+mn-lt"/>
                <a:ea typeface="Calibri" panose="020F0502020204030204" pitchFamily="34" charset="0"/>
                <a:cs typeface="Times New Roman" panose="02020603050405020304" pitchFamily="18" charset="0"/>
              </a:rPr>
              <a:t>Interviewing a cohort of improvers: not the highest achievers, not the most engaged students (e.g. didn’t fully engage with forums). </a:t>
            </a:r>
          </a:p>
          <a:p>
            <a:pPr>
              <a:lnSpc>
                <a:spcPct val="107000"/>
              </a:lnSpc>
              <a:spcAft>
                <a:spcPts val="800"/>
              </a:spcAft>
            </a:pPr>
            <a:r>
              <a:rPr lang="en-GB" sz="1800" dirty="0">
                <a:latin typeface="+mn-lt"/>
                <a:ea typeface="Calibri" panose="020F0502020204030204" pitchFamily="34" charset="0"/>
                <a:cs typeface="Times New Roman" panose="02020603050405020304" pitchFamily="18" charset="0"/>
              </a:rPr>
              <a:t>Involving module production team in scholarship projects to support ‘informal dissemination’ of emerging findings to inform production.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68275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6C714-EF97-4C95-9BDD-5FBD106181CC}"/>
              </a:ext>
            </a:extLst>
          </p:cNvPr>
          <p:cNvSpPr>
            <a:spLocks noGrp="1"/>
          </p:cNvSpPr>
          <p:nvPr>
            <p:ph type="body" sz="quarter" idx="12"/>
          </p:nvPr>
        </p:nvSpPr>
        <p:spPr>
          <a:xfrm>
            <a:off x="1001106" y="2123488"/>
            <a:ext cx="9591229" cy="289311"/>
          </a:xfrm>
        </p:spPr>
        <p:txBody>
          <a:bodyPr/>
          <a:lstStyle/>
          <a:p>
            <a:r>
              <a:rPr lang="en-GB" dirty="0"/>
              <a:t>Ideas relevant in other contexts </a:t>
            </a:r>
          </a:p>
        </p:txBody>
      </p:sp>
      <p:sp>
        <p:nvSpPr>
          <p:cNvPr id="4" name="Text Placeholder 3">
            <a:extLst>
              <a:ext uri="{FF2B5EF4-FFF2-40B4-BE49-F238E27FC236}">
                <a16:creationId xmlns:a16="http://schemas.microsoft.com/office/drawing/2014/main" id="{0D657828-C7E8-755C-FD21-3D171D129717}"/>
              </a:ext>
            </a:extLst>
          </p:cNvPr>
          <p:cNvSpPr>
            <a:spLocks noGrp="1"/>
          </p:cNvSpPr>
          <p:nvPr>
            <p:ph type="body" sz="quarter" idx="24"/>
          </p:nvPr>
        </p:nvSpPr>
        <p:spPr/>
        <p:txBody>
          <a:bodyPr/>
          <a:lstStyle/>
          <a:p>
            <a:r>
              <a:rPr lang="en-GB" dirty="0"/>
              <a:t>Effective support for reflective writing in mathematics: Learning from improvers</a:t>
            </a:r>
          </a:p>
        </p:txBody>
      </p:sp>
      <p:sp>
        <p:nvSpPr>
          <p:cNvPr id="5" name="Text Placeholder 4">
            <a:extLst>
              <a:ext uri="{FF2B5EF4-FFF2-40B4-BE49-F238E27FC236}">
                <a16:creationId xmlns:a16="http://schemas.microsoft.com/office/drawing/2014/main" id="{7687375E-33FD-468E-0624-CEDA908FE06C}"/>
              </a:ext>
            </a:extLst>
          </p:cNvPr>
          <p:cNvSpPr>
            <a:spLocks noGrp="1"/>
          </p:cNvSpPr>
          <p:nvPr>
            <p:ph type="body" sz="quarter" idx="25"/>
          </p:nvPr>
        </p:nvSpPr>
        <p:spPr>
          <a:xfrm>
            <a:off x="413368" y="1571215"/>
            <a:ext cx="10766703" cy="497161"/>
          </a:xfrm>
        </p:spPr>
        <p:txBody>
          <a:bodyPr/>
          <a:lstStyle/>
          <a:p>
            <a:r>
              <a:rPr lang="en-GB" sz="2400" dirty="0"/>
              <a:t>Pedagogical lessons </a:t>
            </a:r>
          </a:p>
        </p:txBody>
      </p:sp>
      <p:sp>
        <p:nvSpPr>
          <p:cNvPr id="8" name="Text Placeholder 7">
            <a:extLst>
              <a:ext uri="{FF2B5EF4-FFF2-40B4-BE49-F238E27FC236}">
                <a16:creationId xmlns:a16="http://schemas.microsoft.com/office/drawing/2014/main" id="{EB4E06CA-B427-ED89-A1AA-C23C0B4D7E33}"/>
              </a:ext>
            </a:extLst>
          </p:cNvPr>
          <p:cNvSpPr>
            <a:spLocks noGrp="1"/>
          </p:cNvSpPr>
          <p:nvPr>
            <p:ph type="body" sz="quarter" idx="15"/>
          </p:nvPr>
        </p:nvSpPr>
        <p:spPr>
          <a:xfrm>
            <a:off x="1001106" y="2668676"/>
            <a:ext cx="9591229" cy="2898747"/>
          </a:xfrm>
        </p:spPr>
        <p:txBody>
          <a:bodyPr/>
          <a:lstStyle/>
          <a:p>
            <a:pPr>
              <a:lnSpc>
                <a:spcPct val="107000"/>
              </a:lnSpc>
              <a:spcAft>
                <a:spcPts val="800"/>
              </a:spcAft>
            </a:pPr>
            <a:r>
              <a:rPr lang="en-GB" sz="1800" dirty="0">
                <a:latin typeface="+mn-lt"/>
                <a:ea typeface="Calibri" panose="020F0502020204030204" pitchFamily="34" charset="0"/>
                <a:cs typeface="Times New Roman" panose="02020603050405020304" pitchFamily="18" charset="0"/>
              </a:rPr>
              <a:t>Improvers used and valued personalised tutor feedback and conversation. Feedback on assessment </a:t>
            </a:r>
            <a:r>
              <a:rPr lang="en-GB" sz="1800" u="sng" dirty="0">
                <a:latin typeface="+mn-lt"/>
                <a:ea typeface="Calibri" panose="020F0502020204030204" pitchFamily="34" charset="0"/>
                <a:cs typeface="Times New Roman" panose="02020603050405020304" pitchFamily="18" charset="0"/>
              </a:rPr>
              <a:t>is</a:t>
            </a:r>
            <a:r>
              <a:rPr lang="en-GB" sz="1800" dirty="0">
                <a:latin typeface="+mn-lt"/>
                <a:ea typeface="Calibri" panose="020F0502020204030204" pitchFamily="34" charset="0"/>
                <a:cs typeface="Times New Roman" panose="02020603050405020304" pitchFamily="18" charset="0"/>
              </a:rPr>
              <a:t> teaching</a:t>
            </a:r>
          </a:p>
          <a:p>
            <a:pPr>
              <a:lnSpc>
                <a:spcPct val="107000"/>
              </a:lnSpc>
              <a:spcAft>
                <a:spcPts val="800"/>
              </a:spcAft>
            </a:pPr>
            <a:r>
              <a:rPr lang="en-GB" sz="1800" dirty="0">
                <a:effectLst/>
                <a:latin typeface="+mn-lt"/>
                <a:ea typeface="Calibri" panose="020F0502020204030204" pitchFamily="34" charset="0"/>
                <a:cs typeface="Times New Roman" panose="02020603050405020304" pitchFamily="18" charset="0"/>
              </a:rPr>
              <a:t>Production design – build skills through linked assignments. What is your theory of  learning?</a:t>
            </a:r>
          </a:p>
          <a:p>
            <a:pPr>
              <a:lnSpc>
                <a:spcPct val="107000"/>
              </a:lnSpc>
              <a:spcAft>
                <a:spcPts val="800"/>
              </a:spcAft>
            </a:pPr>
            <a:r>
              <a:rPr lang="en-GB" sz="1800" dirty="0">
                <a:latin typeface="+mn-lt"/>
                <a:ea typeface="Calibri" panose="020F0502020204030204" pitchFamily="34" charset="0"/>
                <a:cs typeface="Times New Roman" panose="02020603050405020304" pitchFamily="18" charset="0"/>
              </a:rPr>
              <a:t>Students need structured time to write and redraft (obvious to us </a:t>
            </a:r>
            <a:r>
              <a:rPr lang="en-GB" sz="1800">
                <a:latin typeface="+mn-lt"/>
                <a:ea typeface="Calibri" panose="020F0502020204030204" pitchFamily="34" charset="0"/>
                <a:cs typeface="Times New Roman" panose="02020603050405020304" pitchFamily="18" charset="0"/>
              </a:rPr>
              <a:t>but how do </a:t>
            </a:r>
            <a:r>
              <a:rPr lang="en-GB" sz="1800" dirty="0">
                <a:latin typeface="+mn-lt"/>
                <a:ea typeface="Calibri" panose="020F0502020204030204" pitchFamily="34" charset="0"/>
                <a:cs typeface="Times New Roman" panose="02020603050405020304" pitchFamily="18" charset="0"/>
              </a:rPr>
              <a:t>they know?)</a:t>
            </a:r>
            <a:endParaRPr lang="en-GB"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08368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D9CD84-09B0-83A4-F091-F6B4294CB72B}"/>
              </a:ext>
            </a:extLst>
          </p:cNvPr>
          <p:cNvSpPr>
            <a:spLocks noGrp="1"/>
          </p:cNvSpPr>
          <p:nvPr>
            <p:ph type="body" sz="quarter" idx="14"/>
          </p:nvPr>
        </p:nvSpPr>
        <p:spPr/>
        <p:txBody>
          <a:bodyPr/>
          <a:lstStyle/>
          <a:p>
            <a:r>
              <a:rPr lang="en-GB" sz="2000" dirty="0"/>
              <a:t>Esteem report: </a:t>
            </a:r>
            <a:r>
              <a:rPr lang="en-GB" sz="2000" dirty="0">
                <a:hlinkClick r:id="rId2"/>
              </a:rPr>
              <a:t>OU Microsoft Word Report Template (open.ac.uk)</a:t>
            </a:r>
            <a:endParaRPr lang="en-GB" sz="2000" dirty="0"/>
          </a:p>
          <a:p>
            <a:endParaRPr lang="en-GB" sz="2000" dirty="0"/>
          </a:p>
          <a:p>
            <a:r>
              <a:rPr lang="en-GB" sz="2000" dirty="0"/>
              <a:t>Student facing blog: </a:t>
            </a:r>
            <a:r>
              <a:rPr lang="en-GB" sz="2000" dirty="0">
                <a:hlinkClick r:id="rId3"/>
              </a:rPr>
              <a:t>Mathematics Education | Our take on teaching and researching maths (open.ac.uk)</a:t>
            </a:r>
            <a:endParaRPr lang="en-GB" sz="2000" dirty="0"/>
          </a:p>
        </p:txBody>
      </p:sp>
      <p:sp>
        <p:nvSpPr>
          <p:cNvPr id="4" name="Text Placeholder 3">
            <a:extLst>
              <a:ext uri="{FF2B5EF4-FFF2-40B4-BE49-F238E27FC236}">
                <a16:creationId xmlns:a16="http://schemas.microsoft.com/office/drawing/2014/main" id="{359FFD12-734D-C3B2-08D3-4666009AEB48}"/>
              </a:ext>
            </a:extLst>
          </p:cNvPr>
          <p:cNvSpPr>
            <a:spLocks noGrp="1"/>
          </p:cNvSpPr>
          <p:nvPr>
            <p:ph type="body" sz="quarter" idx="24"/>
          </p:nvPr>
        </p:nvSpPr>
        <p:spPr/>
        <p:txBody>
          <a:bodyPr/>
          <a:lstStyle/>
          <a:p>
            <a:r>
              <a:rPr lang="en-GB" dirty="0"/>
              <a:t>Further reading </a:t>
            </a:r>
          </a:p>
        </p:txBody>
      </p:sp>
      <p:sp>
        <p:nvSpPr>
          <p:cNvPr id="2" name="Text Placeholder 3">
            <a:extLst>
              <a:ext uri="{FF2B5EF4-FFF2-40B4-BE49-F238E27FC236}">
                <a16:creationId xmlns:a16="http://schemas.microsoft.com/office/drawing/2014/main" id="{B7CE68C4-14CE-4CCC-A058-2926D0624328}"/>
              </a:ext>
            </a:extLst>
          </p:cNvPr>
          <p:cNvSpPr txBox="1">
            <a:spLocks/>
          </p:cNvSpPr>
          <p:nvPr/>
        </p:nvSpPr>
        <p:spPr>
          <a:xfrm>
            <a:off x="413917" y="4019149"/>
            <a:ext cx="10766703" cy="497161"/>
          </a:xfrm>
          <a:prstGeom prst="rect">
            <a:avLst/>
          </a:prstGeom>
        </p:spPr>
        <p:txBody>
          <a:bodyPr>
            <a:noAutofit/>
          </a:bodyPr>
          <a:lstStyle>
            <a:lvl1pPr marL="0" indent="0" algn="l" defTabSz="914377"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Any Questions?</a:t>
            </a:r>
          </a:p>
        </p:txBody>
      </p:sp>
    </p:spTree>
    <p:extLst>
      <p:ext uri="{BB962C8B-B14F-4D97-AF65-F5344CB8AC3E}">
        <p14:creationId xmlns:p14="http://schemas.microsoft.com/office/powerpoint/2010/main" val="77567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BC3C6C-35DB-ED65-A54D-D9A3A2EF1039}"/>
              </a:ext>
            </a:extLst>
          </p:cNvPr>
          <p:cNvSpPr>
            <a:spLocks noGrp="1"/>
          </p:cNvSpPr>
          <p:nvPr>
            <p:ph type="body" sz="quarter" idx="11"/>
          </p:nvPr>
        </p:nvSpPr>
        <p:spPr>
          <a:xfrm>
            <a:off x="379929" y="549695"/>
            <a:ext cx="5557585" cy="1800200"/>
          </a:xfrm>
        </p:spPr>
        <p:txBody>
          <a:bodyPr/>
          <a:lstStyle/>
          <a:p>
            <a:r>
              <a:rPr lang="en-GB" sz="5400" dirty="0"/>
              <a:t>Learning from improvers</a:t>
            </a:r>
          </a:p>
        </p:txBody>
      </p:sp>
      <p:sp>
        <p:nvSpPr>
          <p:cNvPr id="4" name="Text Placeholder 3">
            <a:extLst>
              <a:ext uri="{FF2B5EF4-FFF2-40B4-BE49-F238E27FC236}">
                <a16:creationId xmlns:a16="http://schemas.microsoft.com/office/drawing/2014/main" id="{959E4249-FF66-4BF5-29CE-DC623FCFB96D}"/>
              </a:ext>
            </a:extLst>
          </p:cNvPr>
          <p:cNvSpPr>
            <a:spLocks noGrp="1"/>
          </p:cNvSpPr>
          <p:nvPr>
            <p:ph type="body" sz="quarter" idx="12"/>
          </p:nvPr>
        </p:nvSpPr>
        <p:spPr>
          <a:xfrm>
            <a:off x="538417" y="2941009"/>
            <a:ext cx="5687791" cy="1557671"/>
          </a:xfrm>
        </p:spPr>
        <p:txBody>
          <a:bodyPr/>
          <a:lstStyle/>
          <a:p>
            <a:r>
              <a:rPr lang="en-GB" sz="3200" dirty="0">
                <a:latin typeface="Calibri" panose="020F0502020204030204" pitchFamily="34" charset="0"/>
                <a:ea typeface="Calibri" panose="020F0502020204030204" pitchFamily="34" charset="0"/>
              </a:rPr>
              <a:t>Applying lessons from scholarship to module production </a:t>
            </a:r>
            <a:endParaRPr lang="en-GB" dirty="0">
              <a:solidFill>
                <a:schemeClr val="accent6"/>
              </a:solidFill>
            </a:endParaRPr>
          </a:p>
        </p:txBody>
      </p:sp>
      <p:pic>
        <p:nvPicPr>
          <p:cNvPr id="12" name="Picture Placeholder 11">
            <a:extLst>
              <a:ext uri="{FF2B5EF4-FFF2-40B4-BE49-F238E27FC236}">
                <a16:creationId xmlns:a16="http://schemas.microsoft.com/office/drawing/2014/main" id="{8911DDAB-0016-4417-9914-810ECFDD203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401" r="22401"/>
          <a:stretch/>
        </p:blipFill>
        <p:spPr/>
      </p:pic>
      <p:sp>
        <p:nvSpPr>
          <p:cNvPr id="2" name="Rectangle: Rounded Corners 1">
            <a:extLst>
              <a:ext uri="{FF2B5EF4-FFF2-40B4-BE49-F238E27FC236}">
                <a16:creationId xmlns:a16="http://schemas.microsoft.com/office/drawing/2014/main" id="{ED1B7EEE-B176-AE81-CA97-483D96151357}"/>
              </a:ext>
            </a:extLst>
          </p:cNvPr>
          <p:cNvSpPr/>
          <p:nvPr/>
        </p:nvSpPr>
        <p:spPr>
          <a:xfrm>
            <a:off x="6018243" y="-87549"/>
            <a:ext cx="7193903" cy="8167859"/>
          </a:xfrm>
          <a:prstGeom prst="roundRect">
            <a:avLst>
              <a:gd name="adj" fmla="val 205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7D6385B-9F2C-AAF6-BE86-4F15434FAF4F}"/>
              </a:ext>
            </a:extLst>
          </p:cNvPr>
          <p:cNvSpPr txBox="1"/>
          <p:nvPr/>
        </p:nvSpPr>
        <p:spPr>
          <a:xfrm>
            <a:off x="6600178" y="962004"/>
            <a:ext cx="5607369" cy="4647426"/>
          </a:xfrm>
          <a:prstGeom prst="rect">
            <a:avLst/>
          </a:prstGeom>
          <a:noFill/>
        </p:spPr>
        <p:txBody>
          <a:bodyPr wrap="square" rtlCol="0">
            <a:spAutoFit/>
          </a:bodyPr>
          <a:lstStyle/>
          <a:p>
            <a:r>
              <a:rPr lang="en-GB" sz="3200" b="1" dirty="0">
                <a:solidFill>
                  <a:schemeClr val="bg1"/>
                </a:solidFill>
                <a:latin typeface="Poppins" panose="00000500000000000000" pitchFamily="2" charset="0"/>
                <a:cs typeface="Poppins" panose="00000500000000000000" pitchFamily="2" charset="0"/>
              </a:rPr>
              <a:t>Seminar overview</a:t>
            </a:r>
            <a:r>
              <a:rPr lang="en-GB" sz="2400" dirty="0">
                <a:solidFill>
                  <a:schemeClr val="bg1"/>
                </a:solidFill>
                <a:latin typeface="Poppins" panose="00000500000000000000" pitchFamily="2" charset="0"/>
                <a:cs typeface="Poppins" panose="00000500000000000000" pitchFamily="2" charset="0"/>
              </a:rPr>
              <a:t>: </a:t>
            </a:r>
          </a:p>
          <a:p>
            <a:endParaRPr lang="en-GB" sz="2400" dirty="0">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dirty="0">
                <a:solidFill>
                  <a:schemeClr val="bg1"/>
                </a:solidFill>
                <a:latin typeface="Poppins" panose="00000500000000000000" pitchFamily="2" charset="0"/>
                <a:cs typeface="Poppins" panose="00000500000000000000" pitchFamily="2" charset="0"/>
              </a:rPr>
              <a:t>Brief introduction to </a:t>
            </a:r>
            <a:r>
              <a:rPr lang="en-GB" sz="2400" dirty="0" err="1">
                <a:solidFill>
                  <a:schemeClr val="bg1"/>
                </a:solidFill>
                <a:latin typeface="Poppins" panose="00000500000000000000" pitchFamily="2" charset="0"/>
                <a:cs typeface="Poppins" panose="00000500000000000000" pitchFamily="2" charset="0"/>
              </a:rPr>
              <a:t>eSTEeM</a:t>
            </a:r>
            <a:r>
              <a:rPr lang="en-GB" sz="2400" dirty="0">
                <a:solidFill>
                  <a:schemeClr val="bg1"/>
                </a:solidFill>
                <a:latin typeface="Poppins" panose="00000500000000000000" pitchFamily="2" charset="0"/>
                <a:cs typeface="Poppins" panose="00000500000000000000" pitchFamily="2" charset="0"/>
              </a:rPr>
              <a:t> project </a:t>
            </a:r>
          </a:p>
          <a:p>
            <a:pPr marL="342900" indent="-342900">
              <a:buFont typeface="Arial" panose="020B0604020202020204" pitchFamily="34" charset="0"/>
              <a:buChar char="•"/>
            </a:pPr>
            <a:endParaRPr lang="en-GB" sz="2400" dirty="0">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dirty="0">
                <a:solidFill>
                  <a:schemeClr val="bg1"/>
                </a:solidFill>
                <a:latin typeface="Poppins" panose="00000500000000000000" pitchFamily="2" charset="0"/>
                <a:cs typeface="Poppins" panose="00000500000000000000" pitchFamily="2" charset="0"/>
              </a:rPr>
              <a:t>Summary of main findings</a:t>
            </a:r>
          </a:p>
          <a:p>
            <a:pPr marL="342900" indent="-342900">
              <a:buFont typeface="Arial" panose="020B0604020202020204" pitchFamily="34" charset="0"/>
              <a:buChar char="•"/>
            </a:pPr>
            <a:endParaRPr lang="en-GB" sz="2400" dirty="0">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dirty="0">
                <a:solidFill>
                  <a:schemeClr val="bg1"/>
                </a:solidFill>
                <a:latin typeface="Poppins" panose="00000500000000000000" pitchFamily="2" charset="0"/>
                <a:cs typeface="Poppins" panose="00000500000000000000" pitchFamily="2" charset="0"/>
              </a:rPr>
              <a:t>Direct impact on module production</a:t>
            </a:r>
          </a:p>
          <a:p>
            <a:pPr marL="342900" indent="-342900">
              <a:buFont typeface="Arial" panose="020B0604020202020204" pitchFamily="34" charset="0"/>
              <a:buChar char="•"/>
            </a:pPr>
            <a:endParaRPr lang="en-GB" sz="2400" dirty="0">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dirty="0">
                <a:solidFill>
                  <a:schemeClr val="bg1"/>
                </a:solidFill>
                <a:latin typeface="Poppins" panose="00000500000000000000" pitchFamily="2" charset="0"/>
                <a:cs typeface="Poppins" panose="00000500000000000000" pitchFamily="2" charset="0"/>
              </a:rPr>
              <a:t>Methodological lessons for future scholarship projects </a:t>
            </a:r>
          </a:p>
        </p:txBody>
      </p:sp>
    </p:spTree>
    <p:extLst>
      <p:ext uri="{BB962C8B-B14F-4D97-AF65-F5344CB8AC3E}">
        <p14:creationId xmlns:p14="http://schemas.microsoft.com/office/powerpoint/2010/main" val="20178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5C5F1-C89A-A55B-1746-8D21DB0B1797}"/>
              </a:ext>
            </a:extLst>
          </p:cNvPr>
          <p:cNvSpPr>
            <a:spLocks noGrp="1"/>
          </p:cNvSpPr>
          <p:nvPr>
            <p:ph type="body" sz="quarter" idx="24"/>
          </p:nvPr>
        </p:nvSpPr>
        <p:spPr/>
        <p:txBody>
          <a:bodyPr/>
          <a:lstStyle/>
          <a:p>
            <a:r>
              <a:rPr lang="en-GB" dirty="0"/>
              <a:t>Effective support for reflective writing in mathematics : Learning from improvers</a:t>
            </a:r>
          </a:p>
        </p:txBody>
      </p:sp>
      <p:sp>
        <p:nvSpPr>
          <p:cNvPr id="5" name="Text Placeholder 4">
            <a:extLst>
              <a:ext uri="{FF2B5EF4-FFF2-40B4-BE49-F238E27FC236}">
                <a16:creationId xmlns:a16="http://schemas.microsoft.com/office/drawing/2014/main" id="{0D2952BB-B3A4-F972-9791-BDAA903B5504}"/>
              </a:ext>
            </a:extLst>
          </p:cNvPr>
          <p:cNvSpPr>
            <a:spLocks noGrp="1"/>
          </p:cNvSpPr>
          <p:nvPr>
            <p:ph type="body" sz="quarter" idx="25"/>
          </p:nvPr>
        </p:nvSpPr>
        <p:spPr>
          <a:xfrm>
            <a:off x="413917" y="1549176"/>
            <a:ext cx="10766703" cy="289311"/>
          </a:xfrm>
        </p:spPr>
        <p:txBody>
          <a:bodyPr/>
          <a:lstStyle/>
          <a:p>
            <a:r>
              <a:rPr lang="en-GB" sz="2400" dirty="0"/>
              <a:t>Brief project background </a:t>
            </a:r>
          </a:p>
        </p:txBody>
      </p:sp>
      <p:sp>
        <p:nvSpPr>
          <p:cNvPr id="6" name="Text Placeholder 5">
            <a:extLst>
              <a:ext uri="{FF2B5EF4-FFF2-40B4-BE49-F238E27FC236}">
                <a16:creationId xmlns:a16="http://schemas.microsoft.com/office/drawing/2014/main" id="{6FA61C7F-E212-1B89-14DE-31393C591B60}"/>
              </a:ext>
            </a:extLst>
          </p:cNvPr>
          <p:cNvSpPr>
            <a:spLocks noGrp="1"/>
          </p:cNvSpPr>
          <p:nvPr>
            <p:ph type="body" sz="quarter" idx="15"/>
          </p:nvPr>
        </p:nvSpPr>
        <p:spPr/>
        <p:txBody>
          <a:bodyPr/>
          <a:lstStyle/>
          <a:p>
            <a:r>
              <a:rPr lang="en-GB" sz="1800" dirty="0"/>
              <a:t>Interviewed 12 “improvers” </a:t>
            </a:r>
          </a:p>
          <a:p>
            <a:pPr marL="857239" lvl="1" indent="-457200"/>
            <a:r>
              <a:rPr lang="en-GB" sz="1800" dirty="0">
                <a:solidFill>
                  <a:schemeClr val="tx2"/>
                </a:solidFill>
              </a:rPr>
              <a:t>The overall improvement criterion </a:t>
            </a:r>
          </a:p>
          <a:p>
            <a:pPr marL="857239" lvl="1" indent="-457200"/>
            <a:r>
              <a:rPr lang="en-GB" sz="1800" dirty="0">
                <a:solidFill>
                  <a:schemeClr val="tx2"/>
                </a:solidFill>
              </a:rPr>
              <a:t>The trajectory criterion </a:t>
            </a:r>
          </a:p>
          <a:p>
            <a:pPr marL="857239" lvl="1" indent="-457200"/>
            <a:r>
              <a:rPr lang="en-GB" sz="1800" dirty="0">
                <a:solidFill>
                  <a:schemeClr val="tx2"/>
                </a:solidFill>
              </a:rPr>
              <a:t>The final improvement criterion </a:t>
            </a:r>
          </a:p>
          <a:p>
            <a:r>
              <a:rPr lang="en-GB" sz="1800" dirty="0"/>
              <a:t>Thematic analysis of interview transcriptions</a:t>
            </a:r>
          </a:p>
          <a:p>
            <a:r>
              <a:rPr lang="en-GB" sz="1800" dirty="0"/>
              <a:t>Identified two broad categories: “difficulties” and “support” </a:t>
            </a:r>
          </a:p>
          <a:p>
            <a:r>
              <a:rPr lang="en-GB" sz="1800" dirty="0"/>
              <a:t>Coded into themes (reported on next slide) </a:t>
            </a:r>
          </a:p>
          <a:p>
            <a:r>
              <a:rPr lang="en-GB" sz="1800" dirty="0"/>
              <a:t>Used both support and difficulty findings to inform module production  </a:t>
            </a:r>
          </a:p>
        </p:txBody>
      </p:sp>
      <p:sp>
        <p:nvSpPr>
          <p:cNvPr id="10" name="Text Placeholder 9">
            <a:extLst>
              <a:ext uri="{FF2B5EF4-FFF2-40B4-BE49-F238E27FC236}">
                <a16:creationId xmlns:a16="http://schemas.microsoft.com/office/drawing/2014/main" id="{9D2CF2EA-5622-3DB8-BA6E-3D2D9BDAFC50}"/>
              </a:ext>
            </a:extLst>
          </p:cNvPr>
          <p:cNvSpPr>
            <a:spLocks noGrp="1"/>
          </p:cNvSpPr>
          <p:nvPr>
            <p:ph type="body" sz="quarter" idx="14"/>
          </p:nvPr>
        </p:nvSpPr>
        <p:spPr/>
        <p:txBody>
          <a:bodyPr/>
          <a:lstStyle/>
          <a:p>
            <a:r>
              <a:rPr lang="en-GB" sz="1800" b="1" dirty="0"/>
              <a:t>What we did </a:t>
            </a:r>
          </a:p>
        </p:txBody>
      </p:sp>
    </p:spTree>
    <p:extLst>
      <p:ext uri="{BB962C8B-B14F-4D97-AF65-F5344CB8AC3E}">
        <p14:creationId xmlns:p14="http://schemas.microsoft.com/office/powerpoint/2010/main" val="331434929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5C5F1-C89A-A55B-1746-8D21DB0B1797}"/>
              </a:ext>
            </a:extLst>
          </p:cNvPr>
          <p:cNvSpPr>
            <a:spLocks noGrp="1"/>
          </p:cNvSpPr>
          <p:nvPr>
            <p:ph type="body" sz="quarter" idx="24"/>
          </p:nvPr>
        </p:nvSpPr>
        <p:spPr/>
        <p:txBody>
          <a:bodyPr/>
          <a:lstStyle/>
          <a:p>
            <a:r>
              <a:rPr lang="en-GB" dirty="0"/>
              <a:t>Effective support for reflective writing in mathematics : Learning from improvers</a:t>
            </a:r>
          </a:p>
        </p:txBody>
      </p:sp>
      <p:sp>
        <p:nvSpPr>
          <p:cNvPr id="5" name="Text Placeholder 4">
            <a:extLst>
              <a:ext uri="{FF2B5EF4-FFF2-40B4-BE49-F238E27FC236}">
                <a16:creationId xmlns:a16="http://schemas.microsoft.com/office/drawing/2014/main" id="{0D2952BB-B3A4-F972-9791-BDAA903B5504}"/>
              </a:ext>
            </a:extLst>
          </p:cNvPr>
          <p:cNvSpPr>
            <a:spLocks noGrp="1"/>
          </p:cNvSpPr>
          <p:nvPr>
            <p:ph type="body" sz="quarter" idx="25"/>
          </p:nvPr>
        </p:nvSpPr>
        <p:spPr>
          <a:xfrm>
            <a:off x="413917" y="1549176"/>
            <a:ext cx="10766703" cy="289311"/>
          </a:xfrm>
        </p:spPr>
        <p:txBody>
          <a:bodyPr/>
          <a:lstStyle/>
          <a:p>
            <a:r>
              <a:rPr lang="en-GB" sz="2400" dirty="0"/>
              <a:t>Main findings </a:t>
            </a:r>
          </a:p>
        </p:txBody>
      </p:sp>
      <p:sp>
        <p:nvSpPr>
          <p:cNvPr id="6" name="Text Placeholder 5">
            <a:extLst>
              <a:ext uri="{FF2B5EF4-FFF2-40B4-BE49-F238E27FC236}">
                <a16:creationId xmlns:a16="http://schemas.microsoft.com/office/drawing/2014/main" id="{6FA61C7F-E212-1B89-14DE-31393C591B60}"/>
              </a:ext>
            </a:extLst>
          </p:cNvPr>
          <p:cNvSpPr>
            <a:spLocks noGrp="1"/>
          </p:cNvSpPr>
          <p:nvPr>
            <p:ph type="body" sz="quarter" idx="15"/>
          </p:nvPr>
        </p:nvSpPr>
        <p:spPr/>
        <p:txBody>
          <a:bodyPr/>
          <a:lstStyle/>
          <a:p>
            <a:r>
              <a:rPr lang="en-GB" sz="1800" dirty="0"/>
              <a:t>Identified two broad categories: “difficulties” and “support” </a:t>
            </a:r>
          </a:p>
          <a:p>
            <a:pPr marL="0" indent="0">
              <a:buNone/>
            </a:pPr>
            <a:endParaRPr lang="en-GB" sz="1800" dirty="0"/>
          </a:p>
          <a:p>
            <a:pPr marL="0" indent="0">
              <a:buNone/>
            </a:pPr>
            <a:endParaRPr lang="en-GB" dirty="0"/>
          </a:p>
        </p:txBody>
      </p:sp>
      <p:sp>
        <p:nvSpPr>
          <p:cNvPr id="10" name="Text Placeholder 9">
            <a:extLst>
              <a:ext uri="{FF2B5EF4-FFF2-40B4-BE49-F238E27FC236}">
                <a16:creationId xmlns:a16="http://schemas.microsoft.com/office/drawing/2014/main" id="{9D2CF2EA-5622-3DB8-BA6E-3D2D9BDAFC50}"/>
              </a:ext>
            </a:extLst>
          </p:cNvPr>
          <p:cNvSpPr>
            <a:spLocks noGrp="1"/>
          </p:cNvSpPr>
          <p:nvPr>
            <p:ph type="body" sz="quarter" idx="14"/>
          </p:nvPr>
        </p:nvSpPr>
        <p:spPr/>
        <p:txBody>
          <a:bodyPr/>
          <a:lstStyle/>
          <a:p>
            <a:r>
              <a:rPr lang="en-GB" sz="1800" b="1" dirty="0"/>
              <a:t>What we found  </a:t>
            </a:r>
          </a:p>
        </p:txBody>
      </p:sp>
      <p:sp>
        <p:nvSpPr>
          <p:cNvPr id="2" name="Text Placeholder 5">
            <a:extLst>
              <a:ext uri="{FF2B5EF4-FFF2-40B4-BE49-F238E27FC236}">
                <a16:creationId xmlns:a16="http://schemas.microsoft.com/office/drawing/2014/main" id="{8273A874-E43B-14C1-5918-AE8A09E22684}"/>
              </a:ext>
            </a:extLst>
          </p:cNvPr>
          <p:cNvSpPr txBox="1">
            <a:spLocks/>
          </p:cNvSpPr>
          <p:nvPr/>
        </p:nvSpPr>
        <p:spPr>
          <a:xfrm>
            <a:off x="1001105" y="3352921"/>
            <a:ext cx="9591229" cy="760325"/>
          </a:xfrm>
          <a:prstGeom prst="rect">
            <a:avLst/>
          </a:prstGeom>
        </p:spPr>
        <p:txBody>
          <a:bodyPr>
            <a:noAutofit/>
          </a:bodyPr>
          <a:lstStyle>
            <a:lvl1pPr marL="285744" indent="-285744" algn="l" defTabSz="914377"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r>
              <a:rPr lang="en-GB" sz="2000" b="1" i="0" dirty="0">
                <a:solidFill>
                  <a:srgbClr val="000000"/>
                </a:solidFill>
                <a:effectLst/>
                <a:latin typeface="+mn-lt"/>
              </a:rPr>
              <a:t>Difficulties</a:t>
            </a:r>
            <a:endParaRPr lang="en-GB" sz="2000" b="0" i="0" dirty="0">
              <a:solidFill>
                <a:srgbClr val="000000"/>
              </a:solidFill>
              <a:effectLst/>
              <a:latin typeface="+mn-lt"/>
            </a:endParaRPr>
          </a:p>
          <a:p>
            <a:pPr algn="l" fontAlgn="base"/>
            <a:r>
              <a:rPr lang="en-GB" sz="1800" b="0" i="0" dirty="0">
                <a:solidFill>
                  <a:srgbClr val="333333"/>
                </a:solidFill>
                <a:effectLst/>
                <a:latin typeface="+mn-lt"/>
              </a:rPr>
              <a:t>Three key themes were identified in the difficulties reported by students:</a:t>
            </a:r>
          </a:p>
          <a:p>
            <a:pPr lvl="1" fontAlgn="base"/>
            <a:r>
              <a:rPr lang="en-GB" sz="1800" b="0" i="0" dirty="0">
                <a:solidFill>
                  <a:srgbClr val="333333"/>
                </a:solidFill>
                <a:effectLst/>
              </a:rPr>
              <a:t>difficulty with mathematics</a:t>
            </a:r>
          </a:p>
          <a:p>
            <a:pPr lvl="1" fontAlgn="base"/>
            <a:r>
              <a:rPr lang="en-GB" sz="1800" b="0" i="0" dirty="0">
                <a:solidFill>
                  <a:srgbClr val="333333"/>
                </a:solidFill>
                <a:effectLst/>
              </a:rPr>
              <a:t>difficulty with writing</a:t>
            </a:r>
          </a:p>
          <a:p>
            <a:pPr lvl="1" fontAlgn="base"/>
            <a:r>
              <a:rPr lang="en-GB" sz="1800" b="0" i="0" dirty="0">
                <a:solidFill>
                  <a:srgbClr val="333333"/>
                </a:solidFill>
                <a:effectLst/>
              </a:rPr>
              <a:t>difficulty with the unfamiliarity of the module and assignments</a:t>
            </a:r>
          </a:p>
          <a:p>
            <a:endParaRPr lang="en-GB" dirty="0"/>
          </a:p>
        </p:txBody>
      </p:sp>
    </p:spTree>
    <p:extLst>
      <p:ext uri="{BB962C8B-B14F-4D97-AF65-F5344CB8AC3E}">
        <p14:creationId xmlns:p14="http://schemas.microsoft.com/office/powerpoint/2010/main" val="391726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5C5F1-C89A-A55B-1746-8D21DB0B1797}"/>
              </a:ext>
            </a:extLst>
          </p:cNvPr>
          <p:cNvSpPr>
            <a:spLocks noGrp="1"/>
          </p:cNvSpPr>
          <p:nvPr>
            <p:ph type="body" sz="quarter" idx="24"/>
          </p:nvPr>
        </p:nvSpPr>
        <p:spPr/>
        <p:txBody>
          <a:bodyPr/>
          <a:lstStyle/>
          <a:p>
            <a:r>
              <a:rPr lang="en-GB" dirty="0"/>
              <a:t>Effective support for reflective writing in mathematics : Learning from improvers</a:t>
            </a:r>
          </a:p>
        </p:txBody>
      </p:sp>
      <p:sp>
        <p:nvSpPr>
          <p:cNvPr id="5" name="Text Placeholder 4">
            <a:extLst>
              <a:ext uri="{FF2B5EF4-FFF2-40B4-BE49-F238E27FC236}">
                <a16:creationId xmlns:a16="http://schemas.microsoft.com/office/drawing/2014/main" id="{0D2952BB-B3A4-F972-9791-BDAA903B5504}"/>
              </a:ext>
            </a:extLst>
          </p:cNvPr>
          <p:cNvSpPr>
            <a:spLocks noGrp="1"/>
          </p:cNvSpPr>
          <p:nvPr>
            <p:ph type="body" sz="quarter" idx="25"/>
          </p:nvPr>
        </p:nvSpPr>
        <p:spPr>
          <a:xfrm>
            <a:off x="413917" y="1549176"/>
            <a:ext cx="10766703" cy="289311"/>
          </a:xfrm>
        </p:spPr>
        <p:txBody>
          <a:bodyPr/>
          <a:lstStyle/>
          <a:p>
            <a:r>
              <a:rPr lang="en-GB" sz="2400" dirty="0"/>
              <a:t>Main findings </a:t>
            </a:r>
          </a:p>
        </p:txBody>
      </p:sp>
      <p:sp>
        <p:nvSpPr>
          <p:cNvPr id="6" name="Text Placeholder 5">
            <a:extLst>
              <a:ext uri="{FF2B5EF4-FFF2-40B4-BE49-F238E27FC236}">
                <a16:creationId xmlns:a16="http://schemas.microsoft.com/office/drawing/2014/main" id="{6FA61C7F-E212-1B89-14DE-31393C591B60}"/>
              </a:ext>
            </a:extLst>
          </p:cNvPr>
          <p:cNvSpPr>
            <a:spLocks noGrp="1"/>
          </p:cNvSpPr>
          <p:nvPr>
            <p:ph type="body" sz="quarter" idx="15"/>
          </p:nvPr>
        </p:nvSpPr>
        <p:spPr/>
        <p:txBody>
          <a:bodyPr/>
          <a:lstStyle/>
          <a:p>
            <a:r>
              <a:rPr lang="en-GB" sz="1800" dirty="0"/>
              <a:t>Identified two broad categories: “difficulties” and “support” </a:t>
            </a:r>
          </a:p>
          <a:p>
            <a:pPr marL="0" indent="0">
              <a:buNone/>
            </a:pPr>
            <a:endParaRPr lang="en-GB" sz="1800" dirty="0"/>
          </a:p>
          <a:p>
            <a:pPr marL="0" indent="0">
              <a:buNone/>
            </a:pPr>
            <a:endParaRPr lang="en-GB" dirty="0"/>
          </a:p>
        </p:txBody>
      </p:sp>
      <p:sp>
        <p:nvSpPr>
          <p:cNvPr id="10" name="Text Placeholder 9">
            <a:extLst>
              <a:ext uri="{FF2B5EF4-FFF2-40B4-BE49-F238E27FC236}">
                <a16:creationId xmlns:a16="http://schemas.microsoft.com/office/drawing/2014/main" id="{9D2CF2EA-5622-3DB8-BA6E-3D2D9BDAFC50}"/>
              </a:ext>
            </a:extLst>
          </p:cNvPr>
          <p:cNvSpPr>
            <a:spLocks noGrp="1"/>
          </p:cNvSpPr>
          <p:nvPr>
            <p:ph type="body" sz="quarter" idx="14"/>
          </p:nvPr>
        </p:nvSpPr>
        <p:spPr/>
        <p:txBody>
          <a:bodyPr/>
          <a:lstStyle/>
          <a:p>
            <a:r>
              <a:rPr lang="en-GB" sz="1800" b="1" dirty="0"/>
              <a:t>What we found  </a:t>
            </a:r>
          </a:p>
        </p:txBody>
      </p:sp>
      <p:sp>
        <p:nvSpPr>
          <p:cNvPr id="2" name="Text Placeholder 5">
            <a:extLst>
              <a:ext uri="{FF2B5EF4-FFF2-40B4-BE49-F238E27FC236}">
                <a16:creationId xmlns:a16="http://schemas.microsoft.com/office/drawing/2014/main" id="{8273A874-E43B-14C1-5918-AE8A09E22684}"/>
              </a:ext>
            </a:extLst>
          </p:cNvPr>
          <p:cNvSpPr txBox="1">
            <a:spLocks/>
          </p:cNvSpPr>
          <p:nvPr/>
        </p:nvSpPr>
        <p:spPr>
          <a:xfrm>
            <a:off x="1001105" y="3352921"/>
            <a:ext cx="9591229" cy="760325"/>
          </a:xfrm>
          <a:prstGeom prst="rect">
            <a:avLst/>
          </a:prstGeom>
        </p:spPr>
        <p:txBody>
          <a:bodyPr>
            <a:noAutofit/>
          </a:bodyPr>
          <a:lstStyle>
            <a:lvl1pPr marL="285744" indent="-285744" algn="l" defTabSz="914377"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Tx/>
              <a:buNone/>
            </a:pPr>
            <a:r>
              <a:rPr lang="en-GB" sz="1800" b="1" dirty="0">
                <a:solidFill>
                  <a:srgbClr val="000000"/>
                </a:solidFill>
                <a:latin typeface="+mn-lt"/>
              </a:rPr>
              <a:t>Support </a:t>
            </a:r>
            <a:endParaRPr lang="en-GB" sz="1800" dirty="0">
              <a:solidFill>
                <a:srgbClr val="000000"/>
              </a:solidFill>
              <a:latin typeface="+mn-lt"/>
            </a:endParaRPr>
          </a:p>
          <a:p>
            <a:pPr fontAlgn="base"/>
            <a:r>
              <a:rPr lang="en-GB" sz="1800" dirty="0">
                <a:solidFill>
                  <a:srgbClr val="333333"/>
                </a:solidFill>
                <a:latin typeface="+mn-lt"/>
              </a:rPr>
              <a:t>Four key themes were identified as being supportive to student improvers:</a:t>
            </a:r>
          </a:p>
          <a:p>
            <a:pPr lvl="1" fontAlgn="base"/>
            <a:r>
              <a:rPr lang="en-GB" sz="1800" dirty="0">
                <a:solidFill>
                  <a:srgbClr val="333333"/>
                </a:solidFill>
              </a:rPr>
              <a:t>personalised support</a:t>
            </a:r>
          </a:p>
          <a:p>
            <a:pPr lvl="1" fontAlgn="base"/>
            <a:r>
              <a:rPr lang="en-GB" sz="1800" dirty="0">
                <a:solidFill>
                  <a:srgbClr val="333333"/>
                </a:solidFill>
              </a:rPr>
              <a:t>alternative explanations</a:t>
            </a:r>
          </a:p>
          <a:p>
            <a:pPr lvl="1" fontAlgn="base"/>
            <a:r>
              <a:rPr lang="en-GB" sz="1800" dirty="0">
                <a:solidFill>
                  <a:srgbClr val="333333"/>
                </a:solidFill>
              </a:rPr>
              <a:t>supportive ways of working</a:t>
            </a:r>
          </a:p>
          <a:p>
            <a:pPr lvl="1" fontAlgn="base"/>
            <a:r>
              <a:rPr lang="en-GB" sz="1800" dirty="0">
                <a:solidFill>
                  <a:srgbClr val="333333"/>
                </a:solidFill>
              </a:rPr>
              <a:t>support from module resources</a:t>
            </a:r>
          </a:p>
          <a:p>
            <a:endParaRPr lang="en-GB" dirty="0"/>
          </a:p>
        </p:txBody>
      </p:sp>
    </p:spTree>
    <p:extLst>
      <p:ext uri="{BB962C8B-B14F-4D97-AF65-F5344CB8AC3E}">
        <p14:creationId xmlns:p14="http://schemas.microsoft.com/office/powerpoint/2010/main" val="182150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5C5F1-C89A-A55B-1746-8D21DB0B1797}"/>
              </a:ext>
            </a:extLst>
          </p:cNvPr>
          <p:cNvSpPr>
            <a:spLocks noGrp="1"/>
          </p:cNvSpPr>
          <p:nvPr>
            <p:ph type="body" sz="quarter" idx="24"/>
          </p:nvPr>
        </p:nvSpPr>
        <p:spPr/>
        <p:txBody>
          <a:bodyPr/>
          <a:lstStyle/>
          <a:p>
            <a:r>
              <a:rPr lang="en-GB" dirty="0"/>
              <a:t>Effective support for reflective writing in mathematics : Learning from improvers</a:t>
            </a:r>
          </a:p>
        </p:txBody>
      </p:sp>
      <p:sp>
        <p:nvSpPr>
          <p:cNvPr id="5" name="Text Placeholder 4">
            <a:extLst>
              <a:ext uri="{FF2B5EF4-FFF2-40B4-BE49-F238E27FC236}">
                <a16:creationId xmlns:a16="http://schemas.microsoft.com/office/drawing/2014/main" id="{0D2952BB-B3A4-F972-9791-BDAA903B5504}"/>
              </a:ext>
            </a:extLst>
          </p:cNvPr>
          <p:cNvSpPr>
            <a:spLocks noGrp="1"/>
          </p:cNvSpPr>
          <p:nvPr>
            <p:ph type="body" sz="quarter" idx="25"/>
          </p:nvPr>
        </p:nvSpPr>
        <p:spPr>
          <a:xfrm>
            <a:off x="413917" y="1549176"/>
            <a:ext cx="10766703" cy="289311"/>
          </a:xfrm>
        </p:spPr>
        <p:txBody>
          <a:bodyPr/>
          <a:lstStyle/>
          <a:p>
            <a:r>
              <a:rPr lang="en-GB" sz="2400" dirty="0"/>
              <a:t>Main findings </a:t>
            </a:r>
          </a:p>
        </p:txBody>
      </p:sp>
      <p:sp>
        <p:nvSpPr>
          <p:cNvPr id="6" name="Text Placeholder 5">
            <a:extLst>
              <a:ext uri="{FF2B5EF4-FFF2-40B4-BE49-F238E27FC236}">
                <a16:creationId xmlns:a16="http://schemas.microsoft.com/office/drawing/2014/main" id="{6FA61C7F-E212-1B89-14DE-31393C591B60}"/>
              </a:ext>
            </a:extLst>
          </p:cNvPr>
          <p:cNvSpPr>
            <a:spLocks noGrp="1"/>
          </p:cNvSpPr>
          <p:nvPr>
            <p:ph type="body" sz="quarter" idx="15"/>
          </p:nvPr>
        </p:nvSpPr>
        <p:spPr/>
        <p:txBody>
          <a:bodyPr/>
          <a:lstStyle/>
          <a:p>
            <a:pPr>
              <a:lnSpc>
                <a:spcPct val="107000"/>
              </a:lnSpc>
              <a:spcAft>
                <a:spcPts val="800"/>
              </a:spcAft>
            </a:pPr>
            <a:r>
              <a:rPr lang="en-GB" sz="1800" dirty="0"/>
              <a:t>Initial difficulties in mathematics education writing lie in the </a:t>
            </a:r>
            <a:r>
              <a:rPr lang="en-GB" sz="1800" b="1" dirty="0"/>
              <a:t>unfamiliar combination of writing </a:t>
            </a:r>
            <a:r>
              <a:rPr lang="en-GB" sz="1800" dirty="0"/>
              <a:t>about mathematics, about oneself and noticing other people’s perspectives.</a:t>
            </a:r>
          </a:p>
          <a:p>
            <a:pPr>
              <a:lnSpc>
                <a:spcPct val="107000"/>
              </a:lnSpc>
              <a:spcAft>
                <a:spcPts val="800"/>
              </a:spcAft>
            </a:pPr>
            <a:r>
              <a:rPr lang="en-GB" sz="1800" dirty="0"/>
              <a:t>Most students’ ability to reflect is affected by their </a:t>
            </a:r>
            <a:r>
              <a:rPr lang="en-GB" sz="1800" b="1" dirty="0"/>
              <a:t>choice of mathematical task</a:t>
            </a:r>
            <a:r>
              <a:rPr lang="en-GB" sz="1800" dirty="0"/>
              <a:t>. Straightforward tasks did not give enough challenge to write about, whilst tasks which were too difficult acted as a barrier for students.  </a:t>
            </a:r>
          </a:p>
          <a:p>
            <a:pPr>
              <a:lnSpc>
                <a:spcPct val="107000"/>
              </a:lnSpc>
              <a:spcAft>
                <a:spcPts val="800"/>
              </a:spcAft>
            </a:pPr>
            <a:r>
              <a:rPr lang="en-GB" sz="1800" dirty="0"/>
              <a:t>All students experienced </a:t>
            </a:r>
            <a:r>
              <a:rPr lang="en-GB" sz="1800" b="1" dirty="0"/>
              <a:t>continuing difficulties with writing</a:t>
            </a:r>
            <a:r>
              <a:rPr lang="en-GB" sz="1800" dirty="0"/>
              <a:t>, either with selecting material, being analytic or, less frequently, with writing voice.</a:t>
            </a:r>
            <a:endParaRPr lang="en-GB" sz="1800" dirty="0">
              <a:effectLst/>
              <a:latin typeface="Poppins" panose="00000500000000000000" pitchFamily="2" charset="0"/>
              <a:ea typeface="Calibri" panose="020F0502020204030204" pitchFamily="34" charset="0"/>
            </a:endParaRPr>
          </a:p>
          <a:p>
            <a:pPr>
              <a:lnSpc>
                <a:spcPct val="107000"/>
              </a:lnSpc>
              <a:spcAft>
                <a:spcPts val="800"/>
              </a:spcAft>
            </a:pPr>
            <a:endParaRPr lang="en-GB" sz="1800" dirty="0">
              <a:effectLst/>
              <a:latin typeface="+mn-lt"/>
              <a:ea typeface="Calibri" panose="020F0502020204030204" pitchFamily="34" charset="0"/>
              <a:cs typeface="Times New Roman" panose="02020603050405020304" pitchFamily="18" charset="0"/>
            </a:endParaRPr>
          </a:p>
          <a:p>
            <a:pPr marL="0" indent="0">
              <a:buNone/>
            </a:pPr>
            <a:endParaRPr lang="en-GB" dirty="0"/>
          </a:p>
        </p:txBody>
      </p:sp>
      <p:sp>
        <p:nvSpPr>
          <p:cNvPr id="10" name="Text Placeholder 9">
            <a:extLst>
              <a:ext uri="{FF2B5EF4-FFF2-40B4-BE49-F238E27FC236}">
                <a16:creationId xmlns:a16="http://schemas.microsoft.com/office/drawing/2014/main" id="{9D2CF2EA-5622-3DB8-BA6E-3D2D9BDAFC50}"/>
              </a:ext>
            </a:extLst>
          </p:cNvPr>
          <p:cNvSpPr>
            <a:spLocks noGrp="1"/>
          </p:cNvSpPr>
          <p:nvPr>
            <p:ph type="body" sz="quarter" idx="14"/>
          </p:nvPr>
        </p:nvSpPr>
        <p:spPr/>
        <p:txBody>
          <a:bodyPr/>
          <a:lstStyle/>
          <a:p>
            <a:r>
              <a:rPr lang="en-GB" sz="1800" b="1" dirty="0"/>
              <a:t>Conclusions (difficulties – many specific to writing reflectively) </a:t>
            </a:r>
          </a:p>
        </p:txBody>
      </p:sp>
    </p:spTree>
    <p:extLst>
      <p:ext uri="{BB962C8B-B14F-4D97-AF65-F5344CB8AC3E}">
        <p14:creationId xmlns:p14="http://schemas.microsoft.com/office/powerpoint/2010/main" val="325752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5C5F1-C89A-A55B-1746-8D21DB0B1797}"/>
              </a:ext>
            </a:extLst>
          </p:cNvPr>
          <p:cNvSpPr>
            <a:spLocks noGrp="1"/>
          </p:cNvSpPr>
          <p:nvPr>
            <p:ph type="body" sz="quarter" idx="24"/>
          </p:nvPr>
        </p:nvSpPr>
        <p:spPr/>
        <p:txBody>
          <a:bodyPr/>
          <a:lstStyle/>
          <a:p>
            <a:r>
              <a:rPr lang="en-GB" dirty="0"/>
              <a:t>Effective support for reflective writing in mathematics : Learning from improvers</a:t>
            </a:r>
          </a:p>
        </p:txBody>
      </p:sp>
      <p:sp>
        <p:nvSpPr>
          <p:cNvPr id="5" name="Text Placeholder 4">
            <a:extLst>
              <a:ext uri="{FF2B5EF4-FFF2-40B4-BE49-F238E27FC236}">
                <a16:creationId xmlns:a16="http://schemas.microsoft.com/office/drawing/2014/main" id="{0D2952BB-B3A4-F972-9791-BDAA903B5504}"/>
              </a:ext>
            </a:extLst>
          </p:cNvPr>
          <p:cNvSpPr>
            <a:spLocks noGrp="1"/>
          </p:cNvSpPr>
          <p:nvPr>
            <p:ph type="body" sz="quarter" idx="25"/>
          </p:nvPr>
        </p:nvSpPr>
        <p:spPr>
          <a:xfrm>
            <a:off x="413917" y="1549176"/>
            <a:ext cx="10766703" cy="289311"/>
          </a:xfrm>
        </p:spPr>
        <p:txBody>
          <a:bodyPr/>
          <a:lstStyle/>
          <a:p>
            <a:r>
              <a:rPr lang="en-GB" sz="2400" dirty="0"/>
              <a:t>Main findings </a:t>
            </a:r>
          </a:p>
        </p:txBody>
      </p:sp>
      <p:sp>
        <p:nvSpPr>
          <p:cNvPr id="6" name="Text Placeholder 5">
            <a:extLst>
              <a:ext uri="{FF2B5EF4-FFF2-40B4-BE49-F238E27FC236}">
                <a16:creationId xmlns:a16="http://schemas.microsoft.com/office/drawing/2014/main" id="{6FA61C7F-E212-1B89-14DE-31393C591B60}"/>
              </a:ext>
            </a:extLst>
          </p:cNvPr>
          <p:cNvSpPr>
            <a:spLocks noGrp="1"/>
          </p:cNvSpPr>
          <p:nvPr>
            <p:ph type="body" sz="quarter" idx="15"/>
          </p:nvPr>
        </p:nvSpPr>
        <p:spPr/>
        <p:txBody>
          <a:bodyPr/>
          <a:lstStyle/>
          <a:p>
            <a:pPr>
              <a:lnSpc>
                <a:spcPct val="107000"/>
              </a:lnSpc>
              <a:spcAft>
                <a:spcPts val="800"/>
              </a:spcAft>
            </a:pPr>
            <a:r>
              <a:rPr lang="en-GB" sz="1800" dirty="0">
                <a:latin typeface="+mn-lt"/>
                <a:ea typeface="Calibri" panose="020F0502020204030204" pitchFamily="34" charset="0"/>
                <a:cs typeface="Times New Roman" panose="02020603050405020304" pitchFamily="18" charset="0"/>
              </a:rPr>
              <a:t>Highlighted importance </a:t>
            </a:r>
            <a:r>
              <a:rPr lang="en-GB" sz="1800" dirty="0">
                <a:effectLst/>
                <a:latin typeface="+mn-lt"/>
                <a:ea typeface="Calibri" panose="020F0502020204030204" pitchFamily="34" charset="0"/>
                <a:cs typeface="Times New Roman" panose="02020603050405020304" pitchFamily="18" charset="0"/>
              </a:rPr>
              <a:t>of </a:t>
            </a:r>
            <a:r>
              <a:rPr lang="en-GB" sz="1800" b="1" dirty="0">
                <a:effectLst/>
                <a:latin typeface="+mn-lt"/>
                <a:ea typeface="Calibri" panose="020F0502020204030204" pitchFamily="34" charset="0"/>
                <a:cs typeface="Times New Roman" panose="02020603050405020304" pitchFamily="18" charset="0"/>
              </a:rPr>
              <a:t>personalised feedback from tutors</a:t>
            </a:r>
            <a:r>
              <a:rPr lang="en-GB" sz="1800" dirty="0">
                <a:effectLst/>
                <a:latin typeface="+mn-lt"/>
                <a:ea typeface="Calibri" panose="020F0502020204030204" pitchFamily="34" charset="0"/>
                <a:cs typeface="Times New Roman" panose="02020603050405020304" pitchFamily="18" charset="0"/>
              </a:rPr>
              <a:t>. </a:t>
            </a:r>
          </a:p>
          <a:p>
            <a:pPr>
              <a:lnSpc>
                <a:spcPct val="107000"/>
              </a:lnSpc>
              <a:spcAft>
                <a:spcPts val="800"/>
              </a:spcAft>
            </a:pPr>
            <a:r>
              <a:rPr lang="en-GB" sz="1800" dirty="0"/>
              <a:t>Improvers considered they had learnt most from module materials that closely and concisely </a:t>
            </a:r>
            <a:r>
              <a:rPr lang="en-GB" sz="1800" b="1" dirty="0"/>
              <a:t>modelled the range of ways in which they needed to work </a:t>
            </a:r>
            <a:r>
              <a:rPr lang="en-GB" sz="1800" dirty="0"/>
              <a:t>for assignments (e.g. videos). </a:t>
            </a:r>
          </a:p>
          <a:p>
            <a:pPr>
              <a:lnSpc>
                <a:spcPct val="107000"/>
              </a:lnSpc>
              <a:spcAft>
                <a:spcPts val="800"/>
              </a:spcAft>
            </a:pPr>
            <a:r>
              <a:rPr lang="en-GB" sz="1800" dirty="0">
                <a:ea typeface="Calibri" panose="020F0502020204030204" pitchFamily="34" charset="0"/>
              </a:rPr>
              <a:t>Revealed </a:t>
            </a:r>
            <a:r>
              <a:rPr lang="en-GB" sz="1800" dirty="0">
                <a:effectLst/>
                <a:latin typeface="Poppins" panose="00000500000000000000" pitchFamily="2" charset="0"/>
                <a:ea typeface="Calibri" panose="020F0502020204030204" pitchFamily="34" charset="0"/>
              </a:rPr>
              <a:t>importance and value of </a:t>
            </a:r>
            <a:r>
              <a:rPr lang="en-GB" sz="1800" b="1" dirty="0">
                <a:effectLst/>
                <a:latin typeface="Poppins" panose="00000500000000000000" pitchFamily="2" charset="0"/>
                <a:ea typeface="Calibri" panose="020F0502020204030204" pitchFamily="34" charset="0"/>
              </a:rPr>
              <a:t>having time to reflect</a:t>
            </a:r>
            <a:r>
              <a:rPr lang="en-GB" sz="1800" dirty="0">
                <a:effectLst/>
                <a:latin typeface="Poppins" panose="00000500000000000000" pitchFamily="2" charset="0"/>
                <a:ea typeface="Calibri" panose="020F0502020204030204" pitchFamily="34" charset="0"/>
              </a:rPr>
              <a:t> on their writing and develop their analytical thinking.</a:t>
            </a:r>
          </a:p>
          <a:p>
            <a:pPr>
              <a:lnSpc>
                <a:spcPct val="107000"/>
              </a:lnSpc>
              <a:spcAft>
                <a:spcPts val="800"/>
              </a:spcAft>
            </a:pPr>
            <a:endParaRPr lang="en-GB" sz="1800" dirty="0">
              <a:effectLst/>
              <a:latin typeface="+mn-lt"/>
              <a:ea typeface="Calibri" panose="020F0502020204030204" pitchFamily="34" charset="0"/>
              <a:cs typeface="Times New Roman" panose="02020603050405020304" pitchFamily="18" charset="0"/>
            </a:endParaRPr>
          </a:p>
          <a:p>
            <a:pPr marL="0" indent="0">
              <a:buNone/>
            </a:pPr>
            <a:endParaRPr lang="en-GB" dirty="0"/>
          </a:p>
        </p:txBody>
      </p:sp>
      <p:sp>
        <p:nvSpPr>
          <p:cNvPr id="10" name="Text Placeholder 9">
            <a:extLst>
              <a:ext uri="{FF2B5EF4-FFF2-40B4-BE49-F238E27FC236}">
                <a16:creationId xmlns:a16="http://schemas.microsoft.com/office/drawing/2014/main" id="{9D2CF2EA-5622-3DB8-BA6E-3D2D9BDAFC50}"/>
              </a:ext>
            </a:extLst>
          </p:cNvPr>
          <p:cNvSpPr>
            <a:spLocks noGrp="1"/>
          </p:cNvSpPr>
          <p:nvPr>
            <p:ph type="body" sz="quarter" idx="14"/>
          </p:nvPr>
        </p:nvSpPr>
        <p:spPr/>
        <p:txBody>
          <a:bodyPr/>
          <a:lstStyle/>
          <a:p>
            <a:r>
              <a:rPr lang="en-GB" sz="1800" b="1" dirty="0"/>
              <a:t>Conclusions (support - can be generalised to other learning contexts)</a:t>
            </a:r>
          </a:p>
        </p:txBody>
      </p:sp>
    </p:spTree>
    <p:extLst>
      <p:ext uri="{BB962C8B-B14F-4D97-AF65-F5344CB8AC3E}">
        <p14:creationId xmlns:p14="http://schemas.microsoft.com/office/powerpoint/2010/main" val="287233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5C5F1-C89A-A55B-1746-8D21DB0B1797}"/>
              </a:ext>
            </a:extLst>
          </p:cNvPr>
          <p:cNvSpPr>
            <a:spLocks noGrp="1"/>
          </p:cNvSpPr>
          <p:nvPr>
            <p:ph type="body" sz="quarter" idx="24"/>
          </p:nvPr>
        </p:nvSpPr>
        <p:spPr/>
        <p:txBody>
          <a:bodyPr/>
          <a:lstStyle/>
          <a:p>
            <a:r>
              <a:rPr lang="en-GB" dirty="0"/>
              <a:t>Effective support for reflective writing in mathematics : Learning from improvers</a:t>
            </a:r>
          </a:p>
        </p:txBody>
      </p:sp>
      <p:sp>
        <p:nvSpPr>
          <p:cNvPr id="6" name="Text Placeholder 5">
            <a:extLst>
              <a:ext uri="{FF2B5EF4-FFF2-40B4-BE49-F238E27FC236}">
                <a16:creationId xmlns:a16="http://schemas.microsoft.com/office/drawing/2014/main" id="{6FA61C7F-E212-1B89-14DE-31393C591B60}"/>
              </a:ext>
            </a:extLst>
          </p:cNvPr>
          <p:cNvSpPr>
            <a:spLocks noGrp="1"/>
          </p:cNvSpPr>
          <p:nvPr>
            <p:ph type="body" sz="quarter" idx="15"/>
          </p:nvPr>
        </p:nvSpPr>
        <p:spPr>
          <a:xfrm>
            <a:off x="1139652" y="1851258"/>
            <a:ext cx="9591229" cy="760325"/>
          </a:xfrm>
        </p:spPr>
        <p:txBody>
          <a:bodyPr/>
          <a:lstStyle/>
          <a:p>
            <a:pPr>
              <a:lnSpc>
                <a:spcPct val="107000"/>
              </a:lnSpc>
              <a:spcAft>
                <a:spcPts val="800"/>
              </a:spcAft>
            </a:pPr>
            <a:r>
              <a:rPr lang="en-GB" sz="1800" b="1" dirty="0">
                <a:effectLst/>
                <a:latin typeface="+mn-lt"/>
                <a:ea typeface="Calibri" panose="020F0502020204030204" pitchFamily="34" charset="0"/>
                <a:cs typeface="Times New Roman" panose="02020603050405020304" pitchFamily="18" charset="0"/>
              </a:rPr>
              <a:t>Personalised feedback from tutors</a:t>
            </a:r>
            <a:r>
              <a:rPr lang="en-GB" sz="1800" b="1" dirty="0">
                <a:latin typeface="+mn-lt"/>
                <a:ea typeface="Calibri" panose="020F0502020204030204" pitchFamily="34" charset="0"/>
                <a:cs typeface="Times New Roman" panose="02020603050405020304" pitchFamily="18" charset="0"/>
              </a:rPr>
              <a:t> including positive feedback</a:t>
            </a:r>
            <a:endParaRPr lang="en-GB"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800" b="0" i="0" u="none" strike="noStrike" baseline="0" dirty="0">
              <a:latin typeface="+mn-lt"/>
              <a:cs typeface="Times New Roman" panose="02020603050405020304" pitchFamily="18" charset="0"/>
            </a:endParaRPr>
          </a:p>
          <a:p>
            <a:pPr marL="0" indent="0">
              <a:lnSpc>
                <a:spcPct val="107000"/>
              </a:lnSpc>
              <a:spcAft>
                <a:spcPts val="800"/>
              </a:spcAft>
              <a:buNone/>
            </a:pPr>
            <a:r>
              <a:rPr lang="en-GB" sz="1800" b="0" i="0" u="none" strike="noStrike" baseline="0" dirty="0">
                <a:latin typeface="Calibri" panose="020F0502020204030204" pitchFamily="34" charset="0"/>
              </a:rPr>
              <a:t>he highlighted the areas that I’d written well and that helped me to see which parts of my thinking were useful in the context of the module and which parts maybe weren’t by highlighting the positive ones. I think the thing with that is that if you query something that I write and maybe an idea that I have or have a different angle then there are many options for a better way of looking at it whereas if you highlight a positive, this is a good way of looking at it, that actually gives me something concrete that’s informative about a good thought process!</a:t>
            </a:r>
          </a:p>
          <a:p>
            <a:endParaRPr lang="en-GB" sz="1800" b="0" i="0" u="none" strike="noStrike" baseline="0" dirty="0">
              <a:latin typeface="Calibri" panose="020F0502020204030204" pitchFamily="34" charset="0"/>
            </a:endParaRPr>
          </a:p>
          <a:p>
            <a:pPr>
              <a:lnSpc>
                <a:spcPct val="107000"/>
              </a:lnSpc>
              <a:spcAft>
                <a:spcPts val="800"/>
              </a:spcAft>
            </a:pPr>
            <a:endParaRPr lang="en-GB" sz="1800" dirty="0">
              <a:effectLst/>
              <a:latin typeface="+mn-l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17246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6C714-EF97-4C95-9BDD-5FBD106181CC}"/>
              </a:ext>
            </a:extLst>
          </p:cNvPr>
          <p:cNvSpPr>
            <a:spLocks noGrp="1"/>
          </p:cNvSpPr>
          <p:nvPr>
            <p:ph type="body" sz="quarter" idx="12"/>
          </p:nvPr>
        </p:nvSpPr>
        <p:spPr>
          <a:xfrm>
            <a:off x="1001106" y="2123488"/>
            <a:ext cx="9591229" cy="289311"/>
          </a:xfrm>
        </p:spPr>
        <p:txBody>
          <a:bodyPr/>
          <a:lstStyle/>
          <a:p>
            <a:r>
              <a:rPr lang="en-GB" dirty="0"/>
              <a:t>How it worked in practice </a:t>
            </a:r>
          </a:p>
        </p:txBody>
      </p:sp>
      <p:sp>
        <p:nvSpPr>
          <p:cNvPr id="4" name="Text Placeholder 3">
            <a:extLst>
              <a:ext uri="{FF2B5EF4-FFF2-40B4-BE49-F238E27FC236}">
                <a16:creationId xmlns:a16="http://schemas.microsoft.com/office/drawing/2014/main" id="{0D657828-C7E8-755C-FD21-3D171D129717}"/>
              </a:ext>
            </a:extLst>
          </p:cNvPr>
          <p:cNvSpPr>
            <a:spLocks noGrp="1"/>
          </p:cNvSpPr>
          <p:nvPr>
            <p:ph type="body" sz="quarter" idx="24"/>
          </p:nvPr>
        </p:nvSpPr>
        <p:spPr/>
        <p:txBody>
          <a:bodyPr/>
          <a:lstStyle/>
          <a:p>
            <a:r>
              <a:rPr lang="en-GB" dirty="0"/>
              <a:t>Effective support for reflective writing in mathematics : Learning from improvers</a:t>
            </a:r>
          </a:p>
        </p:txBody>
      </p:sp>
      <p:sp>
        <p:nvSpPr>
          <p:cNvPr id="5" name="Text Placeholder 4">
            <a:extLst>
              <a:ext uri="{FF2B5EF4-FFF2-40B4-BE49-F238E27FC236}">
                <a16:creationId xmlns:a16="http://schemas.microsoft.com/office/drawing/2014/main" id="{7687375E-33FD-468E-0624-CEDA908FE06C}"/>
              </a:ext>
            </a:extLst>
          </p:cNvPr>
          <p:cNvSpPr>
            <a:spLocks noGrp="1"/>
          </p:cNvSpPr>
          <p:nvPr>
            <p:ph type="body" sz="quarter" idx="25"/>
          </p:nvPr>
        </p:nvSpPr>
        <p:spPr>
          <a:xfrm>
            <a:off x="413368" y="1571215"/>
            <a:ext cx="10766703" cy="289311"/>
          </a:xfrm>
        </p:spPr>
        <p:txBody>
          <a:bodyPr/>
          <a:lstStyle/>
          <a:p>
            <a:r>
              <a:rPr lang="en-GB" sz="2400" dirty="0"/>
              <a:t>Informing module production </a:t>
            </a:r>
          </a:p>
        </p:txBody>
      </p:sp>
      <p:sp>
        <p:nvSpPr>
          <p:cNvPr id="8" name="Text Placeholder 7">
            <a:extLst>
              <a:ext uri="{FF2B5EF4-FFF2-40B4-BE49-F238E27FC236}">
                <a16:creationId xmlns:a16="http://schemas.microsoft.com/office/drawing/2014/main" id="{EB4E06CA-B427-ED89-A1AA-C23C0B4D7E33}"/>
              </a:ext>
            </a:extLst>
          </p:cNvPr>
          <p:cNvSpPr>
            <a:spLocks noGrp="1"/>
          </p:cNvSpPr>
          <p:nvPr>
            <p:ph type="body" sz="quarter" idx="15"/>
          </p:nvPr>
        </p:nvSpPr>
        <p:spPr/>
        <p:txBody>
          <a:bodyPr/>
          <a:lstStyle/>
          <a:p>
            <a:pPr>
              <a:lnSpc>
                <a:spcPct val="107000"/>
              </a:lnSpc>
              <a:spcAft>
                <a:spcPts val="800"/>
              </a:spcAft>
            </a:pPr>
            <a:r>
              <a:rPr lang="en-GB" sz="1800" dirty="0">
                <a:latin typeface="+mn-lt"/>
                <a:ea typeface="Calibri" panose="020F0502020204030204" pitchFamily="34" charset="0"/>
                <a:cs typeface="Times New Roman" panose="02020603050405020304" pitchFamily="18" charset="0"/>
              </a:rPr>
              <a:t>Project was explicitly linked to the development of new modules in two distinct ways: </a:t>
            </a:r>
          </a:p>
          <a:p>
            <a:pPr marL="468000">
              <a:lnSpc>
                <a:spcPct val="107000"/>
              </a:lnSpc>
              <a:spcAft>
                <a:spcPts val="800"/>
              </a:spcAft>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Formal module development plan </a:t>
            </a:r>
          </a:p>
          <a:p>
            <a:pPr marL="468000">
              <a:lnSpc>
                <a:spcPct val="107000"/>
              </a:lnSpc>
              <a:spcAft>
                <a:spcPts val="800"/>
              </a:spcAft>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Informal discussions between </a:t>
            </a:r>
            <a:r>
              <a:rPr lang="en-GB" sz="1800" dirty="0" err="1">
                <a:effectLst/>
                <a:latin typeface="+mn-lt"/>
                <a:ea typeface="Calibri" panose="020F0502020204030204" pitchFamily="34" charset="0"/>
                <a:cs typeface="Times New Roman" panose="02020603050405020304" pitchFamily="18" charset="0"/>
              </a:rPr>
              <a:t>eSTEeM</a:t>
            </a:r>
            <a:r>
              <a:rPr lang="en-GB" sz="1800" dirty="0">
                <a:effectLst/>
                <a:latin typeface="+mn-lt"/>
                <a:ea typeface="Calibri" panose="020F0502020204030204" pitchFamily="34" charset="0"/>
                <a:cs typeface="Times New Roman" panose="02020603050405020304" pitchFamily="18" charset="0"/>
              </a:rPr>
              <a:t> project team and module production team</a:t>
            </a:r>
          </a:p>
          <a:p>
            <a:pPr marL="0" indent="0">
              <a:lnSpc>
                <a:spcPct val="107000"/>
              </a:lnSpc>
              <a:spcAft>
                <a:spcPts val="800"/>
              </a:spcAft>
              <a:buNone/>
            </a:pPr>
            <a:endParaRPr lang="en-GB" sz="1800" dirty="0">
              <a:effectLst/>
              <a:latin typeface="+mn-l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951851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1021 ACCP Reports_v2" id="{A3C1D62D-6558-4FB0-A750-029AF0284D57}" vid="{D6FDB11D-97D0-42BD-89A1-B7A823E0182E}"/>
    </a:ext>
  </a:extLst>
</a:theme>
</file>

<file path=ppt/theme/theme2.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3.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4.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5.xml><?xml version="1.0" encoding="utf-8"?>
<a:theme xmlns:a="http://schemas.openxmlformats.org/drawingml/2006/main" name="CONTENT">
  <a:themeElements>
    <a:clrScheme name="OU Colours">
      <a:dk1>
        <a:sysClr val="windowText" lastClr="000000"/>
      </a:dk1>
      <a:lt1>
        <a:sysClr val="window" lastClr="FFFFFF"/>
      </a:lt1>
      <a:dk2>
        <a:srgbClr val="44546A"/>
      </a:dk2>
      <a:lt2>
        <a:srgbClr val="E7E6E6"/>
      </a:lt2>
      <a:accent1>
        <a:srgbClr val="1E4B9B"/>
      </a:accent1>
      <a:accent2>
        <a:srgbClr val="E5007D"/>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10425</TotalTime>
  <Words>1379</Words>
  <Application>Microsoft Office PowerPoint</Application>
  <PresentationFormat>Widescreen</PresentationFormat>
  <Paragraphs>135</Paragraphs>
  <Slides>14</Slides>
  <Notes>12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14</vt:i4>
      </vt:variant>
    </vt:vector>
  </HeadingPairs>
  <TitlesOfParts>
    <vt:vector size="24" baseType="lpstr">
      <vt:lpstr>Arial</vt:lpstr>
      <vt:lpstr>Calibri</vt:lpstr>
      <vt:lpstr>Georgia</vt:lpstr>
      <vt:lpstr>Poppins</vt:lpstr>
      <vt:lpstr>Poppins SemiBold</vt:lpstr>
      <vt:lpstr>Covers</vt:lpstr>
      <vt:lpstr>Chapter Headings / Dividers</vt:lpstr>
      <vt:lpstr>Slide Options</vt:lpstr>
      <vt:lpstr>Contents Slides</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VK</dc:creator>
  <cp:lastModifiedBy>Diane.Ford</cp:lastModifiedBy>
  <cp:revision>54</cp:revision>
  <dcterms:created xsi:type="dcterms:W3CDTF">2023-09-08T10:37:58Z</dcterms:created>
  <dcterms:modified xsi:type="dcterms:W3CDTF">2024-01-09T10:53:39Z</dcterms:modified>
</cp:coreProperties>
</file>