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5591" y="9509756"/>
            <a:ext cx="2933699" cy="8321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2574523" y="635505"/>
            <a:ext cx="1840991" cy="1261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4374" y="663953"/>
            <a:ext cx="7291705" cy="9220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910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330"/>
              </a:spcBef>
            </a:pPr>
            <a:r>
              <a:rPr dirty="0"/>
              <a:t>Support for </a:t>
            </a:r>
            <a:r>
              <a:rPr dirty="0" spc="-5"/>
              <a:t>Students. </a:t>
            </a:r>
            <a:r>
              <a:rPr dirty="0"/>
              <a:t>Teaching </a:t>
            </a:r>
            <a:r>
              <a:rPr dirty="0" spc="-5"/>
              <a:t>for Tutors.  Ideas on Encouraging Students </a:t>
            </a:r>
            <a:r>
              <a:rPr dirty="0"/>
              <a:t>to </a:t>
            </a:r>
            <a:r>
              <a:rPr dirty="0" spc="-5"/>
              <a:t>Engage.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4347" y="1544750"/>
            <a:ext cx="735457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Dr </a:t>
            </a:r>
            <a:r>
              <a:rPr dirty="0" sz="2200" spc="-10">
                <a:latin typeface="Arial"/>
                <a:cs typeface="Arial"/>
              </a:rPr>
              <a:t>Cathryn </a:t>
            </a:r>
            <a:r>
              <a:rPr dirty="0" sz="2200" spc="-5">
                <a:latin typeface="Arial"/>
                <a:cs typeface="Arial"/>
              </a:rPr>
              <a:t>Peoples, Dr Richard Foley &amp; Dr Leonor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Barroca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931" y="2040633"/>
            <a:ext cx="7562215" cy="1830705"/>
          </a:xfrm>
          <a:prstGeom prst="rect">
            <a:avLst/>
          </a:prstGeom>
          <a:solidFill>
            <a:srgbClr val="FFFF99"/>
          </a:solidFill>
        </p:spPr>
        <p:txBody>
          <a:bodyPr wrap="square" lIns="0" tIns="40005" rIns="0" bIns="0" rtlCol="0" vert="horz">
            <a:spAutoFit/>
          </a:bodyPr>
          <a:lstStyle/>
          <a:p>
            <a:pPr marL="90805" marR="323850">
              <a:lnSpc>
                <a:spcPct val="95900"/>
              </a:lnSpc>
              <a:spcBef>
                <a:spcPts val="31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An increased level of personalised support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was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made available to TM354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19J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students. Support took the form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of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 diary entries, weekly group chats,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ad  hoc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instant chat,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and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creation of personalised development</a:t>
            </a:r>
            <a:r>
              <a:rPr dirty="0" sz="1600" spc="7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plans.</a:t>
            </a:r>
            <a:endParaRPr sz="1600">
              <a:latin typeface="Arial"/>
              <a:cs typeface="Arial"/>
            </a:endParaRPr>
          </a:p>
          <a:p>
            <a:pPr marL="90805">
              <a:lnSpc>
                <a:spcPts val="1795"/>
              </a:lnSpc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 minority of students in the group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engaged with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program – 7 out of</a:t>
            </a:r>
            <a:r>
              <a:rPr dirty="0" sz="1600" spc="10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38.</a:t>
            </a:r>
            <a:endParaRPr sz="1600">
              <a:latin typeface="Arial"/>
              <a:cs typeface="Arial"/>
            </a:endParaRPr>
          </a:p>
          <a:p>
            <a:pPr marL="90805" marR="157480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students who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engaged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formed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part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of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the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stronger performing cohort,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prior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to  beginning TM354 – the majority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(5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out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of 7)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had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achieved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at least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one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distinction  in their Level 2</a:t>
            </a:r>
            <a:r>
              <a:rPr dirty="0" sz="1600" spc="1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study.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82128" y="2065017"/>
            <a:ext cx="6764020" cy="1076325"/>
          </a:xfrm>
          <a:prstGeom prst="rect">
            <a:avLst/>
          </a:prstGeom>
          <a:solidFill>
            <a:srgbClr val="66CCFF"/>
          </a:solidFill>
        </p:spPr>
        <p:txBody>
          <a:bodyPr wrap="square" lIns="0" tIns="40640" rIns="0" bIns="0" rtlCol="0" vert="horz">
            <a:spAutoFit/>
          </a:bodyPr>
          <a:lstStyle/>
          <a:p>
            <a:pPr marL="90805" marR="168910">
              <a:lnSpc>
                <a:spcPct val="95600"/>
              </a:lnSpc>
              <a:spcBef>
                <a:spcPts val="320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aim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of this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programme is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therefore to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try to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attract a greater majority  of the cohort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who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don’t naturally engage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their tutor for a variety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of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reasons that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more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students benefit from higher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results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and improved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module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satisfaction.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89747" y="3241545"/>
            <a:ext cx="6756400" cy="788035"/>
          </a:xfrm>
          <a:prstGeom prst="rect">
            <a:avLst/>
          </a:prstGeom>
          <a:solidFill>
            <a:srgbClr val="66CCFF"/>
          </a:solidFill>
        </p:spPr>
        <p:txBody>
          <a:bodyPr wrap="square" lIns="0" tIns="40005" rIns="0" bIns="0" rtlCol="0" vert="horz">
            <a:spAutoFit/>
          </a:bodyPr>
          <a:lstStyle/>
          <a:p>
            <a:pPr marL="90805" marR="366395">
              <a:lnSpc>
                <a:spcPct val="95900"/>
              </a:lnSpc>
              <a:spcBef>
                <a:spcPts val="31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One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aim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of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achieving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this is by responding sensitively to students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who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do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not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reply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to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initial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contact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attempts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from their tutor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more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personalised approach to the introduction.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4695" y="3936489"/>
            <a:ext cx="6301739" cy="4020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8411" y="8634981"/>
            <a:ext cx="6990715" cy="814069"/>
          </a:xfrm>
          <a:prstGeom prst="rect">
            <a:avLst/>
          </a:prstGeom>
          <a:solidFill>
            <a:srgbClr val="FFFF99"/>
          </a:solidFill>
        </p:spPr>
        <p:txBody>
          <a:bodyPr wrap="square" lIns="0" tIns="37465" rIns="0" bIns="0" rtlCol="0" vert="horz">
            <a:spAutoFit/>
          </a:bodyPr>
          <a:lstStyle/>
          <a:p>
            <a:pPr algn="just" marL="91440" marR="295910">
              <a:lnSpc>
                <a:spcPct val="96900"/>
              </a:lnSpc>
              <a:spcBef>
                <a:spcPts val="29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While there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were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also highly capable students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who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didn’t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engage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with the  programme,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there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was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nonetheless a higher overall average achieved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by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students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who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did participate</a:t>
            </a:r>
            <a:r>
              <a:rPr dirty="0" sz="1600" spc="25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002060"/>
                </a:solidFill>
                <a:latin typeface="Arial"/>
                <a:cs typeface="Arial"/>
              </a:rPr>
              <a:t>Figure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).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320" y="7924796"/>
            <a:ext cx="6228715" cy="567055"/>
          </a:xfrm>
          <a:prstGeom prst="rect">
            <a:avLst/>
          </a:prstGeom>
          <a:solidFill>
            <a:srgbClr val="FFFF99"/>
          </a:solidFill>
        </p:spPr>
        <p:txBody>
          <a:bodyPr wrap="square" lIns="0" tIns="45720" rIns="0" bIns="0" rtlCol="0" vert="horz">
            <a:spAutoFit/>
          </a:bodyPr>
          <a:lstStyle/>
          <a:p>
            <a:pPr marL="92710" marR="85090" indent="542290">
              <a:lnSpc>
                <a:spcPts val="1839"/>
              </a:lnSpc>
              <a:spcBef>
                <a:spcPts val="360"/>
              </a:spcBef>
            </a:pPr>
            <a:r>
              <a:rPr dirty="0" sz="1600" spc="-5" b="1">
                <a:solidFill>
                  <a:srgbClr val="002060"/>
                </a:solidFill>
                <a:latin typeface="Arial"/>
                <a:cs typeface="Arial"/>
              </a:rPr>
              <a:t>Figure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TM354 19J TMA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Averages: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Students Receiving  Personalised Support vs those not Receiving Personalised</a:t>
            </a:r>
            <a:r>
              <a:rPr dirty="0" sz="1600" spc="6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Support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9419" y="4140705"/>
            <a:ext cx="7867015" cy="1158240"/>
          </a:xfrm>
          <a:prstGeom prst="rect">
            <a:avLst/>
          </a:prstGeom>
          <a:solidFill>
            <a:srgbClr val="66CCFF"/>
          </a:solidFill>
        </p:spPr>
        <p:txBody>
          <a:bodyPr wrap="square" lIns="0" tIns="46355" rIns="0" bIns="0" rtlCol="0" vert="horz">
            <a:spAutoFit/>
          </a:bodyPr>
          <a:lstStyle/>
          <a:p>
            <a:pPr marL="90805" marR="416559">
              <a:lnSpc>
                <a:spcPts val="1839"/>
              </a:lnSpc>
              <a:spcBef>
                <a:spcPts val="36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When asked in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19J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reasons why the majority of students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may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not engage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 increased support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programme,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an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engaged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student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told</a:t>
            </a:r>
            <a:r>
              <a:rPr dirty="0" sz="1600" spc="45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me:</a:t>
            </a:r>
            <a:endParaRPr sz="1600">
              <a:latin typeface="Arial"/>
              <a:cs typeface="Arial"/>
            </a:endParaRPr>
          </a:p>
          <a:p>
            <a:pPr marL="90805" marR="187325">
              <a:lnSpc>
                <a:spcPts val="1839"/>
              </a:lnSpc>
            </a:pP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Perception of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extra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work. Individuals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may not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be confident to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talk/discuss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topics in a 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group.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Slightly intimidated by the tutor – student 1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600" spc="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contact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.”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9419" y="5404101"/>
            <a:ext cx="7867015" cy="2954020"/>
          </a:xfrm>
          <a:prstGeom prst="rect">
            <a:avLst/>
          </a:prstGeom>
          <a:solidFill>
            <a:srgbClr val="66CCFF"/>
          </a:solidFill>
        </p:spPr>
        <p:txBody>
          <a:bodyPr wrap="square" lIns="0" tIns="40005" rIns="0" bIns="0" rtlCol="0" vert="horz">
            <a:spAutoFit/>
          </a:bodyPr>
          <a:lstStyle/>
          <a:p>
            <a:pPr marL="90805" marR="222250">
              <a:lnSpc>
                <a:spcPct val="95800"/>
              </a:lnSpc>
              <a:spcBef>
                <a:spcPts val="31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Past investigation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Project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Lead has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also revealed that students have variable 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expectations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of their module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tutor.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Tying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up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idea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above of student intimidation 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 perspective collected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in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19J, a different student told me,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in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relation to his tutor  expectations:</a:t>
            </a:r>
            <a:endParaRPr sz="1600">
              <a:latin typeface="Arial"/>
              <a:cs typeface="Arial"/>
            </a:endParaRPr>
          </a:p>
          <a:p>
            <a:pPr marL="90805">
              <a:lnSpc>
                <a:spcPts val="1795"/>
              </a:lnSpc>
            </a:pP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[Students] don’t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want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tutor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forever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brags</a:t>
            </a:r>
            <a:r>
              <a:rPr dirty="0" sz="1600" spc="2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…”</a:t>
            </a:r>
            <a:endParaRPr sz="1600">
              <a:latin typeface="Arial"/>
              <a:cs typeface="Arial"/>
            </a:endParaRPr>
          </a:p>
          <a:p>
            <a:pPr marL="90805" marR="742315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Students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[want to]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know they won’t be made to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feel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inadequate,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dismissed, 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humiliated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.”</a:t>
            </a:r>
            <a:endParaRPr sz="1600">
              <a:latin typeface="Arial"/>
              <a:cs typeface="Arial"/>
            </a:endParaRPr>
          </a:p>
          <a:p>
            <a:pPr marL="90805">
              <a:lnSpc>
                <a:spcPts val="1745"/>
              </a:lnSpc>
            </a:pPr>
            <a:r>
              <a:rPr dirty="0" sz="1600" spc="5">
                <a:solidFill>
                  <a:srgbClr val="002060"/>
                </a:solidFill>
                <a:latin typeface="Arial"/>
                <a:cs typeface="Arial"/>
              </a:rPr>
              <a:t>By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way of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contrast,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however, another told student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told</a:t>
            </a:r>
            <a:r>
              <a:rPr dirty="0" sz="1600" spc="-25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me:</a:t>
            </a:r>
            <a:endParaRPr sz="1600">
              <a:latin typeface="Arial"/>
              <a:cs typeface="Arial"/>
            </a:endParaRPr>
          </a:p>
          <a:p>
            <a:pPr marL="90805" marR="109220">
              <a:lnSpc>
                <a:spcPts val="1850"/>
              </a:lnSpc>
              <a:spcBef>
                <a:spcPts val="75"/>
              </a:spcBef>
            </a:pP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also crucial that [the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tutor] acts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as an ambassador </a:t>
            </a:r>
            <a:r>
              <a:rPr dirty="0" sz="1600" i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the institution that they are 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working</a:t>
            </a:r>
            <a:r>
              <a:rPr dirty="0" sz="1600" spc="-1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.”</a:t>
            </a:r>
            <a:endParaRPr sz="1600">
              <a:latin typeface="Arial"/>
              <a:cs typeface="Arial"/>
            </a:endParaRPr>
          </a:p>
          <a:p>
            <a:pPr marL="90805" marR="414655">
              <a:lnSpc>
                <a:spcPts val="1820"/>
              </a:lnSpc>
              <a:spcBef>
                <a:spcPts val="10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Students therefore have variable needs in that first introduction to a tutor,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and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that  can influence the way in which they engage throughout the</a:t>
            </a:r>
            <a:r>
              <a:rPr dirty="0" sz="1600" spc="4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year.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08164" y="8467341"/>
            <a:ext cx="7237730" cy="871855"/>
          </a:xfrm>
          <a:prstGeom prst="rect">
            <a:avLst/>
          </a:prstGeom>
          <a:solidFill>
            <a:srgbClr val="FF99FF"/>
          </a:solidFill>
        </p:spPr>
        <p:txBody>
          <a:bodyPr wrap="square" lIns="0" tIns="40640" rIns="0" bIns="0" rtlCol="0" vert="horz">
            <a:spAutoFit/>
          </a:bodyPr>
          <a:lstStyle/>
          <a:p>
            <a:pPr marL="90805" marR="417195">
              <a:lnSpc>
                <a:spcPct val="95600"/>
              </a:lnSpc>
              <a:spcBef>
                <a:spcPts val="320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This project therefore aims to contribute to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research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on personalised  introductions,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which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are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influenced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response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(or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not)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to initial contact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by 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tutor. Once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on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board,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this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will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followed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by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personalised</a:t>
            </a:r>
            <a:r>
              <a:rPr dirty="0" sz="1600" spc="4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support.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91400" y="9499089"/>
            <a:ext cx="7245350" cy="836930"/>
          </a:xfrm>
          <a:prstGeom prst="rect">
            <a:avLst/>
          </a:prstGeom>
          <a:solidFill>
            <a:srgbClr val="FF99FF"/>
          </a:solidFill>
        </p:spPr>
        <p:txBody>
          <a:bodyPr wrap="square" lIns="0" tIns="40005" rIns="0" bIns="0" rtlCol="0" vert="horz">
            <a:spAutoFit/>
          </a:bodyPr>
          <a:lstStyle/>
          <a:p>
            <a:pPr algn="just" marL="90805" marR="424815">
              <a:lnSpc>
                <a:spcPct val="95900"/>
              </a:lnSpc>
              <a:spcBef>
                <a:spcPts val="315"/>
              </a:spcBef>
            </a:pP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Personalised support approaches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are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adapting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from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19J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to include,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among  others,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paired peer learning, inclusion of past students of the module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in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the  </a:t>
            </a:r>
            <a:r>
              <a:rPr dirty="0" sz="1600" spc="-10">
                <a:solidFill>
                  <a:srgbClr val="002060"/>
                </a:solidFill>
                <a:latin typeface="Arial"/>
                <a:cs typeface="Arial"/>
              </a:rPr>
              <a:t>group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chat, and personalised day-to-day </a:t>
            </a:r>
            <a:r>
              <a:rPr dirty="0" sz="1600">
                <a:solidFill>
                  <a:srgbClr val="002060"/>
                </a:solidFill>
                <a:latin typeface="Arial"/>
                <a:cs typeface="Arial"/>
              </a:rPr>
              <a:t>life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plans to support</a:t>
            </a:r>
            <a:r>
              <a:rPr dirty="0" sz="1600" spc="2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2060"/>
                </a:solidFill>
                <a:latin typeface="Arial"/>
                <a:cs typeface="Arial"/>
              </a:rPr>
              <a:t>time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2020-07-27T13:10:21Z</dcterms:created>
  <dcterms:modified xsi:type="dcterms:W3CDTF">2020-07-27T13:10:21Z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2020-07-27T00:00:00Z</vt:filetime>
  </property>
  <property fmtid="{D5CDD505-2E9C-101B-9397-08002B2CF9AE}" pid="3" name="LastSaved">
    <vt:filetime>2020-07-27T00:00:00Z</vt:filetime>
  </property>
</Properties>
</file>