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33" r:id="rId2"/>
  </p:sldIdLst>
  <p:sldSz cx="12192000" cy="6858000"/>
  <p:notesSz cx="7010400" cy="92964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AABF"/>
    <a:srgbClr val="060645"/>
    <a:srgbClr val="FF8A77"/>
    <a:srgbClr val="06061D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85" autoAdjust="0"/>
    <p:restoredTop sz="86410" autoAdjust="0"/>
  </p:normalViewPr>
  <p:slideViewPr>
    <p:cSldViewPr snapToGrid="0">
      <p:cViewPr varScale="1">
        <p:scale>
          <a:sx n="71" d="100"/>
          <a:sy n="71" d="100"/>
        </p:scale>
        <p:origin x="1464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563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-4937"/>
    </p:cViewPr>
  </p:sorterViewPr>
  <p:notesViewPr>
    <p:cSldViewPr snapToGrid="0">
      <p:cViewPr varScale="1">
        <p:scale>
          <a:sx n="64" d="100"/>
          <a:sy n="64" d="100"/>
        </p:scale>
        <p:origin x="3149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8CC96A8-6ED5-4539-87D6-AFCB6A9ADD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01CA9-6E9A-4637-835A-572E070E7FD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9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31E61-F304-4060-A71B-12EF89F2AB62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A7BD09-F700-4294-844B-B16BB42D451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BD03D2-9D32-4973-B2F2-CBB43172B8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9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F62D12-9E5E-493C-BE47-C6A094F24C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1034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B1C1C4-A2CA-4E67-A1F5-602634E2BCF5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755DF9-41A9-4B2A-8603-E47104E21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099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755DF9-41A9-4B2A-8603-E47104E21A8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456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5024934-070C-DA4D-AC21-0DC55BDEFACF}"/>
              </a:ext>
            </a:extLst>
          </p:cNvPr>
          <p:cNvSpPr/>
          <p:nvPr userDrawn="1"/>
        </p:nvSpPr>
        <p:spPr>
          <a:xfrm>
            <a:off x="10087429" y="319314"/>
            <a:ext cx="1266371" cy="928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2869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54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705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3040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747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2414B7-E694-DD45-8C62-70FE79ADDF1F}"/>
              </a:ext>
            </a:extLst>
          </p:cNvPr>
          <p:cNvSpPr/>
          <p:nvPr userDrawn="1"/>
        </p:nvSpPr>
        <p:spPr>
          <a:xfrm>
            <a:off x="10087429" y="319314"/>
            <a:ext cx="1266371" cy="928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358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68107"/>
            <a:ext cx="5181600" cy="480885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68107"/>
            <a:ext cx="5181600" cy="4808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980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158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539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443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989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764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35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51280"/>
            <a:ext cx="10515600" cy="4846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 descr="Image result for open university logo">
            <a:extLst>
              <a:ext uri="{FF2B5EF4-FFF2-40B4-BE49-F238E27FC236}">
                <a16:creationId xmlns:a16="http://schemas.microsoft.com/office/drawing/2014/main" id="{73F5A3A6-890C-3C44-8E85-866FAD5E91E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19712" y="361703"/>
            <a:ext cx="1234088" cy="84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1027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8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8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8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8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8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ABF">
            <a:alpha val="1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F73F6B99-A82B-4C1A-FE9F-4988CD703B6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80355" y="297015"/>
            <a:ext cx="2273641" cy="74402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BC6BBB5-6F5E-F9EC-FE9B-2D261145DD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210" y="6247066"/>
            <a:ext cx="2773920" cy="402371"/>
          </a:xfrm>
          <a:prstGeom prst="rect">
            <a:avLst/>
          </a:prstGeo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D22381C2-6F9B-FFE9-85B6-45A38E97B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210" y="265524"/>
            <a:ext cx="11411758" cy="6170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GB" altLang="en-US" sz="2400" b="1" dirty="0">
                <a:solidFill>
                  <a:srgbClr val="060645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AIDED II – The AI Design Ed project</a:t>
            </a:r>
          </a:p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GB" altLang="en-US" sz="1800" dirty="0">
                <a:solidFill>
                  <a:srgbClr val="060645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Practical application of AI tools in OU Design modules</a:t>
            </a:r>
          </a:p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br>
              <a:rPr lang="en-GB" altLang="en-US" sz="18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GB" altLang="en-US" sz="1800" b="1" dirty="0">
                <a:solidFill>
                  <a:srgbClr val="060645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Catherine Scott &amp; AnnMarie McKenna</a:t>
            </a:r>
          </a:p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br>
              <a:rPr lang="en-GB" altLang="en-US" sz="1800" b="1" dirty="0">
                <a:solidFill>
                  <a:srgbClr val="060645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br>
              <a:rPr lang="en-GB" altLang="en-US" sz="1800" b="1" dirty="0">
                <a:solidFill>
                  <a:srgbClr val="060645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br>
              <a:rPr lang="en-GB" altLang="en-US" sz="1600" b="1" dirty="0">
                <a:solidFill>
                  <a:srgbClr val="060645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br>
              <a:rPr lang="en-GB" altLang="en-US" sz="1400" dirty="0">
                <a:solidFill>
                  <a:schemeClr val="tx1"/>
                </a:solidFill>
                <a:latin typeface="Poppins" panose="00000500000000000000" pitchFamily="2" charset="0"/>
                <a:ea typeface="Times New Roman" panose="02020603050405020304" pitchFamily="18" charset="0"/>
                <a:cs typeface="Poppins" panose="00000500000000000000" pitchFamily="2" charset="0"/>
              </a:rPr>
            </a:br>
            <a:br>
              <a:rPr lang="en-GB" altLang="en-US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GB" altLang="en-US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GB" altLang="en-US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GB" altLang="en-US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GB" altLang="en-US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GB" altLang="en-US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GB" altLang="en-US" sz="1400" dirty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endParaRPr lang="en-GB" altLang="en-US" sz="1400" dirty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br>
              <a:rPr lang="en-GB" altLang="en-US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GB" altLang="en-US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GB" altLang="en-US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GB" altLang="en-US" sz="1400" dirty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endParaRPr lang="en-GB" altLang="en-US" sz="1400" dirty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endParaRPr lang="en-GB" altLang="en-US" sz="1400" dirty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GB" altLang="en-US" sz="12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Copilot tooting its own horn</a:t>
            </a:r>
          </a:p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endParaRPr lang="en-GB" altLang="en-US" sz="1400" dirty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br>
              <a:rPr lang="en-GB" altLang="en-US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GB" altLang="en-US" sz="1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7EFFFE-A97D-6718-FBEC-0806A1110C37}"/>
              </a:ext>
            </a:extLst>
          </p:cNvPr>
          <p:cNvSpPr txBox="1"/>
          <p:nvPr/>
        </p:nvSpPr>
        <p:spPr>
          <a:xfrm>
            <a:off x="354210" y="1664104"/>
            <a:ext cx="491629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600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GB" b="1" dirty="0">
                <a:latin typeface="Poppins" panose="00000500000000000000" pitchFamily="2" charset="0"/>
                <a:cs typeface="Poppins" panose="00000500000000000000" pitchFamily="2" charset="0"/>
              </a:rPr>
              <a:t>What we will do and why</a:t>
            </a:r>
          </a:p>
          <a:p>
            <a:endParaRPr lang="en-GB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GB" sz="1600" dirty="0">
                <a:latin typeface="Poppins" panose="00000500000000000000" pitchFamily="2" charset="0"/>
                <a:cs typeface="Poppins" panose="00000500000000000000" pitchFamily="2" charset="0"/>
              </a:rPr>
              <a:t>Test Copilot as a tool for ideation in design</a:t>
            </a:r>
            <a:r>
              <a:rPr lang="en-GB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to</a:t>
            </a:r>
            <a:r>
              <a:rPr lang="en-GB" altLang="en-US" sz="1600" dirty="0">
                <a:latin typeface="Poppins" panose="00000500000000000000" pitchFamily="2" charset="0"/>
                <a:ea typeface="Times New Roman" panose="02020603050405020304" pitchFamily="18" charset="0"/>
                <a:cs typeface="Poppins" panose="00000500000000000000" pitchFamily="2" charset="0"/>
              </a:rPr>
              <a:t> answer questions raised by AIDED #1 (QR link). </a:t>
            </a:r>
            <a:endParaRPr lang="en-GB" altLang="en-US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GB" sz="1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11" name="Picture 10" descr="A cartoon of a robot playing a trumpet&#10;&#10;AI-generated content may be incorrect.">
            <a:extLst>
              <a:ext uri="{FF2B5EF4-FFF2-40B4-BE49-F238E27FC236}">
                <a16:creationId xmlns:a16="http://schemas.microsoft.com/office/drawing/2014/main" id="{BCBC79D9-627E-3F29-4EC9-99FF5907B41C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4210" y="3544775"/>
            <a:ext cx="1943100" cy="1943100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pic>
        <p:nvPicPr>
          <p:cNvPr id="13" name="Picture 12" descr="A qr code with black squares&#10;&#10;AI-generated content may be incorrect.">
            <a:extLst>
              <a:ext uri="{FF2B5EF4-FFF2-40B4-BE49-F238E27FC236}">
                <a16:creationId xmlns:a16="http://schemas.microsoft.com/office/drawing/2014/main" id="{84AD4FD8-D765-0DB8-ED4C-B0ED4D4A2CC0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8450" y="4863385"/>
            <a:ext cx="1630575" cy="163057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4AE0041-D09D-4488-B9E8-529F74EC6307}"/>
              </a:ext>
            </a:extLst>
          </p:cNvPr>
          <p:cNvSpPr txBox="1"/>
          <p:nvPr/>
        </p:nvSpPr>
        <p:spPr>
          <a:xfrm>
            <a:off x="9955001" y="4555608"/>
            <a:ext cx="17812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Poppins" panose="00000500000000000000" pitchFamily="2" charset="0"/>
                <a:cs typeface="Poppins" panose="00000500000000000000" pitchFamily="2" charset="0"/>
              </a:rPr>
              <a:t>AIDED# I research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0005B65-807C-1876-7E07-124BE0A101DB}"/>
              </a:ext>
            </a:extLst>
          </p:cNvPr>
          <p:cNvSpPr txBox="1"/>
          <p:nvPr/>
        </p:nvSpPr>
        <p:spPr>
          <a:xfrm>
            <a:off x="2453497" y="3562681"/>
            <a:ext cx="304560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1600" dirty="0">
                <a:latin typeface="Poppins" panose="00000500000000000000" pitchFamily="2" charset="0"/>
                <a:ea typeface="Times New Roman" panose="02020603050405020304" pitchFamily="18" charset="0"/>
                <a:cs typeface="Poppins" panose="00000500000000000000" pitchFamily="2" charset="0"/>
              </a:rPr>
              <a:t>What Copilot could bring to a creative brainstorm:</a:t>
            </a:r>
          </a:p>
          <a:p>
            <a:endParaRPr lang="en-GB" sz="1400" i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GB" sz="1400" i="1" dirty="0">
                <a:latin typeface="Poppins" panose="00000500000000000000" pitchFamily="2" charset="0"/>
                <a:cs typeface="Poppins" panose="00000500000000000000" pitchFamily="2" charset="0"/>
              </a:rPr>
              <a:t>“Copilot is surprisingly good at jump‑starting the creative process, especially when you’re staring at a blank page.” </a:t>
            </a:r>
          </a:p>
          <a:p>
            <a:endParaRPr lang="en-GB" sz="1400" dirty="0"/>
          </a:p>
          <a:p>
            <a:r>
              <a:rPr lang="en-GB" sz="1400" dirty="0"/>
              <a:t>		  (Copilot)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0E7A2A0-BB4B-33CE-CB73-6220ACD15F3F}"/>
              </a:ext>
            </a:extLst>
          </p:cNvPr>
          <p:cNvSpPr txBox="1"/>
          <p:nvPr/>
        </p:nvSpPr>
        <p:spPr>
          <a:xfrm>
            <a:off x="5996589" y="1296864"/>
            <a:ext cx="5841201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Poppins" panose="00000500000000000000" pitchFamily="2" charset="0"/>
                <a:cs typeface="Poppins" panose="00000500000000000000" pitchFamily="2" charset="0"/>
              </a:rPr>
              <a:t>How we will do it </a:t>
            </a:r>
            <a:r>
              <a:rPr lang="en-GB" sz="1200" dirty="0">
                <a:latin typeface="Poppins" panose="00000500000000000000" pitchFamily="2" charset="0"/>
                <a:cs typeface="Poppins" panose="00000500000000000000" pitchFamily="2" charset="0"/>
              </a:rPr>
              <a:t>(human us)</a:t>
            </a:r>
          </a:p>
          <a:p>
            <a:endParaRPr lang="en-GB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GB" sz="1400" dirty="0">
                <a:latin typeface="Poppins" panose="00000500000000000000" pitchFamily="2" charset="0"/>
                <a:cs typeface="Poppins" panose="00000500000000000000" pitchFamily="2" charset="0"/>
              </a:rPr>
              <a:t>Hold a workshop with level 1 design students (U101) utilising Copilot to help generate ideas to design problems.</a:t>
            </a:r>
          </a:p>
          <a:p>
            <a:endParaRPr lang="en-GB" sz="14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GB" sz="1400" dirty="0">
                <a:latin typeface="Poppins" panose="00000500000000000000" pitchFamily="2" charset="0"/>
                <a:cs typeface="Poppins" panose="00000500000000000000" pitchFamily="2" charset="0"/>
              </a:rPr>
              <a:t>Compare and contrast outputs from students and GenAI, reflect and discuss quality of ideas with the group. </a:t>
            </a:r>
            <a:endParaRPr lang="en-GB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6298B47-5E64-B609-BAD9-38F44961A647}"/>
              </a:ext>
            </a:extLst>
          </p:cNvPr>
          <p:cNvSpPr txBox="1"/>
          <p:nvPr/>
        </p:nvSpPr>
        <p:spPr>
          <a:xfrm>
            <a:off x="5996589" y="3429000"/>
            <a:ext cx="369090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Poppins" panose="00000500000000000000" pitchFamily="2" charset="0"/>
                <a:cs typeface="Poppins" panose="00000500000000000000" pitchFamily="2" charset="0"/>
              </a:rPr>
              <a:t>Expectations</a:t>
            </a:r>
          </a:p>
          <a:p>
            <a:endParaRPr lang="en-GB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400" dirty="0">
                <a:latin typeface="Poppins" panose="00000500000000000000" pitchFamily="2" charset="0"/>
                <a:cs typeface="Poppins" panose="00000500000000000000" pitchFamily="2" charset="0"/>
              </a:rPr>
              <a:t>Recommend best practice to incorporate GenAI as part of student design toolkit.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GB" sz="14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400" dirty="0">
                <a:latin typeface="Poppins" panose="00000500000000000000" pitchFamily="2" charset="0"/>
                <a:cs typeface="Poppins" panose="00000500000000000000" pitchFamily="2" charset="0"/>
              </a:rPr>
              <a:t>Confirm viable alternative for students with limited peer collaboration.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GB" sz="14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400" dirty="0">
                <a:latin typeface="Poppins" panose="00000500000000000000" pitchFamily="2" charset="0"/>
                <a:cs typeface="Poppins" panose="00000500000000000000" pitchFamily="2" charset="0"/>
              </a:rPr>
              <a:t>Build on clear, practical guidance on GenAI use in design education.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64BF763-B54C-07C4-E38B-AF75BA282F85}"/>
              </a:ext>
            </a:extLst>
          </p:cNvPr>
          <p:cNvSpPr txBox="1"/>
          <p:nvPr/>
        </p:nvSpPr>
        <p:spPr>
          <a:xfrm>
            <a:off x="9885271" y="3429000"/>
            <a:ext cx="1920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Poppins" panose="00000500000000000000" pitchFamily="2" charset="0"/>
                <a:cs typeface="Poppins" panose="00000500000000000000" pitchFamily="2" charset="0"/>
              </a:rPr>
              <a:t>What we know</a:t>
            </a:r>
          </a:p>
        </p:txBody>
      </p:sp>
      <p:sp>
        <p:nvSpPr>
          <p:cNvPr id="25" name="Arrow: Down 24">
            <a:extLst>
              <a:ext uri="{FF2B5EF4-FFF2-40B4-BE49-F238E27FC236}">
                <a16:creationId xmlns:a16="http://schemas.microsoft.com/office/drawing/2014/main" id="{34BCE494-0F32-77F8-3E70-4E805FA96131}"/>
              </a:ext>
            </a:extLst>
          </p:cNvPr>
          <p:cNvSpPr/>
          <p:nvPr/>
        </p:nvSpPr>
        <p:spPr>
          <a:xfrm>
            <a:off x="10617175" y="3884300"/>
            <a:ext cx="456913" cy="55988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BC3D4444-CDB9-0FA8-9D15-908A8B49195E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175500" y="297015"/>
            <a:ext cx="1706302" cy="795281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308128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PRESENTATIONINFO" val="{&quot;DocumentId&quot;:&quot;29ad3a3ebe5e404357d4ecaf534720f0&quot;,&quot;LanguageCode&quot;:&quot;en-US&quot;,&quot;SlideGuids&quot;:[&quot;c9357629-6185-4467-a39f-3b7c432b5c10&quot;,&quot;a4878e81-4d15-4d43-9531-39680c84ecfd&quot;,&quot;f5b398ea-cf7c-4b3e-8177-824a4a8ab1cf&quot;,&quot;c49b6e99-fa39-4211-a779-fc7790e6eed6&quot;,&quot;dd196faf-b12c-483b-aa38-b2c4502e2f6b&quot;,&quot;18aba1ed-efdf-4f22-8d7a-ad6c440525cb&quot;,&quot;7158b587-1b31-406f-8257-87dc7fa3f787&quot;,&quot;05797c85-1add-41f0-b160-1fadf135e4cf&quot;,&quot;adaa4fae-b221-436f-8dba-057a16a6d2e7&quot;,&quot;e72066f0-097a-49a3-a904-6929ad9723e8&quot;,&quot;34c97da7-b5dc-453c-a409-7a366c37ccaf&quot;,&quot;6cc20db3-ea89-47d1-a321-ca87e78ad727&quot;,&quot;6538ee61-a74c-46f4-87b8-1761415f06fa&quot;],&quot;TimeStamp&quot;:&quot;2018-10-04T22:54:38.6356615+01:00&quot;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4084</TotalTime>
  <Words>200</Words>
  <Application>Microsoft Office PowerPoint</Application>
  <PresentationFormat>Widescreen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Poppins</vt:lpstr>
      <vt:lpstr>Wingdings</vt:lpstr>
      <vt:lpstr>Office Theme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Embedding and sustaining inclusive STEM practices</dc:title>
  <dc:creator>Trevor Collins</dc:creator>
  <cp:lastModifiedBy>Diane.Ford</cp:lastModifiedBy>
  <cp:revision>489</cp:revision>
  <cp:lastPrinted>2018-10-16T09:27:54Z</cp:lastPrinted>
  <dcterms:created xsi:type="dcterms:W3CDTF">2017-05-06T04:58:44Z</dcterms:created>
  <dcterms:modified xsi:type="dcterms:W3CDTF">2026-02-02T09:32:54Z</dcterms:modified>
</cp:coreProperties>
</file>