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6" r:id="rId5"/>
    <p:sldMasterId id="2147483672" r:id="rId6"/>
  </p:sldMasterIdLst>
  <p:notesMasterIdLst>
    <p:notesMasterId r:id="rId19"/>
  </p:notesMasterIdLst>
  <p:sldIdLst>
    <p:sldId id="256" r:id="rId7"/>
    <p:sldId id="339" r:id="rId8"/>
    <p:sldId id="284" r:id="rId9"/>
    <p:sldId id="285" r:id="rId10"/>
    <p:sldId id="346" r:id="rId11"/>
    <p:sldId id="283" r:id="rId12"/>
    <p:sldId id="288" r:id="rId13"/>
    <p:sldId id="287" r:id="rId14"/>
    <p:sldId id="286" r:id="rId15"/>
    <p:sldId id="345" r:id="rId16"/>
    <p:sldId id="347" r:id="rId17"/>
    <p:sldId id="348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DE5F2-41C7-6244-B6BE-0DE86CAF42D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19EDF-32DA-2B40-A28B-2067B9A1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2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52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99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87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10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63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56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3" y="2160002"/>
            <a:ext cx="8614700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320" y="3166995"/>
            <a:ext cx="8614701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4319" y="4741187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610" y="4130270"/>
            <a:ext cx="1095415" cy="749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1800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2592001" y="1080362"/>
            <a:ext cx="619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46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3" y="1080000"/>
            <a:ext cx="3395663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176000" y="1080000"/>
            <a:ext cx="4608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89" marR="0" lvl="0" indent="-228589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02414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3" y="3136922"/>
            <a:ext cx="3395663" cy="1646578"/>
          </a:xfrm>
          <a:prstGeom prst="rect">
            <a:avLst/>
          </a:prstGeom>
        </p:spPr>
        <p:txBody>
          <a:bodyPr lIns="0" tIns="0" rIns="0" bIns="0"/>
          <a:lstStyle>
            <a:lvl1pPr marL="171442" indent="-171442" algn="l">
              <a:buClr>
                <a:schemeClr val="accent2"/>
              </a:buClr>
              <a:buFont typeface="Arial" charset="0"/>
              <a:buChar char="•"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186805" y="1080362"/>
            <a:ext cx="4597199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2003" y="1080000"/>
            <a:ext cx="3395663" cy="1840920"/>
          </a:xfrm>
          <a:prstGeom prst="rect">
            <a:avLst/>
          </a:prstGeom>
        </p:spPr>
        <p:txBody>
          <a:bodyPr lIns="0" tIns="0" rIns="0" bIns="0" numCol="2" spcCol="288000"/>
          <a:lstStyle>
            <a:lvl1pPr marL="0" indent="0" algn="l">
              <a:buNone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37913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880000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28005" y="1080000"/>
            <a:ext cx="3455999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2" indent="-171442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145281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6"/>
            <a:ext cx="8352000" cy="167007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966082"/>
            <a:ext cx="8352000" cy="181742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2" indent="-171442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53036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2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3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3567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2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3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60226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2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3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78179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2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3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10951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964964" y="379285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964960" y="78855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4504960" y="788545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6" name="Text Placeholder 31"/>
          <p:cNvSpPr>
            <a:spLocks noGrp="1"/>
          </p:cNvSpPr>
          <p:nvPr>
            <p:ph type="body" sz="quarter" idx="13" hasCustomPrompt="1"/>
          </p:nvPr>
        </p:nvSpPr>
        <p:spPr>
          <a:xfrm>
            <a:off x="4504960" y="1057683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964960" y="1489057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38" name="Text Placehold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4504960" y="1489052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9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4504960" y="1758190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964960" y="218956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41" name="Text Placeholder 31"/>
          <p:cNvSpPr>
            <a:spLocks noGrp="1"/>
          </p:cNvSpPr>
          <p:nvPr>
            <p:ph type="body" sz="quarter" idx="18" hasCustomPrompt="1"/>
          </p:nvPr>
        </p:nvSpPr>
        <p:spPr>
          <a:xfrm>
            <a:off x="4504960" y="2189559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2" name="Text Placeholder 31"/>
          <p:cNvSpPr>
            <a:spLocks noGrp="1"/>
          </p:cNvSpPr>
          <p:nvPr>
            <p:ph type="body" sz="quarter" idx="19" hasCustomPrompt="1"/>
          </p:nvPr>
        </p:nvSpPr>
        <p:spPr>
          <a:xfrm>
            <a:off x="4504960" y="2458697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3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3964960" y="289006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44" name="Text Placeholder 31"/>
          <p:cNvSpPr>
            <a:spLocks noGrp="1"/>
          </p:cNvSpPr>
          <p:nvPr>
            <p:ph type="body" sz="quarter" idx="21" hasCustomPrompt="1"/>
          </p:nvPr>
        </p:nvSpPr>
        <p:spPr>
          <a:xfrm>
            <a:off x="4504960" y="2890066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5" name="Text Placeholder 31"/>
          <p:cNvSpPr>
            <a:spLocks noGrp="1"/>
          </p:cNvSpPr>
          <p:nvPr>
            <p:ph type="body" sz="quarter" idx="22" hasCustomPrompt="1"/>
          </p:nvPr>
        </p:nvSpPr>
        <p:spPr>
          <a:xfrm>
            <a:off x="4504960" y="3159204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3964960" y="3590574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24" hasCustomPrompt="1"/>
          </p:nvPr>
        </p:nvSpPr>
        <p:spPr>
          <a:xfrm>
            <a:off x="4504960" y="3590573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8" name="Text Placeholder 31"/>
          <p:cNvSpPr>
            <a:spLocks noGrp="1"/>
          </p:cNvSpPr>
          <p:nvPr>
            <p:ph type="body" sz="quarter" idx="25" hasCustomPrompt="1"/>
          </p:nvPr>
        </p:nvSpPr>
        <p:spPr>
          <a:xfrm>
            <a:off x="4504960" y="3859711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964960" y="429108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50" name="Text Placeholder 31"/>
          <p:cNvSpPr>
            <a:spLocks noGrp="1"/>
          </p:cNvSpPr>
          <p:nvPr>
            <p:ph type="body" sz="quarter" idx="27" hasCustomPrompt="1"/>
          </p:nvPr>
        </p:nvSpPr>
        <p:spPr>
          <a:xfrm>
            <a:off x="4504960" y="4291080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51" name="Text Placeholder 31"/>
          <p:cNvSpPr>
            <a:spLocks noGrp="1"/>
          </p:cNvSpPr>
          <p:nvPr>
            <p:ph type="body" sz="quarter" idx="28" hasCustomPrompt="1"/>
          </p:nvPr>
        </p:nvSpPr>
        <p:spPr>
          <a:xfrm>
            <a:off x="4504960" y="4560218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78" indent="0">
              <a:buNone/>
              <a:defRPr sz="1200" b="1"/>
            </a:lvl2pPr>
            <a:lvl3pPr marL="914354" indent="0">
              <a:buNone/>
              <a:defRPr sz="1200" b="1"/>
            </a:lvl3pPr>
            <a:lvl4pPr marL="1371532" indent="0">
              <a:buNone/>
              <a:defRPr sz="1200" b="1"/>
            </a:lvl4pPr>
            <a:lvl5pPr marL="1828709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Picture Placeholder 12"/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600000" cy="5143500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89" marR="0" lvl="0" indent="-228589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4187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88800" y="401867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 defTabSz="287986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</p:spTree>
    <p:extLst>
      <p:ext uri="{BB962C8B-B14F-4D97-AF65-F5344CB8AC3E}">
        <p14:creationId xmlns:p14="http://schemas.microsoft.com/office/powerpoint/2010/main" val="190977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178" indent="0">
              <a:buNone/>
              <a:defRPr sz="1200"/>
            </a:lvl2pPr>
            <a:lvl3pPr marL="914354" indent="0">
              <a:buNone/>
              <a:defRPr sz="1200"/>
            </a:lvl3pPr>
            <a:lvl4pPr marL="1371532" indent="0">
              <a:buNone/>
              <a:defRPr sz="1200"/>
            </a:lvl4pPr>
            <a:lvl5pPr marL="1828709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0954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1080000"/>
            <a:ext cx="835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89" marR="0" lvl="0" indent="-228589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30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6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8676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00" y="165600"/>
            <a:ext cx="631509" cy="43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3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7" r:id="rId2"/>
    <p:sldLayoutId id="2147483678" r:id="rId3"/>
    <p:sldLayoutId id="2147483679" r:id="rId4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579" y="165793"/>
            <a:ext cx="644992" cy="44343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73" r:id="rId3"/>
    <p:sldLayoutId id="2147483683" r:id="rId4"/>
    <p:sldLayoutId id="2147483685" r:id="rId5"/>
    <p:sldLayoutId id="2147483681" r:id="rId6"/>
    <p:sldLayoutId id="2147483684" r:id="rId7"/>
    <p:sldLayoutId id="2147483682" r:id="rId8"/>
    <p:sldLayoutId id="2147483686" r:id="rId9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atherine.Halliwell@open.ac.u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h.Brown@open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>
            <a:extLst>
              <a:ext uri="{FF2B5EF4-FFF2-40B4-BE49-F238E27FC236}">
                <a16:creationId xmlns:a16="http://schemas.microsoft.com/office/drawing/2014/main" id="{87E30C68-75FF-FB4F-87AB-1D227F2CD249}"/>
              </a:ext>
            </a:extLst>
          </p:cNvPr>
          <p:cNvSpPr txBox="1"/>
          <p:nvPr/>
        </p:nvSpPr>
        <p:spPr>
          <a:xfrm>
            <a:off x="304800" y="1017356"/>
            <a:ext cx="8590625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How are students using extensions                 and what is the impact on their success?</a:t>
            </a:r>
          </a:p>
          <a:p>
            <a:pPr marL="0" marR="0" indent="0" algn="ctr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3400" b="1" dirty="0">
              <a:solidFill>
                <a:schemeClr val="bg1"/>
              </a:solidFill>
            </a:endParaRPr>
          </a:p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sym typeface="Arial"/>
              </a:rPr>
              <a:t>Catherine Halliwell &amp; Cath Brown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92363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673948" y="81749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chemeClr val="bg1"/>
                </a:solidFill>
              </a:rPr>
              <a:t>TAKE AWAY POINTS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D63C5B-5214-43D3-9B45-1261F26C70A0}"/>
              </a:ext>
            </a:extLst>
          </p:cNvPr>
          <p:cNvSpPr txBox="1"/>
          <p:nvPr/>
        </p:nvSpPr>
        <p:spPr>
          <a:xfrm>
            <a:off x="216962" y="863621"/>
            <a:ext cx="8465278" cy="44627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en-GB" sz="2400" dirty="0">
                <a:solidFill>
                  <a:schemeClr val="bg1"/>
                </a:solidFill>
              </a:rPr>
              <a:t>High intensity not always associated with multiple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extensions</a:t>
            </a:r>
          </a:p>
          <a:p>
            <a:pPr marL="541338" indent="-541338" algn="l" rtl="0" latinLnBrk="1" hangingPunct="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en-GB" sz="2400" dirty="0">
                <a:solidFill>
                  <a:schemeClr val="bg1"/>
                </a:solidFill>
              </a:rPr>
              <a:t>Complicated picture with qualification</a:t>
            </a:r>
          </a:p>
          <a:p>
            <a:pPr marL="900113" indent="-363538" algn="l" rtl="0" latinLnBrk="1" hangingPunct="0"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87425" algn="l"/>
              </a:tabLst>
            </a:pPr>
            <a:r>
              <a:rPr lang="en-GB" sz="2000" dirty="0">
                <a:solidFill>
                  <a:schemeClr val="bg1"/>
                </a:solidFill>
              </a:rPr>
              <a:t>Other factors – </a:t>
            </a:r>
            <a:r>
              <a:rPr lang="en-GB" sz="2000" dirty="0" err="1">
                <a:solidFill>
                  <a:schemeClr val="bg1"/>
                </a:solidFill>
              </a:rPr>
              <a:t>eg</a:t>
            </a:r>
            <a:r>
              <a:rPr lang="en-GB" sz="2000" dirty="0">
                <a:solidFill>
                  <a:schemeClr val="bg1"/>
                </a:solidFill>
              </a:rPr>
              <a:t> employment status…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Early extensions can be a warning sign of struggle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Large numbers of extensions occur with all outcomes, but more often with lower grades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Some modules have a lot more multiple extensions, and a much stronger link between extensions and outcomes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492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464611" y="1934300"/>
            <a:ext cx="5915167" cy="108562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600" b="1"/>
            </a:lvl1pPr>
          </a:lstStyle>
          <a:p>
            <a:pPr lvl="0">
              <a:defRPr sz="1800" b="0"/>
            </a:pPr>
            <a:r>
              <a:rPr lang="en-GB" sz="4600" b="1" dirty="0">
                <a:solidFill>
                  <a:schemeClr val="bg1"/>
                </a:solidFill>
              </a:rPr>
              <a:t>CAMPAIGN ASSETS </a:t>
            </a:r>
            <a:endParaRPr sz="46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74D20-DD96-0B44-91D5-36622BB7934D}"/>
              </a:ext>
            </a:extLst>
          </p:cNvPr>
          <p:cNvSpPr/>
          <p:nvPr/>
        </p:nvSpPr>
        <p:spPr>
          <a:xfrm>
            <a:off x="0" y="106877"/>
            <a:ext cx="9143999" cy="51435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673948" y="81749"/>
            <a:ext cx="7474647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chemeClr val="bg1"/>
                </a:solidFill>
              </a:rPr>
              <a:t>Recommendations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D63C5B-5214-43D3-9B45-1261F26C70A0}"/>
              </a:ext>
            </a:extLst>
          </p:cNvPr>
          <p:cNvSpPr txBox="1"/>
          <p:nvPr/>
        </p:nvSpPr>
        <p:spPr>
          <a:xfrm>
            <a:off x="188865" y="832889"/>
            <a:ext cx="8465278" cy="39497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41338" indent="-541338" algn="l" rtl="0" latinLnBrk="1" hangingPunct="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en-GB" sz="2400" dirty="0">
                <a:solidFill>
                  <a:schemeClr val="bg1"/>
                </a:solidFill>
              </a:rPr>
              <a:t>Consider interventions to support students taking early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extensions</a:t>
            </a:r>
          </a:p>
          <a:p>
            <a:pPr marL="541338" indent="-541338" algn="l" rtl="0" latinLnBrk="1" hangingPunct="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en-GB" sz="2400" dirty="0">
                <a:solidFill>
                  <a:schemeClr val="bg1"/>
                </a:solidFill>
              </a:rPr>
              <a:t>Assessment design – assignments requiring new skills or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or a great deal of detail need longer</a:t>
            </a:r>
          </a:p>
          <a:p>
            <a:pPr marL="541338" indent="-541338" algn="l" rtl="0" latinLnBrk="1" hangingPunct="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en-GB" sz="2400" dirty="0">
                <a:solidFill>
                  <a:schemeClr val="bg1"/>
                </a:solidFill>
              </a:rPr>
              <a:t>Monitor level of extensions in modules as a measure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of real-time workload</a:t>
            </a:r>
            <a:endParaRPr lang="en-GB" sz="2000" dirty="0">
              <a:solidFill>
                <a:schemeClr val="bg1"/>
              </a:solidFill>
            </a:endParaRP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2400" dirty="0">
                <a:solidFill>
                  <a:schemeClr val="bg1"/>
                </a:solidFill>
              </a:rPr>
              <a:t>Retain structured approach but with built-in flexibility –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students’ lives are complicated</a:t>
            </a:r>
          </a:p>
          <a:p>
            <a:pPr marL="541338" marR="0" indent="-541338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241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1" y="1413521"/>
            <a:ext cx="9143999" cy="273921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 err="1">
                <a:solidFill>
                  <a:schemeClr val="bg1"/>
                </a:solidFill>
              </a:rPr>
              <a:t>ThANK</a:t>
            </a:r>
            <a:r>
              <a:rPr lang="en-GB" sz="3200" b="1" cap="all" dirty="0">
                <a:solidFill>
                  <a:schemeClr val="bg1"/>
                </a:solidFill>
              </a:rPr>
              <a:t> YOU FOR LISTENING!</a:t>
            </a:r>
          </a:p>
          <a:p>
            <a:pPr algn="ctr">
              <a:defRPr sz="1800">
                <a:solidFill>
                  <a:srgbClr val="000000"/>
                </a:solidFill>
              </a:defRPr>
            </a:pPr>
            <a:endParaRPr lang="en-GB" sz="3200" b="1" cap="all" dirty="0">
              <a:solidFill>
                <a:schemeClr val="bg1"/>
              </a:solidFill>
            </a:endParaRPr>
          </a:p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chemeClr val="bg1"/>
                </a:solidFill>
              </a:rPr>
              <a:t>Questions?</a:t>
            </a:r>
          </a:p>
          <a:p>
            <a:pPr algn="ctr">
              <a:defRPr sz="1800">
                <a:solidFill>
                  <a:srgbClr val="000000"/>
                </a:solidFill>
              </a:defRPr>
            </a:pPr>
            <a:endParaRPr lang="en-GB" sz="3200" b="1" cap="all" dirty="0">
              <a:solidFill>
                <a:schemeClr val="bg1"/>
              </a:solidFill>
            </a:endParaRPr>
          </a:p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b="1" dirty="0">
                <a:solidFill>
                  <a:schemeClr val="bg1"/>
                </a:solidFill>
                <a:hlinkClick r:id="rId3"/>
              </a:rPr>
              <a:t>Catherine.Halliwell@open.ac.uk</a:t>
            </a:r>
            <a:r>
              <a:rPr lang="en-GB" b="1" dirty="0">
                <a:solidFill>
                  <a:schemeClr val="bg1"/>
                </a:solidFill>
              </a:rPr>
              <a:t>  </a:t>
            </a:r>
            <a:r>
              <a:rPr lang="en-GB" b="1" dirty="0">
                <a:solidFill>
                  <a:schemeClr val="bg1"/>
                </a:solidFill>
                <a:hlinkClick r:id="rId4"/>
              </a:rPr>
              <a:t>Cath.Brown@open.ac.uk</a:t>
            </a:r>
            <a:r>
              <a:rPr lang="en-GB" b="1" dirty="0">
                <a:solidFill>
                  <a:schemeClr val="bg1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 b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1B0B9-2CD0-4280-BED0-66E6A689F422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AA847D-53AA-4ACE-B8D6-A44FC9000519}"/>
              </a:ext>
            </a:extLst>
          </p:cNvPr>
          <p:cNvSpPr txBox="1"/>
          <p:nvPr/>
        </p:nvSpPr>
        <p:spPr>
          <a:xfrm>
            <a:off x="-9101" y="4804027"/>
            <a:ext cx="9143999" cy="338552"/>
          </a:xfrm>
          <a:prstGeom prst="rect">
            <a:avLst/>
          </a:prstGeom>
          <a:solidFill>
            <a:srgbClr val="FF66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Acknowledgements:  </a:t>
            </a:r>
            <a:r>
              <a:rPr lang="en-GB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Data &amp; Student Analytics, our project mentor, Rachel </a:t>
            </a:r>
            <a:r>
              <a:rPr lang="en-GB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Hilliam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55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56F706-9AB1-7B49-BA02-EF7D51D5E3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518" y="233126"/>
            <a:ext cx="1781520" cy="645033"/>
          </a:xfrm>
          <a:prstGeom prst="rect">
            <a:avLst/>
          </a:prstGeom>
        </p:spPr>
      </p:pic>
      <p:sp>
        <p:nvSpPr>
          <p:cNvPr id="6" name="Shape 255">
            <a:extLst>
              <a:ext uri="{FF2B5EF4-FFF2-40B4-BE49-F238E27FC236}">
                <a16:creationId xmlns:a16="http://schemas.microsoft.com/office/drawing/2014/main" id="{94138868-A5DE-0E4F-97CC-5B039721FD12}"/>
              </a:ext>
            </a:extLst>
          </p:cNvPr>
          <p:cNvSpPr/>
          <p:nvPr/>
        </p:nvSpPr>
        <p:spPr>
          <a:xfrm>
            <a:off x="-110877" y="277396"/>
            <a:ext cx="7474647" cy="49244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GB" sz="3200" b="1" cap="all" dirty="0">
                <a:solidFill>
                  <a:schemeClr val="bg1"/>
                </a:solidFill>
              </a:rPr>
              <a:t>T</a:t>
            </a:r>
            <a:r>
              <a:rPr lang="en-GB" sz="3200" b="1" dirty="0">
                <a:solidFill>
                  <a:schemeClr val="bg1"/>
                </a:solidFill>
              </a:rPr>
              <a:t>he Project</a:t>
            </a:r>
            <a:endParaRPr lang="en-GB" sz="3200" b="1" cap="all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C3507B-D276-4324-A89E-23977F34C013}"/>
              </a:ext>
            </a:extLst>
          </p:cNvPr>
          <p:cNvSpPr/>
          <p:nvPr/>
        </p:nvSpPr>
        <p:spPr>
          <a:xfrm>
            <a:off x="8164286" y="0"/>
            <a:ext cx="979714" cy="1066800"/>
          </a:xfrm>
          <a:prstGeom prst="rect">
            <a:avLst/>
          </a:prstGeom>
          <a:solidFill>
            <a:srgbClr val="1D4A9B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9146312-D1CD-4D36-98B4-9A339FC9FE61}"/>
              </a:ext>
            </a:extLst>
          </p:cNvPr>
          <p:cNvSpPr txBox="1">
            <a:spLocks/>
          </p:cNvSpPr>
          <p:nvPr/>
        </p:nvSpPr>
        <p:spPr>
          <a:xfrm>
            <a:off x="188358" y="695140"/>
            <a:ext cx="8906409" cy="44130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354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8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4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1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More students studying at high intensity and anecdotally more extension requests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Extensions potentially a mixed blessing</a:t>
            </a:r>
            <a:endParaRPr lang="en-GB" sz="2100" dirty="0">
              <a:solidFill>
                <a:schemeClr val="bg1"/>
              </a:solidFill>
            </a:endParaRPr>
          </a:p>
          <a:p>
            <a:pPr marL="342900" lvl="1" algn="l">
              <a:tabLst>
                <a:tab pos="900113" algn="l"/>
              </a:tabLst>
            </a:pPr>
            <a:endParaRPr lang="en-GB" sz="2100" dirty="0">
              <a:solidFill>
                <a:schemeClr val="bg1"/>
              </a:solidFill>
            </a:endParaRPr>
          </a:p>
          <a:p>
            <a:r>
              <a:rPr lang="en-GB" sz="2800" dirty="0"/>
              <a:t>Our research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Do students studying at high intensity have more extensions?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does use of extensions relate to success?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are students using extensions?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What are the implications for assessment and course design?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Implications for supporting non-traditional students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endParaRPr lang="en-GB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8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075386" cy="997196"/>
          </a:xfrm>
        </p:spPr>
        <p:txBody>
          <a:bodyPr/>
          <a:lstStyle/>
          <a:p>
            <a:r>
              <a:rPr lang="en-GB" dirty="0"/>
              <a:t>Can we use extensions as an indicator of struggle?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AC15125-53D2-45FB-9FF6-8BA827094BC7}"/>
              </a:ext>
            </a:extLst>
          </p:cNvPr>
          <p:cNvSpPr txBox="1">
            <a:spLocks/>
          </p:cNvSpPr>
          <p:nvPr/>
        </p:nvSpPr>
        <p:spPr>
          <a:xfrm>
            <a:off x="118795" y="1219732"/>
            <a:ext cx="8906409" cy="3305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354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8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4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1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For all five modules, there is evidence of a link </a:t>
            </a:r>
            <a:r>
              <a:rPr lang="en-GB" sz="2400" i="1" dirty="0"/>
              <a:t>(p</a:t>
            </a:r>
            <a:r>
              <a:rPr lang="en-GB" sz="2400" dirty="0"/>
              <a:t> &lt; 0.01)</a:t>
            </a:r>
            <a:r>
              <a:rPr lang="en-GB" sz="2400" i="1" dirty="0"/>
              <a:t> </a:t>
            </a:r>
            <a:r>
              <a:rPr lang="en-GB" sz="2400" dirty="0"/>
              <a:t>between final grade and number of extensions</a:t>
            </a:r>
            <a:endParaRPr lang="en-GB" sz="2100" dirty="0">
              <a:solidFill>
                <a:schemeClr val="bg1"/>
              </a:solidFill>
            </a:endParaRPr>
          </a:p>
          <a:p>
            <a:pPr marL="342900" lvl="1" algn="l">
              <a:tabLst>
                <a:tab pos="900113" algn="l"/>
              </a:tabLst>
            </a:pPr>
            <a:endParaRPr lang="en-GB" sz="2100" dirty="0">
              <a:solidFill>
                <a:schemeClr val="bg1"/>
              </a:solidFill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Whether or not a student takes an extension on the first TMA shows a link with final outcome (drop-out/ fail/pass) on S294, SK299, SXHL288 (</a:t>
            </a:r>
            <a:r>
              <a:rPr lang="en-GB" sz="2400" i="1" dirty="0"/>
              <a:t>p</a:t>
            </a:r>
            <a:r>
              <a:rPr lang="en-GB" sz="2400" dirty="0"/>
              <a:t> &lt; 0.01) and SDK228 (0.01 &lt; </a:t>
            </a:r>
            <a:r>
              <a:rPr lang="en-GB" sz="2400" i="1" dirty="0"/>
              <a:t>p</a:t>
            </a:r>
            <a:r>
              <a:rPr lang="en-GB" sz="2400" dirty="0"/>
              <a:t> &lt; 0.05)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No such link on S295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6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075386" cy="498598"/>
          </a:xfrm>
        </p:spPr>
        <p:txBody>
          <a:bodyPr/>
          <a:lstStyle/>
          <a:p>
            <a:r>
              <a:rPr lang="en-GB" dirty="0"/>
              <a:t>An example – S294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C50B92-55C9-4173-B4F6-6D15AA629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24566"/>
              </p:ext>
            </p:extLst>
          </p:nvPr>
        </p:nvGraphicFramePr>
        <p:xfrm>
          <a:off x="388975" y="1348242"/>
          <a:ext cx="8377653" cy="2226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088">
                  <a:extLst>
                    <a:ext uri="{9D8B030D-6E8A-4147-A177-3AD203B41FA5}">
                      <a16:colId xmlns:a16="http://schemas.microsoft.com/office/drawing/2014/main" val="2998325736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1820317868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1420033962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4001926042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3032955366"/>
                    </a:ext>
                  </a:extLst>
                </a:gridCol>
                <a:gridCol w="1232165">
                  <a:extLst>
                    <a:ext uri="{9D8B030D-6E8A-4147-A177-3AD203B41FA5}">
                      <a16:colId xmlns:a16="http://schemas.microsoft.com/office/drawing/2014/main" val="2175441615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3824142238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699634841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366566844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807285720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3781103098"/>
                    </a:ext>
                  </a:extLst>
                </a:gridCol>
              </a:tblGrid>
              <a:tr h="259416">
                <a:tc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Drop out</a:t>
                      </a: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Fail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2199923672"/>
                  </a:ext>
                </a:extLst>
              </a:tr>
              <a:tr h="308228"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1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2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(50)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3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(24)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Passive Withdrawal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(27)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Fail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(76)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40-54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(57)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55-69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(103)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70-84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(75)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85-100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(13)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329102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35.8%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22.7%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89245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64.2%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20.8%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15.4%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980619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64.0%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14.8%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14.0%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16.0%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666787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22.2%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12.6%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25.3%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23.1%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72432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 3xt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17.3%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839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59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075386" cy="498598"/>
          </a:xfrm>
        </p:spPr>
        <p:txBody>
          <a:bodyPr/>
          <a:lstStyle/>
          <a:p>
            <a:r>
              <a:rPr lang="en-GB" dirty="0"/>
              <a:t>Length of extension can matter too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D9EA8-9A11-453C-B219-948D718D8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22" y="1344611"/>
            <a:ext cx="5471768" cy="1942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341BB0-9215-42F6-A9DE-8B73643ABB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843" y="3645951"/>
            <a:ext cx="41052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8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164890"/>
            <a:ext cx="8548914" cy="498598"/>
          </a:xfrm>
        </p:spPr>
        <p:txBody>
          <a:bodyPr/>
          <a:lstStyle/>
          <a:p>
            <a:r>
              <a:rPr lang="en-GB" dirty="0"/>
              <a:t>Some surprises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D741EA-FB76-4DFD-AAF2-A08AF7D8B98A}"/>
              </a:ext>
            </a:extLst>
          </p:cNvPr>
          <p:cNvSpPr txBox="1"/>
          <p:nvPr/>
        </p:nvSpPr>
        <p:spPr>
          <a:xfrm>
            <a:off x="237591" y="688400"/>
            <a:ext cx="85489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We thought students studying at high intensity would have more extensions</a:t>
            </a:r>
            <a:endParaRPr lang="en-GB" sz="2100" dirty="0">
              <a:solidFill>
                <a:schemeClr val="bg1"/>
              </a:solidFill>
            </a:endParaRPr>
          </a:p>
          <a:p>
            <a:pPr marL="342900" lvl="1" algn="l">
              <a:tabLst>
                <a:tab pos="900113" algn="l"/>
              </a:tabLst>
            </a:pPr>
            <a:endParaRPr lang="en-GB" sz="2100" dirty="0">
              <a:solidFill>
                <a:schemeClr val="bg1"/>
              </a:solidFill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We thought Health Science students would have more extensions than Natural Science students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5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548914" cy="498598"/>
          </a:xfrm>
        </p:spPr>
        <p:txBody>
          <a:bodyPr/>
          <a:lstStyle/>
          <a:p>
            <a:r>
              <a:rPr lang="en-GB" dirty="0"/>
              <a:t>Extensions and Intensity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69F151-8F47-40AB-B139-FB9E5FEC9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214" y="943487"/>
            <a:ext cx="2595563" cy="15478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DA96B8-968C-45EF-9531-8412D8676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564" y="2571750"/>
            <a:ext cx="2790825" cy="15192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E73AD0-EF25-44AB-B874-79A628792F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5203" y="2578021"/>
            <a:ext cx="2605088" cy="1533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898B6C-F903-45BA-9DDB-8B77700899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2778" y="924982"/>
            <a:ext cx="2638425" cy="15478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72539B-2197-4B05-B23A-DABA1C4CD1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198" y="2599451"/>
            <a:ext cx="2552700" cy="14906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79C270-6E92-4EAC-8892-E487AE8A27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53955" y="4247713"/>
            <a:ext cx="62960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6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548914" cy="498598"/>
          </a:xfrm>
        </p:spPr>
        <p:txBody>
          <a:bodyPr/>
          <a:lstStyle/>
          <a:p>
            <a:r>
              <a:rPr lang="en-GB" dirty="0"/>
              <a:t>Does qualification make a difference?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AC15125-53D2-45FB-9FF6-8BA827094BC7}"/>
              </a:ext>
            </a:extLst>
          </p:cNvPr>
          <p:cNvSpPr txBox="1">
            <a:spLocks/>
          </p:cNvSpPr>
          <p:nvPr/>
        </p:nvSpPr>
        <p:spPr>
          <a:xfrm>
            <a:off x="118795" y="788738"/>
            <a:ext cx="8906409" cy="403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354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8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4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1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Well, it depends how we look at it….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If we just compare on each module for the 4 relevant modules:</a:t>
            </a:r>
          </a:p>
          <a:p>
            <a:pPr marL="685782" lvl="1" indent="-342900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FFFF00"/>
                </a:solidFill>
              </a:rPr>
              <a:t>NO statistically significant difference at all on any module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GB" sz="2400" dirty="0"/>
              <a:t>If we compare the two qualifications by study intensity across all modules (</a:t>
            </a:r>
            <a:r>
              <a:rPr lang="en-GB" sz="2400" dirty="0" err="1"/>
              <a:t>eg</a:t>
            </a:r>
            <a:r>
              <a:rPr lang="en-GB" sz="2400" dirty="0"/>
              <a:t> 60 credit Health Sci vs 60 credit Nat Sci):</a:t>
            </a:r>
          </a:p>
          <a:p>
            <a:pPr marL="685782" lvl="1" indent="-342900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rgbClr val="FFFF00"/>
                </a:solidFill>
              </a:rPr>
              <a:t>We get a very marked linkage at 30, 60, 120 credits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Possible confounding factor regarding some modules leading to more extensions, disproportionately taken by Health Sci students?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9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3DBC-A380-494A-8D98-00611CA43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57" y="77804"/>
            <a:ext cx="8548914" cy="498598"/>
          </a:xfrm>
        </p:spPr>
        <p:txBody>
          <a:bodyPr/>
          <a:lstStyle/>
          <a:p>
            <a:r>
              <a:rPr lang="en-GB" dirty="0"/>
              <a:t>Comparing by intensity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34F11-BC0A-4A5D-9992-80C8DA9D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1" y="121973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C384CEF-A18C-4997-9E69-1231BBB4B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971196"/>
              </p:ext>
            </p:extLst>
          </p:nvPr>
        </p:nvGraphicFramePr>
        <p:xfrm>
          <a:off x="96157" y="802702"/>
          <a:ext cx="1785257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057">
                  <a:extLst>
                    <a:ext uri="{9D8B030D-6E8A-4147-A177-3AD203B41FA5}">
                      <a16:colId xmlns:a16="http://schemas.microsoft.com/office/drawing/2014/main" val="41400177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2131875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37487411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 Credits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8792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Q64 (124)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Q71 (225)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1284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63.7%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789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8.9%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486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2436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20.2%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32.0%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76149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36671B7-F519-443E-93A5-226733775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1422"/>
              </p:ext>
            </p:extLst>
          </p:nvPr>
        </p:nvGraphicFramePr>
        <p:xfrm>
          <a:off x="2030226" y="802702"/>
          <a:ext cx="1828800" cy="2430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3683629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34642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46396549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 marL="0" marR="0" lvl="0" indent="0" algn="l" defTabSz="91435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 Credits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125063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Q64 (166)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Q71 (291)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367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31.3%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23.4%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350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7.6%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815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10.2%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9.6%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8129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33.1%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4665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11.3%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2998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7432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825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B763F23-D9A7-46EB-A5CC-AE0DB5603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73807"/>
              </p:ext>
            </p:extLst>
          </p:nvPr>
        </p:nvGraphicFramePr>
        <p:xfrm>
          <a:off x="4111171" y="802702"/>
          <a:ext cx="182880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8904706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894551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7532698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90 Credits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175923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Q64 (46)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Q71 (62)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2307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37.0%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30.6%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2902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6.5%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6464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17.4%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8.1%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9071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27.4%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771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8.1%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6474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2444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8.1%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989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66389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4434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82183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20F1D1-793D-45C8-9275-2DB15B7F6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789373"/>
              </p:ext>
            </p:extLst>
          </p:nvPr>
        </p:nvGraphicFramePr>
        <p:xfrm>
          <a:off x="6366328" y="826447"/>
          <a:ext cx="1828800" cy="3589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6116741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133975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5012510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120 Credits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3201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Q64 (27)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Q71 (68)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6508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40.7%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45925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9778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14.8%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5.9%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2063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25.9%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19.1%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8324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7131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236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17.6%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6699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9920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3.7%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8.8%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12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2.9%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8602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2837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5782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12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48024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EF1B13A4-813D-44E3-93C5-C503883F126B}"/>
    </a:ext>
  </a:extLst>
</a:theme>
</file>

<file path=ppt/theme/theme2.xml><?xml version="1.0" encoding="utf-8"?>
<a:theme xmlns:a="http://schemas.openxmlformats.org/drawingml/2006/main" name="OU Section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07C1CE78-EE35-498E-9E2C-57BA0D26E199}"/>
    </a:ext>
  </a:extLst>
</a:theme>
</file>

<file path=ppt/theme/theme3.xml><?xml version="1.0" encoding="utf-8"?>
<a:theme xmlns:a="http://schemas.openxmlformats.org/drawingml/2006/main" name="OU Layouts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F0F73387-2611-4D57-B067-6DE4A4C30FF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7290BA3ED35E4A8D6237318D294CEF" ma:contentTypeVersion="9" ma:contentTypeDescription="Create a new document." ma:contentTypeScope="" ma:versionID="2fd73e24d658c33e5e7a660bbef25c0b">
  <xsd:schema xmlns:xsd="http://www.w3.org/2001/XMLSchema" xmlns:xs="http://www.w3.org/2001/XMLSchema" xmlns:p="http://schemas.microsoft.com/office/2006/metadata/properties" xmlns:ns2="317c4fb2-64fe-4963-98fc-b61b5eaeed54" targetNamespace="http://schemas.microsoft.com/office/2006/metadata/properties" ma:root="true" ma:fieldsID="e1143b48ea8d33a2b6e42fc92d11dfb1" ns2:_="">
    <xsd:import namespace="317c4fb2-64fe-4963-98fc-b61b5eaee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c4fb2-64fe-4963-98fc-b61b5eaee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A53B3-15B4-4503-ADAD-648E1A785F79}">
  <ds:schemaRefs>
    <ds:schemaRef ds:uri="317c4fb2-64fe-4963-98fc-b61b5eaeed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5CD854D-CAA5-4EBC-923D-7280A7E43BA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17c4fb2-64fe-4963-98fc-b61b5eaeed5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9D8C81-F8C4-4E8D-8D9E-A5263CFFBD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OU_STANDARD_WIDE</Template>
  <TotalTime>580</TotalTime>
  <Words>840</Words>
  <Application>Microsoft Office PowerPoint</Application>
  <PresentationFormat>On-screen Show (16:9)</PresentationFormat>
  <Paragraphs>256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Bold</vt:lpstr>
      <vt:lpstr>Calibri</vt:lpstr>
      <vt:lpstr>Courier New</vt:lpstr>
      <vt:lpstr>OU Title</vt:lpstr>
      <vt:lpstr>OU Section</vt:lpstr>
      <vt:lpstr>OU Layouts</vt:lpstr>
      <vt:lpstr>PowerPoint Presentation</vt:lpstr>
      <vt:lpstr>PowerPoint Presentation</vt:lpstr>
      <vt:lpstr>Can we use extensions as an indicator of struggle?</vt:lpstr>
      <vt:lpstr>An example – S294</vt:lpstr>
      <vt:lpstr>Length of extension can matter too</vt:lpstr>
      <vt:lpstr>Some surprises</vt:lpstr>
      <vt:lpstr>Extensions and Intensity</vt:lpstr>
      <vt:lpstr>Does qualification make a difference?</vt:lpstr>
      <vt:lpstr>Comparing by intensity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T176 Practical Engineering</dc:title>
  <dc:creator>Carol.Morris</dc:creator>
  <cp:lastModifiedBy>Catherine.Halliwell</cp:lastModifiedBy>
  <cp:revision>28</cp:revision>
  <dcterms:created xsi:type="dcterms:W3CDTF">2021-06-16T14:21:52Z</dcterms:created>
  <dcterms:modified xsi:type="dcterms:W3CDTF">2021-06-25T05:37:54Z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0x0101007D7290BA3ED35E4A8D6237318D294CEF</vt:lpwstr>
  </property>
</Properties>
</file>