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1" r:id="rId5"/>
  </p:sldIdLst>
  <p:sldSz cx="12192000" cy="6858000"/>
  <p:notesSz cx="7010400" cy="9296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77"/>
    <a:srgbClr val="124B9B"/>
    <a:srgbClr val="E0F9FE"/>
    <a:srgbClr val="B6F2FE"/>
    <a:srgbClr val="F3FCFE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5EA29-D98B-458F-A0F2-D18165014146}" v="269" dt="2023-05-16T09:06:26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6F2FE"/>
            </a:gs>
            <a:gs pos="100000">
              <a:srgbClr val="F3FCFE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4" y="86978"/>
            <a:ext cx="11797967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Innovations in Online Student Support on MST224</a:t>
            </a:r>
            <a:br>
              <a:rPr lang="en-GB" altLang="en-US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Cath Brown, Sue Pawley</a:t>
            </a:r>
            <a:br>
              <a:rPr lang="en-GB" altLang="en-US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047" y="5931895"/>
            <a:ext cx="2589363" cy="7922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621C102-EB29-0F9C-58BA-5E3B5015490A}"/>
              </a:ext>
            </a:extLst>
          </p:cNvPr>
          <p:cNvSpPr/>
          <p:nvPr/>
        </p:nvSpPr>
        <p:spPr>
          <a:xfrm>
            <a:off x="10020300" y="219631"/>
            <a:ext cx="1600200" cy="1151969"/>
          </a:xfrm>
          <a:prstGeom prst="rect">
            <a:avLst/>
          </a:prstGeom>
          <a:solidFill>
            <a:srgbClr val="E0F9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164" y="423602"/>
            <a:ext cx="2273415" cy="744026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B44F29A6-0AF0-7334-2E65-F9F27C223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67" y="2551618"/>
            <a:ext cx="5233976" cy="1461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>
                <a:solidFill>
                  <a:srgbClr val="12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solution: Marked mock examination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After final TMA / </a:t>
            </a:r>
            <a:r>
              <a:rPr lang="en-GB" altLang="en-US" sz="140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iCMA</a:t>
            </a: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returned 2 weeks before real thing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Specially written paper; marked by ALs using tutorial time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Answers, pre-records going through it and drop-ins</a:t>
            </a:r>
            <a:br>
              <a:rPr lang="en-GB" altLang="en-US" sz="16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B7DF9AE4-513C-B9AB-9655-92FA10B57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46" y="3662067"/>
            <a:ext cx="5071617" cy="1461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>
                <a:solidFill>
                  <a:srgbClr val="12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Performance compared to comparable students who did not take it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Interviews with students</a:t>
            </a:r>
            <a:br>
              <a:rPr lang="en-GB" altLang="en-US" sz="16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B9D59567-4DCD-5D76-8E6F-2B7001972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989" y="4681726"/>
            <a:ext cx="5278000" cy="103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>
                <a:solidFill>
                  <a:srgbClr val="12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“Toolkit” to offer this on other modules at minimal cost</a:t>
            </a:r>
            <a:br>
              <a:rPr lang="en-GB" altLang="en-US" sz="16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6DE271-B91D-5713-140D-CF3B22FA114A}"/>
              </a:ext>
            </a:extLst>
          </p:cNvPr>
          <p:cNvSpPr txBox="1"/>
          <p:nvPr/>
        </p:nvSpPr>
        <p:spPr>
          <a:xfrm>
            <a:off x="219100" y="955870"/>
            <a:ext cx="5239604" cy="148837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000" b="1">
                <a:solidFill>
                  <a:srgbClr val="12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kumimoji="0" lang="en-GB" altLang="en-US" sz="2000" b="1" i="0" u="none" strike="noStrike" cap="none" normalizeH="0" baseline="0">
                <a:ln>
                  <a:noFill/>
                </a:ln>
                <a:solidFill>
                  <a:srgbClr val="124B9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roblem: Remote exam performance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latin typeface="Arial"/>
                <a:ea typeface="Times New Roman" panose="02020603050405020304" pitchFamily="18" charset="0"/>
                <a:cs typeface="Arial"/>
              </a:rPr>
              <a:t>Students are unfamiliar with online examinations and how best to prepare for them</a:t>
            </a:r>
            <a:endParaRPr lang="en-GB" altLang="en-US" sz="140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40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latin typeface="Arial"/>
                <a:ea typeface="Times New Roman" panose="02020603050405020304" pitchFamily="18" charset="0"/>
                <a:cs typeface="Arial"/>
              </a:rPr>
              <a:t>Students do not appreciate the need to prepare, or to practice working in timed conditions.</a:t>
            </a:r>
            <a:endParaRPr lang="en-GB" altLang="en-US" sz="1400">
              <a:latin typeface="Arial"/>
              <a:cs typeface="Arial"/>
            </a:endParaRPr>
          </a:p>
        </p:txBody>
      </p:sp>
      <p:pic>
        <p:nvPicPr>
          <p:cNvPr id="15" name="Picture 14" descr="Person working with laptop and notepad">
            <a:extLst>
              <a:ext uri="{FF2B5EF4-FFF2-40B4-BE49-F238E27FC236}">
                <a16:creationId xmlns:a16="http://schemas.microsoft.com/office/drawing/2014/main" id="{AE95A013-2992-F0E5-DD47-7A60712F350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143" y="5408781"/>
            <a:ext cx="1993900" cy="133088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9C0F743-8FD2-623A-C14E-85F9F8E21683}"/>
              </a:ext>
            </a:extLst>
          </p:cNvPr>
          <p:cNvSpPr/>
          <p:nvPr/>
        </p:nvSpPr>
        <p:spPr>
          <a:xfrm>
            <a:off x="88900" y="955870"/>
            <a:ext cx="5278000" cy="4283528"/>
          </a:xfrm>
          <a:prstGeom prst="rect">
            <a:avLst/>
          </a:prstGeom>
          <a:noFill/>
          <a:ln>
            <a:solidFill>
              <a:srgbClr val="FF8A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65EB9E0-9326-CEF6-700A-7C97E44ED925}"/>
              </a:ext>
            </a:extLst>
          </p:cNvPr>
          <p:cNvSpPr/>
          <p:nvPr/>
        </p:nvSpPr>
        <p:spPr>
          <a:xfrm>
            <a:off x="6536579" y="2362599"/>
            <a:ext cx="5278000" cy="4283528"/>
          </a:xfrm>
          <a:prstGeom prst="rect">
            <a:avLst/>
          </a:prstGeom>
          <a:noFill/>
          <a:ln>
            <a:solidFill>
              <a:srgbClr val="FF8A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Placeholder 23" descr="A picture containing text, person, indoor, book&#10;&#10;Description automatically generated">
            <a:extLst>
              <a:ext uri="{FF2B5EF4-FFF2-40B4-BE49-F238E27FC236}">
                <a16:creationId xmlns:a16="http://schemas.microsoft.com/office/drawing/2014/main" id="{1F531227-16B7-A955-2EB7-07648FD4D8F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7" t="3171" r="12121" b="3171"/>
          <a:stretch/>
        </p:blipFill>
        <p:spPr>
          <a:xfrm>
            <a:off x="7529413" y="386097"/>
            <a:ext cx="1831349" cy="147732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C03E759-15CB-2F22-6FBD-10418CD8D8E3}"/>
              </a:ext>
            </a:extLst>
          </p:cNvPr>
          <p:cNvSpPr txBox="1"/>
          <p:nvPr/>
        </p:nvSpPr>
        <p:spPr>
          <a:xfrm>
            <a:off x="6633082" y="2435727"/>
            <a:ext cx="518149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en-GB" altLang="en-US" sz="2000" b="1" i="0" u="none" strike="noStrike" cap="none" normalizeH="0" baseline="0">
                <a:ln>
                  <a:noFill/>
                </a:ln>
                <a:solidFill>
                  <a:srgbClr val="124B9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Opportunity: Lots of tutorial time</a:t>
            </a:r>
            <a:endParaRPr lang="en-GB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Substantial growth on MST224 means more AL time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Multiple instances of the same thing not the best use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Particularly as increasingly varied student population</a:t>
            </a:r>
            <a:endParaRPr lang="en-GB" sz="1400"/>
          </a:p>
        </p:txBody>
      </p:sp>
      <p:sp>
        <p:nvSpPr>
          <p:cNvPr id="22" name="Rectangle 1">
            <a:extLst>
              <a:ext uri="{FF2B5EF4-FFF2-40B4-BE49-F238E27FC236}">
                <a16:creationId xmlns:a16="http://schemas.microsoft.com/office/drawing/2014/main" id="{62E35FA9-5882-F014-91DB-5F7980011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3082" y="3580268"/>
            <a:ext cx="5233976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>
                <a:solidFill>
                  <a:srgbClr val="12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 are planning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Differentiated tutorials (basics/ standard/ extension)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Weekly tutorials (actually “teaching”)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Drop-in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TMA preparation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 preparation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Collaborative problem solving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Special events:-qualification based, applications…</a:t>
            </a:r>
            <a:endParaRPr lang="en-GB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3" name="Rectangle 1">
            <a:extLst>
              <a:ext uri="{FF2B5EF4-FFF2-40B4-BE49-F238E27FC236}">
                <a16:creationId xmlns:a16="http://schemas.microsoft.com/office/drawing/2014/main" id="{10C82270-FBE1-8A34-6C7C-09CDEDF70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945" y="5478586"/>
            <a:ext cx="5071617" cy="149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>
                <a:solidFill>
                  <a:srgbClr val="12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Attendance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 feedback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Results of module surveys for general satisfaction</a:t>
            </a:r>
            <a:br>
              <a:rPr lang="en-GB" altLang="en-US" sz="16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3280A7942326409223F5B40CACD3D4" ma:contentTypeVersion="4" ma:contentTypeDescription="Create a new document." ma:contentTypeScope="" ma:versionID="998785392a3db45bde6041db3b29aa08">
  <xsd:schema xmlns:xsd="http://www.w3.org/2001/XMLSchema" xmlns:xs="http://www.w3.org/2001/XMLSchema" xmlns:p="http://schemas.microsoft.com/office/2006/metadata/properties" xmlns:ns2="9c8aa9c2-8b55-4a12-8bea-c2d0d039e224" xmlns:ns3="501e37ec-6ae0-4e49-8a36-75cd16cd11d1" targetNamespace="http://schemas.microsoft.com/office/2006/metadata/properties" ma:root="true" ma:fieldsID="507524c9c4122548cc41ed5f7bdd9f0a" ns2:_="" ns3:_="">
    <xsd:import namespace="9c8aa9c2-8b55-4a12-8bea-c2d0d039e224"/>
    <xsd:import namespace="501e37ec-6ae0-4e49-8a36-75cd16cd11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aa9c2-8b55-4a12-8bea-c2d0d039e2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1e37ec-6ae0-4e49-8a36-75cd16cd11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0723B6-7E20-4B13-B2DE-9116AED113B1}">
  <ds:schemaRefs>
    <ds:schemaRef ds:uri="501e37ec-6ae0-4e49-8a36-75cd16cd11d1"/>
    <ds:schemaRef ds:uri="9c8aa9c2-8b55-4a12-8bea-c2d0d039e2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806A0B-4F85-4419-BFB6-760305992C3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0C2F13-173B-47B9-97C7-864D4A5C63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Innovations in Online Student Support on MST224 Cath Brown, Sue Pawley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2</cp:revision>
  <cp:lastPrinted>2018-10-16T09:27:54Z</cp:lastPrinted>
  <dcterms:created xsi:type="dcterms:W3CDTF">2017-05-06T04:58:44Z</dcterms:created>
  <dcterms:modified xsi:type="dcterms:W3CDTF">2023-05-19T08:50:09Z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0x010100D73280A7942326409223F5B40CACD3D4</vt:lpwstr>
  </property>
</Properties>
</file>