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EEFA"/>
    <a:srgbClr val="FFFFFF"/>
    <a:srgbClr val="E5FFF6"/>
    <a:srgbClr val="FFB4FF"/>
    <a:srgbClr val="EBDCEB"/>
    <a:srgbClr val="060645"/>
    <a:srgbClr val="FF8A77"/>
    <a:srgbClr val="06061D"/>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750" autoAdjust="0"/>
    <p:restoredTop sz="86410" autoAdjust="0"/>
  </p:normalViewPr>
  <p:slideViewPr>
    <p:cSldViewPr snapToGrid="0">
      <p:cViewPr varScale="1">
        <p:scale>
          <a:sx n="74" d="100"/>
          <a:sy n="74" d="100"/>
        </p:scale>
        <p:origin x="178" y="43"/>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07/06/2024</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07/06/2024</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1.xml"/><Relationship Id="rId7"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hyperlink" Target="https://pixabay.com/en/right-wrong-button-thumbs-up-171299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197016" y="162821"/>
            <a:ext cx="11797967" cy="6109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gn="l" eaLnBrk="0" fontAlgn="base" hangingPunct="0">
              <a:lnSpc>
                <a:spcPct val="100000"/>
              </a:lnSpc>
              <a:spcAft>
                <a:spcPct val="0"/>
              </a:spcAft>
            </a:pPr>
            <a:r>
              <a:rPr lang="en-GB" sz="2400" b="1" i="0" dirty="0">
                <a:solidFill>
                  <a:srgbClr val="000000"/>
                </a:solidFill>
                <a:effectLst/>
                <a:latin typeface="Poppins" panose="00000500000000000000" pitchFamily="2" charset="0"/>
                <a:cs typeface="Poppins" panose="00000500000000000000" pitchFamily="2" charset="0"/>
              </a:rPr>
              <a:t>How do students use tutorial recordings and </a:t>
            </a:r>
            <a:br>
              <a:rPr lang="en-GB" sz="2400" b="1" i="0" dirty="0">
                <a:solidFill>
                  <a:srgbClr val="000000"/>
                </a:solidFill>
                <a:effectLst/>
                <a:latin typeface="Poppins" panose="00000500000000000000" pitchFamily="2" charset="0"/>
                <a:cs typeface="Poppins" panose="00000500000000000000" pitchFamily="2" charset="0"/>
              </a:rPr>
            </a:br>
            <a:r>
              <a:rPr lang="en-GB" sz="2400" b="1" i="0" dirty="0">
                <a:solidFill>
                  <a:srgbClr val="000000"/>
                </a:solidFill>
                <a:effectLst/>
                <a:latin typeface="Poppins" panose="00000500000000000000" pitchFamily="2" charset="0"/>
                <a:cs typeface="Poppins" panose="00000500000000000000" pitchFamily="2" charset="0"/>
              </a:rPr>
              <a:t>which formats are most effective.</a:t>
            </a:r>
            <a:br>
              <a:rPr lang="en-GB" altLang="en-US" sz="2400" b="1" dirty="0">
                <a:latin typeface="Poppins" panose="00000500000000000000" pitchFamily="2" charset="0"/>
                <a:cs typeface="Poppins" panose="00000500000000000000" pitchFamily="2" charset="0"/>
              </a:rPr>
            </a:br>
            <a:br>
              <a:rPr lang="en-GB" altLang="en-US" sz="1800" b="1" dirty="0">
                <a:latin typeface="Poppins" panose="00000500000000000000" pitchFamily="2" charset="0"/>
                <a:cs typeface="Poppins" panose="00000500000000000000" pitchFamily="2" charset="0"/>
              </a:rPr>
            </a:br>
            <a:r>
              <a:rPr lang="en-GB" altLang="en-US" sz="2000" b="1" dirty="0">
                <a:solidFill>
                  <a:srgbClr val="060645"/>
                </a:solidFill>
                <a:latin typeface="Poppins"/>
                <a:cs typeface="Poppins"/>
              </a:rPr>
              <a:t>Cath Brown, Charlotte Hancox, Catherine Onions</a:t>
            </a:r>
            <a:br>
              <a:rPr lang="en-GB" altLang="en-US" sz="2000" b="1" dirty="0">
                <a:solidFill>
                  <a:srgbClr val="060645"/>
                </a:solidFill>
                <a:latin typeface="Poppins"/>
                <a:cs typeface="Poppins"/>
              </a:rPr>
            </a:br>
            <a:br>
              <a:rPr lang="en-GB" altLang="en-US" sz="1800" b="1" dirty="0">
                <a:latin typeface="Poppins" panose="00000500000000000000" pitchFamily="2" charset="0"/>
                <a:cs typeface="Poppins" panose="00000500000000000000" pitchFamily="2" charset="0"/>
              </a:rPr>
            </a:br>
            <a:br>
              <a:rPr lang="en-GB" altLang="en-US" sz="1600" b="1" i="0" u="none" strike="noStrike" cap="none" normalizeH="0" baseline="0" dirty="0">
                <a:ln>
                  <a:noFill/>
                </a:ln>
                <a:solidFill>
                  <a:srgbClr val="060645"/>
                </a:solidFill>
                <a:effectLst/>
                <a:latin typeface="Poppins" panose="00000500000000000000" pitchFamily="2" charset="0"/>
                <a:cs typeface="Poppins" panose="00000500000000000000" pitchFamily="2" charset="0"/>
              </a:rPr>
            </a:br>
            <a:br>
              <a:rPr lang="en-GB" altLang="en-US" sz="1600" b="1" dirty="0">
                <a:latin typeface="Poppins" panose="00000500000000000000" pitchFamily="2" charset="0"/>
                <a:cs typeface="Poppins" panose="00000500000000000000" pitchFamily="2" charset="0"/>
              </a:rPr>
            </a:br>
            <a:endParaRPr kumimoji="0" lang="en-GB" altLang="en-US" sz="1600" b="1" i="0" u="none" strike="noStrike" cap="none" normalizeH="0" baseline="0" dirty="0">
              <a:ln>
                <a:noFill/>
              </a:ln>
              <a:solidFill>
                <a:srgbClr val="060645"/>
              </a:solidFill>
              <a:effectLst/>
              <a:latin typeface="Poppins" panose="00000500000000000000" pitchFamily="2" charset="0"/>
              <a:cs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400" b="0" i="0" u="none" strike="noStrike" cap="none" normalizeH="0" baseline="0" dirty="0">
                <a:ln>
                  <a:noFill/>
                </a:ln>
                <a:solidFill>
                  <a:schemeClr val="tx1"/>
                </a:solidFill>
                <a:effectLst/>
                <a:latin typeface="Poppins" panose="00000500000000000000" pitchFamily="2" charset="0"/>
                <a:ea typeface="Times New Roman" panose="02020603050405020304" pitchFamily="18" charset="0"/>
                <a:cs typeface="Poppins" panose="00000500000000000000" pitchFamily="2"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8" descr="A black and white logo&#10;&#10;Description automatically generated with low confidence">
            <a:extLst>
              <a:ext uri="{FF2B5EF4-FFF2-40B4-BE49-F238E27FC236}">
                <a16:creationId xmlns:a16="http://schemas.microsoft.com/office/drawing/2014/main" id="{6C7A6090-39D0-B303-D8E4-96EDB08762E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28464" y="379696"/>
            <a:ext cx="2273415" cy="744026"/>
          </a:xfrm>
          <a:prstGeom prst="rect">
            <a:avLst/>
          </a:prstGeom>
        </p:spPr>
      </p:pic>
      <p:pic>
        <p:nvPicPr>
          <p:cNvPr id="5" name="Picture 4" descr="A black background with blue text&#10;&#10;Description automatically generated">
            <a:extLst>
              <a:ext uri="{FF2B5EF4-FFF2-40B4-BE49-F238E27FC236}">
                <a16:creationId xmlns:a16="http://schemas.microsoft.com/office/drawing/2014/main" id="{0F097027-6750-6F5F-752A-302E070627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7016" y="6280564"/>
            <a:ext cx="2771745" cy="398346"/>
          </a:xfrm>
          <a:prstGeom prst="rect">
            <a:avLst/>
          </a:prstGeom>
        </p:spPr>
      </p:pic>
      <p:sp>
        <p:nvSpPr>
          <p:cNvPr id="4" name="Rectangle 3">
            <a:extLst>
              <a:ext uri="{FF2B5EF4-FFF2-40B4-BE49-F238E27FC236}">
                <a16:creationId xmlns:a16="http://schemas.microsoft.com/office/drawing/2014/main" id="{9B2B5BF2-BD70-29BF-BB7B-A290E627EB92}"/>
              </a:ext>
            </a:extLst>
          </p:cNvPr>
          <p:cNvSpPr/>
          <p:nvPr/>
        </p:nvSpPr>
        <p:spPr>
          <a:xfrm>
            <a:off x="197016" y="1588685"/>
            <a:ext cx="11797967" cy="2585282"/>
          </a:xfrm>
          <a:prstGeom prst="rect">
            <a:avLst/>
          </a:prstGeom>
          <a:gradFill>
            <a:gsLst>
              <a:gs pos="0">
                <a:schemeClr val="accent1">
                  <a:lumMod val="5000"/>
                  <a:lumOff val="95000"/>
                </a:schemeClr>
              </a:gs>
              <a:gs pos="100000">
                <a:srgbClr val="66EEFA">
                  <a:alpha val="20000"/>
                </a:srgbClr>
              </a:gs>
            </a:gsLst>
            <a:lin ang="540000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1600">
              <a:solidFill>
                <a:srgbClr val="060645"/>
              </a:solidFill>
              <a:latin typeface="Poppins" panose="00000500000000000000" pitchFamily="2" charset="0"/>
              <a:cs typeface="Poppins" panose="00000500000000000000" pitchFamily="2" charset="0"/>
            </a:endParaRPr>
          </a:p>
        </p:txBody>
      </p:sp>
      <p:sp>
        <p:nvSpPr>
          <p:cNvPr id="10" name="Rectangle 9">
            <a:extLst>
              <a:ext uri="{FF2B5EF4-FFF2-40B4-BE49-F238E27FC236}">
                <a16:creationId xmlns:a16="http://schemas.microsoft.com/office/drawing/2014/main" id="{45B5D46F-6DFD-DF3F-BC82-D50CB085DBBD}"/>
              </a:ext>
            </a:extLst>
          </p:cNvPr>
          <p:cNvSpPr/>
          <p:nvPr/>
        </p:nvSpPr>
        <p:spPr>
          <a:xfrm>
            <a:off x="200356" y="4277952"/>
            <a:ext cx="5760000" cy="1896937"/>
          </a:xfrm>
          <a:prstGeom prst="rect">
            <a:avLst/>
          </a:prstGeom>
          <a:gradFill>
            <a:gsLst>
              <a:gs pos="0">
                <a:schemeClr val="accent1">
                  <a:lumMod val="5000"/>
                  <a:lumOff val="95000"/>
                </a:schemeClr>
              </a:gs>
              <a:gs pos="100000">
                <a:srgbClr val="E5FFF6"/>
              </a:gs>
            </a:gsLst>
            <a:lin ang="540000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1600">
              <a:solidFill>
                <a:srgbClr val="060645"/>
              </a:solidFill>
              <a:latin typeface="Poppins" panose="00000500000000000000" pitchFamily="2" charset="0"/>
              <a:cs typeface="Poppins" panose="00000500000000000000" pitchFamily="2" charset="0"/>
            </a:endParaRPr>
          </a:p>
        </p:txBody>
      </p:sp>
      <p:pic>
        <p:nvPicPr>
          <p:cNvPr id="13" name="Picture 12" descr="Woman using a computer">
            <a:extLst>
              <a:ext uri="{FF2B5EF4-FFF2-40B4-BE49-F238E27FC236}">
                <a16:creationId xmlns:a16="http://schemas.microsoft.com/office/drawing/2014/main" id="{2623B570-3CB1-812C-137A-A431B8ECD633}"/>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12188"/>
          <a:stretch/>
        </p:blipFill>
        <p:spPr>
          <a:xfrm>
            <a:off x="9136849" y="1832920"/>
            <a:ext cx="2761891" cy="2096811"/>
          </a:xfrm>
          <a:prstGeom prst="rect">
            <a:avLst/>
          </a:prstGeom>
        </p:spPr>
      </p:pic>
      <p:sp>
        <p:nvSpPr>
          <p:cNvPr id="14" name="TextBox 13">
            <a:extLst>
              <a:ext uri="{FF2B5EF4-FFF2-40B4-BE49-F238E27FC236}">
                <a16:creationId xmlns:a16="http://schemas.microsoft.com/office/drawing/2014/main" id="{A6604C3A-474A-1680-D670-C331692AAFD8}"/>
              </a:ext>
            </a:extLst>
          </p:cNvPr>
          <p:cNvSpPr txBox="1"/>
          <p:nvPr/>
        </p:nvSpPr>
        <p:spPr>
          <a:xfrm>
            <a:off x="193677" y="1588685"/>
            <a:ext cx="8939833" cy="2862322"/>
          </a:xfrm>
          <a:prstGeom prst="rect">
            <a:avLst/>
          </a:prstGeom>
          <a:noFill/>
        </p:spPr>
        <p:txBody>
          <a:bodyPr wrap="square" rtlCol="0">
            <a:spAutoFit/>
          </a:bodyPr>
          <a:lstStyle/>
          <a:p>
            <a:r>
              <a:rPr lang="en-GB" b="1">
                <a:solidFill>
                  <a:srgbClr val="060645"/>
                </a:solidFill>
                <a:latin typeface="Poppins" panose="00000500000000000000" pitchFamily="2" charset="0"/>
                <a:cs typeface="Poppins" panose="00000500000000000000" pitchFamily="2" charset="0"/>
              </a:rPr>
              <a:t>The context</a:t>
            </a:r>
          </a:p>
          <a:p>
            <a:r>
              <a:rPr lang="en-GB" sz="1800">
                <a:solidFill>
                  <a:srgbClr val="060645"/>
                </a:solidFill>
                <a:latin typeface="Poppins" panose="00000500000000000000" pitchFamily="2" charset="0"/>
                <a:cs typeface="Poppins" panose="00000500000000000000" pitchFamily="2" charset="0"/>
              </a:rPr>
              <a:t>Recording of tutorials was brought in to help support students unable to attend synchronously.  The university’s recordings policy (finalised 2020) guarantees wide availability of recordings. Anecdotal evidence suggests students are increasingly using recordings in preference to live attendance</a:t>
            </a:r>
          </a:p>
          <a:p>
            <a:endParaRPr lang="en-GB" sz="1800">
              <a:solidFill>
                <a:srgbClr val="060645"/>
              </a:solidFill>
              <a:latin typeface="Poppins" panose="00000500000000000000" pitchFamily="2" charset="0"/>
              <a:cs typeface="Poppins" panose="00000500000000000000" pitchFamily="2" charset="0"/>
            </a:endParaRPr>
          </a:p>
          <a:p>
            <a:r>
              <a:rPr lang="en-GB" sz="1800" b="1">
                <a:solidFill>
                  <a:srgbClr val="060645"/>
                </a:solidFill>
                <a:latin typeface="Poppins" panose="00000500000000000000" pitchFamily="2" charset="0"/>
                <a:cs typeface="Poppins" panose="00000500000000000000" pitchFamily="2" charset="0"/>
              </a:rPr>
              <a:t>The issue</a:t>
            </a:r>
          </a:p>
          <a:p>
            <a:r>
              <a:rPr lang="en-GB" sz="1800">
                <a:solidFill>
                  <a:srgbClr val="060645"/>
                </a:solidFill>
                <a:latin typeface="Poppins" panose="00000500000000000000" pitchFamily="2" charset="0"/>
                <a:cs typeface="Poppins" panose="00000500000000000000" pitchFamily="2" charset="0"/>
              </a:rPr>
              <a:t>Are recorded live sessions the most suitable – in terms of format and length – for students to use as recordings?</a:t>
            </a:r>
          </a:p>
          <a:p>
            <a:endParaRPr lang="en-GB"/>
          </a:p>
        </p:txBody>
      </p:sp>
      <p:sp>
        <p:nvSpPr>
          <p:cNvPr id="16" name="TextBox 15">
            <a:extLst>
              <a:ext uri="{FF2B5EF4-FFF2-40B4-BE49-F238E27FC236}">
                <a16:creationId xmlns:a16="http://schemas.microsoft.com/office/drawing/2014/main" id="{A4AFA2FC-27AB-3726-ABE2-E2D748D75EC2}"/>
              </a:ext>
            </a:extLst>
          </p:cNvPr>
          <p:cNvSpPr txBox="1"/>
          <p:nvPr/>
        </p:nvSpPr>
        <p:spPr>
          <a:xfrm>
            <a:off x="264904" y="4335575"/>
            <a:ext cx="4714524" cy="1754326"/>
          </a:xfrm>
          <a:prstGeom prst="rect">
            <a:avLst/>
          </a:prstGeom>
          <a:noFill/>
        </p:spPr>
        <p:txBody>
          <a:bodyPr wrap="square" rtlCol="0">
            <a:spAutoFit/>
          </a:bodyPr>
          <a:lstStyle/>
          <a:p>
            <a:r>
              <a:rPr lang="en-GB" b="1">
                <a:solidFill>
                  <a:srgbClr val="060645"/>
                </a:solidFill>
                <a:latin typeface="Poppins" panose="00000500000000000000" pitchFamily="2" charset="0"/>
                <a:cs typeface="Poppins" panose="00000500000000000000" pitchFamily="2" charset="0"/>
              </a:rPr>
              <a:t>What are we doing first?</a:t>
            </a:r>
          </a:p>
          <a:p>
            <a:pPr marL="285750" indent="-285750">
              <a:buFont typeface="Wingdings" panose="05000000000000000000" pitchFamily="2" charset="2"/>
              <a:buChar char="§"/>
            </a:pPr>
            <a:r>
              <a:rPr lang="en-GB">
                <a:solidFill>
                  <a:srgbClr val="060645"/>
                </a:solidFill>
                <a:latin typeface="Poppins" panose="00000500000000000000" pitchFamily="2" charset="0"/>
                <a:cs typeface="Poppins" panose="00000500000000000000" pitchFamily="2" charset="0"/>
              </a:rPr>
              <a:t>Investigating how students currently use recordings</a:t>
            </a:r>
          </a:p>
          <a:p>
            <a:pPr marL="909638" lvl="2" indent="-269875">
              <a:buFont typeface="Arial" panose="020B0604020202020204" pitchFamily="34" charset="0"/>
              <a:buChar char="•"/>
            </a:pPr>
            <a:r>
              <a:rPr lang="en-GB">
                <a:solidFill>
                  <a:srgbClr val="060645"/>
                </a:solidFill>
                <a:latin typeface="Poppins" panose="00000500000000000000" pitchFamily="2" charset="0"/>
                <a:cs typeface="Poppins" panose="00000500000000000000" pitchFamily="2" charset="0"/>
              </a:rPr>
              <a:t>Qualitative – using a survey</a:t>
            </a:r>
          </a:p>
          <a:p>
            <a:pPr marL="909638" lvl="2" indent="-269875">
              <a:buFont typeface="Arial" panose="020B0604020202020204" pitchFamily="34" charset="0"/>
              <a:buChar char="•"/>
            </a:pPr>
            <a:r>
              <a:rPr lang="en-GB">
                <a:solidFill>
                  <a:srgbClr val="060645"/>
                </a:solidFill>
                <a:latin typeface="Poppins" panose="00000500000000000000" pitchFamily="2" charset="0"/>
                <a:cs typeface="Poppins" panose="00000500000000000000" pitchFamily="2" charset="0"/>
              </a:rPr>
              <a:t>Quantitative –recordings data</a:t>
            </a:r>
          </a:p>
          <a:p>
            <a:pPr marL="11113" indent="-285750">
              <a:buFont typeface="Wingdings" panose="05000000000000000000" pitchFamily="2" charset="2"/>
              <a:buChar char="§"/>
            </a:pPr>
            <a:r>
              <a:rPr lang="en-GB">
                <a:solidFill>
                  <a:srgbClr val="060645"/>
                </a:solidFill>
                <a:latin typeface="Poppins" panose="00000500000000000000" pitchFamily="2" charset="0"/>
                <a:cs typeface="Poppins" panose="00000500000000000000" pitchFamily="2" charset="0"/>
              </a:rPr>
              <a:t>Decide on recording types to try out</a:t>
            </a:r>
          </a:p>
        </p:txBody>
      </p:sp>
      <p:sp>
        <p:nvSpPr>
          <p:cNvPr id="17" name="Rectangle 16">
            <a:extLst>
              <a:ext uri="{FF2B5EF4-FFF2-40B4-BE49-F238E27FC236}">
                <a16:creationId xmlns:a16="http://schemas.microsoft.com/office/drawing/2014/main" id="{A32CAD13-A1AE-666C-D607-ECB695A9304E}"/>
              </a:ext>
            </a:extLst>
          </p:cNvPr>
          <p:cNvSpPr/>
          <p:nvPr/>
        </p:nvSpPr>
        <p:spPr>
          <a:xfrm>
            <a:off x="6231644" y="4277952"/>
            <a:ext cx="5760000" cy="1896937"/>
          </a:xfrm>
          <a:prstGeom prst="rect">
            <a:avLst/>
          </a:prstGeom>
          <a:gradFill>
            <a:gsLst>
              <a:gs pos="0">
                <a:schemeClr val="accent1">
                  <a:lumMod val="5000"/>
                  <a:lumOff val="95000"/>
                </a:schemeClr>
              </a:gs>
              <a:gs pos="100000">
                <a:srgbClr val="E5FFF6"/>
              </a:gs>
            </a:gsLst>
            <a:lin ang="540000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1600">
              <a:solidFill>
                <a:srgbClr val="060645"/>
              </a:solidFill>
              <a:latin typeface="Poppins" panose="00000500000000000000" pitchFamily="2" charset="0"/>
              <a:cs typeface="Poppins" panose="00000500000000000000" pitchFamily="2" charset="0"/>
            </a:endParaRPr>
          </a:p>
        </p:txBody>
      </p:sp>
      <p:pic>
        <p:nvPicPr>
          <p:cNvPr id="23" name="Picture 22" descr="Question mark on green pastel background">
            <a:extLst>
              <a:ext uri="{FF2B5EF4-FFF2-40B4-BE49-F238E27FC236}">
                <a16:creationId xmlns:a16="http://schemas.microsoft.com/office/drawing/2014/main" id="{93372128-F04F-E147-103E-D8BD089BE78A}"/>
              </a:ext>
            </a:extLst>
          </p:cNvPr>
          <p:cNvPicPr>
            <a:picLocks noChangeAspect="1"/>
          </p:cNvPicPr>
          <p:nvPr/>
        </p:nvPicPr>
        <p:blipFill rotWithShape="1">
          <a:blip r:embed="rId7" cstate="print">
            <a:clrChange>
              <a:clrFrom>
                <a:srgbClr val="ABDBDB"/>
              </a:clrFrom>
              <a:clrTo>
                <a:srgbClr val="ABDBDB">
                  <a:alpha val="0"/>
                </a:srgbClr>
              </a:clrTo>
            </a:clrChange>
            <a:extLst>
              <a:ext uri="{28A0092B-C50C-407E-A947-70E740481C1C}">
                <a14:useLocalDpi xmlns:a14="http://schemas.microsoft.com/office/drawing/2010/main" val="0"/>
              </a:ext>
            </a:extLst>
          </a:blip>
          <a:srcRect l="50993" t="8542" r="7960" b="10916"/>
          <a:stretch/>
        </p:blipFill>
        <p:spPr>
          <a:xfrm>
            <a:off x="4839644" y="4396496"/>
            <a:ext cx="937811" cy="1324890"/>
          </a:xfrm>
          <a:prstGeom prst="rect">
            <a:avLst/>
          </a:prstGeom>
        </p:spPr>
      </p:pic>
      <p:sp>
        <p:nvSpPr>
          <p:cNvPr id="24" name="TextBox 23">
            <a:extLst>
              <a:ext uri="{FF2B5EF4-FFF2-40B4-BE49-F238E27FC236}">
                <a16:creationId xmlns:a16="http://schemas.microsoft.com/office/drawing/2014/main" id="{72F306CC-C86B-04F1-0A8E-84D879C0652F}"/>
              </a:ext>
            </a:extLst>
          </p:cNvPr>
          <p:cNvSpPr txBox="1"/>
          <p:nvPr/>
        </p:nvSpPr>
        <p:spPr>
          <a:xfrm>
            <a:off x="6266434" y="4344792"/>
            <a:ext cx="5535445" cy="1754326"/>
          </a:xfrm>
          <a:prstGeom prst="rect">
            <a:avLst/>
          </a:prstGeom>
          <a:noFill/>
        </p:spPr>
        <p:txBody>
          <a:bodyPr wrap="square" rtlCol="0">
            <a:spAutoFit/>
          </a:bodyPr>
          <a:lstStyle/>
          <a:p>
            <a:r>
              <a:rPr lang="en-GB" b="1">
                <a:solidFill>
                  <a:srgbClr val="060645"/>
                </a:solidFill>
                <a:latin typeface="Poppins" panose="00000500000000000000" pitchFamily="2" charset="0"/>
                <a:cs typeface="Poppins" panose="00000500000000000000" pitchFamily="2" charset="0"/>
              </a:rPr>
              <a:t>Next steps</a:t>
            </a:r>
          </a:p>
          <a:p>
            <a:pPr marL="285750" indent="-285750">
              <a:buFont typeface="Wingdings" panose="05000000000000000000" pitchFamily="2" charset="2"/>
              <a:buChar char="§"/>
            </a:pPr>
            <a:r>
              <a:rPr lang="en-GB">
                <a:solidFill>
                  <a:srgbClr val="060645"/>
                </a:solidFill>
                <a:latin typeface="Poppins" panose="00000500000000000000" pitchFamily="2" charset="0"/>
                <a:cs typeface="Poppins" panose="00000500000000000000" pitchFamily="2" charset="0"/>
              </a:rPr>
              <a:t>Produce different recording types e.g.</a:t>
            </a:r>
          </a:p>
          <a:p>
            <a:pPr marL="742950" lvl="1" indent="-285750">
              <a:buFont typeface="Arial" panose="020B0604020202020204" pitchFamily="34" charset="0"/>
              <a:buChar char="•"/>
            </a:pPr>
            <a:r>
              <a:rPr lang="en-GB">
                <a:solidFill>
                  <a:srgbClr val="060645"/>
                </a:solidFill>
                <a:latin typeface="Poppins" panose="00000500000000000000" pitchFamily="2" charset="0"/>
                <a:cs typeface="Poppins" panose="00000500000000000000" pitchFamily="2" charset="0"/>
              </a:rPr>
              <a:t>Conventional</a:t>
            </a:r>
          </a:p>
          <a:p>
            <a:pPr marL="742950" lvl="1" indent="-285750">
              <a:buFont typeface="Arial" panose="020B0604020202020204" pitchFamily="34" charset="0"/>
              <a:buChar char="•"/>
            </a:pPr>
            <a:r>
              <a:rPr lang="en-GB">
                <a:solidFill>
                  <a:srgbClr val="060645"/>
                </a:solidFill>
                <a:latin typeface="Poppins" panose="00000500000000000000" pitchFamily="2" charset="0"/>
                <a:cs typeface="Poppins" panose="00000500000000000000" pitchFamily="2" charset="0"/>
              </a:rPr>
              <a:t>“Empty room”</a:t>
            </a:r>
          </a:p>
          <a:p>
            <a:pPr marL="742950" lvl="1" indent="-285750">
              <a:buFont typeface="Arial" panose="020B0604020202020204" pitchFamily="34" charset="0"/>
              <a:buChar char="•"/>
            </a:pPr>
            <a:r>
              <a:rPr lang="en-GB">
                <a:solidFill>
                  <a:srgbClr val="060645"/>
                </a:solidFill>
                <a:latin typeface="Poppins" panose="00000500000000000000" pitchFamily="2" charset="0"/>
                <a:cs typeface="Poppins" panose="00000500000000000000" pitchFamily="2" charset="0"/>
              </a:rPr>
              <a:t>“Snippets”</a:t>
            </a:r>
          </a:p>
          <a:p>
            <a:pPr marL="285750" indent="-285750">
              <a:buFont typeface="Arial" panose="020B0604020202020204" pitchFamily="34" charset="0"/>
              <a:buChar char="•"/>
            </a:pPr>
            <a:r>
              <a:rPr lang="en-GB">
                <a:solidFill>
                  <a:srgbClr val="060645"/>
                </a:solidFill>
                <a:latin typeface="Poppins" panose="00000500000000000000" pitchFamily="2" charset="0"/>
                <a:cs typeface="Poppins" panose="00000500000000000000" pitchFamily="2" charset="0"/>
              </a:rPr>
              <a:t>Evaluate use (qualitatively &amp; quantitatively)</a:t>
            </a:r>
          </a:p>
        </p:txBody>
      </p:sp>
      <p:pic>
        <p:nvPicPr>
          <p:cNvPr id="35" name="Picture 34" descr="A green and red thumbs up and a red and green thumbs up&#10;&#10;Description automatically generated">
            <a:extLst>
              <a:ext uri="{FF2B5EF4-FFF2-40B4-BE49-F238E27FC236}">
                <a16:creationId xmlns:a16="http://schemas.microsoft.com/office/drawing/2014/main" id="{D798F6F7-4F8F-A2BF-94A1-C156BBE14D59}"/>
              </a:ext>
            </a:extLst>
          </p:cNvPr>
          <p:cNvPicPr>
            <a:picLocks noChangeAspect="1"/>
          </p:cNvPicPr>
          <p:nvPr/>
        </p:nvPicPr>
        <p:blipFill>
          <a:blip r:embed="rId8" cstate="print">
            <a:clrChange>
              <a:clrFrom>
                <a:srgbClr val="FFEFE0"/>
              </a:clrFrom>
              <a:clrTo>
                <a:srgbClr val="FFEFE0">
                  <a:alpha val="0"/>
                </a:srgbClr>
              </a:clrTo>
            </a:clrChange>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9927970" y="4922087"/>
            <a:ext cx="1605286" cy="799299"/>
          </a:xfrm>
          <a:prstGeom prst="rect">
            <a:avLst/>
          </a:prstGeom>
        </p:spPr>
      </p:pic>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3975</TotalTime>
  <Words>166</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Poppins</vt:lpstr>
      <vt:lpstr>Wingdings</vt:lpstr>
      <vt:lpstr>Office Theme</vt:lpstr>
      <vt:lpstr>How do students use tutorial recordings and  which formats are most effective.  Cath Brown, Charlotte Hancox, Catherine Onions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488</cp:revision>
  <cp:lastPrinted>2018-10-16T09:27:54Z</cp:lastPrinted>
  <dcterms:created xsi:type="dcterms:W3CDTF">2017-05-06T04:58:44Z</dcterms:created>
  <dcterms:modified xsi:type="dcterms:W3CDTF">2024-06-07T10:12:46Z</dcterms:modified>
</cp:coreProperties>
</file>