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04_546AB8B8.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69" r:id="rId4"/>
    <p:sldId id="259" r:id="rId5"/>
    <p:sldId id="260" r:id="rId6"/>
    <p:sldId id="266" r:id="rId7"/>
    <p:sldId id="262" r:id="rId8"/>
    <p:sldId id="263" r:id="rId9"/>
    <p:sldId id="270" r:id="rId10"/>
    <p:sldId id="271" r:id="rId11"/>
    <p:sldId id="272" r:id="rId12"/>
    <p:sldId id="273" r:id="rId13"/>
    <p:sldId id="274"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34058CD-94DB-A2D8-3534-C7381935BDA8}" name="Colette.Christiansen" initials="CC" userId="S::cc26344@open.ac.uk::186fe6d2-62b5-4645-877e-5f34dbf568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modernComment_104_546AB8B8.xml><?xml version="1.0" encoding="utf-8"?>
<p188:cmLst xmlns:a="http://schemas.openxmlformats.org/drawingml/2006/main" xmlns:r="http://schemas.openxmlformats.org/officeDocument/2006/relationships" xmlns:p188="http://schemas.microsoft.com/office/powerpoint/2018/8/main">
  <p188:cm id="{CD58A4FD-593A-4104-91DA-4C92C2972E5C}" authorId="{234058CD-94DB-A2D8-3534-C7381935BDA8}" created="2024-10-03T09:54:45.938">
    <ac:deMkLst xmlns:ac="http://schemas.microsoft.com/office/drawing/2013/main/command">
      <pc:docMk xmlns:pc="http://schemas.microsoft.com/office/powerpoint/2013/main/command"/>
      <pc:sldMk xmlns:pc="http://schemas.microsoft.com/office/powerpoint/2013/main/command" cId="1416280248" sldId="260"/>
      <ac:spMk id="3" creationId="{00000000-0000-0000-0000-000000000000}"/>
    </ac:deMkLst>
    <p188:txBody>
      <a:bodyPr/>
      <a:lstStyle/>
      <a:p>
        <a:r>
          <a:rPr lang="en-GB"/>
          <a:t>Carol to change if needed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7B22B2-6B77-48BE-BA6F-C5F2D42C43FD}" type="datetimeFigureOut">
              <a:rPr lang="en-GB" smtClean="0"/>
              <a:t>11/11/2024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95693-5BFF-4999-9525-0808D561829B}" type="slidenum">
              <a:rPr lang="en-GB" smtClean="0"/>
              <a:t>‹#›</a:t>
            </a:fld>
            <a:endParaRPr lang="en-GB"/>
          </a:p>
        </p:txBody>
      </p:sp>
    </p:spTree>
    <p:extLst>
      <p:ext uri="{BB962C8B-B14F-4D97-AF65-F5344CB8AC3E}">
        <p14:creationId xmlns:p14="http://schemas.microsoft.com/office/powerpoint/2010/main" val="71799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7BA24AF-EA7A-436D-B5EA-DE36956AA641}" type="datetime1">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341890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D171FEE-999E-4166-B974-E81B37362134}" type="datetime1">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2060955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E0E579E-84DC-4563-ADB0-B73405D54DCB}" type="datetime1">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3612080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F7A2BAD-E203-4174-87A6-09C0A9DC5B03}" type="datetime1">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301911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681E31-F83F-4601-81D4-75BCEC1928E3}" type="datetime1">
              <a:rPr lang="en-GB" smtClean="0"/>
              <a:t>11/11/2024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363851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F3B2EE4-5FD8-477A-8E38-06669FC6A2CB}" type="datetime1">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2320899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433CBE4-72A0-470D-BB84-9016D0F40028}" type="datetime1">
              <a:rPr lang="en-GB" smtClean="0"/>
              <a:t>11/11/2024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351632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2836A27-70F9-4EDD-BE1C-276E5BA6609F}" type="datetime1">
              <a:rPr lang="en-GB" smtClean="0"/>
              <a:t>11/11/2024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1208047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74EEF-F4B0-4FBF-8314-C3062A25C401}" type="datetime1">
              <a:rPr lang="en-GB" smtClean="0"/>
              <a:t>11/11/2024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8216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162A1F-F37C-48D5-A859-AEAFE46C1563}" type="datetime1">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233198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7B866D-5DA6-49E0-A8B0-680F4052E9A5}" type="datetime1">
              <a:rPr lang="en-GB" smtClean="0"/>
              <a:t>11/11/2024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D92D4A-5BE1-418F-AC51-9F11A4A89637}" type="slidenum">
              <a:rPr lang="en-GB" smtClean="0"/>
              <a:t>‹#›</a:t>
            </a:fld>
            <a:endParaRPr lang="en-GB"/>
          </a:p>
        </p:txBody>
      </p:sp>
    </p:spTree>
    <p:extLst>
      <p:ext uri="{BB962C8B-B14F-4D97-AF65-F5344CB8AC3E}">
        <p14:creationId xmlns:p14="http://schemas.microsoft.com/office/powerpoint/2010/main" val="3618339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193513-BB18-4DBC-AEB4-5F3ACE0F6063}" type="datetime1">
              <a:rPr lang="en-GB" smtClean="0"/>
              <a:t>11/11/2024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D92D4A-5BE1-418F-AC51-9F11A4A89637}" type="slidenum">
              <a:rPr lang="en-GB" smtClean="0"/>
              <a:t>‹#›</a:t>
            </a:fld>
            <a:endParaRPr lang="en-GB"/>
          </a:p>
        </p:txBody>
      </p:sp>
    </p:spTree>
    <p:extLst>
      <p:ext uri="{BB962C8B-B14F-4D97-AF65-F5344CB8AC3E}">
        <p14:creationId xmlns:p14="http://schemas.microsoft.com/office/powerpoint/2010/main" val="3432472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cholarship-exchange.open.ac.uk/articles/report/Student_use_of_TMA_feedback/24352999?file=42776884" TargetMode="External"/><Relationship Id="rId2" Type="http://schemas.openxmlformats.org/officeDocument/2006/relationships/hyperlink" Target="https://doi.org/10.3102/0013189X241285416" TargetMode="External"/><Relationship Id="rId1" Type="http://schemas.openxmlformats.org/officeDocument/2006/relationships/slideLayout" Target="../slideLayouts/slideLayout2.xml"/><Relationship Id="rId4" Type="http://schemas.openxmlformats.org/officeDocument/2006/relationships/hyperlink" Target="https://www.scholarship-exchange.open.ac.uk/articles/report/Improving_student_use_of_feedback_on_marked_Tutor_Marked_Assignments_TMAs_eSTEeM_Final_Report_/24353719?file=4276971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04_546AB8B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Improving student use of feedback on marked TMAs</a:t>
            </a:r>
          </a:p>
        </p:txBody>
      </p:sp>
      <p:sp>
        <p:nvSpPr>
          <p:cNvPr id="3" name="Subtitle 2"/>
          <p:cNvSpPr>
            <a:spLocks noGrp="1"/>
          </p:cNvSpPr>
          <p:nvPr>
            <p:ph type="subTitle" idx="1"/>
          </p:nvPr>
        </p:nvSpPr>
        <p:spPr/>
        <p:txBody>
          <a:bodyPr>
            <a:normAutofit fontScale="92500" lnSpcReduction="10000"/>
          </a:bodyPr>
          <a:lstStyle/>
          <a:p>
            <a:endParaRPr lang="en-GB" sz="4000" dirty="0"/>
          </a:p>
          <a:p>
            <a:r>
              <a:rPr lang="en-GB" sz="4000" dirty="0"/>
              <a:t>Carol Calvert, Colette Christiansen and Clare Morris </a:t>
            </a:r>
          </a:p>
        </p:txBody>
      </p:sp>
      <p:sp>
        <p:nvSpPr>
          <p:cNvPr id="4" name="Date Placeholder 3">
            <a:extLst>
              <a:ext uri="{FF2B5EF4-FFF2-40B4-BE49-F238E27FC236}">
                <a16:creationId xmlns:a16="http://schemas.microsoft.com/office/drawing/2014/main" id="{49E2FD8A-DBEC-4ADC-BE6F-07B6661DAC74}"/>
              </a:ext>
            </a:extLst>
          </p:cNvPr>
          <p:cNvSpPr>
            <a:spLocks noGrp="1"/>
          </p:cNvSpPr>
          <p:nvPr>
            <p:ph type="dt" sz="half" idx="10"/>
          </p:nvPr>
        </p:nvSpPr>
        <p:spPr/>
        <p:txBody>
          <a:bodyPr/>
          <a:lstStyle/>
          <a:p>
            <a:fld id="{ACD57177-2C4E-4C21-B984-A112C37ED995}" type="datetime1">
              <a:rPr lang="en-GB" smtClean="0"/>
              <a:t>11/11/2024</a:t>
            </a:fld>
            <a:endParaRPr lang="en-GB"/>
          </a:p>
        </p:txBody>
      </p:sp>
      <p:sp>
        <p:nvSpPr>
          <p:cNvPr id="5" name="Slide Number Placeholder 4">
            <a:extLst>
              <a:ext uri="{FF2B5EF4-FFF2-40B4-BE49-F238E27FC236}">
                <a16:creationId xmlns:a16="http://schemas.microsoft.com/office/drawing/2014/main" id="{08CF3375-2F50-4370-9513-6BF9CF0FD672}"/>
              </a:ext>
            </a:extLst>
          </p:cNvPr>
          <p:cNvSpPr>
            <a:spLocks noGrp="1"/>
          </p:cNvSpPr>
          <p:nvPr>
            <p:ph type="sldNum" sz="quarter" idx="12"/>
          </p:nvPr>
        </p:nvSpPr>
        <p:spPr/>
        <p:txBody>
          <a:bodyPr/>
          <a:lstStyle/>
          <a:p>
            <a:fld id="{17D92D4A-5BE1-418F-AC51-9F11A4A89637}" type="slidenum">
              <a:rPr lang="en-GB" smtClean="0"/>
              <a:t>1</a:t>
            </a:fld>
            <a:endParaRPr lang="en-GB"/>
          </a:p>
        </p:txBody>
      </p:sp>
    </p:spTree>
    <p:extLst>
      <p:ext uri="{BB962C8B-B14F-4D97-AF65-F5344CB8AC3E}">
        <p14:creationId xmlns:p14="http://schemas.microsoft.com/office/powerpoint/2010/main" val="1286636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3A5DA-C11B-480D-4470-30BF883710A0}"/>
              </a:ext>
            </a:extLst>
          </p:cNvPr>
          <p:cNvSpPr>
            <a:spLocks noGrp="1"/>
          </p:cNvSpPr>
          <p:nvPr>
            <p:ph type="title"/>
          </p:nvPr>
        </p:nvSpPr>
        <p:spPr/>
        <p:txBody>
          <a:bodyPr/>
          <a:lstStyle/>
          <a:p>
            <a:r>
              <a:rPr lang="en-GB" dirty="0"/>
              <a:t>Design of Study</a:t>
            </a:r>
          </a:p>
        </p:txBody>
      </p:sp>
      <p:sp>
        <p:nvSpPr>
          <p:cNvPr id="3" name="Content Placeholder 2">
            <a:extLst>
              <a:ext uri="{FF2B5EF4-FFF2-40B4-BE49-F238E27FC236}">
                <a16:creationId xmlns:a16="http://schemas.microsoft.com/office/drawing/2014/main" id="{6C6878CF-B8CF-2C4B-369C-8B7F8D44A39B}"/>
              </a:ext>
            </a:extLst>
          </p:cNvPr>
          <p:cNvSpPr>
            <a:spLocks noGrp="1"/>
          </p:cNvSpPr>
          <p:nvPr>
            <p:ph idx="1"/>
          </p:nvPr>
        </p:nvSpPr>
        <p:spPr/>
        <p:txBody>
          <a:bodyPr>
            <a:normAutofit lnSpcReduction="10000"/>
          </a:bodyPr>
          <a:lstStyle/>
          <a:p>
            <a:r>
              <a:rPr lang="en-GB" sz="2800" dirty="0">
                <a:effectLst/>
                <a:ea typeface="Times New Roman" panose="02020603050405020304" pitchFamily="18" charset="0"/>
              </a:rPr>
              <a:t>64% of the students included in the study were female, 3% were Black and 18% were in the lowest quintile of postcodes in the Index of Multiple Deprivation</a:t>
            </a:r>
          </a:p>
          <a:p>
            <a:r>
              <a:rPr lang="en-GB" dirty="0"/>
              <a:t>Separate χ2 tests were conducted to determine if each of the nine factors were individually significant in explaining the differences in collection rates</a:t>
            </a:r>
          </a:p>
          <a:p>
            <a:r>
              <a:rPr lang="en-GB" dirty="0"/>
              <a:t>A stepwise logistic regression, including each of the 9 factors as potential predictors, was then undertaken to determine the order of importance of the 9 factors and which factors remained significant</a:t>
            </a:r>
          </a:p>
          <a:p>
            <a:r>
              <a:rPr lang="en-GB" dirty="0"/>
              <a:t>Finally, first level interactions between the factors were also included in the model. </a:t>
            </a:r>
          </a:p>
          <a:p>
            <a:endParaRPr lang="en-GB" dirty="0"/>
          </a:p>
        </p:txBody>
      </p:sp>
      <p:sp>
        <p:nvSpPr>
          <p:cNvPr id="4" name="Date Placeholder 3">
            <a:extLst>
              <a:ext uri="{FF2B5EF4-FFF2-40B4-BE49-F238E27FC236}">
                <a16:creationId xmlns:a16="http://schemas.microsoft.com/office/drawing/2014/main" id="{2398534A-3EF9-1619-40E4-A0E4A2EBA703}"/>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BB428E4D-8B03-75B0-5937-BB37381F19C8}"/>
              </a:ext>
            </a:extLst>
          </p:cNvPr>
          <p:cNvSpPr>
            <a:spLocks noGrp="1"/>
          </p:cNvSpPr>
          <p:nvPr>
            <p:ph type="sldNum" sz="quarter" idx="12"/>
          </p:nvPr>
        </p:nvSpPr>
        <p:spPr/>
        <p:txBody>
          <a:bodyPr/>
          <a:lstStyle/>
          <a:p>
            <a:fld id="{17D92D4A-5BE1-418F-AC51-9F11A4A89637}" type="slidenum">
              <a:rPr lang="en-GB" smtClean="0"/>
              <a:t>10</a:t>
            </a:fld>
            <a:endParaRPr lang="en-GB"/>
          </a:p>
        </p:txBody>
      </p:sp>
    </p:spTree>
    <p:extLst>
      <p:ext uri="{BB962C8B-B14F-4D97-AF65-F5344CB8AC3E}">
        <p14:creationId xmlns:p14="http://schemas.microsoft.com/office/powerpoint/2010/main" val="1873541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D4EF-71C3-3723-E5BE-C14EB6C36EB4}"/>
              </a:ext>
            </a:extLst>
          </p:cNvPr>
          <p:cNvSpPr>
            <a:spLocks noGrp="1"/>
          </p:cNvSpPr>
          <p:nvPr>
            <p:ph type="title"/>
          </p:nvPr>
        </p:nvSpPr>
        <p:spPr/>
        <p:txBody>
          <a:bodyPr/>
          <a:lstStyle/>
          <a:p>
            <a:r>
              <a:rPr lang="en-GB" dirty="0"/>
              <a:t>Results</a:t>
            </a:r>
          </a:p>
        </p:txBody>
      </p:sp>
      <p:sp>
        <p:nvSpPr>
          <p:cNvPr id="3" name="Content Placeholder 2">
            <a:extLst>
              <a:ext uri="{FF2B5EF4-FFF2-40B4-BE49-F238E27FC236}">
                <a16:creationId xmlns:a16="http://schemas.microsoft.com/office/drawing/2014/main" id="{9068A34B-5F1B-C0E2-E559-FA6FFB92FCB5}"/>
              </a:ext>
            </a:extLst>
          </p:cNvPr>
          <p:cNvSpPr>
            <a:spLocks noGrp="1"/>
          </p:cNvSpPr>
          <p:nvPr>
            <p:ph idx="1"/>
          </p:nvPr>
        </p:nvSpPr>
        <p:spPr>
          <a:xfrm>
            <a:off x="838200" y="1825625"/>
            <a:ext cx="4130040" cy="4036695"/>
          </a:xfrm>
        </p:spPr>
        <p:txBody>
          <a:bodyPr>
            <a:noAutofit/>
          </a:bodyPr>
          <a:lstStyle/>
          <a:p>
            <a:r>
              <a:rPr lang="en-GB" sz="2400" dirty="0">
                <a:effectLst/>
                <a:ea typeface="Times New Roman" panose="02020603050405020304" pitchFamily="18" charset="0"/>
              </a:rPr>
              <a:t>All 9 factors were found to be individually significant (p &lt; 0.001)</a:t>
            </a:r>
          </a:p>
          <a:p>
            <a:r>
              <a:rPr lang="en-GB" sz="2400" dirty="0">
                <a:effectLst/>
                <a:ea typeface="Times New Roman" panose="02020603050405020304" pitchFamily="18" charset="0"/>
              </a:rPr>
              <a:t>Variation by factor can be seen in the proportion of marked assessments not collected</a:t>
            </a:r>
          </a:p>
          <a:p>
            <a:r>
              <a:rPr lang="en-GB" sz="2400" dirty="0">
                <a:effectLst/>
                <a:ea typeface="Times New Roman" panose="02020603050405020304" pitchFamily="18" charset="0"/>
              </a:rPr>
              <a:t>The largest variation is seen for assignment score (6% non-collection in the highest category and 25% in the lowest)</a:t>
            </a:r>
            <a:endParaRPr lang="en-GB" sz="2400" dirty="0"/>
          </a:p>
        </p:txBody>
      </p:sp>
      <p:sp>
        <p:nvSpPr>
          <p:cNvPr id="4" name="Date Placeholder 3">
            <a:extLst>
              <a:ext uri="{FF2B5EF4-FFF2-40B4-BE49-F238E27FC236}">
                <a16:creationId xmlns:a16="http://schemas.microsoft.com/office/drawing/2014/main" id="{8F71FAE1-0BD1-5B0B-ADAF-4DE99B3B0DB6}"/>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FADC9ABF-947D-B539-BA7A-F51C8F4AB9A3}"/>
              </a:ext>
            </a:extLst>
          </p:cNvPr>
          <p:cNvSpPr>
            <a:spLocks noGrp="1"/>
          </p:cNvSpPr>
          <p:nvPr>
            <p:ph type="sldNum" sz="quarter" idx="12"/>
          </p:nvPr>
        </p:nvSpPr>
        <p:spPr/>
        <p:txBody>
          <a:bodyPr/>
          <a:lstStyle/>
          <a:p>
            <a:fld id="{17D92D4A-5BE1-418F-AC51-9F11A4A89637}" type="slidenum">
              <a:rPr lang="en-GB" smtClean="0"/>
              <a:t>11</a:t>
            </a:fld>
            <a:endParaRPr lang="en-GB"/>
          </a:p>
        </p:txBody>
      </p:sp>
      <p:pic>
        <p:nvPicPr>
          <p:cNvPr id="6" name="Picture 5">
            <a:extLst>
              <a:ext uri="{FF2B5EF4-FFF2-40B4-BE49-F238E27FC236}">
                <a16:creationId xmlns:a16="http://schemas.microsoft.com/office/drawing/2014/main" id="{2F277444-B92E-8791-BD6A-8D2E61FAE8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96560" y="1574482"/>
            <a:ext cx="6054090" cy="3474720"/>
          </a:xfrm>
          <a:prstGeom prst="rect">
            <a:avLst/>
          </a:prstGeom>
          <a:noFill/>
        </p:spPr>
      </p:pic>
    </p:spTree>
    <p:extLst>
      <p:ext uri="{BB962C8B-B14F-4D97-AF65-F5344CB8AC3E}">
        <p14:creationId xmlns:p14="http://schemas.microsoft.com/office/powerpoint/2010/main" val="3130107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F3E1C-CE81-88F3-C8E3-05C65157190B}"/>
              </a:ext>
            </a:extLst>
          </p:cNvPr>
          <p:cNvSpPr>
            <a:spLocks noGrp="1"/>
          </p:cNvSpPr>
          <p:nvPr>
            <p:ph type="title"/>
          </p:nvPr>
        </p:nvSpPr>
        <p:spPr/>
        <p:txBody>
          <a:bodyPr/>
          <a:lstStyle/>
          <a:p>
            <a:r>
              <a:rPr lang="en-GB" dirty="0"/>
              <a:t>Results</a:t>
            </a:r>
          </a:p>
        </p:txBody>
      </p:sp>
      <p:sp>
        <p:nvSpPr>
          <p:cNvPr id="3" name="Content Placeholder 2">
            <a:extLst>
              <a:ext uri="{FF2B5EF4-FFF2-40B4-BE49-F238E27FC236}">
                <a16:creationId xmlns:a16="http://schemas.microsoft.com/office/drawing/2014/main" id="{BA64690A-75A8-839F-659C-82BAC03C0867}"/>
              </a:ext>
            </a:extLst>
          </p:cNvPr>
          <p:cNvSpPr>
            <a:spLocks noGrp="1"/>
          </p:cNvSpPr>
          <p:nvPr>
            <p:ph idx="1"/>
          </p:nvPr>
        </p:nvSpPr>
        <p:spPr/>
        <p:txBody>
          <a:bodyPr>
            <a:normAutofit/>
          </a:bodyPr>
          <a:lstStyle/>
          <a:p>
            <a:r>
              <a:rPr lang="en-GB" sz="2400" dirty="0">
                <a:effectLst/>
                <a:ea typeface="Times New Roman" panose="02020603050405020304" pitchFamily="18" charset="0"/>
              </a:rPr>
              <a:t>The analysis showed the order of importance of the factors to be</a:t>
            </a:r>
          </a:p>
          <a:p>
            <a:pPr lvl="1"/>
            <a:r>
              <a:rPr lang="en-GB" dirty="0">
                <a:ea typeface="Times New Roman" panose="02020603050405020304" pitchFamily="18" charset="0"/>
              </a:rPr>
              <a:t>A</a:t>
            </a:r>
            <a:r>
              <a:rPr lang="en-GB" dirty="0">
                <a:effectLst/>
                <a:ea typeface="Times New Roman" panose="02020603050405020304" pitchFamily="18" charset="0"/>
              </a:rPr>
              <a:t>ssignment score</a:t>
            </a:r>
          </a:p>
          <a:p>
            <a:pPr lvl="1"/>
            <a:r>
              <a:rPr lang="en-GB" dirty="0">
                <a:effectLst/>
                <a:ea typeface="Times New Roman" panose="02020603050405020304" pitchFamily="18" charset="0"/>
              </a:rPr>
              <a:t>Gender</a:t>
            </a:r>
          </a:p>
          <a:p>
            <a:pPr lvl="1"/>
            <a:r>
              <a:rPr lang="en-GB" dirty="0">
                <a:ea typeface="Times New Roman" panose="02020603050405020304" pitchFamily="18" charset="0"/>
              </a:rPr>
              <a:t>A</a:t>
            </a:r>
            <a:r>
              <a:rPr lang="en-GB" dirty="0">
                <a:effectLst/>
                <a:ea typeface="Times New Roman" panose="02020603050405020304" pitchFamily="18" charset="0"/>
              </a:rPr>
              <a:t>ssignment number</a:t>
            </a:r>
          </a:p>
          <a:p>
            <a:pPr lvl="1"/>
            <a:r>
              <a:rPr lang="en-GB" b="1" i="1" dirty="0">
                <a:ea typeface="Times New Roman" panose="02020603050405020304" pitchFamily="18" charset="0"/>
              </a:rPr>
              <a:t>W</a:t>
            </a:r>
            <a:r>
              <a:rPr lang="en-GB" b="1" i="1" dirty="0">
                <a:effectLst/>
                <a:ea typeface="Times New Roman" panose="02020603050405020304" pitchFamily="18" charset="0"/>
              </a:rPr>
              <a:t>hether feedback was returned before or after the cut-off date for any assessment on any course studied</a:t>
            </a:r>
          </a:p>
          <a:p>
            <a:pPr lvl="1"/>
            <a:r>
              <a:rPr lang="en-GB" dirty="0">
                <a:ea typeface="Times New Roman" panose="02020603050405020304" pitchFamily="18" charset="0"/>
              </a:rPr>
              <a:t>C</a:t>
            </a:r>
            <a:r>
              <a:rPr lang="en-GB" dirty="0">
                <a:effectLst/>
                <a:ea typeface="Times New Roman" panose="02020603050405020304" pitchFamily="18" charset="0"/>
              </a:rPr>
              <a:t>ourse level</a:t>
            </a:r>
          </a:p>
          <a:p>
            <a:pPr lvl="1"/>
            <a:r>
              <a:rPr lang="en-GB" dirty="0">
                <a:effectLst/>
                <a:ea typeface="Times New Roman" panose="02020603050405020304" pitchFamily="18" charset="0"/>
              </a:rPr>
              <a:t>Ethnicity</a:t>
            </a:r>
            <a:endParaRPr lang="en-GB" dirty="0">
              <a:ea typeface="Times New Roman" panose="02020603050405020304" pitchFamily="18" charset="0"/>
            </a:endParaRPr>
          </a:p>
          <a:p>
            <a:pPr lvl="1"/>
            <a:r>
              <a:rPr lang="en-GB" dirty="0">
                <a:ea typeface="Times New Roman" panose="02020603050405020304" pitchFamily="18" charset="0"/>
              </a:rPr>
              <a:t>W</a:t>
            </a:r>
            <a:r>
              <a:rPr lang="en-GB" dirty="0">
                <a:effectLst/>
                <a:ea typeface="Times New Roman" panose="02020603050405020304" pitchFamily="18" charset="0"/>
              </a:rPr>
              <a:t>hether or not the student had an extension</a:t>
            </a:r>
          </a:p>
          <a:p>
            <a:pPr lvl="1"/>
            <a:r>
              <a:rPr lang="en-GB" dirty="0">
                <a:ea typeface="Times New Roman" panose="02020603050405020304" pitchFamily="18" charset="0"/>
              </a:rPr>
              <a:t>T</a:t>
            </a:r>
            <a:r>
              <a:rPr lang="en-GB" dirty="0">
                <a:effectLst/>
                <a:ea typeface="Times New Roman" panose="02020603050405020304" pitchFamily="18" charset="0"/>
              </a:rPr>
              <a:t>ime taken to return the assignment</a:t>
            </a:r>
            <a:endParaRPr lang="en-GB" dirty="0"/>
          </a:p>
        </p:txBody>
      </p:sp>
      <p:sp>
        <p:nvSpPr>
          <p:cNvPr id="4" name="Date Placeholder 3">
            <a:extLst>
              <a:ext uri="{FF2B5EF4-FFF2-40B4-BE49-F238E27FC236}">
                <a16:creationId xmlns:a16="http://schemas.microsoft.com/office/drawing/2014/main" id="{4BCF7962-05EC-F385-1F95-A1E952BCF08A}"/>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6FAF36A4-3451-9C33-5B16-D4AE8CBA29B6}"/>
              </a:ext>
            </a:extLst>
          </p:cNvPr>
          <p:cNvSpPr>
            <a:spLocks noGrp="1"/>
          </p:cNvSpPr>
          <p:nvPr>
            <p:ph type="sldNum" sz="quarter" idx="12"/>
          </p:nvPr>
        </p:nvSpPr>
        <p:spPr/>
        <p:txBody>
          <a:bodyPr/>
          <a:lstStyle/>
          <a:p>
            <a:fld id="{17D92D4A-5BE1-418F-AC51-9F11A4A89637}" type="slidenum">
              <a:rPr lang="en-GB" smtClean="0"/>
              <a:t>12</a:t>
            </a:fld>
            <a:endParaRPr lang="en-GB"/>
          </a:p>
        </p:txBody>
      </p:sp>
    </p:spTree>
    <p:extLst>
      <p:ext uri="{BB962C8B-B14F-4D97-AF65-F5344CB8AC3E}">
        <p14:creationId xmlns:p14="http://schemas.microsoft.com/office/powerpoint/2010/main" val="1041141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5EC67-6FCE-4096-97B4-A8CB564B80A4}"/>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EEC1AE48-372C-7D13-2535-1B55053FD9EE}"/>
              </a:ext>
            </a:extLst>
          </p:cNvPr>
          <p:cNvSpPr>
            <a:spLocks noGrp="1"/>
          </p:cNvSpPr>
          <p:nvPr>
            <p:ph idx="1"/>
          </p:nvPr>
        </p:nvSpPr>
        <p:spPr/>
        <p:txBody>
          <a:bodyPr>
            <a:normAutofit lnSpcReduction="10000"/>
          </a:bodyPr>
          <a:lstStyle/>
          <a:p>
            <a:r>
              <a:rPr lang="en-GB" sz="2400" dirty="0">
                <a:effectLst/>
                <a:ea typeface="Times New Roman" panose="02020603050405020304" pitchFamily="18" charset="0"/>
                <a:cs typeface="Times New Roman" panose="02020603050405020304" pitchFamily="18" charset="0"/>
              </a:rPr>
              <a:t>The link between poor performance and feedback collection suggests interventions encouraging poorer performers to access feedback should be explored further</a:t>
            </a:r>
          </a:p>
          <a:p>
            <a:r>
              <a:rPr lang="en-GB" sz="2400" dirty="0">
                <a:effectLst/>
                <a:ea typeface="Times New Roman" panose="02020603050405020304" pitchFamily="18" charset="0"/>
                <a:cs typeface="Times New Roman" panose="02020603050405020304" pitchFamily="18" charset="0"/>
              </a:rPr>
              <a:t>Clear trend that in general faster return times lead to a greater likelihood of the student collecting their feedback</a:t>
            </a:r>
          </a:p>
          <a:p>
            <a:r>
              <a:rPr lang="en-GB" sz="2400" dirty="0">
                <a:ea typeface="Times New Roman" panose="02020603050405020304" pitchFamily="18" charset="0"/>
                <a:cs typeface="Times New Roman" panose="02020603050405020304" pitchFamily="18" charset="0"/>
              </a:rPr>
              <a:t>M</a:t>
            </a:r>
            <a:r>
              <a:rPr lang="en-GB" sz="2400" dirty="0">
                <a:effectLst/>
                <a:ea typeface="Times New Roman" panose="02020603050405020304" pitchFamily="18" charset="0"/>
                <a:cs typeface="Times New Roman" panose="02020603050405020304" pitchFamily="18" charset="0"/>
              </a:rPr>
              <a:t>ost significant of these factors was whether they received the feedback before the cut-off date of the next assignment they needed to submit, irrespective of whether it was for the same course or a different one</a:t>
            </a:r>
          </a:p>
          <a:p>
            <a:r>
              <a:rPr lang="en-GB" sz="2400" dirty="0">
                <a:effectLst/>
                <a:ea typeface="Times New Roman" panose="02020603050405020304" pitchFamily="18" charset="0"/>
                <a:cs typeface="Times New Roman" panose="02020603050405020304" pitchFamily="18" charset="0"/>
              </a:rPr>
              <a:t>This shows that there is a risk that students mentally move on and do not allocate time to review feedback</a:t>
            </a:r>
          </a:p>
          <a:p>
            <a:r>
              <a:rPr lang="en-GB" sz="2400" dirty="0">
                <a:effectLst/>
                <a:ea typeface="Times New Roman" panose="02020603050405020304" pitchFamily="18" charset="0"/>
                <a:cs typeface="Times New Roman" panose="02020603050405020304" pitchFamily="18" charset="0"/>
              </a:rPr>
              <a:t>Consideration should be given to having dedicated times for reviewing feedback, particularly for courses which have a modular design.</a:t>
            </a:r>
            <a:endParaRPr lang="en-GB" sz="2400" dirty="0">
              <a:effectLst/>
              <a:ea typeface="Calibri" panose="020F0502020204030204" pitchFamily="34" charset="0"/>
              <a:cs typeface="Times New Roman" panose="02020603050405020304" pitchFamily="18" charset="0"/>
            </a:endParaRP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Date Placeholder 3">
            <a:extLst>
              <a:ext uri="{FF2B5EF4-FFF2-40B4-BE49-F238E27FC236}">
                <a16:creationId xmlns:a16="http://schemas.microsoft.com/office/drawing/2014/main" id="{42B05C07-BFEC-3B33-A718-C2DA2EEABE67}"/>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A929B42E-F57D-2494-B550-1842989E7824}"/>
              </a:ext>
            </a:extLst>
          </p:cNvPr>
          <p:cNvSpPr>
            <a:spLocks noGrp="1"/>
          </p:cNvSpPr>
          <p:nvPr>
            <p:ph type="sldNum" sz="quarter" idx="12"/>
          </p:nvPr>
        </p:nvSpPr>
        <p:spPr/>
        <p:txBody>
          <a:bodyPr/>
          <a:lstStyle/>
          <a:p>
            <a:fld id="{17D92D4A-5BE1-418F-AC51-9F11A4A89637}" type="slidenum">
              <a:rPr lang="en-GB" smtClean="0"/>
              <a:t>13</a:t>
            </a:fld>
            <a:endParaRPr lang="en-GB"/>
          </a:p>
        </p:txBody>
      </p:sp>
    </p:spTree>
    <p:extLst>
      <p:ext uri="{BB962C8B-B14F-4D97-AF65-F5344CB8AC3E}">
        <p14:creationId xmlns:p14="http://schemas.microsoft.com/office/powerpoint/2010/main" val="4122415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6908F-E4EC-F8F0-E974-D7BB8E579CD8}"/>
              </a:ext>
            </a:extLst>
          </p:cNvPr>
          <p:cNvSpPr>
            <a:spLocks noGrp="1"/>
          </p:cNvSpPr>
          <p:nvPr>
            <p:ph type="title"/>
          </p:nvPr>
        </p:nvSpPr>
        <p:spPr/>
        <p:txBody>
          <a:bodyPr/>
          <a:lstStyle/>
          <a:p>
            <a:r>
              <a:rPr lang="en-GB" dirty="0"/>
              <a:t>Publication</a:t>
            </a:r>
          </a:p>
        </p:txBody>
      </p:sp>
      <p:sp>
        <p:nvSpPr>
          <p:cNvPr id="3" name="Content Placeholder 2">
            <a:extLst>
              <a:ext uri="{FF2B5EF4-FFF2-40B4-BE49-F238E27FC236}">
                <a16:creationId xmlns:a16="http://schemas.microsoft.com/office/drawing/2014/main" id="{CF5BA942-0231-884D-73F8-6F268BF93DE3}"/>
              </a:ext>
            </a:extLst>
          </p:cNvPr>
          <p:cNvSpPr>
            <a:spLocks noGrp="1"/>
          </p:cNvSpPr>
          <p:nvPr>
            <p:ph idx="1"/>
          </p:nvPr>
        </p:nvSpPr>
        <p:spPr/>
        <p:txBody>
          <a:bodyPr>
            <a:normAutofit/>
          </a:bodyPr>
          <a:lstStyle/>
          <a:p>
            <a:r>
              <a:rPr lang="en-GB" dirty="0"/>
              <a:t>This work has now been published in Educational Researcher</a:t>
            </a:r>
          </a:p>
          <a:p>
            <a:pPr marL="0" indent="0">
              <a:buNone/>
            </a:pPr>
            <a:r>
              <a:rPr lang="en-GB" b="0" i="0" dirty="0">
                <a:effectLst/>
                <a:latin typeface="Segoe UI" panose="020B0502040204020203" pitchFamily="34" charset="0"/>
                <a:hlinkClick r:id="rId2" tooltip="Original URL: https://doi.org/10.3102/0013189X241285416. Click or tap if you trust this link."/>
              </a:rPr>
              <a:t>https://doi.org/10.3102/0013189X241285416</a:t>
            </a:r>
            <a:endParaRPr lang="en-GB" b="0" i="0" dirty="0">
              <a:effectLst/>
              <a:latin typeface="Segoe UI" panose="020B0502040204020203" pitchFamily="34" charset="0"/>
            </a:endParaRPr>
          </a:p>
          <a:p>
            <a:pPr marL="0" indent="0">
              <a:buNone/>
            </a:pPr>
            <a:endParaRPr lang="en-GB" dirty="0">
              <a:latin typeface="Segoe UI" panose="020B0502040204020203" pitchFamily="34" charset="0"/>
            </a:endParaRPr>
          </a:p>
          <a:p>
            <a:pPr marL="0" indent="0">
              <a:buNone/>
            </a:pPr>
            <a:r>
              <a:rPr lang="en-GB" dirty="0">
                <a:latin typeface="Segoe UI" panose="020B0502040204020203" pitchFamily="34" charset="0"/>
              </a:rPr>
              <a:t>And on the scholarship exchange are the two original reports</a:t>
            </a:r>
          </a:p>
          <a:p>
            <a:pPr marL="0" indent="0">
              <a:buNone/>
            </a:pPr>
            <a:endParaRPr lang="en-GB" dirty="0"/>
          </a:p>
          <a:p>
            <a:pPr marL="0" indent="0">
              <a:buNone/>
            </a:pPr>
            <a:r>
              <a:rPr lang="en-GB" dirty="0">
                <a:hlinkClick r:id="rId3"/>
              </a:rPr>
              <a:t>Student use of TMA feedback</a:t>
            </a:r>
            <a:endParaRPr lang="en-GB" dirty="0"/>
          </a:p>
          <a:p>
            <a:pPr marL="0" indent="0">
              <a:buNone/>
            </a:pPr>
            <a:r>
              <a:rPr lang="en-GB" dirty="0">
                <a:hlinkClick r:id="rId4"/>
              </a:rPr>
              <a:t>Improving student use of feedback on marked Tutor Marked Assignments (TMAs). </a:t>
            </a:r>
            <a:r>
              <a:rPr lang="en-GB" dirty="0" err="1">
                <a:hlinkClick r:id="rId4"/>
              </a:rPr>
              <a:t>eSTEeM</a:t>
            </a:r>
            <a:r>
              <a:rPr lang="en-GB" dirty="0">
                <a:hlinkClick r:id="rId4"/>
              </a:rPr>
              <a:t> Final Report.</a:t>
            </a:r>
            <a:endParaRPr lang="en-GB" dirty="0"/>
          </a:p>
        </p:txBody>
      </p:sp>
      <p:sp>
        <p:nvSpPr>
          <p:cNvPr id="4" name="Date Placeholder 3">
            <a:extLst>
              <a:ext uri="{FF2B5EF4-FFF2-40B4-BE49-F238E27FC236}">
                <a16:creationId xmlns:a16="http://schemas.microsoft.com/office/drawing/2014/main" id="{683DC14B-9AB7-8889-1324-94F07B576771}"/>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CEDDCD3B-082E-0283-E649-A8B4025DA3D1}"/>
              </a:ext>
            </a:extLst>
          </p:cNvPr>
          <p:cNvSpPr>
            <a:spLocks noGrp="1"/>
          </p:cNvSpPr>
          <p:nvPr>
            <p:ph type="sldNum" sz="quarter" idx="12"/>
          </p:nvPr>
        </p:nvSpPr>
        <p:spPr/>
        <p:txBody>
          <a:bodyPr/>
          <a:lstStyle/>
          <a:p>
            <a:fld id="{17D92D4A-5BE1-418F-AC51-9F11A4A89637}" type="slidenum">
              <a:rPr lang="en-GB" smtClean="0"/>
              <a:t>14</a:t>
            </a:fld>
            <a:endParaRPr lang="en-GB"/>
          </a:p>
        </p:txBody>
      </p:sp>
    </p:spTree>
    <p:extLst>
      <p:ext uri="{BB962C8B-B14F-4D97-AF65-F5344CB8AC3E}">
        <p14:creationId xmlns:p14="http://schemas.microsoft.com/office/powerpoint/2010/main" val="357424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Why this project?</a:t>
            </a:r>
          </a:p>
        </p:txBody>
      </p:sp>
      <p:sp>
        <p:nvSpPr>
          <p:cNvPr id="3" name="Content Placeholder 2"/>
          <p:cNvSpPr>
            <a:spLocks noGrp="1"/>
          </p:cNvSpPr>
          <p:nvPr>
            <p:ph idx="1"/>
          </p:nvPr>
        </p:nvSpPr>
        <p:spPr/>
        <p:txBody>
          <a:bodyPr>
            <a:normAutofit/>
          </a:bodyPr>
          <a:lstStyle/>
          <a:p>
            <a:r>
              <a:rPr lang="en-GB" dirty="0"/>
              <a:t>Feedback on TMAs is a major element of the learning experience for distance students</a:t>
            </a:r>
          </a:p>
          <a:p>
            <a:r>
              <a:rPr lang="en-GB" dirty="0"/>
              <a:t>More insight is needed into the type of feedback valued by students, and the way in which they use it</a:t>
            </a:r>
          </a:p>
          <a:p>
            <a:r>
              <a:rPr lang="en-GB" dirty="0"/>
              <a:t>A significant proportion of students do not pick up their marked TMAs – around 10% for all 19J modules across the university</a:t>
            </a:r>
          </a:p>
          <a:p>
            <a:r>
              <a:rPr lang="en-GB" dirty="0"/>
              <a:t>This represents about 40,000 uncollected scripts – and an enormous amount of work on the part of tutors</a:t>
            </a:r>
          </a:p>
        </p:txBody>
      </p:sp>
      <p:sp>
        <p:nvSpPr>
          <p:cNvPr id="4" name="Date Placeholder 3">
            <a:extLst>
              <a:ext uri="{FF2B5EF4-FFF2-40B4-BE49-F238E27FC236}">
                <a16:creationId xmlns:a16="http://schemas.microsoft.com/office/drawing/2014/main" id="{B6121AC2-54B1-476C-B25C-BAA8C52CE536}"/>
              </a:ext>
            </a:extLst>
          </p:cNvPr>
          <p:cNvSpPr>
            <a:spLocks noGrp="1"/>
          </p:cNvSpPr>
          <p:nvPr>
            <p:ph type="dt" sz="half" idx="10"/>
          </p:nvPr>
        </p:nvSpPr>
        <p:spPr/>
        <p:txBody>
          <a:bodyPr/>
          <a:lstStyle/>
          <a:p>
            <a:fld id="{B2739DFC-9482-43DD-84DB-00CB997CA0A3}" type="datetime1">
              <a:rPr lang="en-GB" smtClean="0"/>
              <a:t>11/11/2024</a:t>
            </a:fld>
            <a:endParaRPr lang="en-GB"/>
          </a:p>
        </p:txBody>
      </p:sp>
      <p:sp>
        <p:nvSpPr>
          <p:cNvPr id="5" name="Slide Number Placeholder 4">
            <a:extLst>
              <a:ext uri="{FF2B5EF4-FFF2-40B4-BE49-F238E27FC236}">
                <a16:creationId xmlns:a16="http://schemas.microsoft.com/office/drawing/2014/main" id="{4B3E1195-53AA-4810-A58B-C38268CE0CBC}"/>
              </a:ext>
            </a:extLst>
          </p:cNvPr>
          <p:cNvSpPr>
            <a:spLocks noGrp="1"/>
          </p:cNvSpPr>
          <p:nvPr>
            <p:ph type="sldNum" sz="quarter" idx="12"/>
          </p:nvPr>
        </p:nvSpPr>
        <p:spPr/>
        <p:txBody>
          <a:bodyPr/>
          <a:lstStyle/>
          <a:p>
            <a:fld id="{17D92D4A-5BE1-418F-AC51-9F11A4A89637}" type="slidenum">
              <a:rPr lang="en-GB" smtClean="0"/>
              <a:t>2</a:t>
            </a:fld>
            <a:endParaRPr lang="en-GB"/>
          </a:p>
        </p:txBody>
      </p:sp>
    </p:spTree>
    <p:extLst>
      <p:ext uri="{BB962C8B-B14F-4D97-AF65-F5344CB8AC3E}">
        <p14:creationId xmlns:p14="http://schemas.microsoft.com/office/powerpoint/2010/main" val="1404534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14FC5-9F67-490E-4FD9-BE03D321EAF3}"/>
              </a:ext>
            </a:extLst>
          </p:cNvPr>
          <p:cNvSpPr>
            <a:spLocks noGrp="1"/>
          </p:cNvSpPr>
          <p:nvPr>
            <p:ph type="title"/>
          </p:nvPr>
        </p:nvSpPr>
        <p:spPr>
          <a:xfrm>
            <a:off x="108284" y="0"/>
            <a:ext cx="10515600" cy="721895"/>
          </a:xfrm>
        </p:spPr>
        <p:txBody>
          <a:bodyPr/>
          <a:lstStyle/>
          <a:p>
            <a:r>
              <a:rPr lang="en-GB" dirty="0"/>
              <a:t>Not one project but three!</a:t>
            </a:r>
          </a:p>
        </p:txBody>
      </p:sp>
      <p:sp>
        <p:nvSpPr>
          <p:cNvPr id="3" name="Content Placeholder 2">
            <a:extLst>
              <a:ext uri="{FF2B5EF4-FFF2-40B4-BE49-F238E27FC236}">
                <a16:creationId xmlns:a16="http://schemas.microsoft.com/office/drawing/2014/main" id="{BF9E0A7D-B1A5-9D8D-DC3B-D2A2CC5F5C19}"/>
              </a:ext>
            </a:extLst>
          </p:cNvPr>
          <p:cNvSpPr>
            <a:spLocks noGrp="1"/>
          </p:cNvSpPr>
          <p:nvPr>
            <p:ph idx="1"/>
          </p:nvPr>
        </p:nvSpPr>
        <p:spPr>
          <a:xfrm>
            <a:off x="741947" y="721894"/>
            <a:ext cx="10515600" cy="5847348"/>
          </a:xfrm>
        </p:spPr>
        <p:txBody>
          <a:bodyPr>
            <a:noAutofit/>
          </a:bodyPr>
          <a:lstStyle/>
          <a:p>
            <a:pPr marL="0" indent="0">
              <a:lnSpc>
                <a:spcPct val="107000"/>
              </a:lnSpc>
              <a:spcAft>
                <a:spcPts val="800"/>
              </a:spcAft>
              <a:buNone/>
            </a:pPr>
            <a:r>
              <a:rPr lang="en-GB" sz="1600" b="1" dirty="0">
                <a:effectLst/>
                <a:latin typeface="Calibri" panose="020F0502020204030204" pitchFamily="34" charset="0"/>
                <a:ea typeface="Calibri" panose="020F0502020204030204" pitchFamily="34" charset="0"/>
                <a:cs typeface="Times New Roman" panose="02020603050405020304" pitchFamily="18" charset="0"/>
              </a:rPr>
              <a:t>This project has three distinct phases  over three years</a:t>
            </a:r>
          </a:p>
          <a:p>
            <a:pPr marL="0" indent="0">
              <a:lnSpc>
                <a:spcPct val="107000"/>
              </a:lnSpc>
              <a:spcAft>
                <a:spcPts val="800"/>
              </a:spcAft>
              <a:buNone/>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Phase  1: Lead by Carol Calvert and Clare Morris</a:t>
            </a:r>
          </a:p>
          <a:p>
            <a:pPr marL="1143000" lvl="2" indent="-228600">
              <a:lnSpc>
                <a:spcPct val="107000"/>
              </a:lnSpc>
              <a:spcAft>
                <a:spcPts val="800"/>
              </a:spcAft>
              <a:buFont typeface="Arial" panose="020B0604020202020204" pitchFamily="34" charset="0"/>
              <a:buChar char="•"/>
              <a:tabLst>
                <a:tab pos="1371600" algn="l"/>
              </a:tabLs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Investigated feedback collection rates</a:t>
            </a:r>
          </a:p>
          <a:p>
            <a:pPr marL="1143000" lvl="2" indent="-228600">
              <a:lnSpc>
                <a:spcPct val="107000"/>
              </a:lnSpc>
              <a:spcAft>
                <a:spcPts val="800"/>
              </a:spcAft>
              <a:buFont typeface="Arial" panose="020B0604020202020204" pitchFamily="34" charset="0"/>
              <a:buChar char="•"/>
              <a:tabLst>
                <a:tab pos="1371600" algn="l"/>
              </a:tabLs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Surveyed of students on statistics modules about their views on TMA feedback </a:t>
            </a:r>
          </a:p>
          <a:p>
            <a:pPr marL="1143000" indent="0">
              <a:lnSpc>
                <a:spcPct val="107000"/>
              </a:lnSpc>
              <a:spcAft>
                <a:spcPts val="800"/>
              </a:spcAft>
              <a:buNone/>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Phase II( </a:t>
            </a:r>
            <a:r>
              <a:rPr lang="en-GB" sz="1600" b="1" dirty="0" err="1">
                <a:effectLst/>
                <a:latin typeface="Calibri" panose="020F0502020204030204" pitchFamily="34" charset="0"/>
                <a:ea typeface="Calibri" panose="020F0502020204030204" pitchFamily="34" charset="0"/>
                <a:cs typeface="Times New Roman" panose="02020603050405020304" pitchFamily="18" charset="0"/>
              </a:rPr>
              <a:t>eSTEeM</a:t>
            </a:r>
            <a:r>
              <a:rPr lang="en-GB" sz="1600" b="1" dirty="0">
                <a:effectLst/>
                <a:latin typeface="Calibri" panose="020F0502020204030204" pitchFamily="34" charset="0"/>
                <a:ea typeface="Calibri" panose="020F0502020204030204" pitchFamily="34" charset="0"/>
                <a:cs typeface="Times New Roman" panose="02020603050405020304" pitchFamily="18" charset="0"/>
              </a:rPr>
              <a:t> funded): Carol Calvert, Clare Morris and Colette Christiansen</a:t>
            </a:r>
          </a:p>
          <a:p>
            <a:pPr marL="1143000" lvl="2" indent="-228600">
              <a:lnSpc>
                <a:spcPct val="107000"/>
              </a:lnSpc>
              <a:spcAft>
                <a:spcPts val="800"/>
              </a:spcAft>
              <a:buFont typeface="Arial" panose="020B0604020202020204" pitchFamily="34" charset="0"/>
              <a:buChar char="•"/>
              <a:tabLst>
                <a:tab pos="1371600" algn="l"/>
              </a:tabLst>
            </a:pPr>
            <a:r>
              <a:rPr lang="en-GB" sz="1600" b="1" dirty="0" err="1">
                <a:effectLst/>
                <a:latin typeface="Calibri" panose="020F0502020204030204" pitchFamily="34" charset="0"/>
                <a:ea typeface="Calibri" panose="020F0502020204030204" pitchFamily="34" charset="0"/>
                <a:cs typeface="Times New Roman" panose="02020603050405020304" pitchFamily="18" charset="0"/>
              </a:rPr>
              <a:t>eSTEeM</a:t>
            </a:r>
            <a:r>
              <a:rPr lang="en-GB" sz="1600" b="1" dirty="0">
                <a:effectLst/>
                <a:latin typeface="Calibri" panose="020F0502020204030204" pitchFamily="34" charset="0"/>
                <a:ea typeface="Calibri" panose="020F0502020204030204" pitchFamily="34" charset="0"/>
                <a:cs typeface="Times New Roman" panose="02020603050405020304" pitchFamily="18" charset="0"/>
              </a:rPr>
              <a:t> funded project to extend questionnaire across economics and statistics</a:t>
            </a:r>
          </a:p>
          <a:p>
            <a:pPr marL="1143000" lvl="2" indent="-228600">
              <a:lnSpc>
                <a:spcPct val="107000"/>
              </a:lnSpc>
              <a:spcAft>
                <a:spcPts val="800"/>
              </a:spcAft>
              <a:buFont typeface="Arial" panose="020B0604020202020204" pitchFamily="34" charset="0"/>
              <a:buChar char="•"/>
              <a:tabLst>
                <a:tab pos="1371600" algn="l"/>
              </a:tabLs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Five Als involved in collection of qualitative information from  their students</a:t>
            </a:r>
          </a:p>
          <a:p>
            <a:pPr marL="1143000" lvl="2" indent="-228600">
              <a:lnSpc>
                <a:spcPct val="107000"/>
              </a:lnSpc>
              <a:spcAft>
                <a:spcPts val="800"/>
              </a:spcAft>
              <a:buFont typeface="Arial" panose="020B0604020202020204" pitchFamily="34" charset="0"/>
              <a:buChar char="•"/>
              <a:tabLst>
                <a:tab pos="1371600" algn="l"/>
              </a:tabLs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Dissemination  to Als and students </a:t>
            </a:r>
          </a:p>
          <a:p>
            <a:pPr marL="1143000" lvl="2" indent="-228600">
              <a:lnSpc>
                <a:spcPct val="107000"/>
              </a:lnSpc>
              <a:spcAft>
                <a:spcPts val="800"/>
              </a:spcAft>
              <a:buFont typeface="Arial" panose="020B0604020202020204" pitchFamily="34" charset="0"/>
              <a:buChar char="•"/>
              <a:tabLst>
                <a:tab pos="1371600" algn="l"/>
              </a:tabLst>
            </a:pP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Phase III ( </a:t>
            </a:r>
            <a:r>
              <a:rPr lang="en-GB" sz="1600" b="1" dirty="0" err="1">
                <a:effectLst/>
                <a:latin typeface="Calibri" panose="020F0502020204030204" pitchFamily="34" charset="0"/>
                <a:ea typeface="Calibri" panose="020F0502020204030204" pitchFamily="34" charset="0"/>
                <a:cs typeface="Times New Roman" panose="02020603050405020304" pitchFamily="18" charset="0"/>
              </a:rPr>
              <a:t>eSTEeM</a:t>
            </a:r>
            <a:r>
              <a:rPr lang="en-GB" sz="1600" b="1" dirty="0">
                <a:effectLst/>
                <a:latin typeface="Calibri" panose="020F0502020204030204" pitchFamily="34" charset="0"/>
                <a:ea typeface="Calibri" panose="020F0502020204030204" pitchFamily="34" charset="0"/>
                <a:cs typeface="Times New Roman" panose="02020603050405020304" pitchFamily="18" charset="0"/>
              </a:rPr>
              <a:t> funded): Colette Christiansen and Carol Calvert  </a:t>
            </a:r>
          </a:p>
          <a:p>
            <a:pPr marL="1143000" lvl="2" indent="-228600">
              <a:lnSpc>
                <a:spcPct val="107000"/>
              </a:lnSpc>
              <a:spcAft>
                <a:spcPts val="800"/>
              </a:spcAft>
              <a:buFont typeface="Arial" panose="020B0604020202020204" pitchFamily="34" charset="0"/>
              <a:buChar char="•"/>
              <a:tabLst>
                <a:tab pos="1371600" algn="l"/>
              </a:tabLs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Further statistical analysis of factors impacting feedback collection</a:t>
            </a:r>
          </a:p>
          <a:p>
            <a:pPr marL="1143000" lvl="2" indent="-228600">
              <a:lnSpc>
                <a:spcPct val="107000"/>
              </a:lnSpc>
              <a:spcAft>
                <a:spcPts val="800"/>
              </a:spcAft>
              <a:buFont typeface="Arial" panose="020B0604020202020204" pitchFamily="34" charset="0"/>
              <a:buChar char="•"/>
              <a:tabLst>
                <a:tab pos="1371600" algn="l"/>
              </a:tabLst>
            </a:pPr>
            <a:r>
              <a:rPr lang="en-GB" sz="1600" b="1" dirty="0">
                <a:effectLst/>
                <a:latin typeface="Calibri" panose="020F0502020204030204" pitchFamily="34" charset="0"/>
                <a:ea typeface="Calibri" panose="020F0502020204030204" pitchFamily="34" charset="0"/>
                <a:cs typeface="Times New Roman" panose="02020603050405020304" pitchFamily="18" charset="0"/>
              </a:rPr>
              <a:t>  Further dissemination via publication</a:t>
            </a:r>
          </a:p>
          <a:p>
            <a:pPr marL="0" indent="0">
              <a:lnSpc>
                <a:spcPct val="107000"/>
              </a:lnSpc>
              <a:spcAft>
                <a:spcPts val="800"/>
              </a:spcAft>
              <a:buNone/>
            </a:pP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21AEBDEB-F264-8E5F-699D-9E74D9DBE905}"/>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5E370EAE-9118-A64B-D587-7833BB17A831}"/>
              </a:ext>
            </a:extLst>
          </p:cNvPr>
          <p:cNvSpPr>
            <a:spLocks noGrp="1"/>
          </p:cNvSpPr>
          <p:nvPr>
            <p:ph type="sldNum" sz="quarter" idx="12"/>
          </p:nvPr>
        </p:nvSpPr>
        <p:spPr/>
        <p:txBody>
          <a:bodyPr/>
          <a:lstStyle/>
          <a:p>
            <a:fld id="{17D92D4A-5BE1-418F-AC51-9F11A4A89637}" type="slidenum">
              <a:rPr lang="en-GB" smtClean="0"/>
              <a:t>3</a:t>
            </a:fld>
            <a:endParaRPr lang="en-GB"/>
          </a:p>
        </p:txBody>
      </p:sp>
    </p:spTree>
    <p:extLst>
      <p:ext uri="{BB962C8B-B14F-4D97-AF65-F5344CB8AC3E}">
        <p14:creationId xmlns:p14="http://schemas.microsoft.com/office/powerpoint/2010/main" val="380748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Aims of the project</a:t>
            </a:r>
          </a:p>
        </p:txBody>
      </p:sp>
      <p:sp>
        <p:nvSpPr>
          <p:cNvPr id="3" name="Content Placeholder 2"/>
          <p:cNvSpPr>
            <a:spLocks noGrp="1"/>
          </p:cNvSpPr>
          <p:nvPr>
            <p:ph idx="1"/>
          </p:nvPr>
        </p:nvSpPr>
        <p:spPr/>
        <p:txBody>
          <a:bodyPr/>
          <a:lstStyle/>
          <a:p>
            <a:r>
              <a:rPr lang="en-GB" dirty="0"/>
              <a:t>To obtain a more in-depth understanding of how students use feedback on TMAs, and what they regard as ‘useful’</a:t>
            </a:r>
          </a:p>
          <a:p>
            <a:r>
              <a:rPr lang="en-GB" dirty="0"/>
              <a:t>To provide this information to ALs in order to inform their marking practice</a:t>
            </a:r>
          </a:p>
          <a:p>
            <a:r>
              <a:rPr lang="en-GB" dirty="0"/>
              <a:t>To educate ALs on systems tracking feedback collection</a:t>
            </a:r>
          </a:p>
          <a:p>
            <a:r>
              <a:rPr lang="en-GB" dirty="0"/>
              <a:t>To provide advice to students on the use of feedback, based on the views of their peers</a:t>
            </a:r>
          </a:p>
          <a:p>
            <a:r>
              <a:rPr lang="en-GB" dirty="0"/>
              <a:t>To obtain a more in-depth understanding of which factors affect whether or not a student collects their feedback</a:t>
            </a:r>
          </a:p>
        </p:txBody>
      </p:sp>
      <p:sp>
        <p:nvSpPr>
          <p:cNvPr id="4" name="Date Placeholder 3">
            <a:extLst>
              <a:ext uri="{FF2B5EF4-FFF2-40B4-BE49-F238E27FC236}">
                <a16:creationId xmlns:a16="http://schemas.microsoft.com/office/drawing/2014/main" id="{DAD0F249-1564-468A-9C7C-8B8C5339E48D}"/>
              </a:ext>
            </a:extLst>
          </p:cNvPr>
          <p:cNvSpPr>
            <a:spLocks noGrp="1"/>
          </p:cNvSpPr>
          <p:nvPr>
            <p:ph type="dt" sz="half" idx="10"/>
          </p:nvPr>
        </p:nvSpPr>
        <p:spPr/>
        <p:txBody>
          <a:bodyPr/>
          <a:lstStyle/>
          <a:p>
            <a:fld id="{FFDC1291-79B9-4CE4-8AB6-C43279AD95A6}" type="datetime1">
              <a:rPr lang="en-GB" smtClean="0"/>
              <a:t>11/11/2024</a:t>
            </a:fld>
            <a:endParaRPr lang="en-GB"/>
          </a:p>
        </p:txBody>
      </p:sp>
      <p:sp>
        <p:nvSpPr>
          <p:cNvPr id="5" name="Slide Number Placeholder 4">
            <a:extLst>
              <a:ext uri="{FF2B5EF4-FFF2-40B4-BE49-F238E27FC236}">
                <a16:creationId xmlns:a16="http://schemas.microsoft.com/office/drawing/2014/main" id="{EC8D3894-B3CC-4CE4-B1EC-12ACB35BE629}"/>
              </a:ext>
            </a:extLst>
          </p:cNvPr>
          <p:cNvSpPr>
            <a:spLocks noGrp="1"/>
          </p:cNvSpPr>
          <p:nvPr>
            <p:ph type="sldNum" sz="quarter" idx="12"/>
          </p:nvPr>
        </p:nvSpPr>
        <p:spPr/>
        <p:txBody>
          <a:bodyPr/>
          <a:lstStyle/>
          <a:p>
            <a:fld id="{17D92D4A-5BE1-418F-AC51-9F11A4A89637}" type="slidenum">
              <a:rPr lang="en-GB" smtClean="0"/>
              <a:t>4</a:t>
            </a:fld>
            <a:endParaRPr lang="en-GB"/>
          </a:p>
        </p:txBody>
      </p:sp>
    </p:spTree>
    <p:extLst>
      <p:ext uri="{BB962C8B-B14F-4D97-AF65-F5344CB8AC3E}">
        <p14:creationId xmlns:p14="http://schemas.microsoft.com/office/powerpoint/2010/main" val="60675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91886"/>
          </a:xfrm>
        </p:spPr>
        <p:txBody>
          <a:bodyPr/>
          <a:lstStyle/>
          <a:p>
            <a:pPr algn="ctr"/>
            <a:r>
              <a:rPr lang="en-GB" b="1" dirty="0"/>
              <a:t>Design of study: Phase I and II</a:t>
            </a:r>
          </a:p>
        </p:txBody>
      </p:sp>
      <p:sp>
        <p:nvSpPr>
          <p:cNvPr id="3" name="Content Placeholder 2"/>
          <p:cNvSpPr>
            <a:spLocks noGrp="1"/>
          </p:cNvSpPr>
          <p:nvPr>
            <p:ph idx="1"/>
          </p:nvPr>
        </p:nvSpPr>
        <p:spPr>
          <a:xfrm>
            <a:off x="838200" y="1460500"/>
            <a:ext cx="10515600" cy="4351338"/>
          </a:xfrm>
        </p:spPr>
        <p:txBody>
          <a:bodyPr>
            <a:normAutofit/>
          </a:bodyPr>
          <a:lstStyle/>
          <a:p>
            <a:r>
              <a:rPr lang="en-GB" dirty="0"/>
              <a:t>Anonymous questionnaire to students  provided qualitative information on what students say they value in TMA  feedback.</a:t>
            </a:r>
          </a:p>
          <a:p>
            <a:r>
              <a:rPr lang="en-GB" dirty="0"/>
              <a:t>Analysis of central data provided information of which students were less likely to pick up their marked TMAs.</a:t>
            </a:r>
          </a:p>
          <a:p>
            <a:r>
              <a:rPr lang="en-GB" dirty="0"/>
              <a:t> Qualitative information was provided by a small group of tutors through   discussion with  volunteers from amongst their own students.  Findings were discussed with tutors at a series of events</a:t>
            </a:r>
          </a:p>
          <a:p>
            <a:r>
              <a:rPr lang="en-GB" dirty="0"/>
              <a:t>Summary document of advice to students was compiled from the findings and placed on module websites</a:t>
            </a:r>
          </a:p>
        </p:txBody>
      </p:sp>
      <p:sp>
        <p:nvSpPr>
          <p:cNvPr id="4" name="Date Placeholder 3">
            <a:extLst>
              <a:ext uri="{FF2B5EF4-FFF2-40B4-BE49-F238E27FC236}">
                <a16:creationId xmlns:a16="http://schemas.microsoft.com/office/drawing/2014/main" id="{4B1AA33D-35DB-48B3-84EA-39F3EAB473A5}"/>
              </a:ext>
            </a:extLst>
          </p:cNvPr>
          <p:cNvSpPr>
            <a:spLocks noGrp="1"/>
          </p:cNvSpPr>
          <p:nvPr>
            <p:ph type="dt" sz="half" idx="10"/>
          </p:nvPr>
        </p:nvSpPr>
        <p:spPr/>
        <p:txBody>
          <a:bodyPr/>
          <a:lstStyle/>
          <a:p>
            <a:fld id="{4ADEA652-6490-4515-AE61-AAFF7B59A8D0}" type="datetime1">
              <a:rPr lang="en-GB" smtClean="0"/>
              <a:t>11/11/2024</a:t>
            </a:fld>
            <a:endParaRPr lang="en-GB"/>
          </a:p>
        </p:txBody>
      </p:sp>
      <p:sp>
        <p:nvSpPr>
          <p:cNvPr id="5" name="Slide Number Placeholder 4">
            <a:extLst>
              <a:ext uri="{FF2B5EF4-FFF2-40B4-BE49-F238E27FC236}">
                <a16:creationId xmlns:a16="http://schemas.microsoft.com/office/drawing/2014/main" id="{DCB1F95F-F08A-4696-A340-39C77001F6C6}"/>
              </a:ext>
            </a:extLst>
          </p:cNvPr>
          <p:cNvSpPr>
            <a:spLocks noGrp="1"/>
          </p:cNvSpPr>
          <p:nvPr>
            <p:ph type="sldNum" sz="quarter" idx="12"/>
          </p:nvPr>
        </p:nvSpPr>
        <p:spPr/>
        <p:txBody>
          <a:bodyPr/>
          <a:lstStyle/>
          <a:p>
            <a:fld id="{17D92D4A-5BE1-418F-AC51-9F11A4A89637}" type="slidenum">
              <a:rPr lang="en-GB" smtClean="0"/>
              <a:t>5</a:t>
            </a:fld>
            <a:endParaRPr lang="en-GB"/>
          </a:p>
        </p:txBody>
      </p:sp>
    </p:spTree>
    <p:extLst>
      <p:ext uri="{BB962C8B-B14F-4D97-AF65-F5344CB8AC3E}">
        <p14:creationId xmlns:p14="http://schemas.microsoft.com/office/powerpoint/2010/main" val="1416280248"/>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AECBF-A5F5-405F-8F38-B923D326CBEE}"/>
              </a:ext>
            </a:extLst>
          </p:cNvPr>
          <p:cNvSpPr>
            <a:spLocks noGrp="1"/>
          </p:cNvSpPr>
          <p:nvPr>
            <p:ph type="title"/>
          </p:nvPr>
        </p:nvSpPr>
        <p:spPr/>
        <p:txBody>
          <a:bodyPr/>
          <a:lstStyle/>
          <a:p>
            <a:r>
              <a:rPr lang="en-GB" dirty="0"/>
              <a:t>Usefulness of different aspects of feedback</a:t>
            </a:r>
          </a:p>
        </p:txBody>
      </p:sp>
      <p:sp>
        <p:nvSpPr>
          <p:cNvPr id="4" name="Date Placeholder 3">
            <a:extLst>
              <a:ext uri="{FF2B5EF4-FFF2-40B4-BE49-F238E27FC236}">
                <a16:creationId xmlns:a16="http://schemas.microsoft.com/office/drawing/2014/main" id="{FD1877E2-BEEB-4FBC-83BC-7E0840832B12}"/>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98449805-9E6E-475C-9CF7-7FA64E3A3A97}"/>
              </a:ext>
            </a:extLst>
          </p:cNvPr>
          <p:cNvSpPr>
            <a:spLocks noGrp="1"/>
          </p:cNvSpPr>
          <p:nvPr>
            <p:ph type="sldNum" sz="quarter" idx="12"/>
          </p:nvPr>
        </p:nvSpPr>
        <p:spPr/>
        <p:txBody>
          <a:bodyPr/>
          <a:lstStyle/>
          <a:p>
            <a:fld id="{17D92D4A-5BE1-418F-AC51-9F11A4A89637}" type="slidenum">
              <a:rPr lang="en-GB" smtClean="0"/>
              <a:t>6</a:t>
            </a:fld>
            <a:endParaRPr lang="en-GB"/>
          </a:p>
        </p:txBody>
      </p:sp>
      <p:sp>
        <p:nvSpPr>
          <p:cNvPr id="8" name="TextBox 7">
            <a:extLst>
              <a:ext uri="{FF2B5EF4-FFF2-40B4-BE49-F238E27FC236}">
                <a16:creationId xmlns:a16="http://schemas.microsoft.com/office/drawing/2014/main" id="{91FC0FA0-279D-45CB-97FB-697197C7B100}"/>
              </a:ext>
            </a:extLst>
          </p:cNvPr>
          <p:cNvSpPr txBox="1"/>
          <p:nvPr/>
        </p:nvSpPr>
        <p:spPr>
          <a:xfrm>
            <a:off x="9610725" y="1593907"/>
            <a:ext cx="2933700" cy="2031325"/>
          </a:xfrm>
          <a:prstGeom prst="rect">
            <a:avLst/>
          </a:prstGeom>
          <a:noFill/>
        </p:spPr>
        <p:txBody>
          <a:bodyPr wrap="square" rtlCol="0">
            <a:spAutoFit/>
          </a:bodyPr>
          <a:lstStyle/>
          <a:p>
            <a:r>
              <a:rPr lang="en-GB" dirty="0"/>
              <a:t>Students find general comments </a:t>
            </a:r>
            <a:r>
              <a:rPr lang="en-GB" dirty="0" err="1"/>
              <a:t>eg</a:t>
            </a:r>
            <a:r>
              <a:rPr lang="en-GB" dirty="0"/>
              <a:t> “You need to be careful to answer the question completely”</a:t>
            </a:r>
          </a:p>
          <a:p>
            <a:endParaRPr lang="en-GB" dirty="0"/>
          </a:p>
          <a:p>
            <a:endParaRPr lang="en-GB" dirty="0"/>
          </a:p>
          <a:p>
            <a:endParaRPr lang="en-GB" dirty="0"/>
          </a:p>
        </p:txBody>
      </p:sp>
      <p:sp>
        <p:nvSpPr>
          <p:cNvPr id="9" name="Arrow: Right 8">
            <a:extLst>
              <a:ext uri="{FF2B5EF4-FFF2-40B4-BE49-F238E27FC236}">
                <a16:creationId xmlns:a16="http://schemas.microsoft.com/office/drawing/2014/main" id="{ABB9B2BD-5CD3-4C0D-AD9A-0B9F15AD53A6}"/>
              </a:ext>
            </a:extLst>
          </p:cNvPr>
          <p:cNvSpPr/>
          <p:nvPr/>
        </p:nvSpPr>
        <p:spPr>
          <a:xfrm rot="9299249">
            <a:off x="8212682" y="2326256"/>
            <a:ext cx="1076325"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loud 9">
            <a:extLst>
              <a:ext uri="{FF2B5EF4-FFF2-40B4-BE49-F238E27FC236}">
                <a16:creationId xmlns:a16="http://schemas.microsoft.com/office/drawing/2014/main" id="{D9E0688B-1FE3-47A8-9AF5-41FA7A7A8670}"/>
              </a:ext>
            </a:extLst>
          </p:cNvPr>
          <p:cNvSpPr/>
          <p:nvPr/>
        </p:nvSpPr>
        <p:spPr>
          <a:xfrm>
            <a:off x="9322157" y="1460491"/>
            <a:ext cx="2869843" cy="1477596"/>
          </a:xfrm>
          <a:prstGeom prst="cloud">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a:extLst>
              <a:ext uri="{FF2B5EF4-FFF2-40B4-BE49-F238E27FC236}">
                <a16:creationId xmlns:a16="http://schemas.microsoft.com/office/drawing/2014/main" id="{81853499-319C-46D7-92C2-8AED0EEBE4B8}"/>
              </a:ext>
            </a:extLst>
          </p:cNvPr>
          <p:cNvSpPr txBox="1"/>
          <p:nvPr/>
        </p:nvSpPr>
        <p:spPr>
          <a:xfrm>
            <a:off x="1938338" y="5433020"/>
            <a:ext cx="3314700" cy="923330"/>
          </a:xfrm>
          <a:prstGeom prst="rect">
            <a:avLst/>
          </a:prstGeom>
          <a:noFill/>
        </p:spPr>
        <p:txBody>
          <a:bodyPr wrap="square" rtlCol="0">
            <a:spAutoFit/>
          </a:bodyPr>
          <a:lstStyle/>
          <a:p>
            <a:r>
              <a:rPr lang="en-GB" dirty="0"/>
              <a:t>M140 students find it very useful to be directed to the units compared to DD126 students</a:t>
            </a:r>
          </a:p>
        </p:txBody>
      </p:sp>
      <p:sp>
        <p:nvSpPr>
          <p:cNvPr id="12" name="Cloud 11">
            <a:extLst>
              <a:ext uri="{FF2B5EF4-FFF2-40B4-BE49-F238E27FC236}">
                <a16:creationId xmlns:a16="http://schemas.microsoft.com/office/drawing/2014/main" id="{5925F288-D299-44CD-BFEF-0EB68FBB8E4E}"/>
              </a:ext>
            </a:extLst>
          </p:cNvPr>
          <p:cNvSpPr/>
          <p:nvPr/>
        </p:nvSpPr>
        <p:spPr>
          <a:xfrm>
            <a:off x="1752600" y="5155887"/>
            <a:ext cx="3314700" cy="1477596"/>
          </a:xfrm>
          <a:prstGeom prst="cloud">
            <a:avLst/>
          </a:prstGeom>
          <a:solidFill>
            <a:schemeClr val="accent1">
              <a:alpha val="2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 name="Content Placeholder 15">
            <a:extLst>
              <a:ext uri="{FF2B5EF4-FFF2-40B4-BE49-F238E27FC236}">
                <a16:creationId xmlns:a16="http://schemas.microsoft.com/office/drawing/2014/main" id="{69569AB6-C8BD-4CE0-9018-D60F674B6D41}"/>
              </a:ext>
            </a:extLst>
          </p:cNvPr>
          <p:cNvPicPr>
            <a:picLocks noGrp="1" noChangeAspect="1"/>
          </p:cNvPicPr>
          <p:nvPr>
            <p:ph idx="1"/>
          </p:nvPr>
        </p:nvPicPr>
        <p:blipFill>
          <a:blip r:embed="rId2"/>
          <a:stretch>
            <a:fillRect/>
          </a:stretch>
        </p:blipFill>
        <p:spPr>
          <a:xfrm>
            <a:off x="416520" y="1344995"/>
            <a:ext cx="7810634" cy="3433396"/>
          </a:xfrm>
        </p:spPr>
      </p:pic>
      <p:sp>
        <p:nvSpPr>
          <p:cNvPr id="17" name="Arrow: Right 16">
            <a:extLst>
              <a:ext uri="{FF2B5EF4-FFF2-40B4-BE49-F238E27FC236}">
                <a16:creationId xmlns:a16="http://schemas.microsoft.com/office/drawing/2014/main" id="{057CAD15-A74C-4844-854D-77C2748A16C5}"/>
              </a:ext>
            </a:extLst>
          </p:cNvPr>
          <p:cNvSpPr/>
          <p:nvPr/>
        </p:nvSpPr>
        <p:spPr>
          <a:xfrm rot="17360171">
            <a:off x="3631035" y="4720864"/>
            <a:ext cx="765289"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5014F824-E067-4E11-A7C3-581409C06D20}"/>
              </a:ext>
            </a:extLst>
          </p:cNvPr>
          <p:cNvSpPr txBox="1"/>
          <p:nvPr/>
        </p:nvSpPr>
        <p:spPr>
          <a:xfrm>
            <a:off x="9004478" y="4875910"/>
            <a:ext cx="2869843" cy="1477328"/>
          </a:xfrm>
          <a:prstGeom prst="rect">
            <a:avLst/>
          </a:prstGeom>
          <a:noFill/>
        </p:spPr>
        <p:txBody>
          <a:bodyPr wrap="square" rtlCol="0">
            <a:spAutoFit/>
          </a:bodyPr>
          <a:lstStyle/>
          <a:p>
            <a:r>
              <a:rPr lang="en-GB" dirty="0"/>
              <a:t>Level 1- Blue M140</a:t>
            </a:r>
          </a:p>
          <a:p>
            <a:r>
              <a:rPr lang="en-GB" dirty="0"/>
              <a:t>               Orange  DD126</a:t>
            </a:r>
          </a:p>
          <a:p>
            <a:endParaRPr lang="en-GB" dirty="0"/>
          </a:p>
          <a:p>
            <a:r>
              <a:rPr lang="en-GB" dirty="0"/>
              <a:t>Level 2 –Grey DD209</a:t>
            </a:r>
          </a:p>
          <a:p>
            <a:r>
              <a:rPr lang="en-GB" dirty="0"/>
              <a:t>                Yellow M248</a:t>
            </a:r>
          </a:p>
        </p:txBody>
      </p:sp>
      <p:sp>
        <p:nvSpPr>
          <p:cNvPr id="19" name="TextBox 18">
            <a:extLst>
              <a:ext uri="{FF2B5EF4-FFF2-40B4-BE49-F238E27FC236}">
                <a16:creationId xmlns:a16="http://schemas.microsoft.com/office/drawing/2014/main" id="{68F101B2-BEB6-4F99-86F3-1801BB1E4B55}"/>
              </a:ext>
            </a:extLst>
          </p:cNvPr>
          <p:cNvSpPr txBox="1"/>
          <p:nvPr/>
        </p:nvSpPr>
        <p:spPr>
          <a:xfrm>
            <a:off x="5981700" y="5571519"/>
            <a:ext cx="2249299" cy="646331"/>
          </a:xfrm>
          <a:prstGeom prst="rect">
            <a:avLst/>
          </a:prstGeom>
          <a:noFill/>
        </p:spPr>
        <p:txBody>
          <a:bodyPr wrap="square" rtlCol="0">
            <a:spAutoFit/>
          </a:bodyPr>
          <a:lstStyle/>
          <a:p>
            <a:r>
              <a:rPr lang="en-GB" dirty="0"/>
              <a:t>Positive comments matter  to students</a:t>
            </a:r>
          </a:p>
        </p:txBody>
      </p:sp>
      <p:sp>
        <p:nvSpPr>
          <p:cNvPr id="20" name="Cloud 19">
            <a:extLst>
              <a:ext uri="{FF2B5EF4-FFF2-40B4-BE49-F238E27FC236}">
                <a16:creationId xmlns:a16="http://schemas.microsoft.com/office/drawing/2014/main" id="{597C110C-3763-4FD6-BBF5-125F9B01AFDE}"/>
              </a:ext>
            </a:extLst>
          </p:cNvPr>
          <p:cNvSpPr/>
          <p:nvPr/>
        </p:nvSpPr>
        <p:spPr>
          <a:xfrm>
            <a:off x="5646916" y="5291669"/>
            <a:ext cx="2369771" cy="1197351"/>
          </a:xfrm>
          <a:prstGeom prst="cloud">
            <a:avLst/>
          </a:prstGeom>
          <a:solidFill>
            <a:schemeClr val="accent1">
              <a:alpha val="2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Arrow: Right 20">
            <a:extLst>
              <a:ext uri="{FF2B5EF4-FFF2-40B4-BE49-F238E27FC236}">
                <a16:creationId xmlns:a16="http://schemas.microsoft.com/office/drawing/2014/main" id="{9EF827E5-ED88-40A6-B72D-4F15B5C8B8DE}"/>
              </a:ext>
            </a:extLst>
          </p:cNvPr>
          <p:cNvSpPr/>
          <p:nvPr/>
        </p:nvSpPr>
        <p:spPr>
          <a:xfrm rot="14319181">
            <a:off x="5941186" y="4644174"/>
            <a:ext cx="1076325"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27150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Dissemination to tutors</a:t>
            </a:r>
          </a:p>
        </p:txBody>
      </p:sp>
      <p:sp>
        <p:nvSpPr>
          <p:cNvPr id="3" name="Content Placeholder 2"/>
          <p:cNvSpPr>
            <a:spLocks noGrp="1"/>
          </p:cNvSpPr>
          <p:nvPr>
            <p:ph idx="1"/>
          </p:nvPr>
        </p:nvSpPr>
        <p:spPr/>
        <p:txBody>
          <a:bodyPr/>
          <a:lstStyle/>
          <a:p>
            <a:r>
              <a:rPr lang="en-GB" dirty="0"/>
              <a:t>Discussions with tutors highlighted a range of areas including</a:t>
            </a:r>
          </a:p>
          <a:p>
            <a:pPr lvl="1"/>
            <a:r>
              <a:rPr lang="en-GB" dirty="0"/>
              <a:t>The extent to which tutors prompted students to collect feedback varied widely</a:t>
            </a:r>
          </a:p>
          <a:p>
            <a:pPr lvl="1"/>
            <a:r>
              <a:rPr lang="en-GB" dirty="0"/>
              <a:t>Many tutors were unaware that they could check whether students had collected feedback</a:t>
            </a:r>
          </a:p>
          <a:p>
            <a:pPr lvl="1"/>
            <a:r>
              <a:rPr lang="en-GB" dirty="0"/>
              <a:t>Tutors’ view was that anxiety was a barrier for students and good students were more likely to collect their feedback</a:t>
            </a:r>
          </a:p>
          <a:p>
            <a:pPr lvl="1"/>
            <a:r>
              <a:rPr lang="en-GB" dirty="0"/>
              <a:t>Use of the PT3 Assessment summary form varies widely between tutors and more guidance on what this summary should include would be very helpful</a:t>
            </a:r>
          </a:p>
          <a:p>
            <a:pPr lvl="1"/>
            <a:r>
              <a:rPr lang="en-GB" dirty="0"/>
              <a:t>Similarly more guidance on monitoring</a:t>
            </a:r>
          </a:p>
          <a:p>
            <a:pPr lvl="1"/>
            <a:endParaRPr lang="en-GB" dirty="0"/>
          </a:p>
        </p:txBody>
      </p:sp>
      <p:sp>
        <p:nvSpPr>
          <p:cNvPr id="4" name="Date Placeholder 3">
            <a:extLst>
              <a:ext uri="{FF2B5EF4-FFF2-40B4-BE49-F238E27FC236}">
                <a16:creationId xmlns:a16="http://schemas.microsoft.com/office/drawing/2014/main" id="{CAB694FB-F255-4E18-B5FF-36E5B0683670}"/>
              </a:ext>
            </a:extLst>
          </p:cNvPr>
          <p:cNvSpPr>
            <a:spLocks noGrp="1"/>
          </p:cNvSpPr>
          <p:nvPr>
            <p:ph type="dt" sz="half" idx="10"/>
          </p:nvPr>
        </p:nvSpPr>
        <p:spPr/>
        <p:txBody>
          <a:bodyPr/>
          <a:lstStyle/>
          <a:p>
            <a:fld id="{A942061E-9506-4B51-935D-BD16B55E994A}" type="datetime1">
              <a:rPr lang="en-GB" smtClean="0"/>
              <a:t>11/11/2024</a:t>
            </a:fld>
            <a:endParaRPr lang="en-GB"/>
          </a:p>
        </p:txBody>
      </p:sp>
      <p:sp>
        <p:nvSpPr>
          <p:cNvPr id="5" name="Slide Number Placeholder 4">
            <a:extLst>
              <a:ext uri="{FF2B5EF4-FFF2-40B4-BE49-F238E27FC236}">
                <a16:creationId xmlns:a16="http://schemas.microsoft.com/office/drawing/2014/main" id="{BF67C4E9-9A4B-4732-B0BC-9C3655A60B62}"/>
              </a:ext>
            </a:extLst>
          </p:cNvPr>
          <p:cNvSpPr>
            <a:spLocks noGrp="1"/>
          </p:cNvSpPr>
          <p:nvPr>
            <p:ph type="sldNum" sz="quarter" idx="12"/>
          </p:nvPr>
        </p:nvSpPr>
        <p:spPr/>
        <p:txBody>
          <a:bodyPr/>
          <a:lstStyle/>
          <a:p>
            <a:fld id="{17D92D4A-5BE1-418F-AC51-9F11A4A89637}" type="slidenum">
              <a:rPr lang="en-GB" smtClean="0"/>
              <a:t>7</a:t>
            </a:fld>
            <a:endParaRPr lang="en-GB"/>
          </a:p>
        </p:txBody>
      </p:sp>
    </p:spTree>
    <p:extLst>
      <p:ext uri="{BB962C8B-B14F-4D97-AF65-F5344CB8AC3E}">
        <p14:creationId xmlns:p14="http://schemas.microsoft.com/office/powerpoint/2010/main" val="308315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Advice to students and from students</a:t>
            </a:r>
          </a:p>
        </p:txBody>
      </p:sp>
      <p:sp>
        <p:nvSpPr>
          <p:cNvPr id="3" name="Content Placeholder 2"/>
          <p:cNvSpPr>
            <a:spLocks noGrp="1"/>
          </p:cNvSpPr>
          <p:nvPr>
            <p:ph idx="1"/>
          </p:nvPr>
        </p:nvSpPr>
        <p:spPr>
          <a:xfrm>
            <a:off x="838200" y="1571624"/>
            <a:ext cx="10725150" cy="4784725"/>
          </a:xfrm>
        </p:spPr>
        <p:txBody>
          <a:bodyPr>
            <a:normAutofit fontScale="92500" lnSpcReduction="10000"/>
          </a:bodyPr>
          <a:lstStyle/>
          <a:p>
            <a:pPr marL="0" indent="0">
              <a:buNone/>
            </a:pPr>
            <a:r>
              <a:rPr lang="en-GB" dirty="0"/>
              <a:t>Some sample comments in answer to the question ‘What piece of advice about feedback would you give to someone starting their first module?’:</a:t>
            </a:r>
          </a:p>
          <a:p>
            <a:pPr lvl="0"/>
            <a:r>
              <a:rPr lang="en-GB" dirty="0"/>
              <a:t>Read the feedback initially then go back the next day once emotions surrounding marks have subsided. Read, and review, then revisit the comments a few days later</a:t>
            </a:r>
          </a:p>
          <a:p>
            <a:pPr lvl="0"/>
            <a:r>
              <a:rPr lang="en-GB" dirty="0"/>
              <a:t>Focus on applying the feedback given rather than focusing on your assessment score</a:t>
            </a:r>
          </a:p>
          <a:p>
            <a:pPr lvl="0"/>
            <a:r>
              <a:rPr lang="en-GB" dirty="0"/>
              <a:t>Try not to get too upset if your mark isn't as high as you'd hoped or wanted</a:t>
            </a:r>
          </a:p>
          <a:p>
            <a:pPr lvl="0"/>
            <a:r>
              <a:rPr lang="en-GB" dirty="0"/>
              <a:t>It's for your own good. If you don't know where you are going wrong, how do you expect to improve?</a:t>
            </a:r>
          </a:p>
          <a:p>
            <a:pPr marL="0" indent="0">
              <a:buNone/>
            </a:pPr>
            <a:r>
              <a:rPr lang="en-GB" sz="2800" b="1" dirty="0"/>
              <a:t>A4 sheet of advice distilled from the ‘advice’ comments</a:t>
            </a:r>
          </a:p>
          <a:p>
            <a:pPr marL="0" indent="0">
              <a:buNone/>
            </a:pPr>
            <a:r>
              <a:rPr lang="en-GB" sz="2800" b="1" dirty="0"/>
              <a:t>Quite a few course teams have placed this on their module websites</a:t>
            </a:r>
          </a:p>
          <a:p>
            <a:pPr lvl="0"/>
            <a:endParaRPr lang="en-GB" dirty="0"/>
          </a:p>
        </p:txBody>
      </p:sp>
      <p:sp>
        <p:nvSpPr>
          <p:cNvPr id="4" name="Date Placeholder 3">
            <a:extLst>
              <a:ext uri="{FF2B5EF4-FFF2-40B4-BE49-F238E27FC236}">
                <a16:creationId xmlns:a16="http://schemas.microsoft.com/office/drawing/2014/main" id="{2E028F17-A707-4F6E-ADF8-BD5B4AC114C9}"/>
              </a:ext>
            </a:extLst>
          </p:cNvPr>
          <p:cNvSpPr>
            <a:spLocks noGrp="1"/>
          </p:cNvSpPr>
          <p:nvPr>
            <p:ph type="dt" sz="half" idx="10"/>
          </p:nvPr>
        </p:nvSpPr>
        <p:spPr/>
        <p:txBody>
          <a:bodyPr/>
          <a:lstStyle/>
          <a:p>
            <a:fld id="{EE9C2CD5-3B98-44C3-9C67-FA9DBE25DD0C}" type="datetime1">
              <a:rPr lang="en-GB" smtClean="0"/>
              <a:t>11/11/2024</a:t>
            </a:fld>
            <a:endParaRPr lang="en-GB"/>
          </a:p>
        </p:txBody>
      </p:sp>
      <p:sp>
        <p:nvSpPr>
          <p:cNvPr id="5" name="Slide Number Placeholder 4">
            <a:extLst>
              <a:ext uri="{FF2B5EF4-FFF2-40B4-BE49-F238E27FC236}">
                <a16:creationId xmlns:a16="http://schemas.microsoft.com/office/drawing/2014/main" id="{64FF51F0-AE07-4D6E-A351-01B352AA0572}"/>
              </a:ext>
            </a:extLst>
          </p:cNvPr>
          <p:cNvSpPr>
            <a:spLocks noGrp="1"/>
          </p:cNvSpPr>
          <p:nvPr>
            <p:ph type="sldNum" sz="quarter" idx="12"/>
          </p:nvPr>
        </p:nvSpPr>
        <p:spPr/>
        <p:txBody>
          <a:bodyPr/>
          <a:lstStyle/>
          <a:p>
            <a:fld id="{17D92D4A-5BE1-418F-AC51-9F11A4A89637}" type="slidenum">
              <a:rPr lang="en-GB" smtClean="0"/>
              <a:t>8</a:t>
            </a:fld>
            <a:endParaRPr lang="en-GB"/>
          </a:p>
        </p:txBody>
      </p:sp>
    </p:spTree>
    <p:extLst>
      <p:ext uri="{BB962C8B-B14F-4D97-AF65-F5344CB8AC3E}">
        <p14:creationId xmlns:p14="http://schemas.microsoft.com/office/powerpoint/2010/main" val="3381210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AEE9B-10CD-5130-844A-21B71D794F42}"/>
              </a:ext>
            </a:extLst>
          </p:cNvPr>
          <p:cNvSpPr>
            <a:spLocks noGrp="1"/>
          </p:cNvSpPr>
          <p:nvPr>
            <p:ph type="title"/>
          </p:nvPr>
        </p:nvSpPr>
        <p:spPr/>
        <p:txBody>
          <a:bodyPr/>
          <a:lstStyle/>
          <a:p>
            <a:r>
              <a:rPr lang="en-GB" dirty="0"/>
              <a:t>Design of study: Phase III</a:t>
            </a:r>
          </a:p>
        </p:txBody>
      </p:sp>
      <p:sp>
        <p:nvSpPr>
          <p:cNvPr id="3" name="Content Placeholder 2">
            <a:extLst>
              <a:ext uri="{FF2B5EF4-FFF2-40B4-BE49-F238E27FC236}">
                <a16:creationId xmlns:a16="http://schemas.microsoft.com/office/drawing/2014/main" id="{C0D14F88-CD30-4977-2762-3408A6233890}"/>
              </a:ext>
            </a:extLst>
          </p:cNvPr>
          <p:cNvSpPr>
            <a:spLocks noGrp="1"/>
          </p:cNvSpPr>
          <p:nvPr>
            <p:ph idx="1"/>
          </p:nvPr>
        </p:nvSpPr>
        <p:spPr/>
        <p:txBody>
          <a:bodyPr>
            <a:normAutofit/>
          </a:bodyPr>
          <a:lstStyle/>
          <a:p>
            <a:r>
              <a:rPr lang="en-GB" sz="2400" dirty="0">
                <a:effectLst/>
                <a:ea typeface="Calibri" panose="020F0502020204030204" pitchFamily="34" charset="0"/>
                <a:cs typeface="Times New Roman" panose="02020603050405020304" pitchFamily="18" charset="0"/>
              </a:rPr>
              <a:t>Data held on The Open University systems for students across all undergraduate modules was linked enabling both student characteristics and scores on assignments to be related to the propensity to pick up assignment feedback</a:t>
            </a:r>
          </a:p>
          <a:p>
            <a:r>
              <a:rPr lang="en-GB" sz="2400" dirty="0">
                <a:ea typeface="Calibri" panose="020F0502020204030204" pitchFamily="34" charset="0"/>
                <a:cs typeface="Times New Roman" panose="02020603050405020304" pitchFamily="18" charset="0"/>
              </a:rPr>
              <a:t>The study included 88,000 students who were actively studying in October 2022</a:t>
            </a:r>
          </a:p>
          <a:p>
            <a:r>
              <a:rPr lang="en-GB" sz="2400" dirty="0">
                <a:effectLst/>
                <a:ea typeface="Calibri" panose="020F0502020204030204" pitchFamily="34" charset="0"/>
                <a:cs typeface="Times New Roman" panose="02020603050405020304" pitchFamily="18" charset="0"/>
              </a:rPr>
              <a:t>The data </a:t>
            </a:r>
            <a:r>
              <a:rPr lang="en-GB" sz="2400" dirty="0">
                <a:ea typeface="Calibri" panose="020F0502020204030204" pitchFamily="34" charset="0"/>
                <a:cs typeface="Times New Roman" panose="02020603050405020304" pitchFamily="18" charset="0"/>
              </a:rPr>
              <a:t>included 296,628 TMAs</a:t>
            </a:r>
          </a:p>
          <a:p>
            <a:r>
              <a:rPr lang="en-GB" sz="2400" dirty="0">
                <a:cs typeface="Times New Roman" panose="02020603050405020304" pitchFamily="18" charset="0"/>
              </a:rPr>
              <a:t>The data included 9 factors in three key areas covering </a:t>
            </a:r>
          </a:p>
          <a:p>
            <a:pPr lvl="1"/>
            <a:r>
              <a:rPr lang="en-GB" sz="2000" dirty="0">
                <a:cs typeface="Times New Roman" panose="02020603050405020304" pitchFamily="18" charset="0"/>
              </a:rPr>
              <a:t>demographic factors (gender, ethnicity, Index of Multiple Deprivation (IMD)), </a:t>
            </a:r>
          </a:p>
          <a:p>
            <a:pPr lvl="1"/>
            <a:r>
              <a:rPr lang="en-GB" sz="2000" dirty="0">
                <a:cs typeface="Times New Roman" panose="02020603050405020304" pitchFamily="18" charset="0"/>
              </a:rPr>
              <a:t>assessment related factors (level, whether the assignment was the first, second or third in the course, performance of student on the assignment) and</a:t>
            </a:r>
          </a:p>
          <a:p>
            <a:pPr lvl="1"/>
            <a:r>
              <a:rPr lang="en-GB" sz="2000" dirty="0">
                <a:cs typeface="Times New Roman" panose="02020603050405020304" pitchFamily="18" charset="0"/>
              </a:rPr>
              <a:t>timeliness factors (whether the student had an extension, the return time from assignment cut-off date, whether the return was before or after the next assessment cut-off dates for any of modules studied). </a:t>
            </a:r>
          </a:p>
        </p:txBody>
      </p:sp>
      <p:sp>
        <p:nvSpPr>
          <p:cNvPr id="4" name="Date Placeholder 3">
            <a:extLst>
              <a:ext uri="{FF2B5EF4-FFF2-40B4-BE49-F238E27FC236}">
                <a16:creationId xmlns:a16="http://schemas.microsoft.com/office/drawing/2014/main" id="{F3F9DF60-4C93-6A7F-850C-BC7ECD16DC09}"/>
              </a:ext>
            </a:extLst>
          </p:cNvPr>
          <p:cNvSpPr>
            <a:spLocks noGrp="1"/>
          </p:cNvSpPr>
          <p:nvPr>
            <p:ph type="dt" sz="half" idx="10"/>
          </p:nvPr>
        </p:nvSpPr>
        <p:spPr/>
        <p:txBody>
          <a:bodyPr/>
          <a:lstStyle/>
          <a:p>
            <a:fld id="{EF7A2BAD-E203-4174-87A6-09C0A9DC5B03}" type="datetime1">
              <a:rPr lang="en-GB" smtClean="0"/>
              <a:t>11/11/2024</a:t>
            </a:fld>
            <a:endParaRPr lang="en-GB"/>
          </a:p>
        </p:txBody>
      </p:sp>
      <p:sp>
        <p:nvSpPr>
          <p:cNvPr id="5" name="Slide Number Placeholder 4">
            <a:extLst>
              <a:ext uri="{FF2B5EF4-FFF2-40B4-BE49-F238E27FC236}">
                <a16:creationId xmlns:a16="http://schemas.microsoft.com/office/drawing/2014/main" id="{E2222F9F-87DE-8EED-D260-EA5AF1802A49}"/>
              </a:ext>
            </a:extLst>
          </p:cNvPr>
          <p:cNvSpPr>
            <a:spLocks noGrp="1"/>
          </p:cNvSpPr>
          <p:nvPr>
            <p:ph type="sldNum" sz="quarter" idx="12"/>
          </p:nvPr>
        </p:nvSpPr>
        <p:spPr/>
        <p:txBody>
          <a:bodyPr/>
          <a:lstStyle/>
          <a:p>
            <a:fld id="{17D92D4A-5BE1-418F-AC51-9F11A4A89637}" type="slidenum">
              <a:rPr lang="en-GB" smtClean="0"/>
              <a:t>9</a:t>
            </a:fld>
            <a:endParaRPr lang="en-GB"/>
          </a:p>
        </p:txBody>
      </p:sp>
    </p:spTree>
    <p:extLst>
      <p:ext uri="{BB962C8B-B14F-4D97-AF65-F5344CB8AC3E}">
        <p14:creationId xmlns:p14="http://schemas.microsoft.com/office/powerpoint/2010/main" val="3184049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1940</TotalTime>
  <Words>1212</Words>
  <Application>Microsoft Office PowerPoint</Application>
  <PresentationFormat>Widescreen</PresentationFormat>
  <Paragraphs>127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Segoe UI</vt:lpstr>
      <vt:lpstr>Times New Roman</vt:lpstr>
      <vt:lpstr>Office Theme</vt:lpstr>
      <vt:lpstr>Improving student use of feedback on marked TMAs</vt:lpstr>
      <vt:lpstr>Why this project?</vt:lpstr>
      <vt:lpstr>Not one project but three!</vt:lpstr>
      <vt:lpstr>Aims of the project</vt:lpstr>
      <vt:lpstr>Design of study: Phase I and II</vt:lpstr>
      <vt:lpstr>Usefulness of different aspects of feedback</vt:lpstr>
      <vt:lpstr>Dissemination to tutors</vt:lpstr>
      <vt:lpstr>Advice to students and from students</vt:lpstr>
      <vt:lpstr>Design of study: Phase III</vt:lpstr>
      <vt:lpstr>Design of Study</vt:lpstr>
      <vt:lpstr>Results</vt:lpstr>
      <vt:lpstr>Results</vt:lpstr>
      <vt:lpstr>Conclusions</vt:lpstr>
      <vt:lpstr>Publication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student use of feedback on marked TMAs</dc:title>
  <dc:creator>Microsoft account</dc:creator>
  <cp:lastModifiedBy>Diane.Ford</cp:lastModifiedBy>
  <cp:revision>33</cp:revision>
  <dcterms:created xsi:type="dcterms:W3CDTF">2021-02-09T22:12:56Z</dcterms:created>
  <dcterms:modified xsi:type="dcterms:W3CDTF">2024-11-11T09:40:22Z</dcterms:modified>
</cp:coreProperties>
</file>