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7" r:id="rId3"/>
  </p:sldMasterIdLst>
  <p:notesMasterIdLst>
    <p:notesMasterId r:id="rId8"/>
  </p:notesMasterIdLst>
  <p:sldIdLst>
    <p:sldId id="256" r:id="rId4"/>
    <p:sldId id="272" r:id="rId5"/>
    <p:sldId id="274" r:id="rId6"/>
    <p:sldId id="275" r:id="rId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8" userDrawn="1">
          <p15:clr>
            <a:srgbClr val="A4A3A4"/>
          </p15:clr>
        </p15:guide>
        <p15:guide id="2" pos="299" userDrawn="1">
          <p15:clr>
            <a:srgbClr val="A4A3A4"/>
          </p15:clr>
        </p15:guide>
        <p15:guide id="3" pos="2880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pos="612" userDrawn="1">
          <p15:clr>
            <a:srgbClr val="A4A3A4"/>
          </p15:clr>
        </p15:guide>
        <p15:guide id="6" pos="514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ynda.Cook" initials="L" lastIdx="1" clrIdx="0">
    <p:extLst>
      <p:ext uri="{19B8F6BF-5375-455C-9EA6-DF929625EA0E}">
        <p15:presenceInfo xmlns:p15="http://schemas.microsoft.com/office/powerpoint/2012/main" userId="S-1-5-21-2118997552-836320393-1615622311-1144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34" autoAdjust="0"/>
    <p:restoredTop sz="89550" autoAdjust="0"/>
  </p:normalViewPr>
  <p:slideViewPr>
    <p:cSldViewPr snapToGrid="0">
      <p:cViewPr varScale="1">
        <p:scale>
          <a:sx n="100" d="100"/>
          <a:sy n="100" d="100"/>
        </p:scale>
        <p:origin x="1632" y="96"/>
      </p:cViewPr>
      <p:guideLst>
        <p:guide orient="horz" pos="368"/>
        <p:guide pos="299"/>
        <p:guide pos="2880"/>
        <p:guide orient="horz" pos="2160"/>
        <p:guide pos="612"/>
        <p:guide pos="51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1F331-249A-42D1-BFDC-2436EB74F1D5}" type="datetimeFigureOut">
              <a:rPr lang="en-GB" smtClean="0"/>
              <a:t>22/10/2018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7283BC-0DE9-4E73-A48B-1F4E9D5D7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98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7283BC-0DE9-4E73-A48B-1F4E9D5D7E0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013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7283BC-0DE9-4E73-A48B-1F4E9D5D7E0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875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7283BC-0DE9-4E73-A48B-1F4E9D5D7E0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4185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7283BC-0DE9-4E73-A48B-1F4E9D5D7E0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731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="" xmlns:a16="http://schemas.microsoft.com/office/drawing/2014/main" id="{168418F8-B52F-4661-8ABA-69BB3ADD667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861" y="2160001"/>
            <a:ext cx="7920773" cy="997196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="" xmlns:a16="http://schemas.microsoft.com/office/drawing/2014/main" id="{52444CB2-243C-41A0-8F6C-F772E768A3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15861" y="3166992"/>
            <a:ext cx="7920774" cy="2492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SUB TITLE IN HERE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="" xmlns:a16="http://schemas.microsoft.com/office/drawing/2014/main" id="{924475ED-B6F3-4114-A316-943C1E2B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723230" y="6501208"/>
            <a:ext cx="2057400" cy="13849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EDC1F67E-6248-496F-8483-98A65C33F8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107" y="5538158"/>
            <a:ext cx="1508916" cy="1032300"/>
          </a:xfrm>
          <a:prstGeom prst="rect">
            <a:avLst/>
          </a:prstGeom>
        </p:spPr>
      </p:pic>
      <p:pic>
        <p:nvPicPr>
          <p:cNvPr id="6" name="Picture 2" descr="esteem-education-logo-orang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83522"/>
            <a:ext cx="1776248" cy="474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5318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an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=""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=""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=""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88601" y="1150618"/>
            <a:ext cx="8263493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4A7B25A5-6B91-4CE2-93B8-754812DA02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  <p:pic>
        <p:nvPicPr>
          <p:cNvPr id="6" name="Picture 2" descr="esteem-education-logo-orang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83522"/>
            <a:ext cx="1776248" cy="474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4489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med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=""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=""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=""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44140" y="1150618"/>
            <a:ext cx="60079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07245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Graphs and graphics can be positioned over the grey box</a:t>
            </a:r>
          </a:p>
        </p:txBody>
      </p:sp>
      <p:sp>
        <p:nvSpPr>
          <p:cNvPr id="14" name="Title 1">
            <a:extLst>
              <a:ext uri="{FF2B5EF4-FFF2-40B4-BE49-F238E27FC236}">
                <a16:creationId xmlns="" xmlns:a16="http://schemas.microsoft.com/office/drawing/2014/main" id="{07EECFAC-7182-49C4-A276-219F1E7C7B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  <p:pic>
        <p:nvPicPr>
          <p:cNvPr id="7" name="Picture 2" descr="esteem-education-logo-orang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83522"/>
            <a:ext cx="1776248" cy="474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966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=""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=""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=""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5E866B34-8A6C-492A-96F1-5F307C6EA65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  <p:pic>
        <p:nvPicPr>
          <p:cNvPr id="7" name="Picture 2" descr="esteem-education-logo-orang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83522"/>
            <a:ext cx="1776248" cy="474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327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ch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=""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=""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=""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2486367"/>
          </a:xfrm>
          <a:prstGeom prst="rect">
            <a:avLst/>
          </a:prstGeom>
        </p:spPr>
        <p:txBody>
          <a:bodyPr lIns="36000" tIns="36000" rIns="36000" bIns="36000" numCol="2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Charts, graphs and graphics can be positioned over the grey box.</a:t>
            </a:r>
            <a:br>
              <a:rPr lang="en-US" dirty="0"/>
            </a:b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="" xmlns:a16="http://schemas.microsoft.com/office/drawing/2014/main" id="{1870E1B6-0ECF-4B89-8FAB-09D00538EB5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0" y="3873242"/>
            <a:ext cx="3855539" cy="2486367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0" name="Title 1">
            <a:extLst>
              <a:ext uri="{FF2B5EF4-FFF2-40B4-BE49-F238E27FC236}">
                <a16:creationId xmlns="" xmlns:a16="http://schemas.microsoft.com/office/drawing/2014/main" id="{25259958-3FB9-4566-8AB7-D98E4FCD49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  <p:pic>
        <p:nvPicPr>
          <p:cNvPr id="9" name="Picture 2" descr="esteem-education-logo-orang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83522"/>
            <a:ext cx="1776248" cy="474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16113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3 colum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=""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=""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="" xmlns:a16="http://schemas.microsoft.com/office/drawing/2014/main" id="{4E768777-3248-42B2-85F9-58D5B20C6E6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86030" y="1150618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=""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83259" y="1150615"/>
            <a:ext cx="2869035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Title 1">
            <a:extLst>
              <a:ext uri="{FF2B5EF4-FFF2-40B4-BE49-F238E27FC236}">
                <a16:creationId xmlns="" xmlns:a16="http://schemas.microsoft.com/office/drawing/2014/main" id="{99316F6E-405A-4A01-9184-79CC1058A9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  <p:pic>
        <p:nvPicPr>
          <p:cNvPr id="8" name="Picture 2" descr="esteem-education-logo-orang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83522"/>
            <a:ext cx="1776248" cy="474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9459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row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=""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=""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8263493" cy="2278381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Charts, graphs and graphics can be positioned over the grey box.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/>
              <a:t>Body text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=""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1" y="3566179"/>
            <a:ext cx="8263493" cy="2798784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D65438FC-7DE5-43FA-96AA-BA01B74D04B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  <p:pic>
        <p:nvPicPr>
          <p:cNvPr id="7" name="Picture 2" descr="esteem-education-logo-orang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83522"/>
            <a:ext cx="1776248" cy="474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9672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- just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=""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=""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="" xmlns:a16="http://schemas.microsoft.com/office/drawing/2014/main" id="{56ABEA7B-7448-4E43-A7A4-3421CD2E27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FDA22121-4331-41E2-B269-75755B8049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8801" y="1150618"/>
            <a:ext cx="8263493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Body text</a:t>
            </a:r>
          </a:p>
        </p:txBody>
      </p:sp>
      <p:pic>
        <p:nvPicPr>
          <p:cNvPr id="6" name="Picture 2" descr="esteem-education-logo-orang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83522"/>
            <a:ext cx="1776248" cy="474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10188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="" xmlns:a16="http://schemas.microsoft.com/office/drawing/2014/main" id="{9FC8E3CA-4735-4448-B024-8A121DADF8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="" xmlns:a16="http://schemas.microsoft.com/office/drawing/2014/main" id="{A7A647E4-605B-4961-B4D2-DBA8850930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  <p:pic>
        <p:nvPicPr>
          <p:cNvPr id="4" name="Picture 2" descr="esteem-education-logo-orang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83522"/>
            <a:ext cx="1776248" cy="474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559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oran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CF192859-C46A-4829-96AF-7D408294B88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="" xmlns:a16="http://schemas.microsoft.com/office/drawing/2014/main" id="{D94ECEE5-5A94-4126-92B2-4FA9605C9D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  <p:pic>
        <p:nvPicPr>
          <p:cNvPr id="4" name="Picture 2" descr="esteem-education-logo-orang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83522"/>
            <a:ext cx="1776248" cy="474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018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pi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0D79BA80-1E7F-4F47-AF07-7A70474A6C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="" xmlns:a16="http://schemas.microsoft.com/office/drawing/2014/main" id="{881FAF16-A8F7-4BA6-B2B7-5BF7AFA61EA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  <p:pic>
        <p:nvPicPr>
          <p:cNvPr id="4" name="Picture 2" descr="esteem-education-logo-orang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83522"/>
            <a:ext cx="1776248" cy="474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944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turquois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6E406321-A4C9-4532-B695-2ECC82CCAE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="" xmlns:a16="http://schemas.microsoft.com/office/drawing/2014/main" id="{11A37CB7-C061-4C30-8C0D-36C06AE6116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  <p:pic>
        <p:nvPicPr>
          <p:cNvPr id="4" name="Picture 2" descr="esteem-education-logo-orang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83522"/>
            <a:ext cx="1776248" cy="474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8964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="" xmlns:a16="http://schemas.microsoft.com/office/drawing/2014/main" id="{E2698E74-DBB1-4C41-81D5-108634391B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32378" y="1176736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01</a:t>
            </a:r>
          </a:p>
        </p:txBody>
      </p:sp>
      <p:sp>
        <p:nvSpPr>
          <p:cNvPr id="7" name="Text Placeholder 31">
            <a:extLst>
              <a:ext uri="{FF2B5EF4-FFF2-40B4-BE49-F238E27FC236}">
                <a16:creationId xmlns="" xmlns:a16="http://schemas.microsoft.com/office/drawing/2014/main" id="{27D262DD-86D2-472F-9233-2CA4C4F3C4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772378" y="1176734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8" name="Text Placeholder 31">
            <a:extLst>
              <a:ext uri="{FF2B5EF4-FFF2-40B4-BE49-F238E27FC236}">
                <a16:creationId xmlns="" xmlns:a16="http://schemas.microsoft.com/office/drawing/2014/main" id="{C0A8910E-3E33-41A3-816B-CD71BE1D50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72378" y="1445872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="" xmlns:a16="http://schemas.microsoft.com/office/drawing/2014/main" id="{DC7DBC2F-B4BA-4FA1-AC8F-C1FB5D329C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2378" y="187724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02</a:t>
            </a:r>
          </a:p>
        </p:txBody>
      </p:sp>
      <p:sp>
        <p:nvSpPr>
          <p:cNvPr id="10" name="Text Placeholder 31">
            <a:extLst>
              <a:ext uri="{FF2B5EF4-FFF2-40B4-BE49-F238E27FC236}">
                <a16:creationId xmlns="" xmlns:a16="http://schemas.microsoft.com/office/drawing/2014/main" id="{E96BEFDD-99B7-4B7A-A883-501F05DEBE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72378" y="1877241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1" name="Text Placeholder 31">
            <a:extLst>
              <a:ext uri="{FF2B5EF4-FFF2-40B4-BE49-F238E27FC236}">
                <a16:creationId xmlns="" xmlns:a16="http://schemas.microsoft.com/office/drawing/2014/main" id="{8F24DFEC-E082-454B-B5C3-50F1E1DD32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72378" y="2146379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="" xmlns:a16="http://schemas.microsoft.com/office/drawing/2014/main" id="{C3A914CD-C11D-48A8-88E1-538FBD10966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2378" y="2577750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03</a:t>
            </a:r>
          </a:p>
        </p:txBody>
      </p:sp>
      <p:sp>
        <p:nvSpPr>
          <p:cNvPr id="15" name="Text Placeholder 31">
            <a:extLst>
              <a:ext uri="{FF2B5EF4-FFF2-40B4-BE49-F238E27FC236}">
                <a16:creationId xmlns="" xmlns:a16="http://schemas.microsoft.com/office/drawing/2014/main" id="{5E5D34B7-01F5-4524-B815-3E8FD22045B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72378" y="2577748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6" name="Text Placeholder 31">
            <a:extLst>
              <a:ext uri="{FF2B5EF4-FFF2-40B4-BE49-F238E27FC236}">
                <a16:creationId xmlns="" xmlns:a16="http://schemas.microsoft.com/office/drawing/2014/main" id="{745E9020-E3D4-4B2E-AF64-3BC2BA8099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772378" y="2846886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="" xmlns:a16="http://schemas.microsoft.com/office/drawing/2014/main" id="{6E31EB1E-53F8-4104-A8D0-0BEFB18961C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32378" y="3278255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04</a:t>
            </a:r>
          </a:p>
        </p:txBody>
      </p:sp>
      <p:sp>
        <p:nvSpPr>
          <p:cNvPr id="18" name="Text Placeholder 31">
            <a:extLst>
              <a:ext uri="{FF2B5EF4-FFF2-40B4-BE49-F238E27FC236}">
                <a16:creationId xmlns="" xmlns:a16="http://schemas.microsoft.com/office/drawing/2014/main" id="{3DEAAE69-8D81-471C-A294-06DD17336F6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72378" y="3278255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9" name="Text Placeholder 31">
            <a:extLst>
              <a:ext uri="{FF2B5EF4-FFF2-40B4-BE49-F238E27FC236}">
                <a16:creationId xmlns="" xmlns:a16="http://schemas.microsoft.com/office/drawing/2014/main" id="{01E75DFE-469F-4162-BFD7-0AD3CC0605D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772378" y="3547393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="" xmlns:a16="http://schemas.microsoft.com/office/drawing/2014/main" id="{16FACADA-AE0B-4A02-B7FE-F03E903A200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232378" y="397876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05</a:t>
            </a:r>
          </a:p>
        </p:txBody>
      </p:sp>
      <p:sp>
        <p:nvSpPr>
          <p:cNvPr id="21" name="Text Placeholder 31">
            <a:extLst>
              <a:ext uri="{FF2B5EF4-FFF2-40B4-BE49-F238E27FC236}">
                <a16:creationId xmlns="" xmlns:a16="http://schemas.microsoft.com/office/drawing/2014/main" id="{1BE90D09-E40F-4E07-8A6C-C34ECB3A0C7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772378" y="3978762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22" name="Text Placeholder 31">
            <a:extLst>
              <a:ext uri="{FF2B5EF4-FFF2-40B4-BE49-F238E27FC236}">
                <a16:creationId xmlns="" xmlns:a16="http://schemas.microsoft.com/office/drawing/2014/main" id="{E8BCD20F-DF5A-4D1F-AB59-8992CCEB4E7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772378" y="4247900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="" xmlns:a16="http://schemas.microsoft.com/office/drawing/2014/main" id="{2CA99EFB-8D03-4007-813F-E6174F0308E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232378" y="4679271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06</a:t>
            </a:r>
          </a:p>
        </p:txBody>
      </p:sp>
      <p:sp>
        <p:nvSpPr>
          <p:cNvPr id="24" name="Text Placeholder 31">
            <a:extLst>
              <a:ext uri="{FF2B5EF4-FFF2-40B4-BE49-F238E27FC236}">
                <a16:creationId xmlns="" xmlns:a16="http://schemas.microsoft.com/office/drawing/2014/main" id="{75297938-8904-4A58-BECE-919189BAA54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772378" y="4679269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25" name="Text Placeholder 31">
            <a:extLst>
              <a:ext uri="{FF2B5EF4-FFF2-40B4-BE49-F238E27FC236}">
                <a16:creationId xmlns="" xmlns:a16="http://schemas.microsoft.com/office/drawing/2014/main" id="{EF1B2FF4-CFE5-4357-917A-02669822510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772378" y="4948407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9ABF0E3-1A7E-434D-B96E-F3343B8E07D9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0" y="0"/>
            <a:ext cx="382592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31" name="Title 1">
            <a:extLst>
              <a:ext uri="{FF2B5EF4-FFF2-40B4-BE49-F238E27FC236}">
                <a16:creationId xmlns="" xmlns:a16="http://schemas.microsoft.com/office/drawing/2014/main" id="{25039EFD-26D4-4EFF-80C8-2DEC577006F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32378" y="770472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  <p:sp>
        <p:nvSpPr>
          <p:cNvPr id="32" name="Slide Number Placeholder 8">
            <a:extLst>
              <a:ext uri="{FF2B5EF4-FFF2-40B4-BE49-F238E27FC236}">
                <a16:creationId xmlns="" xmlns:a16="http://schemas.microsoft.com/office/drawing/2014/main" id="{6FBBA16B-4607-4475-9AA9-35D51BE89C52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32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9">
            <a:extLst>
              <a:ext uri="{FF2B5EF4-FFF2-40B4-BE49-F238E27FC236}">
                <a16:creationId xmlns="" xmlns:a16="http://schemas.microsoft.com/office/drawing/2014/main" id="{FF9A53DE-293F-4D46-94A3-8EB81742DFC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2000" y="1079999"/>
            <a:ext cx="8220294" cy="5284967"/>
          </a:xfrm>
          <a:prstGeom prst="rect">
            <a:avLst/>
          </a:prstGeom>
        </p:spPr>
        <p:txBody>
          <a:bodyPr lIns="36000" tIns="36000" rIns="36000" bIns="36000" numCol="2" spcCol="360000"/>
          <a:lstStyle>
            <a:lvl1pPr marL="0" indent="0" algn="l" defTabSz="287993">
              <a:lnSpc>
                <a:spcPts val="1600"/>
              </a:lnSpc>
              <a:buNone/>
              <a:defRPr sz="1200" b="1"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00	Insert contents listing (2 columns)</a:t>
            </a:r>
          </a:p>
        </p:txBody>
      </p:sp>
      <p:sp>
        <p:nvSpPr>
          <p:cNvPr id="30" name="Slide Number Placeholder 8">
            <a:extLst>
              <a:ext uri="{FF2B5EF4-FFF2-40B4-BE49-F238E27FC236}">
                <a16:creationId xmlns=""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4" name="Title 1">
            <a:extLst>
              <a:ext uri="{FF2B5EF4-FFF2-40B4-BE49-F238E27FC236}">
                <a16:creationId xmlns="" xmlns:a16="http://schemas.microsoft.com/office/drawing/2014/main" id="{091B7A03-C365-4ED6-962E-93EA096F7A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77805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=""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=""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="" xmlns:a16="http://schemas.microsoft.com/office/drawing/2014/main" id="{56ABEA7B-7448-4E43-A7A4-3421CD2E27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FDA22121-4331-41E2-B269-75755B8049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8801" y="1150618"/>
            <a:ext cx="8263493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Body text</a:t>
            </a:r>
          </a:p>
        </p:txBody>
      </p:sp>
      <p:pic>
        <p:nvPicPr>
          <p:cNvPr id="6" name="Picture 2" descr="esteem-education-logo-orang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83522"/>
            <a:ext cx="1776248" cy="474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74513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11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085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C850A13-8E99-49E2-9165-C76685B082C7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1342" y="226559"/>
            <a:ext cx="838348" cy="57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997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E3ED99F8-E22C-4D15-85F7-8D466F90469F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932" y="200297"/>
            <a:ext cx="812841" cy="558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861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1" r:id="rId3"/>
    <p:sldLayoutId id="2147483672" r:id="rId4"/>
    <p:sldLayoutId id="2147483670" r:id="rId5"/>
    <p:sldLayoutId id="2147483673" r:id="rId6"/>
    <p:sldLayoutId id="2147483674" r:id="rId7"/>
    <p:sldLayoutId id="2147483675" r:id="rId8"/>
    <p:sldLayoutId id="214748367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DD35A2-212B-4253-8D50-FD1945F2BF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862" y="787277"/>
            <a:ext cx="7920773" cy="1994392"/>
          </a:xfrm>
        </p:spPr>
        <p:txBody>
          <a:bodyPr/>
          <a:lstStyle/>
          <a:p>
            <a:r>
              <a:rPr lang="en-GB" sz="4800" b="0" dirty="0" smtClean="0"/>
              <a:t>Supporting students with online tuition </a:t>
            </a:r>
            <a:r>
              <a:rPr lang="en-GB" sz="4800" b="0" dirty="0"/>
              <a:t>from Access to Level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BD11A33-AC46-4B11-BB79-109359491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5861" y="4832596"/>
            <a:ext cx="7920774" cy="221599"/>
          </a:xfrm>
        </p:spPr>
        <p:txBody>
          <a:bodyPr/>
          <a:lstStyle/>
          <a:p>
            <a:r>
              <a:rPr lang="en-GB" sz="1600" dirty="0"/>
              <a:t>Carlton </a:t>
            </a:r>
            <a:r>
              <a:rPr lang="en-GB" sz="1600" dirty="0" smtClean="0"/>
              <a:t>Wood, </a:t>
            </a:r>
            <a:r>
              <a:rPr lang="en-GB" sz="1600" dirty="0" smtClean="0"/>
              <a:t>Lynda Cook, </a:t>
            </a:r>
            <a:r>
              <a:rPr lang="en-GB" sz="1600" dirty="0" err="1" smtClean="0"/>
              <a:t>Anactoria</a:t>
            </a:r>
            <a:r>
              <a:rPr lang="en-GB" sz="1600" dirty="0" smtClean="0"/>
              <a:t> Clarke,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4863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="" xmlns:a16="http://schemas.microsoft.com/office/drawing/2014/main" id="{5C61FE49-8142-490B-8FC0-05E66483BD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7701" y="761442"/>
            <a:ext cx="7418105" cy="251999"/>
          </a:xfrm>
        </p:spPr>
        <p:txBody>
          <a:bodyPr/>
          <a:lstStyle/>
          <a:p>
            <a:r>
              <a:rPr lang="en-GB" sz="1800" u="sng" dirty="0" smtClean="0"/>
              <a:t>Online tuition at the Open University</a:t>
            </a:r>
            <a:endParaRPr lang="en-GB" sz="1800" u="sng" dirty="0"/>
          </a:p>
        </p:txBody>
      </p: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52CEEB75-30B6-4F4F-8A86-0F4D59820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149" y="367166"/>
            <a:ext cx="1605347" cy="217125"/>
          </a:xfrm>
        </p:spPr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CD106C5-72D0-4A6A-B795-619B58D43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70C0"/>
                </a:solidFill>
              </a:rPr>
              <a:t>Evidence that students do not make the most of online tuition provision in </a:t>
            </a:r>
            <a:r>
              <a:rPr lang="en-GB" sz="1800" dirty="0" smtClean="0">
                <a:solidFill>
                  <a:srgbClr val="0070C0"/>
                </a:solidFill>
              </a:rPr>
              <a:t>STEM</a:t>
            </a:r>
            <a:endParaRPr lang="en-GB" sz="1800" dirty="0" smtClean="0">
              <a:solidFill>
                <a:srgbClr val="0070C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70C0"/>
                </a:solidFill>
              </a:rPr>
              <a:t>Access builds students’ confidence in all areas of studentship skills prior to undergraduate study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70C0"/>
                </a:solidFill>
              </a:rPr>
              <a:t>Access offers a unique 1-2-1 relationship between the tutor and the student via telephone tutorials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70C0"/>
                </a:solidFill>
              </a:rPr>
              <a:t>Access offers an opportunity to build students’ confidence with the technology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70C0"/>
                </a:solidFill>
              </a:rPr>
              <a:t>Access provides an opportunity for students to engage with and experience the values of online tuition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10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="" xmlns:a16="http://schemas.microsoft.com/office/drawing/2014/main" id="{5C61FE49-8142-490B-8FC0-05E66483BD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7701" y="761442"/>
            <a:ext cx="7418105" cy="251999"/>
          </a:xfrm>
        </p:spPr>
        <p:txBody>
          <a:bodyPr/>
          <a:lstStyle/>
          <a:p>
            <a:r>
              <a:rPr lang="en-GB" sz="1800" dirty="0" smtClean="0"/>
              <a:t>Access students and tutors</a:t>
            </a:r>
            <a:endParaRPr lang="en-GB" sz="1800" dirty="0"/>
          </a:p>
        </p:txBody>
      </p: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52CEEB75-30B6-4F4F-8A86-0F4D59820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149" y="367166"/>
            <a:ext cx="1605347" cy="217125"/>
          </a:xfrm>
        </p:spPr>
        <p:txBody>
          <a:bodyPr/>
          <a:lstStyle/>
          <a:p>
            <a:r>
              <a:rPr lang="en-GB" dirty="0" smtClean="0"/>
              <a:t>METHOD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CD106C5-72D0-4A6A-B795-619B58D43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70C0"/>
                </a:solidFill>
              </a:rPr>
              <a:t>Contact tutors (J and B) on Y033 to ascertain previous experience of online tuition with their access students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70C0"/>
                </a:solidFill>
              </a:rPr>
              <a:t>Request volunteers from Y033 tutors to offer a group student online tutorial for their </a:t>
            </a:r>
            <a:r>
              <a:rPr lang="en-GB" sz="1800" dirty="0" smtClean="0">
                <a:solidFill>
                  <a:srgbClr val="0070C0"/>
                </a:solidFill>
              </a:rPr>
              <a:t>final TMA (TMA has a 30% threshold)</a:t>
            </a:r>
            <a:endParaRPr lang="en-GB" sz="1800" dirty="0" smtClean="0">
              <a:solidFill>
                <a:srgbClr val="0070C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70C0"/>
                </a:solidFill>
              </a:rPr>
              <a:t>Design and supply Y033 volunteer tutors with a presentation for the </a:t>
            </a:r>
            <a:r>
              <a:rPr lang="en-GB" sz="1800" dirty="0" smtClean="0">
                <a:solidFill>
                  <a:srgbClr val="0070C0"/>
                </a:solidFill>
              </a:rPr>
              <a:t>TMA </a:t>
            </a:r>
            <a:r>
              <a:rPr lang="en-GB" sz="1800" dirty="0" smtClean="0">
                <a:solidFill>
                  <a:srgbClr val="0070C0"/>
                </a:solidFill>
              </a:rPr>
              <a:t>Adobe Connect tutorial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70C0"/>
                </a:solidFill>
              </a:rPr>
              <a:t>We will assess from Y033 tutors </a:t>
            </a:r>
            <a:r>
              <a:rPr lang="en-GB" sz="1800" dirty="0" smtClean="0">
                <a:solidFill>
                  <a:srgbClr val="FF0000"/>
                </a:solidFill>
              </a:rPr>
              <a:t>(via a proforma) </a:t>
            </a:r>
            <a:r>
              <a:rPr lang="en-GB" sz="1800" dirty="0" smtClean="0">
                <a:solidFill>
                  <a:srgbClr val="0070C0"/>
                </a:solidFill>
              </a:rPr>
              <a:t>which of their students have engaged with Adobe Connect on;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70C0"/>
                </a:solidFill>
              </a:rPr>
              <a:t>1-2-1 or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70C0"/>
                </a:solidFill>
              </a:rPr>
              <a:t>Group basis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70C0"/>
                </a:solidFill>
              </a:rPr>
              <a:t>Other areas of the University e.g. Library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70C0"/>
                </a:solidFill>
              </a:rPr>
              <a:t>Assess students’ experience of using Adobe Connect during their Y033 studies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70C0"/>
                </a:solidFill>
              </a:rPr>
              <a:t>Confidence of using the medium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70C0"/>
                </a:solidFill>
              </a:rPr>
              <a:t>Value of participation – learning experience (with peers and individually)</a:t>
            </a:r>
          </a:p>
          <a:p>
            <a:pPr marL="1085827" lvl="2" indent="-171450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70C0"/>
                </a:solidFill>
              </a:rPr>
              <a:t>Qualitative surveys- students and tutors</a:t>
            </a:r>
          </a:p>
          <a:p>
            <a:pPr marL="1085827" lvl="2" indent="-171450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70C0"/>
                </a:solidFill>
              </a:rPr>
              <a:t>Interviews-students and tutors</a:t>
            </a:r>
            <a:endParaRPr lang="en-GB" sz="1800" dirty="0">
              <a:solidFill>
                <a:srgbClr val="0070C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07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="" xmlns:a16="http://schemas.microsoft.com/office/drawing/2014/main" id="{5C61FE49-8142-490B-8FC0-05E66483BD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7701" y="761442"/>
            <a:ext cx="7418105" cy="251999"/>
          </a:xfrm>
        </p:spPr>
        <p:txBody>
          <a:bodyPr/>
          <a:lstStyle/>
          <a:p>
            <a:r>
              <a:rPr lang="en-GB" sz="1800" dirty="0" smtClean="0"/>
              <a:t>Access students and tutors</a:t>
            </a:r>
            <a:endParaRPr lang="en-GB" sz="1800" dirty="0"/>
          </a:p>
        </p:txBody>
      </p: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52CEEB75-30B6-4F4F-8A86-0F4D59820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149" y="367166"/>
            <a:ext cx="1605347" cy="217125"/>
          </a:xfrm>
        </p:spPr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CD106C5-72D0-4A6A-B795-619B58D43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70C0"/>
                </a:solidFill>
              </a:rPr>
              <a:t>Track students who have: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70C0"/>
                </a:solidFill>
              </a:rPr>
              <a:t>Participated in 1-2-1 Adobe Connect sessions with their tutor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70C0"/>
                </a:solidFill>
              </a:rPr>
              <a:t>Participated in group Adobe Connect sessions with their tutor and peers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70C0"/>
                </a:solidFill>
              </a:rPr>
              <a:t>Participated in a University online session</a:t>
            </a:r>
            <a:endParaRPr lang="en-GB" sz="1800" dirty="0">
              <a:solidFill>
                <a:srgbClr val="0070C0"/>
              </a:solidFill>
            </a:endParaRP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70C0"/>
                </a:solidFill>
              </a:rPr>
              <a:t>Not participated in any online tuition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endParaRPr lang="en-GB" sz="1800" dirty="0">
              <a:solidFill>
                <a:srgbClr val="0070C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800" smtClean="0">
                <a:solidFill>
                  <a:srgbClr val="0070C0"/>
                </a:solidFill>
              </a:rPr>
              <a:t>Onto level 1 STEM modules (U116, SDK100, S111).</a:t>
            </a:r>
            <a:endParaRPr lang="en-GB" sz="1800" dirty="0">
              <a:solidFill>
                <a:srgbClr val="0070C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89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U Title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U_Presentation_Template_CLASSIC_UK.pptx" id="{9562D522-EB00-4448-BC42-7CB7B985618B}" vid="{49F4B1CE-738F-4650-BFBC-09418E76F449}"/>
    </a:ext>
  </a:extLst>
</a:theme>
</file>

<file path=ppt/theme/theme2.xml><?xml version="1.0" encoding="utf-8"?>
<a:theme xmlns:a="http://schemas.openxmlformats.org/drawingml/2006/main" name="OU Section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U_Presentation_Template_CLASSIC_UK.pptx" id="{9562D522-EB00-4448-BC42-7CB7B985618B}" vid="{74702F3D-C17C-4920-9B8C-63BC0B0ADEC0}"/>
    </a:ext>
  </a:extLst>
</a:theme>
</file>

<file path=ppt/theme/theme3.xml><?xml version="1.0" encoding="utf-8"?>
<a:theme xmlns:a="http://schemas.openxmlformats.org/drawingml/2006/main" name="OU Layouts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U_Presentation_Template_CLASSIC_UK.pptx" id="{9562D522-EB00-4448-BC42-7CB7B985618B}" vid="{9AD4FD3A-6B71-4044-8808-A6E3A5B71738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England_Template</Template>
  <TotalTime>811</TotalTime>
  <Words>291</Words>
  <Application>Microsoft Office PowerPoint</Application>
  <PresentationFormat>On-screen Show (4:3)</PresentationFormat>
  <Paragraphs>36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OU Title</vt:lpstr>
      <vt:lpstr>OU Section</vt:lpstr>
      <vt:lpstr>OU Layouts</vt:lpstr>
      <vt:lpstr>Supporting students with online tuition from Access to Level 1</vt:lpstr>
      <vt:lpstr>INTRODUCTION</vt:lpstr>
      <vt:lpstr>METHOD</vt:lpstr>
      <vt:lpstr>RESULTS</vt:lpstr>
    </vt:vector>
  </TitlesOfParts>
  <Company>The Open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Lynda.Cook</dc:creator>
  <cp:lastModifiedBy>Lynda.Cook</cp:lastModifiedBy>
  <cp:revision>80</cp:revision>
  <cp:lastPrinted>2018-01-12T09:24:09Z</cp:lastPrinted>
  <dcterms:created xsi:type="dcterms:W3CDTF">2018-01-10T09:43:25Z</dcterms:created>
  <dcterms:modified xsi:type="dcterms:W3CDTF">2018-10-22T07:43:53Z</dcterms:modified>
</cp:coreProperties>
</file>