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5"/>
  </p:notesMasterIdLst>
  <p:handoutMasterIdLst>
    <p:handoutMasterId r:id="rId36"/>
  </p:handoutMasterIdLst>
  <p:sldIdLst>
    <p:sldId id="316" r:id="rId9"/>
    <p:sldId id="319" r:id="rId10"/>
    <p:sldId id="320" r:id="rId11"/>
    <p:sldId id="321" r:id="rId12"/>
    <p:sldId id="323" r:id="rId13"/>
    <p:sldId id="340" r:id="rId14"/>
    <p:sldId id="333" r:id="rId15"/>
    <p:sldId id="324" r:id="rId16"/>
    <p:sldId id="327" r:id="rId17"/>
    <p:sldId id="332" r:id="rId18"/>
    <p:sldId id="343" r:id="rId19"/>
    <p:sldId id="339" r:id="rId20"/>
    <p:sldId id="325" r:id="rId21"/>
    <p:sldId id="328" r:id="rId22"/>
    <p:sldId id="334" r:id="rId23"/>
    <p:sldId id="344" r:id="rId24"/>
    <p:sldId id="341" r:id="rId25"/>
    <p:sldId id="329" r:id="rId26"/>
    <p:sldId id="330" r:id="rId27"/>
    <p:sldId id="342" r:id="rId28"/>
    <p:sldId id="304" r:id="rId29"/>
    <p:sldId id="345" r:id="rId30"/>
    <p:sldId id="326" r:id="rId31"/>
    <p:sldId id="331" r:id="rId32"/>
    <p:sldId id="338" r:id="rId33"/>
    <p:sldId id="31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7793C-9235-47FD-8CCA-78EFF1FCBB61}" v="27" dt="2023-02-21T17:20:32.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1" d="100"/>
          <a:sy n="81" d="100"/>
        </p:scale>
        <p:origin x="72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openuniv-my.sharepoint.com/personal/mhj2_open_ac_uk/Documents/SoTL/eSTEeM/GroupTuition/2018_extension/GT2_Final_report/Survey_experie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penuniv-my.sharepoint.com/personal/mhj2_open_ac_uk/Documents/SoTL/eSTEeM/GroupTuition/2018_extension/GT2_Final_report/Survey_experienc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S1_Experience!$J$12</c:f>
              <c:strCache>
                <c:ptCount val="1"/>
                <c:pt idx="0">
                  <c:v>Mostly presentations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S1_Experience!$K$11:$M$11</c:f>
              <c:strCache>
                <c:ptCount val="3"/>
                <c:pt idx="0">
                  <c:v>Face-to-face (2019)</c:v>
                </c:pt>
                <c:pt idx="1">
                  <c:v>Online (2019)</c:v>
                </c:pt>
                <c:pt idx="2">
                  <c:v>Online (2022)</c:v>
                </c:pt>
              </c:strCache>
            </c:strRef>
          </c:cat>
          <c:val>
            <c:numRef>
              <c:f>S1_Experience!$K$12:$M$12</c:f>
              <c:numCache>
                <c:formatCode>0.0%</c:formatCode>
                <c:ptCount val="3"/>
                <c:pt idx="0">
                  <c:v>0.2421875</c:v>
                </c:pt>
                <c:pt idx="1">
                  <c:v>0.50649350649350644</c:v>
                </c:pt>
                <c:pt idx="2">
                  <c:v>0.47928994082840237</c:v>
                </c:pt>
              </c:numCache>
            </c:numRef>
          </c:val>
          <c:extLst>
            <c:ext xmlns:c16="http://schemas.microsoft.com/office/drawing/2014/chart" uri="{C3380CC4-5D6E-409C-BE32-E72D297353CC}">
              <c16:uniqueId val="{00000000-CAB6-4F94-ADBE-77C3C8852F10}"/>
            </c:ext>
          </c:extLst>
        </c:ser>
        <c:ser>
          <c:idx val="1"/>
          <c:order val="1"/>
          <c:tx>
            <c:strRef>
              <c:f>S1_Experience!$J$13</c:f>
              <c:strCache>
                <c:ptCount val="1"/>
                <c:pt idx="0">
                  <c:v>A mixture of presentation and learning activities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S1_Experience!$K$11:$M$11</c:f>
              <c:strCache>
                <c:ptCount val="3"/>
                <c:pt idx="0">
                  <c:v>Face-to-face (2019)</c:v>
                </c:pt>
                <c:pt idx="1">
                  <c:v>Online (2019)</c:v>
                </c:pt>
                <c:pt idx="2">
                  <c:v>Online (2022)</c:v>
                </c:pt>
              </c:strCache>
            </c:strRef>
          </c:cat>
          <c:val>
            <c:numRef>
              <c:f>S1_Experience!$K$13:$M$13</c:f>
              <c:numCache>
                <c:formatCode>0.0%</c:formatCode>
                <c:ptCount val="3"/>
                <c:pt idx="0">
                  <c:v>0.6953125</c:v>
                </c:pt>
                <c:pt idx="1">
                  <c:v>0.46753246753246752</c:v>
                </c:pt>
                <c:pt idx="2">
                  <c:v>0.52071005917159763</c:v>
                </c:pt>
              </c:numCache>
            </c:numRef>
          </c:val>
          <c:extLst>
            <c:ext xmlns:c16="http://schemas.microsoft.com/office/drawing/2014/chart" uri="{C3380CC4-5D6E-409C-BE32-E72D297353CC}">
              <c16:uniqueId val="{00000001-CAB6-4F94-ADBE-77C3C8852F10}"/>
            </c:ext>
          </c:extLst>
        </c:ser>
        <c:ser>
          <c:idx val="2"/>
          <c:order val="2"/>
          <c:tx>
            <c:strRef>
              <c:f>S1_Experience!$J$14</c:f>
              <c:strCache>
                <c:ptCount val="1"/>
                <c:pt idx="0">
                  <c:v>Mostly learning activities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S1_Experience!$K$11:$M$11</c:f>
              <c:strCache>
                <c:ptCount val="3"/>
                <c:pt idx="0">
                  <c:v>Face-to-face (2019)</c:v>
                </c:pt>
                <c:pt idx="1">
                  <c:v>Online (2019)</c:v>
                </c:pt>
                <c:pt idx="2">
                  <c:v>Online (2022)</c:v>
                </c:pt>
              </c:strCache>
            </c:strRef>
          </c:cat>
          <c:val>
            <c:numRef>
              <c:f>S1_Experience!$K$14:$M$14</c:f>
              <c:numCache>
                <c:formatCode>0.0%</c:formatCode>
                <c:ptCount val="3"/>
                <c:pt idx="0">
                  <c:v>6.25E-2</c:v>
                </c:pt>
                <c:pt idx="1">
                  <c:v>2.5974025974025976E-2</c:v>
                </c:pt>
                <c:pt idx="2">
                  <c:v>0</c:v>
                </c:pt>
              </c:numCache>
            </c:numRef>
          </c:val>
          <c:extLst>
            <c:ext xmlns:c16="http://schemas.microsoft.com/office/drawing/2014/chart" uri="{C3380CC4-5D6E-409C-BE32-E72D297353CC}">
              <c16:uniqueId val="{00000002-CAB6-4F94-ADBE-77C3C8852F10}"/>
            </c:ext>
          </c:extLst>
        </c:ser>
        <c:dLbls>
          <c:dLblPos val="ctr"/>
          <c:showLegendKey val="0"/>
          <c:showVal val="1"/>
          <c:showCatName val="0"/>
          <c:showSerName val="0"/>
          <c:showPercent val="0"/>
          <c:showBubbleSize val="0"/>
        </c:dLbls>
        <c:gapWidth val="150"/>
        <c:overlap val="100"/>
        <c:axId val="721149480"/>
        <c:axId val="721146528"/>
      </c:barChart>
      <c:catAx>
        <c:axId val="72114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146528"/>
        <c:crosses val="autoZero"/>
        <c:auto val="1"/>
        <c:lblAlgn val="ctr"/>
        <c:lblOffset val="100"/>
        <c:noMultiLvlLbl val="0"/>
      </c:catAx>
      <c:valAx>
        <c:axId val="721146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14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S1_Experience!$P$12</c:f>
              <c:strCache>
                <c:ptCount val="1"/>
                <c:pt idx="0">
                  <c:v>No group work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S1_Experience!$Q$11:$S$11</c:f>
              <c:strCache>
                <c:ptCount val="3"/>
                <c:pt idx="0">
                  <c:v>Face-to-face (2019)</c:v>
                </c:pt>
                <c:pt idx="1">
                  <c:v>Online (2019)</c:v>
                </c:pt>
                <c:pt idx="2">
                  <c:v>Online (2022)</c:v>
                </c:pt>
              </c:strCache>
            </c:strRef>
          </c:cat>
          <c:val>
            <c:numRef>
              <c:f>S1_Experience!$Q$12:$S$12</c:f>
              <c:numCache>
                <c:formatCode>0.0%</c:formatCode>
                <c:ptCount val="3"/>
                <c:pt idx="0">
                  <c:v>0.40625</c:v>
                </c:pt>
                <c:pt idx="1">
                  <c:v>0.75974025974025972</c:v>
                </c:pt>
                <c:pt idx="2">
                  <c:v>0.72189349112426038</c:v>
                </c:pt>
              </c:numCache>
            </c:numRef>
          </c:val>
          <c:extLst>
            <c:ext xmlns:c16="http://schemas.microsoft.com/office/drawing/2014/chart" uri="{C3380CC4-5D6E-409C-BE32-E72D297353CC}">
              <c16:uniqueId val="{00000000-96B4-42E0-BAD9-B47B73B8706E}"/>
            </c:ext>
          </c:extLst>
        </c:ser>
        <c:ser>
          <c:idx val="1"/>
          <c:order val="1"/>
          <c:tx>
            <c:strRef>
              <c:f>S1_Experience!$P$13</c:f>
              <c:strCache>
                <c:ptCount val="1"/>
                <c:pt idx="0">
                  <c:v>Group work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S1_Experience!$Q$11:$S$11</c:f>
              <c:strCache>
                <c:ptCount val="3"/>
                <c:pt idx="0">
                  <c:v>Face-to-face (2019)</c:v>
                </c:pt>
                <c:pt idx="1">
                  <c:v>Online (2019)</c:v>
                </c:pt>
                <c:pt idx="2">
                  <c:v>Online (2022)</c:v>
                </c:pt>
              </c:strCache>
            </c:strRef>
          </c:cat>
          <c:val>
            <c:numRef>
              <c:f>S1_Experience!$Q$13:$S$13</c:f>
              <c:numCache>
                <c:formatCode>0.0%</c:formatCode>
                <c:ptCount val="3"/>
                <c:pt idx="0">
                  <c:v>0.59375</c:v>
                </c:pt>
                <c:pt idx="1">
                  <c:v>0.24025974025974026</c:v>
                </c:pt>
                <c:pt idx="2">
                  <c:v>0.27810650887573962</c:v>
                </c:pt>
              </c:numCache>
            </c:numRef>
          </c:val>
          <c:extLst>
            <c:ext xmlns:c16="http://schemas.microsoft.com/office/drawing/2014/chart" uri="{C3380CC4-5D6E-409C-BE32-E72D297353CC}">
              <c16:uniqueId val="{00000001-96B4-42E0-BAD9-B47B73B8706E}"/>
            </c:ext>
          </c:extLst>
        </c:ser>
        <c:dLbls>
          <c:dLblPos val="ctr"/>
          <c:showLegendKey val="0"/>
          <c:showVal val="1"/>
          <c:showCatName val="0"/>
          <c:showSerName val="0"/>
          <c:showPercent val="0"/>
          <c:showBubbleSize val="0"/>
        </c:dLbls>
        <c:gapWidth val="150"/>
        <c:overlap val="100"/>
        <c:axId val="718243520"/>
        <c:axId val="718243848"/>
      </c:barChart>
      <c:catAx>
        <c:axId val="7182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43848"/>
        <c:crosses val="autoZero"/>
        <c:auto val="1"/>
        <c:lblAlgn val="ctr"/>
        <c:lblOffset val="100"/>
        <c:noMultiLvlLbl val="0"/>
      </c:catAx>
      <c:valAx>
        <c:axId val="718243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4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22/02/2023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Skip if not enough time</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212592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Overlap – the fraction reporting no online interactions in the pandemic is 12.2%</a:t>
            </a:r>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410017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26</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Scale 140% and recentre</a:t>
            </a:r>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378665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Scale 140% and recentre</a:t>
            </a:r>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35221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Scale 140% and recentre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32220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1 Q5</a:t>
            </a:r>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384329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1 Q5</a:t>
            </a:r>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240249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Non-attenders (online). Most barriers dropped between 2019 and 2022. However “rather watch a recording” and “rather not talk to other students” remained similar</a:t>
            </a:r>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288220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Skip if not enough time</a:t>
            </a:r>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3961123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2/22/2023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sz="3200" dirty="0"/>
              <a:t>Perceptions, Expectations and Experience of Group Tuition: towards a shared understanding amongst stakeholders (part II: the student perspective)</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r>
              <a:rPr lang="en-GB" sz="2400" dirty="0"/>
              <a:t>Project team: </a:t>
            </a:r>
            <a:br>
              <a:rPr lang="en-GB" sz="2400" dirty="0"/>
            </a:br>
            <a:r>
              <a:rPr lang="en-GB" sz="2400" dirty="0"/>
              <a:t>Anne Campbell (ALSPD), Anne-Marie Gallen (E&amp;I), Mark Jones (SPS)</a:t>
            </a:r>
            <a:br>
              <a:rPr lang="en-GB" sz="2400" dirty="0"/>
            </a:br>
            <a:r>
              <a:rPr lang="en-GB" sz="2400" dirty="0"/>
              <a:t>Thanks to Sylvie </a:t>
            </a:r>
            <a:r>
              <a:rPr lang="en-GB" sz="2400" dirty="0" err="1"/>
              <a:t>Serpell</a:t>
            </a:r>
            <a:r>
              <a:rPr lang="en-GB" sz="2400" dirty="0"/>
              <a:t> (interviewer)</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p:txBody>
          <a:bodyPr/>
          <a:lstStyle/>
          <a:p>
            <a:r>
              <a:rPr lang="en-GB" dirty="0"/>
              <a:t>Mark Jones</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p:txBody>
          <a:bodyPr/>
          <a:lstStyle/>
          <a:p>
            <a:r>
              <a:rPr lang="en-GB" dirty="0"/>
              <a:t>School of Physical Sciences</a:t>
            </a:r>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p:txBody>
          <a:bodyPr/>
          <a:lstStyle/>
          <a:p>
            <a:r>
              <a:rPr lang="en-GB" dirty="0"/>
              <a:t>22 Feb 2023</a:t>
            </a:r>
          </a:p>
        </p:txBody>
      </p:sp>
    </p:spTree>
    <p:extLst>
      <p:ext uri="{BB962C8B-B14F-4D97-AF65-F5344CB8AC3E}">
        <p14:creationId xmlns:p14="http://schemas.microsoft.com/office/powerpoint/2010/main" val="88709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Online (2022) </a:t>
            </a:r>
          </a:p>
        </p:txBody>
      </p:sp>
      <p:pic>
        <p:nvPicPr>
          <p:cNvPr id="5" name="Picture 4" descr="Chart, bar chart&#10;&#10;Description automatically generated">
            <a:extLst>
              <a:ext uri="{FF2B5EF4-FFF2-40B4-BE49-F238E27FC236}">
                <a16:creationId xmlns:a16="http://schemas.microsoft.com/office/drawing/2014/main" id="{77EE88F1-31F2-4BE2-4A32-A47663F24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12" y="868675"/>
            <a:ext cx="7680975" cy="5120650"/>
          </a:xfrm>
          <a:prstGeom prst="rect">
            <a:avLst/>
          </a:prstGeom>
        </p:spPr>
      </p:pic>
    </p:spTree>
    <p:extLst>
      <p:ext uri="{BB962C8B-B14F-4D97-AF65-F5344CB8AC3E}">
        <p14:creationId xmlns:p14="http://schemas.microsoft.com/office/powerpoint/2010/main" val="246171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2A63C-0221-1CCB-6174-2D866CA77ABF}"/>
              </a:ext>
            </a:extLst>
          </p:cNvPr>
          <p:cNvSpPr>
            <a:spLocks noGrp="1"/>
          </p:cNvSpPr>
          <p:nvPr>
            <p:ph type="body" sz="quarter" idx="14"/>
          </p:nvPr>
        </p:nvSpPr>
        <p:spPr>
          <a:xfrm>
            <a:off x="1001105" y="1095780"/>
            <a:ext cx="10179513" cy="5186148"/>
          </a:xfrm>
        </p:spPr>
        <p:txBody>
          <a:bodyPr/>
          <a:lstStyle/>
          <a:p>
            <a:pPr marL="285750" indent="-285750">
              <a:buFont typeface="Arial" panose="020B0604020202020204" pitchFamily="34" charset="0"/>
              <a:buChar char="•"/>
            </a:pPr>
            <a:r>
              <a:rPr lang="en-GB" sz="1800" dirty="0"/>
              <a:t>In both face-to-face and online tutorials, students ascribe similar importance to their role in consolidating knowledge, developing skills, and preparing assessment tasks. </a:t>
            </a:r>
          </a:p>
          <a:p>
            <a:pPr marL="285750" indent="-285750">
              <a:buFont typeface="Arial" panose="020B0604020202020204" pitchFamily="34" charset="0"/>
              <a:buChar char="•"/>
            </a:pPr>
            <a:r>
              <a:rPr lang="en-GB" sz="1800" dirty="0"/>
              <a:t>The major difference between face-to-face and online relates to the social purpose of tutorials (meeting tutors and other students). </a:t>
            </a:r>
          </a:p>
          <a:p>
            <a:pPr marL="285750" indent="-285750">
              <a:buFont typeface="Arial" panose="020B0604020202020204" pitchFamily="34" charset="0"/>
              <a:buChar char="•"/>
            </a:pPr>
            <a:r>
              <a:rPr lang="en-GB" sz="1800" dirty="0"/>
              <a:t>While preparing for assessment is highly rated by students, consolidation of knowledge is consistently rated higher. </a:t>
            </a:r>
          </a:p>
          <a:p>
            <a:pPr marL="285750" indent="-285750">
              <a:buFont typeface="Arial" panose="020B0604020202020204" pitchFamily="34" charset="0"/>
              <a:buChar char="•"/>
            </a:pPr>
            <a:r>
              <a:rPr lang="en-GB" sz="1800" dirty="0"/>
              <a:t>The tutor view that students are ‘too focussed’ on assessment may arise from student anxiety about assessment tasks.</a:t>
            </a:r>
          </a:p>
          <a:p>
            <a:endParaRPr lang="en-GB" sz="1800" dirty="0"/>
          </a:p>
        </p:txBody>
      </p:sp>
      <p:sp>
        <p:nvSpPr>
          <p:cNvPr id="3" name="Text Placeholder 2">
            <a:extLst>
              <a:ext uri="{FF2B5EF4-FFF2-40B4-BE49-F238E27FC236}">
                <a16:creationId xmlns:a16="http://schemas.microsoft.com/office/drawing/2014/main" id="{1A30B861-41A9-B011-1318-6C27D318784B}"/>
              </a:ext>
            </a:extLst>
          </p:cNvPr>
          <p:cNvSpPr>
            <a:spLocks noGrp="1"/>
          </p:cNvSpPr>
          <p:nvPr>
            <p:ph type="body" sz="quarter" idx="21"/>
          </p:nvPr>
        </p:nvSpPr>
        <p:spPr/>
        <p:txBody>
          <a:bodyPr/>
          <a:lstStyle/>
          <a:p>
            <a:r>
              <a:rPr lang="en-GB" dirty="0"/>
              <a:t>Role of tutorials</a:t>
            </a:r>
          </a:p>
        </p:txBody>
      </p:sp>
    </p:spTree>
    <p:extLst>
      <p:ext uri="{BB962C8B-B14F-4D97-AF65-F5344CB8AC3E}">
        <p14:creationId xmlns:p14="http://schemas.microsoft.com/office/powerpoint/2010/main" val="400910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2A63C-0221-1CCB-6174-2D866CA77ABF}"/>
              </a:ext>
            </a:extLst>
          </p:cNvPr>
          <p:cNvSpPr>
            <a:spLocks noGrp="1"/>
          </p:cNvSpPr>
          <p:nvPr>
            <p:ph type="body" sz="quarter" idx="14"/>
          </p:nvPr>
        </p:nvSpPr>
        <p:spPr>
          <a:xfrm>
            <a:off x="1001105" y="1095780"/>
            <a:ext cx="10179513" cy="5186148"/>
          </a:xfrm>
        </p:spPr>
        <p:txBody>
          <a:bodyPr/>
          <a:lstStyle/>
          <a:p>
            <a:r>
              <a:rPr lang="en-GB" sz="1800" dirty="0"/>
              <a:t>Surveys asked students to respond (5-point Likert scale)</a:t>
            </a:r>
          </a:p>
          <a:p>
            <a:endParaRPr lang="en-GB" sz="1800" dirty="0"/>
          </a:p>
          <a:p>
            <a:r>
              <a:rPr lang="en-GB" sz="1800" dirty="0"/>
              <a:t>Tutorials should be mainly…</a:t>
            </a:r>
          </a:p>
          <a:p>
            <a:pPr marL="285750" indent="-285750">
              <a:buFont typeface="Arial" panose="020B0604020202020204" pitchFamily="34" charset="0"/>
              <a:buChar char="•"/>
            </a:pPr>
            <a:r>
              <a:rPr lang="en-GB" sz="1800" dirty="0"/>
              <a:t>Presentation</a:t>
            </a:r>
          </a:p>
          <a:p>
            <a:pPr marL="285750" indent="-285750">
              <a:buFont typeface="Arial" panose="020B0604020202020204" pitchFamily="34" charset="0"/>
              <a:buChar char="•"/>
            </a:pPr>
            <a:r>
              <a:rPr lang="en-GB" sz="1800" dirty="0"/>
              <a:t>Learning activities</a:t>
            </a:r>
          </a:p>
          <a:p>
            <a:pPr marL="285750" indent="-285750">
              <a:buFont typeface="Arial" panose="020B0604020202020204" pitchFamily="34" charset="0"/>
              <a:buChar char="•"/>
            </a:pPr>
            <a:r>
              <a:rPr lang="en-GB" sz="1800" dirty="0"/>
              <a:t>Mixture of presentation and learning activity</a:t>
            </a:r>
          </a:p>
          <a:p>
            <a:endParaRPr lang="en-GB" sz="1800" dirty="0"/>
          </a:p>
          <a:p>
            <a:r>
              <a:rPr lang="en-GB" sz="1800" dirty="0"/>
              <a:t>Tutorials should include small group working.</a:t>
            </a:r>
          </a:p>
          <a:p>
            <a:endParaRPr lang="en-GB" sz="1800" dirty="0"/>
          </a:p>
          <a:p>
            <a:r>
              <a:rPr lang="en-GB" sz="1800" dirty="0"/>
              <a:t>Tutorials should include opportunities to ask questions.</a:t>
            </a:r>
          </a:p>
          <a:p>
            <a:endParaRPr lang="en-GB" sz="1800" dirty="0"/>
          </a:p>
          <a:p>
            <a:r>
              <a:rPr lang="en-GB" sz="1800" dirty="0"/>
              <a:t>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1A30B861-41A9-B011-1318-6C27D318784B}"/>
              </a:ext>
            </a:extLst>
          </p:cNvPr>
          <p:cNvSpPr>
            <a:spLocks noGrp="1"/>
          </p:cNvSpPr>
          <p:nvPr>
            <p:ph type="body" sz="quarter" idx="21"/>
          </p:nvPr>
        </p:nvSpPr>
        <p:spPr/>
        <p:txBody>
          <a:bodyPr/>
          <a:lstStyle/>
          <a:p>
            <a:r>
              <a:rPr lang="en-GB" dirty="0"/>
              <a:t>Teaching methods expected in tutorials</a:t>
            </a:r>
          </a:p>
        </p:txBody>
      </p:sp>
    </p:spTree>
    <p:extLst>
      <p:ext uri="{BB962C8B-B14F-4D97-AF65-F5344CB8AC3E}">
        <p14:creationId xmlns:p14="http://schemas.microsoft.com/office/powerpoint/2010/main" val="7968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Face-to-face</a:t>
            </a:r>
          </a:p>
        </p:txBody>
      </p:sp>
      <p:pic>
        <p:nvPicPr>
          <p:cNvPr id="4" name="Picture 3" descr="Chart&#10;&#10;Description automatically generated">
            <a:extLst>
              <a:ext uri="{FF2B5EF4-FFF2-40B4-BE49-F238E27FC236}">
                <a16:creationId xmlns:a16="http://schemas.microsoft.com/office/drawing/2014/main" id="{87F31599-D5FA-354A-266F-49828D1B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12" y="868675"/>
            <a:ext cx="7680975" cy="5120650"/>
          </a:xfrm>
          <a:prstGeom prst="rect">
            <a:avLst/>
          </a:prstGeom>
        </p:spPr>
      </p:pic>
    </p:spTree>
    <p:extLst>
      <p:ext uri="{BB962C8B-B14F-4D97-AF65-F5344CB8AC3E}">
        <p14:creationId xmlns:p14="http://schemas.microsoft.com/office/powerpoint/2010/main" val="235854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Online (2019) </a:t>
            </a:r>
          </a:p>
        </p:txBody>
      </p:sp>
      <p:pic>
        <p:nvPicPr>
          <p:cNvPr id="4" name="Picture 3" descr="Chart, bar chart&#10;&#10;Description automatically generated">
            <a:extLst>
              <a:ext uri="{FF2B5EF4-FFF2-40B4-BE49-F238E27FC236}">
                <a16:creationId xmlns:a16="http://schemas.microsoft.com/office/drawing/2014/main" id="{801167DF-8E42-292D-A47F-85BED700F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12" y="868675"/>
            <a:ext cx="7680975" cy="5120650"/>
          </a:xfrm>
          <a:prstGeom prst="rect">
            <a:avLst/>
          </a:prstGeom>
        </p:spPr>
      </p:pic>
    </p:spTree>
    <p:extLst>
      <p:ext uri="{BB962C8B-B14F-4D97-AF65-F5344CB8AC3E}">
        <p14:creationId xmlns:p14="http://schemas.microsoft.com/office/powerpoint/2010/main" val="388349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Online (2022) </a:t>
            </a:r>
          </a:p>
        </p:txBody>
      </p:sp>
      <p:pic>
        <p:nvPicPr>
          <p:cNvPr id="5" name="Picture 4" descr="Chart, bar chart&#10;&#10;Description automatically generated">
            <a:extLst>
              <a:ext uri="{FF2B5EF4-FFF2-40B4-BE49-F238E27FC236}">
                <a16:creationId xmlns:a16="http://schemas.microsoft.com/office/drawing/2014/main" id="{13DC36E2-1C21-CFFB-9DD9-AF8882062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12" y="868675"/>
            <a:ext cx="7680975" cy="5120650"/>
          </a:xfrm>
          <a:prstGeom prst="rect">
            <a:avLst/>
          </a:prstGeom>
        </p:spPr>
      </p:pic>
    </p:spTree>
    <p:extLst>
      <p:ext uri="{BB962C8B-B14F-4D97-AF65-F5344CB8AC3E}">
        <p14:creationId xmlns:p14="http://schemas.microsoft.com/office/powerpoint/2010/main" val="411768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2A63C-0221-1CCB-6174-2D866CA77ABF}"/>
              </a:ext>
            </a:extLst>
          </p:cNvPr>
          <p:cNvSpPr>
            <a:spLocks noGrp="1"/>
          </p:cNvSpPr>
          <p:nvPr>
            <p:ph type="body" sz="quarter" idx="14"/>
          </p:nvPr>
        </p:nvSpPr>
        <p:spPr>
          <a:xfrm>
            <a:off x="1001105" y="1095780"/>
            <a:ext cx="10179513" cy="5186148"/>
          </a:xfrm>
        </p:spPr>
        <p:txBody>
          <a:bodyPr/>
          <a:lstStyle/>
          <a:p>
            <a:pPr marL="285750" indent="-285750">
              <a:buFont typeface="Arial" panose="020B0604020202020204" pitchFamily="34" charset="0"/>
              <a:buChar char="•"/>
            </a:pPr>
            <a:r>
              <a:rPr lang="en-GB" sz="1800" dirty="0"/>
              <a:t>The most highly agreed with statement is that tutorials should provide an opportunity to ask questions.</a:t>
            </a:r>
          </a:p>
          <a:p>
            <a:pPr marL="285750" indent="-285750">
              <a:buFont typeface="Arial" panose="020B0604020202020204" pitchFamily="34" charset="0"/>
              <a:buChar char="•"/>
            </a:pPr>
            <a:r>
              <a:rPr lang="en-GB" sz="1800" dirty="0"/>
              <a:t>In face-to-face and online tutorials, the preference is for a mixture of presentation and activities. A presentational format is more acceptable online than face-to-face, but students still prefer a mixed (active and passive) approach. </a:t>
            </a:r>
          </a:p>
          <a:p>
            <a:pPr marL="285750" indent="-285750">
              <a:buFont typeface="Arial" panose="020B0604020202020204" pitchFamily="34" charset="0"/>
              <a:buChar char="•"/>
            </a:pPr>
            <a:r>
              <a:rPr lang="en-GB" sz="1800" dirty="0"/>
              <a:t>Group working is expected in face-to-face settings. Online, students slightly disagree with the statement that tutorials should involve group working. </a:t>
            </a:r>
          </a:p>
          <a:p>
            <a:r>
              <a:rPr lang="en-GB" sz="1800" dirty="0"/>
              <a:t>Qualitative comments in surveys illustrate issues around online interaction</a:t>
            </a:r>
          </a:p>
          <a:p>
            <a:r>
              <a:rPr lang="en-GB" sz="1800" i="1" dirty="0">
                <a:effectLst/>
                <a:latin typeface="+mn-lt"/>
                <a:ea typeface="Calibri" panose="020F0502020204030204" pitchFamily="34" charset="0"/>
                <a:cs typeface="Times New Roman" panose="02020603050405020304" pitchFamily="18" charset="0"/>
              </a:rPr>
              <a:t>	"Generally, they haven't been especially useful as they lack any kind of 	meaningful interaction and it is difficult to ask questions / really engage with 	the content". (Online)</a:t>
            </a:r>
          </a:p>
          <a:p>
            <a:r>
              <a:rPr lang="en-GB" sz="1800" i="1" dirty="0">
                <a:effectLst/>
                <a:latin typeface="+mn-lt"/>
                <a:ea typeface="Calibri" panose="020F0502020204030204" pitchFamily="34" charset="0"/>
                <a:cs typeface="Times New Roman" panose="02020603050405020304" pitchFamily="18" charset="0"/>
              </a:rPr>
              <a:t>	"...some are useless because they are merely presentations and do not require 	student involvement, so might as well watch the recording". (Online)</a:t>
            </a:r>
          </a:p>
          <a:p>
            <a:r>
              <a:rPr lang="en-GB" sz="1800" i="1" dirty="0">
                <a:effectLst/>
                <a:latin typeface="+mn-lt"/>
                <a:ea typeface="Calibri" panose="020F0502020204030204" pitchFamily="34" charset="0"/>
                <a:cs typeface="Times New Roman" panose="02020603050405020304" pitchFamily="18" charset="0"/>
              </a:rPr>
              <a:t>	"I have found some tutors do not understand questions when asked that 	deviate from the scripted presentation". (Online)</a:t>
            </a:r>
            <a:endParaRPr lang="en-GB" sz="1800" dirty="0">
              <a:latin typeface="+mn-lt"/>
            </a:endParaRPr>
          </a:p>
        </p:txBody>
      </p:sp>
      <p:sp>
        <p:nvSpPr>
          <p:cNvPr id="3" name="Text Placeholder 2">
            <a:extLst>
              <a:ext uri="{FF2B5EF4-FFF2-40B4-BE49-F238E27FC236}">
                <a16:creationId xmlns:a16="http://schemas.microsoft.com/office/drawing/2014/main" id="{1A30B861-41A9-B011-1318-6C27D318784B}"/>
              </a:ext>
            </a:extLst>
          </p:cNvPr>
          <p:cNvSpPr>
            <a:spLocks noGrp="1"/>
          </p:cNvSpPr>
          <p:nvPr>
            <p:ph type="body" sz="quarter" idx="21"/>
          </p:nvPr>
        </p:nvSpPr>
        <p:spPr/>
        <p:txBody>
          <a:bodyPr/>
          <a:lstStyle/>
          <a:p>
            <a:r>
              <a:rPr lang="en-GB" dirty="0"/>
              <a:t>Teaching methods expected in tutorials</a:t>
            </a:r>
          </a:p>
        </p:txBody>
      </p:sp>
    </p:spTree>
    <p:extLst>
      <p:ext uri="{BB962C8B-B14F-4D97-AF65-F5344CB8AC3E}">
        <p14:creationId xmlns:p14="http://schemas.microsoft.com/office/powerpoint/2010/main" val="233434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2A63C-0221-1CCB-6174-2D866CA77ABF}"/>
              </a:ext>
            </a:extLst>
          </p:cNvPr>
          <p:cNvSpPr>
            <a:spLocks noGrp="1"/>
          </p:cNvSpPr>
          <p:nvPr>
            <p:ph type="body" sz="quarter" idx="14"/>
          </p:nvPr>
        </p:nvSpPr>
        <p:spPr>
          <a:xfrm>
            <a:off x="1001105" y="1095780"/>
            <a:ext cx="10179513" cy="5186148"/>
          </a:xfrm>
        </p:spPr>
        <p:txBody>
          <a:bodyPr/>
          <a:lstStyle/>
          <a:p>
            <a:pPr marL="285750" indent="-285750">
              <a:buFont typeface="Arial" panose="020B0604020202020204" pitchFamily="34" charset="0"/>
              <a:buChar char="•"/>
            </a:pPr>
            <a:r>
              <a:rPr lang="en-GB" sz="1800" dirty="0">
                <a:latin typeface="+mn-lt"/>
              </a:rPr>
              <a:t>Face-to-face has a predominantly mixed (active and passive) approach (~70%). Less use of mixed approaches online, but increased from 47% to 52% (2019 to 2022). </a:t>
            </a:r>
          </a:p>
          <a:p>
            <a:pPr marL="285750" indent="-285750">
              <a:buFont typeface="Arial" panose="020B0604020202020204" pitchFamily="34" charset="0"/>
              <a:buChar char="•"/>
            </a:pPr>
            <a:r>
              <a:rPr lang="en-GB" sz="1800" dirty="0">
                <a:latin typeface="+mn-lt"/>
              </a:rPr>
              <a:t>Group working online is reported by 24% / 28% of students in 2019/2022.</a:t>
            </a:r>
          </a:p>
          <a:p>
            <a:endParaRPr lang="en-GB" sz="1800" dirty="0">
              <a:effectLst/>
              <a:latin typeface="+mn-lt"/>
              <a:ea typeface="Calibri" panose="020F0502020204030204" pitchFamily="34" charset="0"/>
              <a:cs typeface="Times New Roman" panose="02020603050405020304" pitchFamily="18" charset="0"/>
            </a:endParaRPr>
          </a:p>
          <a:p>
            <a:r>
              <a:rPr lang="en-GB" sz="1800" dirty="0">
                <a:latin typeface="+mn-lt"/>
                <a:ea typeface="Calibri" panose="020F0502020204030204" pitchFamily="34" charset="0"/>
                <a:cs typeface="Times New Roman" panose="02020603050405020304" pitchFamily="18" charset="0"/>
              </a:rPr>
              <a:t>An interviewee reported that  </a:t>
            </a:r>
            <a:endParaRPr lang="en-GB" sz="1800" dirty="0">
              <a:effectLst/>
              <a:latin typeface="+mn-lt"/>
              <a:ea typeface="Calibri" panose="020F0502020204030204" pitchFamily="34" charset="0"/>
              <a:cs typeface="Times New Roman" panose="02020603050405020304" pitchFamily="18" charset="0"/>
            </a:endParaRPr>
          </a:p>
          <a:p>
            <a:r>
              <a:rPr lang="en-GB" sz="1800" i="1" dirty="0">
                <a:effectLst/>
                <a:latin typeface="+mn-lt"/>
                <a:ea typeface="Times New Roman" panose="02020603050405020304" pitchFamily="18" charset="0"/>
                <a:cs typeface="Times New Roman" panose="02020603050405020304" pitchFamily="18" charset="0"/>
              </a:rPr>
              <a:t>	”...they're group activities in that, you know, … there would be an equation and, 	you know, we’d 	all write on the screen and some of us would provide one 	answer and someone else would write another answer and then, you know, 	there might be a little bit discussion around how we came to that” (online)</a:t>
            </a:r>
            <a:endParaRPr lang="en-GB" sz="1800" dirty="0">
              <a:effectLst/>
              <a:latin typeface="+mn-lt"/>
              <a:ea typeface="Calibri" panose="020F0502020204030204" pitchFamily="34" charset="0"/>
              <a:cs typeface="Times New Roman" panose="02020603050405020304" pitchFamily="18" charset="0"/>
            </a:endParaRPr>
          </a:p>
          <a:p>
            <a:endParaRPr lang="en-GB" sz="1800" dirty="0">
              <a:latin typeface="+mn-lt"/>
            </a:endParaRPr>
          </a:p>
          <a:p>
            <a:endParaRPr lang="en-GB" sz="1800" dirty="0">
              <a:latin typeface="+mn-lt"/>
            </a:endParaRPr>
          </a:p>
          <a:p>
            <a:r>
              <a:rPr lang="en-GB" sz="1800" dirty="0">
                <a:latin typeface="+mn-lt"/>
              </a:rPr>
              <a:t>This raises the question of whether group activities in tutorials are focussing on discussing individual outputs rather than facilitating student joint working. </a:t>
            </a:r>
          </a:p>
          <a:p>
            <a:endParaRPr lang="en-GB" sz="1800" dirty="0">
              <a:latin typeface="+mn-lt"/>
            </a:endParaRPr>
          </a:p>
          <a:p>
            <a:endParaRPr lang="en-GB" sz="1800" dirty="0">
              <a:latin typeface="+mn-lt"/>
            </a:endParaRPr>
          </a:p>
        </p:txBody>
      </p:sp>
      <p:sp>
        <p:nvSpPr>
          <p:cNvPr id="3" name="Text Placeholder 2">
            <a:extLst>
              <a:ext uri="{FF2B5EF4-FFF2-40B4-BE49-F238E27FC236}">
                <a16:creationId xmlns:a16="http://schemas.microsoft.com/office/drawing/2014/main" id="{1A30B861-41A9-B011-1318-6C27D318784B}"/>
              </a:ext>
            </a:extLst>
          </p:cNvPr>
          <p:cNvSpPr>
            <a:spLocks noGrp="1"/>
          </p:cNvSpPr>
          <p:nvPr>
            <p:ph type="body" sz="quarter" idx="21"/>
          </p:nvPr>
        </p:nvSpPr>
        <p:spPr/>
        <p:txBody>
          <a:bodyPr/>
          <a:lstStyle/>
          <a:p>
            <a:r>
              <a:rPr lang="en-GB" dirty="0"/>
              <a:t>Teaching methods experienced </a:t>
            </a:r>
          </a:p>
        </p:txBody>
      </p:sp>
    </p:spTree>
    <p:extLst>
      <p:ext uri="{BB962C8B-B14F-4D97-AF65-F5344CB8AC3E}">
        <p14:creationId xmlns:p14="http://schemas.microsoft.com/office/powerpoint/2010/main" val="199413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Barriers to online attendance (2019 &amp; 2022) </a:t>
            </a:r>
          </a:p>
        </p:txBody>
      </p:sp>
      <p:pic>
        <p:nvPicPr>
          <p:cNvPr id="2" name="Picture 1">
            <a:extLst>
              <a:ext uri="{FF2B5EF4-FFF2-40B4-BE49-F238E27FC236}">
                <a16:creationId xmlns:a16="http://schemas.microsoft.com/office/drawing/2014/main" id="{87156C63-355C-4C14-B5E4-D80D3AAD83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6730" y="1114102"/>
            <a:ext cx="8878539" cy="4629796"/>
          </a:xfrm>
          <a:prstGeom prst="rect">
            <a:avLst/>
          </a:prstGeom>
          <a:noFill/>
        </p:spPr>
      </p:pic>
    </p:spTree>
    <p:extLst>
      <p:ext uri="{BB962C8B-B14F-4D97-AF65-F5344CB8AC3E}">
        <p14:creationId xmlns:p14="http://schemas.microsoft.com/office/powerpoint/2010/main" val="187979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Online tutorials after pandemic experience</a:t>
            </a:r>
          </a:p>
        </p:txBody>
      </p:sp>
      <p:pic>
        <p:nvPicPr>
          <p:cNvPr id="4" name="Picture 3" descr="Chart&#10;&#10;Description automatically generated">
            <a:extLst>
              <a:ext uri="{FF2B5EF4-FFF2-40B4-BE49-F238E27FC236}">
                <a16:creationId xmlns:a16="http://schemas.microsoft.com/office/drawing/2014/main" id="{0A741A61-F32B-5237-0C03-B28AA6361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12" y="868675"/>
            <a:ext cx="7680975" cy="5120650"/>
          </a:xfrm>
          <a:prstGeom prst="rect">
            <a:avLst/>
          </a:prstGeom>
        </p:spPr>
      </p:pic>
    </p:spTree>
    <p:extLst>
      <p:ext uri="{BB962C8B-B14F-4D97-AF65-F5344CB8AC3E}">
        <p14:creationId xmlns:p14="http://schemas.microsoft.com/office/powerpoint/2010/main" val="63572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3ECC52F-C231-4A05-D6C5-EA059CEB4403}"/>
              </a:ext>
            </a:extLst>
          </p:cNvPr>
          <p:cNvSpPr>
            <a:spLocks noGrp="1"/>
          </p:cNvSpPr>
          <p:nvPr>
            <p:ph type="body" sz="quarter" idx="14"/>
          </p:nvPr>
        </p:nvSpPr>
        <p:spPr>
          <a:xfrm>
            <a:off x="1001105" y="1095780"/>
            <a:ext cx="10179513" cy="5321496"/>
          </a:xfrm>
        </p:spPr>
        <p:txBody>
          <a:bodyPr/>
          <a:lstStyle/>
          <a:p>
            <a:r>
              <a:rPr lang="en-GB" sz="1800" b="1" dirty="0"/>
              <a:t>Our driver is the question</a:t>
            </a:r>
            <a:endParaRPr lang="en-GB" sz="1800" dirty="0"/>
          </a:p>
          <a:p>
            <a:r>
              <a:rPr lang="en-GB" sz="1800" dirty="0"/>
              <a:t>Do our students, teaching staff and other staff have common perceptions and expectations of what tutorials are for?</a:t>
            </a:r>
          </a:p>
          <a:p>
            <a:endParaRPr lang="en-GB" sz="1800" dirty="0"/>
          </a:p>
        </p:txBody>
      </p:sp>
      <p:sp>
        <p:nvSpPr>
          <p:cNvPr id="12" name="Text Placeholder 11">
            <a:extLst>
              <a:ext uri="{FF2B5EF4-FFF2-40B4-BE49-F238E27FC236}">
                <a16:creationId xmlns:a16="http://schemas.microsoft.com/office/drawing/2014/main" id="{98832E36-EA86-2077-6B60-61EF9A1CD07E}"/>
              </a:ext>
            </a:extLst>
          </p:cNvPr>
          <p:cNvSpPr>
            <a:spLocks noGrp="1"/>
          </p:cNvSpPr>
          <p:nvPr>
            <p:ph type="body" sz="quarter" idx="21"/>
          </p:nvPr>
        </p:nvSpPr>
        <p:spPr/>
        <p:txBody>
          <a:bodyPr/>
          <a:lstStyle/>
          <a:p>
            <a:r>
              <a:rPr lang="en-GB" dirty="0"/>
              <a:t>Project aim</a:t>
            </a:r>
          </a:p>
        </p:txBody>
      </p:sp>
    </p:spTree>
    <p:extLst>
      <p:ext uri="{BB962C8B-B14F-4D97-AF65-F5344CB8AC3E}">
        <p14:creationId xmlns:p14="http://schemas.microsoft.com/office/powerpoint/2010/main" val="22323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2A63C-0221-1CCB-6174-2D866CA77ABF}"/>
              </a:ext>
            </a:extLst>
          </p:cNvPr>
          <p:cNvSpPr>
            <a:spLocks noGrp="1"/>
          </p:cNvSpPr>
          <p:nvPr>
            <p:ph type="body" sz="quarter" idx="14"/>
          </p:nvPr>
        </p:nvSpPr>
        <p:spPr>
          <a:xfrm>
            <a:off x="1001105" y="1095780"/>
            <a:ext cx="10179513" cy="5186148"/>
          </a:xfrm>
        </p:spPr>
        <p:txBody>
          <a:bodyPr/>
          <a:lstStyle/>
          <a:p>
            <a:pPr marL="285750" indent="-285750">
              <a:lnSpc>
                <a:spcPct val="107000"/>
              </a:lnSpc>
              <a:buFont typeface="Arial" panose="020B0604020202020204" pitchFamily="34" charset="0"/>
              <a:buChar char="•"/>
            </a:pPr>
            <a:r>
              <a:rPr lang="en-GB" sz="1800" dirty="0">
                <a:latin typeface="+mn-lt"/>
                <a:ea typeface="Calibri" panose="020F0502020204030204" pitchFamily="34" charset="0"/>
                <a:cs typeface="Times New Roman" panose="02020603050405020304" pitchFamily="18" charset="0"/>
              </a:rPr>
              <a:t>Lack of understanding of tutorials can cause anxiety.  </a:t>
            </a:r>
          </a:p>
          <a:p>
            <a:pPr marL="285750" lvl="0" indent="-285750">
              <a:lnSpc>
                <a:spcPct val="107000"/>
              </a:lnSpc>
              <a:buFont typeface="Arial" panose="020B0604020202020204" pitchFamily="34" charset="0"/>
              <a:buChar char="•"/>
            </a:pPr>
            <a:r>
              <a:rPr lang="en-GB" sz="1800" dirty="0">
                <a:latin typeface="+mn-lt"/>
                <a:ea typeface="Calibri" panose="020F0502020204030204" pitchFamily="34" charset="0"/>
                <a:cs typeface="Times New Roman" panose="02020603050405020304" pitchFamily="18" charset="0"/>
              </a:rPr>
              <a:t>S</a:t>
            </a:r>
            <a:r>
              <a:rPr lang="en-GB" sz="1800" dirty="0">
                <a:effectLst/>
                <a:latin typeface="+mn-lt"/>
                <a:ea typeface="Calibri" panose="020F0502020204030204" pitchFamily="34" charset="0"/>
                <a:cs typeface="Times New Roman" panose="02020603050405020304" pitchFamily="18" charset="0"/>
              </a:rPr>
              <a:t>tudents have a strong preference for a mixture of presentational materials and learning activities. </a:t>
            </a: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The opportunity to ask questions is very highly valued. Ensuring that questions are answered to students’ satisfaction should be a high priority. </a:t>
            </a: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Working in small groups is expected in face-to-face tutorials but is thought not to be important in the online context. </a:t>
            </a:r>
          </a:p>
          <a:p>
            <a:pPr marL="285750" indent="-285750">
              <a:lnSpc>
                <a:spcPct val="107000"/>
              </a:lnSpc>
              <a:spcAft>
                <a:spcPts val="800"/>
              </a:spcAft>
              <a:buFont typeface="Arial" panose="020B0604020202020204" pitchFamily="34" charset="0"/>
              <a:buChar char="•"/>
            </a:pPr>
            <a:r>
              <a:rPr lang="en-GB" sz="1800" dirty="0">
                <a:latin typeface="+mn-lt"/>
                <a:ea typeface="Calibri" panose="020F0502020204030204" pitchFamily="34" charset="0"/>
                <a:cs typeface="Times New Roman" panose="02020603050405020304" pitchFamily="18" charset="0"/>
              </a:rPr>
              <a:t>Use of learning activities in online tutorials has seen some growth from 2019 to 2022.</a:t>
            </a:r>
          </a:p>
          <a:p>
            <a:pPr marL="285750" indent="-285750">
              <a:lnSpc>
                <a:spcPct val="107000"/>
              </a:lnSpc>
              <a:spcAft>
                <a:spcPts val="800"/>
              </a:spcAft>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Online group activities may be based on discussion of answers rather than fostering student collaboration on learning tasks. </a:t>
            </a:r>
          </a:p>
          <a:p>
            <a:pPr marL="285750" indent="-285750">
              <a:lnSpc>
                <a:spcPct val="107000"/>
              </a:lnSpc>
              <a:spcAft>
                <a:spcPts val="800"/>
              </a:spcAft>
              <a:buFont typeface="Arial" panose="020B0604020202020204" pitchFamily="34" charset="0"/>
              <a:buChar char="•"/>
            </a:pPr>
            <a:r>
              <a:rPr lang="en-GB" sz="1800" dirty="0">
                <a:latin typeface="+mn-lt"/>
                <a:ea typeface="Calibri" panose="020F0502020204030204" pitchFamily="34" charset="0"/>
                <a:cs typeface="Times New Roman" panose="02020603050405020304" pitchFamily="18" charset="0"/>
              </a:rPr>
              <a:t>Online, non-participation seems to be dominated by students who would rather watch recordings and those who prefer to avoid social interaction. </a:t>
            </a:r>
          </a:p>
          <a:p>
            <a:pPr marL="285750" lvl="0" indent="-285750">
              <a:lnSpc>
                <a:spcPct val="107000"/>
              </a:lnSpc>
              <a:spcAft>
                <a:spcPts val="800"/>
              </a:spcAft>
              <a:buFont typeface="Arial" panose="020B0604020202020204" pitchFamily="34" charset="0"/>
              <a:buChar char="•"/>
            </a:pPr>
            <a:r>
              <a:rPr lang="en-GB" sz="1800" dirty="0">
                <a:latin typeface="+mn-lt"/>
                <a:ea typeface="Calibri" panose="020F0502020204030204" pitchFamily="34" charset="0"/>
                <a:cs typeface="Times New Roman" panose="02020603050405020304" pitchFamily="18" charset="0"/>
              </a:rPr>
              <a:t>Post</a:t>
            </a:r>
            <a:r>
              <a:rPr lang="en-GB" sz="1800" dirty="0">
                <a:effectLst/>
                <a:latin typeface="+mn-lt"/>
                <a:ea typeface="Calibri" panose="020F0502020204030204" pitchFamily="34" charset="0"/>
                <a:cs typeface="Times New Roman" panose="02020603050405020304" pitchFamily="18" charset="0"/>
              </a:rPr>
              <a:t> pandemic most students </a:t>
            </a:r>
            <a:r>
              <a:rPr lang="en-GB" sz="1800" dirty="0">
                <a:latin typeface="+mn-lt"/>
                <a:ea typeface="Calibri" panose="020F0502020204030204" pitchFamily="34" charset="0"/>
                <a:cs typeface="Times New Roman" panose="02020603050405020304" pitchFamily="18" charset="0"/>
              </a:rPr>
              <a:t>are</a:t>
            </a:r>
            <a:r>
              <a:rPr lang="en-GB" sz="1800" dirty="0">
                <a:effectLst/>
                <a:latin typeface="+mn-lt"/>
                <a:ea typeface="Calibri" panose="020F0502020204030204" pitchFamily="34" charset="0"/>
                <a:cs typeface="Times New Roman" panose="02020603050405020304" pitchFamily="18" charset="0"/>
              </a:rPr>
              <a:t> more confident in using synchronous communications technologies. However, t</a:t>
            </a:r>
            <a:r>
              <a:rPr lang="en-GB" sz="1800" dirty="0">
                <a:latin typeface="+mn-lt"/>
                <a:ea typeface="Calibri" panose="020F0502020204030204" pitchFamily="34" charset="0"/>
                <a:cs typeface="Times New Roman" panose="02020603050405020304" pitchFamily="18" charset="0"/>
              </a:rPr>
              <a:t>here was a wide variety of pandemic  experience. Students </a:t>
            </a:r>
            <a:r>
              <a:rPr lang="en-GB" sz="1800" dirty="0">
                <a:effectLst/>
                <a:latin typeface="+mn-lt"/>
                <a:ea typeface="Calibri" panose="020F0502020204030204" pitchFamily="34" charset="0"/>
                <a:cs typeface="Times New Roman" panose="02020603050405020304" pitchFamily="18" charset="0"/>
              </a:rPr>
              <a:t>strongly disagree with using webcams in online tutorials.</a:t>
            </a:r>
          </a:p>
        </p:txBody>
      </p:sp>
      <p:sp>
        <p:nvSpPr>
          <p:cNvPr id="3" name="Text Placeholder 2">
            <a:extLst>
              <a:ext uri="{FF2B5EF4-FFF2-40B4-BE49-F238E27FC236}">
                <a16:creationId xmlns:a16="http://schemas.microsoft.com/office/drawing/2014/main" id="{1A30B861-41A9-B011-1318-6C27D318784B}"/>
              </a:ext>
            </a:extLst>
          </p:cNvPr>
          <p:cNvSpPr>
            <a:spLocks noGrp="1"/>
          </p:cNvSpPr>
          <p:nvPr>
            <p:ph type="body" sz="quarter" idx="21"/>
          </p:nvPr>
        </p:nvSpPr>
        <p:spPr/>
        <p:txBody>
          <a:bodyPr/>
          <a:lstStyle/>
          <a:p>
            <a:r>
              <a:rPr lang="en-GB" dirty="0"/>
              <a:t>Summary of </a:t>
            </a:r>
            <a:r>
              <a:rPr lang="en-GB"/>
              <a:t>key findings </a:t>
            </a:r>
            <a:endParaRPr lang="en-GB" dirty="0"/>
          </a:p>
        </p:txBody>
      </p:sp>
    </p:spTree>
    <p:extLst>
      <p:ext uri="{BB962C8B-B14F-4D97-AF65-F5344CB8AC3E}">
        <p14:creationId xmlns:p14="http://schemas.microsoft.com/office/powerpoint/2010/main" val="43688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3ECC52F-C231-4A05-D6C5-EA059CEB4403}"/>
              </a:ext>
            </a:extLst>
          </p:cNvPr>
          <p:cNvSpPr>
            <a:spLocks noGrp="1"/>
          </p:cNvSpPr>
          <p:nvPr>
            <p:ph type="body" sz="quarter" idx="14"/>
          </p:nvPr>
        </p:nvSpPr>
        <p:spPr>
          <a:xfrm>
            <a:off x="1001105" y="1095780"/>
            <a:ext cx="10179513" cy="5321496"/>
          </a:xfrm>
        </p:spPr>
        <p:txBody>
          <a:bodyPr/>
          <a:lstStyle/>
          <a:p>
            <a:r>
              <a:rPr lang="en-GB" sz="1800" b="1" dirty="0"/>
              <a:t>Our driver is the question</a:t>
            </a:r>
            <a:endParaRPr lang="en-GB" sz="1800" dirty="0"/>
          </a:p>
          <a:p>
            <a:r>
              <a:rPr lang="en-GB" sz="1800" dirty="0"/>
              <a:t>Do our students, teaching staff and other staff have common perceptions and expectations of what tutorials are for?</a:t>
            </a:r>
          </a:p>
          <a:p>
            <a:endParaRPr lang="en-GB" sz="1800" dirty="0"/>
          </a:p>
          <a:p>
            <a:r>
              <a:rPr lang="en-GB" sz="1800" b="1" dirty="0"/>
              <a:t>Why common perceptions matter:</a:t>
            </a:r>
          </a:p>
          <a:p>
            <a:pPr marL="285750" indent="-285750">
              <a:buFont typeface="Arial" panose="020B0604020202020204" pitchFamily="34" charset="0"/>
              <a:buChar char="•"/>
            </a:pPr>
            <a:r>
              <a:rPr lang="en-GB" sz="1800" dirty="0"/>
              <a:t>Our tutorials are not mandatory. So </a:t>
            </a:r>
            <a:r>
              <a:rPr lang="en-GB" sz="1800" b="1" dirty="0"/>
              <a:t>student</a:t>
            </a:r>
            <a:r>
              <a:rPr lang="en-GB" sz="1800" dirty="0"/>
              <a:t> </a:t>
            </a:r>
            <a:r>
              <a:rPr lang="en-GB" sz="1800" b="1" dirty="0"/>
              <a:t>perception</a:t>
            </a:r>
            <a:r>
              <a:rPr lang="en-GB" sz="1800" dirty="0"/>
              <a:t> influences levels of </a:t>
            </a:r>
            <a:r>
              <a:rPr lang="en-GB" sz="1800" b="1" dirty="0"/>
              <a:t>attendance</a:t>
            </a:r>
            <a:r>
              <a:rPr lang="en-GB" sz="1800" dirty="0"/>
              <a:t>, as well as levels of </a:t>
            </a:r>
            <a:r>
              <a:rPr lang="en-GB" sz="1800" b="1" dirty="0"/>
              <a:t>participation</a:t>
            </a:r>
            <a:r>
              <a:rPr lang="en-GB" sz="1800" dirty="0"/>
              <a:t> during a tutorial.</a:t>
            </a:r>
          </a:p>
          <a:p>
            <a:pPr marL="285750" indent="-285750">
              <a:buFont typeface="Arial" panose="020B0604020202020204" pitchFamily="34" charset="0"/>
              <a:buChar char="•"/>
            </a:pPr>
            <a:r>
              <a:rPr lang="en-GB" sz="1800" dirty="0"/>
              <a:t>Our </a:t>
            </a:r>
            <a:r>
              <a:rPr lang="en-GB" sz="1800" b="1" dirty="0"/>
              <a:t>module teams design tuition strategies</a:t>
            </a:r>
            <a:r>
              <a:rPr lang="en-GB" sz="1800" dirty="0"/>
              <a:t>, which may </a:t>
            </a:r>
            <a:r>
              <a:rPr lang="en-GB" sz="1800" b="1" dirty="0"/>
              <a:t>encourage or discourage students</a:t>
            </a:r>
            <a:r>
              <a:rPr lang="en-GB" sz="1800" dirty="0"/>
              <a:t> from attending/participating in learning activities during tutorials.</a:t>
            </a:r>
          </a:p>
          <a:p>
            <a:pPr marL="285750" indent="-285750">
              <a:buFont typeface="Arial" panose="020B0604020202020204" pitchFamily="34" charset="0"/>
              <a:buChar char="•"/>
            </a:pPr>
            <a:r>
              <a:rPr lang="en-GB" sz="1800" dirty="0"/>
              <a:t>Our </a:t>
            </a:r>
            <a:r>
              <a:rPr lang="en-GB" sz="1800" b="1" dirty="0"/>
              <a:t>tutors</a:t>
            </a:r>
            <a:r>
              <a:rPr lang="en-GB" sz="1800" dirty="0"/>
              <a:t> </a:t>
            </a:r>
            <a:r>
              <a:rPr lang="en-GB" sz="1800" b="1" dirty="0"/>
              <a:t>design and run tutorials </a:t>
            </a:r>
            <a:r>
              <a:rPr lang="en-GB" sz="1800" dirty="0"/>
              <a:t>which influence student perceptions and how students learn from the experience.</a:t>
            </a:r>
          </a:p>
          <a:p>
            <a:pPr marL="285750" indent="-285750">
              <a:buFont typeface="Arial" panose="020B0604020202020204" pitchFamily="34" charset="0"/>
              <a:buChar char="•"/>
            </a:pPr>
            <a:r>
              <a:rPr lang="en-GB" sz="1800" dirty="0"/>
              <a:t>Other stakeholders can </a:t>
            </a:r>
            <a:r>
              <a:rPr lang="en-GB" sz="1800" b="1" dirty="0"/>
              <a:t>influence university-wide policy </a:t>
            </a:r>
            <a:r>
              <a:rPr lang="en-GB" sz="1800" dirty="0"/>
              <a:t>(e.g. professional services staff), or can affect </a:t>
            </a:r>
            <a:r>
              <a:rPr lang="en-GB" sz="1800" b="1" dirty="0"/>
              <a:t>tutor perceptions </a:t>
            </a:r>
            <a:r>
              <a:rPr lang="en-GB" sz="1800" dirty="0"/>
              <a:t>(e.g. staff developers).</a:t>
            </a:r>
          </a:p>
        </p:txBody>
      </p:sp>
      <p:sp>
        <p:nvSpPr>
          <p:cNvPr id="12" name="Text Placeholder 11">
            <a:extLst>
              <a:ext uri="{FF2B5EF4-FFF2-40B4-BE49-F238E27FC236}">
                <a16:creationId xmlns:a16="http://schemas.microsoft.com/office/drawing/2014/main" id="{98832E36-EA86-2077-6B60-61EF9A1CD07E}"/>
              </a:ext>
            </a:extLst>
          </p:cNvPr>
          <p:cNvSpPr>
            <a:spLocks noGrp="1"/>
          </p:cNvSpPr>
          <p:nvPr>
            <p:ph type="body" sz="quarter" idx="21"/>
          </p:nvPr>
        </p:nvSpPr>
        <p:spPr/>
        <p:txBody>
          <a:bodyPr/>
          <a:lstStyle/>
          <a:p>
            <a:r>
              <a:rPr lang="en-GB" dirty="0"/>
              <a:t>Project aim</a:t>
            </a:r>
          </a:p>
        </p:txBody>
      </p:sp>
    </p:spTree>
    <p:extLst>
      <p:ext uri="{BB962C8B-B14F-4D97-AF65-F5344CB8AC3E}">
        <p14:creationId xmlns:p14="http://schemas.microsoft.com/office/powerpoint/2010/main" val="348678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What students experienced </a:t>
            </a:r>
          </a:p>
        </p:txBody>
      </p:sp>
      <p:graphicFrame>
        <p:nvGraphicFramePr>
          <p:cNvPr id="5" name="Chart 4">
            <a:extLst>
              <a:ext uri="{FF2B5EF4-FFF2-40B4-BE49-F238E27FC236}">
                <a16:creationId xmlns:a16="http://schemas.microsoft.com/office/drawing/2014/main" id="{C02953E6-1E5F-415D-BE20-317AD3785FAC}"/>
              </a:ext>
            </a:extLst>
          </p:cNvPr>
          <p:cNvGraphicFramePr/>
          <p:nvPr>
            <p:extLst>
              <p:ext uri="{D42A27DB-BD31-4B8C-83A1-F6EECF244321}">
                <p14:modId xmlns:p14="http://schemas.microsoft.com/office/powerpoint/2010/main" val="1550172705"/>
              </p:ext>
            </p:extLst>
          </p:nvPr>
        </p:nvGraphicFramePr>
        <p:xfrm>
          <a:off x="3345246" y="1224495"/>
          <a:ext cx="5501507" cy="4409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1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What students experienced </a:t>
            </a:r>
          </a:p>
        </p:txBody>
      </p:sp>
      <p:graphicFrame>
        <p:nvGraphicFramePr>
          <p:cNvPr id="2" name="Chart 1">
            <a:extLst>
              <a:ext uri="{FF2B5EF4-FFF2-40B4-BE49-F238E27FC236}">
                <a16:creationId xmlns:a16="http://schemas.microsoft.com/office/drawing/2014/main" id="{6378164E-03FB-4E7B-ADEA-3970F826A436}"/>
              </a:ext>
            </a:extLst>
          </p:cNvPr>
          <p:cNvGraphicFramePr/>
          <p:nvPr>
            <p:extLst>
              <p:ext uri="{D42A27DB-BD31-4B8C-83A1-F6EECF244321}">
                <p14:modId xmlns:p14="http://schemas.microsoft.com/office/powerpoint/2010/main" val="3725261240"/>
              </p:ext>
            </p:extLst>
          </p:nvPr>
        </p:nvGraphicFramePr>
        <p:xfrm>
          <a:off x="3352800" y="1234440"/>
          <a:ext cx="54864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739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Pandemic: online experience </a:t>
            </a:r>
          </a:p>
        </p:txBody>
      </p:sp>
      <p:pic>
        <p:nvPicPr>
          <p:cNvPr id="2" name="Picture 1">
            <a:extLst>
              <a:ext uri="{FF2B5EF4-FFF2-40B4-BE49-F238E27FC236}">
                <a16:creationId xmlns:a16="http://schemas.microsoft.com/office/drawing/2014/main" id="{068C4A91-56EE-418E-8217-2558438A5988}"/>
              </a:ext>
            </a:extLst>
          </p:cNvPr>
          <p:cNvPicPr>
            <a:picLocks noChangeAspect="1"/>
          </p:cNvPicPr>
          <p:nvPr/>
        </p:nvPicPr>
        <p:blipFill>
          <a:blip r:embed="rId3"/>
          <a:stretch>
            <a:fillRect/>
          </a:stretch>
        </p:blipFill>
        <p:spPr>
          <a:xfrm>
            <a:off x="2026814" y="1583823"/>
            <a:ext cx="8138372" cy="3690354"/>
          </a:xfrm>
          <a:prstGeom prst="rect">
            <a:avLst/>
          </a:prstGeom>
        </p:spPr>
      </p:pic>
    </p:spTree>
    <p:extLst>
      <p:ext uri="{BB962C8B-B14F-4D97-AF65-F5344CB8AC3E}">
        <p14:creationId xmlns:p14="http://schemas.microsoft.com/office/powerpoint/2010/main" val="371522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1CE7D-3D42-33F6-6D71-8BCFFF147D87}"/>
              </a:ext>
            </a:extLst>
          </p:cNvPr>
          <p:cNvSpPr>
            <a:spLocks noGrp="1"/>
          </p:cNvSpPr>
          <p:nvPr>
            <p:ph type="body" sz="quarter" idx="14"/>
          </p:nvPr>
        </p:nvSpPr>
        <p:spPr>
          <a:xfrm>
            <a:off x="1001105" y="1095779"/>
            <a:ext cx="10179513" cy="5041409"/>
          </a:xfrm>
        </p:spPr>
        <p:txBody>
          <a:bodyPr/>
          <a:lstStyle/>
          <a:p>
            <a:r>
              <a:rPr lang="en-GB" sz="1800" dirty="0">
                <a:effectLst/>
                <a:latin typeface="+mn-lt"/>
                <a:ea typeface="Calibri" panose="020F0502020204030204" pitchFamily="34" charset="0"/>
                <a:cs typeface="Arial" panose="020B0604020202020204" pitchFamily="34" charset="0"/>
              </a:rPr>
              <a:t>Tutor perceptions of tuition in groups (Walshe &amp; Gallen, 2017; Campbell </a:t>
            </a:r>
            <a:r>
              <a:rPr lang="en-GB" sz="1800" i="1" dirty="0">
                <a:effectLst/>
                <a:latin typeface="+mn-lt"/>
                <a:ea typeface="Calibri" panose="020F0502020204030204" pitchFamily="34" charset="0"/>
                <a:cs typeface="Arial" panose="020B0604020202020204" pitchFamily="34" charset="0"/>
              </a:rPr>
              <a:t>et al.</a:t>
            </a:r>
            <a:r>
              <a:rPr lang="en-GB" sz="1800" dirty="0">
                <a:effectLst/>
                <a:latin typeface="+mn-lt"/>
                <a:ea typeface="Calibri" panose="020F0502020204030204" pitchFamily="34" charset="0"/>
                <a:cs typeface="Arial" panose="020B0604020202020204" pitchFamily="34" charset="0"/>
              </a:rPr>
              <a:t> 2018)</a:t>
            </a:r>
          </a:p>
          <a:p>
            <a:r>
              <a:rPr lang="en-GB" sz="1800" dirty="0">
                <a:latin typeface="+mn-lt"/>
                <a:cs typeface="Arial" panose="020B0604020202020204" pitchFamily="34" charset="0"/>
              </a:rPr>
              <a:t>Study (2016) with Stage 1 STEM tutors, about face-to-face and online tutorials.</a:t>
            </a:r>
          </a:p>
          <a:p>
            <a:r>
              <a:rPr lang="en-GB" sz="1800" dirty="0">
                <a:latin typeface="+mn-lt"/>
                <a:ea typeface="Calibri" panose="020F0502020204030204" pitchFamily="34" charset="0"/>
                <a:cs typeface="Arial" panose="020B0604020202020204" pitchFamily="34" charset="0"/>
              </a:rPr>
              <a:t>Key findings were that tutors:</a:t>
            </a:r>
            <a:endParaRPr lang="en-GB" sz="1800" dirty="0">
              <a:effectLst/>
              <a:latin typeface="+mn-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mn-lt"/>
                <a:ea typeface="Calibri" panose="020F0502020204030204" pitchFamily="34" charset="0"/>
                <a:cs typeface="Arial" panose="020B0604020202020204" pitchFamily="34" charset="0"/>
              </a:rPr>
              <a:t>Appreciated the social aspects of tutorials. </a:t>
            </a:r>
          </a:p>
          <a:p>
            <a:pPr marL="285750" indent="-285750">
              <a:buFont typeface="Arial" panose="020B0604020202020204" pitchFamily="34" charset="0"/>
              <a:buChar char="•"/>
            </a:pPr>
            <a:r>
              <a:rPr lang="en-GB" sz="1800" dirty="0">
                <a:latin typeface="+mn-lt"/>
                <a:ea typeface="Calibri" panose="020F0502020204030204" pitchFamily="34" charset="0"/>
                <a:cs typeface="Arial" panose="020B0604020202020204" pitchFamily="34" charset="0"/>
              </a:rPr>
              <a:t>Felt that students placed too much emphasis on assessment tasks. </a:t>
            </a:r>
          </a:p>
          <a:p>
            <a:pPr marL="285750" indent="-285750">
              <a:buFont typeface="Arial" panose="020B0604020202020204" pitchFamily="34" charset="0"/>
              <a:buChar char="•"/>
            </a:pPr>
            <a:r>
              <a:rPr lang="en-GB" sz="1800" dirty="0">
                <a:latin typeface="+mn-lt"/>
                <a:ea typeface="Calibri" panose="020F0502020204030204" pitchFamily="34" charset="0"/>
                <a:cs typeface="Arial" panose="020B0604020202020204" pitchFamily="34" charset="0"/>
              </a:rPr>
              <a:t>Found it difficult </a:t>
            </a:r>
            <a:r>
              <a:rPr lang="en-GB" sz="1800" dirty="0">
                <a:effectLst/>
                <a:latin typeface="+mn-lt"/>
                <a:ea typeface="Calibri" panose="020F0502020204030204" pitchFamily="34" charset="0"/>
                <a:cs typeface="Arial" panose="020B0604020202020204" pitchFamily="34" charset="0"/>
              </a:rPr>
              <a:t>to facilitate interaction online, and felt that students </a:t>
            </a:r>
            <a:r>
              <a:rPr lang="en-GB" sz="1800" dirty="0">
                <a:latin typeface="+mn-lt"/>
                <a:ea typeface="Calibri" panose="020F0502020204030204" pitchFamily="34" charset="0"/>
                <a:cs typeface="Arial" panose="020B0604020202020204" pitchFamily="34" charset="0"/>
              </a:rPr>
              <a:t>wanted</a:t>
            </a:r>
            <a:r>
              <a:rPr lang="en-GB" sz="1800" dirty="0">
                <a:effectLst/>
                <a:latin typeface="+mn-lt"/>
                <a:ea typeface="Calibri" panose="020F0502020204030204" pitchFamily="34" charset="0"/>
                <a:cs typeface="Arial" panose="020B0604020202020204" pitchFamily="34" charset="0"/>
              </a:rPr>
              <a:t> presentations.</a:t>
            </a:r>
          </a:p>
          <a:p>
            <a:pPr marL="285750" indent="-285750">
              <a:buFont typeface="Arial" panose="020B0604020202020204" pitchFamily="34" charset="0"/>
              <a:buChar char="•"/>
            </a:pPr>
            <a:endParaRPr lang="en-GB" sz="1800" dirty="0">
              <a:latin typeface="+mn-lt"/>
              <a:ea typeface="Calibri" panose="020F0502020204030204" pitchFamily="34" charset="0"/>
              <a:cs typeface="Arial" panose="020B0604020202020204" pitchFamily="34" charset="0"/>
            </a:endParaRPr>
          </a:p>
          <a:p>
            <a:r>
              <a:rPr lang="en-GB" sz="1800" dirty="0">
                <a:latin typeface="+mn-lt"/>
                <a:cs typeface="Arial" panose="020B0604020202020204" pitchFamily="34" charset="0"/>
              </a:rPr>
              <a:t>Difficulties in facilitating interaction in online tutorials reported by many others at the OU </a:t>
            </a:r>
            <a:r>
              <a:rPr lang="en-GB" sz="1800" dirty="0">
                <a:effectLst/>
                <a:latin typeface="+mn-lt"/>
                <a:ea typeface="Calibri" panose="020F0502020204030204" pitchFamily="34" charset="0"/>
                <a:cs typeface="Arial" panose="020B0604020202020204" pitchFamily="34" charset="0"/>
              </a:rPr>
              <a:t>(e.g. Kear et al., 2012; Macdonald and Campbell, 2012; Lowe, </a:t>
            </a:r>
            <a:r>
              <a:rPr lang="en-GB" sz="1800" dirty="0" err="1">
                <a:effectLst/>
                <a:latin typeface="+mn-lt"/>
                <a:ea typeface="Calibri" panose="020F0502020204030204" pitchFamily="34" charset="0"/>
                <a:cs typeface="Arial" panose="020B0604020202020204" pitchFamily="34" charset="0"/>
              </a:rPr>
              <a:t>Mestel</a:t>
            </a:r>
            <a:r>
              <a:rPr lang="en-GB" sz="1800" dirty="0">
                <a:effectLst/>
                <a:latin typeface="+mn-lt"/>
                <a:ea typeface="Calibri" panose="020F0502020204030204" pitchFamily="34" charset="0"/>
                <a:cs typeface="Arial" panose="020B0604020202020204" pitchFamily="34" charset="0"/>
              </a:rPr>
              <a:t> and Williams, 2016; Butler, Cook and Hayley-</a:t>
            </a:r>
            <a:r>
              <a:rPr lang="en-GB" sz="1800" dirty="0" err="1">
                <a:effectLst/>
                <a:latin typeface="+mn-lt"/>
                <a:ea typeface="Calibri" panose="020F0502020204030204" pitchFamily="34" charset="0"/>
                <a:cs typeface="Arial" panose="020B0604020202020204" pitchFamily="34" charset="0"/>
              </a:rPr>
              <a:t>Mirnar</a:t>
            </a:r>
            <a:r>
              <a:rPr lang="en-GB" sz="1800" dirty="0">
                <a:effectLst/>
                <a:latin typeface="+mn-lt"/>
                <a:ea typeface="Calibri" panose="020F0502020204030204" pitchFamily="34" charset="0"/>
                <a:cs typeface="Arial" panose="020B0604020202020204" pitchFamily="34" charset="0"/>
              </a:rPr>
              <a:t>, 2019). </a:t>
            </a:r>
            <a:r>
              <a:rPr lang="en-GB" sz="1800" dirty="0">
                <a:latin typeface="+mn-lt"/>
                <a:cs typeface="Arial" panose="020B0604020202020204" pitchFamily="34" charset="0"/>
              </a:rPr>
              <a:t> </a:t>
            </a:r>
          </a:p>
          <a:p>
            <a:r>
              <a:rPr lang="en-GB" sz="1800" dirty="0">
                <a:effectLst/>
                <a:latin typeface="+mn-lt"/>
                <a:ea typeface="Calibri" panose="020F0502020204030204" pitchFamily="34" charset="0"/>
                <a:cs typeface="Arial" panose="020B0604020202020204" pitchFamily="34" charset="0"/>
              </a:rPr>
              <a:t>Approach of asking students what they expect in tutorials has been done before, e.g. Stevenson and Sander (1998) (face-to-face, psychology).</a:t>
            </a:r>
          </a:p>
          <a:p>
            <a:pPr marL="285750" indent="-285750">
              <a:buFont typeface="Arial" panose="020B0604020202020204" pitchFamily="34" charset="0"/>
              <a:buChar char="•"/>
            </a:pPr>
            <a:endParaRPr lang="en-GB" sz="1800" dirty="0">
              <a:latin typeface="+mn-lt"/>
              <a:cs typeface="Arial" panose="020B0604020202020204" pitchFamily="34" charset="0"/>
            </a:endParaRPr>
          </a:p>
          <a:p>
            <a:br>
              <a:rPr lang="en-GB" sz="1800" dirty="0">
                <a:latin typeface="+mn-lt"/>
                <a:cs typeface="Arial" panose="020B0604020202020204" pitchFamily="34" charset="0"/>
              </a:rPr>
            </a:br>
            <a:endParaRPr lang="en-GB" sz="1800" dirty="0">
              <a:latin typeface="+mn-lt"/>
            </a:endParaRPr>
          </a:p>
        </p:txBody>
      </p:sp>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Background</a:t>
            </a:r>
          </a:p>
        </p:txBody>
      </p:sp>
    </p:spTree>
    <p:extLst>
      <p:ext uri="{BB962C8B-B14F-4D97-AF65-F5344CB8AC3E}">
        <p14:creationId xmlns:p14="http://schemas.microsoft.com/office/powerpoint/2010/main" val="19998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1CE7D-3D42-33F6-6D71-8BCFFF147D87}"/>
              </a:ext>
            </a:extLst>
          </p:cNvPr>
          <p:cNvSpPr>
            <a:spLocks noGrp="1"/>
          </p:cNvSpPr>
          <p:nvPr>
            <p:ph type="body" sz="quarter" idx="14"/>
          </p:nvPr>
        </p:nvSpPr>
        <p:spPr>
          <a:xfrm>
            <a:off x="1001105" y="1095779"/>
            <a:ext cx="10179513" cy="5354447"/>
          </a:xfrm>
        </p:spPr>
        <p:txBody>
          <a:bodyPr/>
          <a:lstStyle/>
          <a:p>
            <a:r>
              <a:rPr lang="en-GB" sz="1800" dirty="0"/>
              <a:t>We aimed to explore:</a:t>
            </a:r>
          </a:p>
          <a:p>
            <a:pPr marL="285750" indent="-285750">
              <a:buFont typeface="Arial" panose="020B0604020202020204" pitchFamily="34" charset="0"/>
              <a:buChar char="•"/>
            </a:pPr>
            <a:r>
              <a:rPr lang="en-GB" sz="1800" dirty="0"/>
              <a:t>Student perceptions on the role of tutorials (“tutorials are important for…”) </a:t>
            </a:r>
          </a:p>
          <a:p>
            <a:pPr marL="285750" indent="-285750">
              <a:buFont typeface="Arial" panose="020B0604020202020204" pitchFamily="34" charset="0"/>
              <a:buChar char="•"/>
            </a:pPr>
            <a:r>
              <a:rPr lang="en-GB" sz="1800" dirty="0"/>
              <a:t>Student expectations about teaching methods in tutorials</a:t>
            </a:r>
          </a:p>
          <a:p>
            <a:pPr marL="285750" indent="-285750">
              <a:buFont typeface="Arial" panose="020B0604020202020204" pitchFamily="34" charset="0"/>
              <a:buChar char="•"/>
            </a:pPr>
            <a:r>
              <a:rPr lang="en-GB" sz="1800" dirty="0"/>
              <a:t>Student experiences of tuition in groups</a:t>
            </a:r>
          </a:p>
          <a:p>
            <a:pPr marL="285750" indent="-285750">
              <a:buFont typeface="Arial" panose="020B0604020202020204" pitchFamily="34" charset="0"/>
              <a:buChar char="•"/>
            </a:pPr>
            <a:r>
              <a:rPr lang="en-GB" sz="1800" dirty="0"/>
              <a:t>Barriers to attendance or participation</a:t>
            </a:r>
          </a:p>
          <a:p>
            <a:endParaRPr lang="en-GB" sz="1800" dirty="0"/>
          </a:p>
          <a:p>
            <a:r>
              <a:rPr lang="en-GB" sz="1800" dirty="0"/>
              <a:t>Our study uses Stage 1 STEM modules. We considered face-to-face and online tutorials.</a:t>
            </a:r>
          </a:p>
          <a:p>
            <a:endParaRPr lang="en-GB" sz="1800" dirty="0"/>
          </a:p>
          <a:p>
            <a:r>
              <a:rPr lang="en-GB" sz="1800" dirty="0"/>
              <a:t>The project started in 2019 but then was delayed in 2020 because of the covid pandemic. On restarting the project we were also interested to find out if online interaction during the pandemic had altered student attitudes to online tutorials. </a:t>
            </a:r>
          </a:p>
        </p:txBody>
      </p:sp>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Part II: student perspective</a:t>
            </a:r>
          </a:p>
        </p:txBody>
      </p:sp>
    </p:spTree>
    <p:extLst>
      <p:ext uri="{BB962C8B-B14F-4D97-AF65-F5344CB8AC3E}">
        <p14:creationId xmlns:p14="http://schemas.microsoft.com/office/powerpoint/2010/main" val="46737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1CE7D-3D42-33F6-6D71-8BCFFF147D87}"/>
              </a:ext>
            </a:extLst>
          </p:cNvPr>
          <p:cNvSpPr>
            <a:spLocks noGrp="1"/>
          </p:cNvSpPr>
          <p:nvPr>
            <p:ph type="body" sz="quarter" idx="14"/>
          </p:nvPr>
        </p:nvSpPr>
        <p:spPr>
          <a:xfrm>
            <a:off x="1001105" y="1095779"/>
            <a:ext cx="10179513" cy="5354447"/>
          </a:xfrm>
        </p:spPr>
        <p:txBody>
          <a:bodyPr/>
          <a:lstStyle/>
          <a:p>
            <a:r>
              <a:rPr lang="en-GB" sz="1800" b="1" dirty="0"/>
              <a:t>Stage 1 STEM students</a:t>
            </a:r>
          </a:p>
          <a:p>
            <a:r>
              <a:rPr lang="en-GB" sz="1800" dirty="0"/>
              <a:t>	S111 (2019B) </a:t>
            </a:r>
            <a:r>
              <a:rPr lang="en-GB" sz="1800" i="1" dirty="0"/>
              <a:t>Questions in science</a:t>
            </a:r>
          </a:p>
          <a:p>
            <a:r>
              <a:rPr lang="en-GB" sz="1800" dirty="0"/>
              <a:t>	SM123 (2018J) </a:t>
            </a:r>
            <a:r>
              <a:rPr lang="en-GB" sz="1800" i="1" dirty="0"/>
              <a:t>Physics and space</a:t>
            </a:r>
          </a:p>
          <a:p>
            <a:r>
              <a:rPr lang="en-GB" sz="1800" dirty="0"/>
              <a:t>	T192 (2019D) </a:t>
            </a:r>
            <a:r>
              <a:rPr lang="en-GB" sz="1800" i="1" dirty="0"/>
              <a:t>Engineering: Origins, Methods, Contexts</a:t>
            </a:r>
          </a:p>
          <a:p>
            <a:r>
              <a:rPr lang="en-GB" sz="1800" dirty="0"/>
              <a:t>	T193 (2019D) </a:t>
            </a:r>
            <a:r>
              <a:rPr lang="en-GB" sz="1800" i="1" dirty="0"/>
              <a:t>Engineering: Frameworks, Analysis, Production</a:t>
            </a:r>
          </a:p>
          <a:p>
            <a:r>
              <a:rPr lang="en-GB" sz="1800" dirty="0"/>
              <a:t>	TM111 (2019D) </a:t>
            </a:r>
            <a:r>
              <a:rPr lang="en-GB" sz="1800" i="1" dirty="0"/>
              <a:t>Introduction to Computing and Information Technology 1</a:t>
            </a:r>
            <a:endParaRPr lang="en-GB" sz="1800" dirty="0"/>
          </a:p>
          <a:p>
            <a:endParaRPr lang="en-GB" sz="1800" dirty="0"/>
          </a:p>
          <a:p>
            <a:r>
              <a:rPr lang="en-GB" sz="1800" b="1" dirty="0"/>
              <a:t>Surveys (closed and open questions)</a:t>
            </a:r>
          </a:p>
          <a:p>
            <a:r>
              <a:rPr lang="en-GB" sz="1800" dirty="0"/>
              <a:t>	Survey 1 (April 2019) Invited 3,147. Responses: 263</a:t>
            </a:r>
          </a:p>
          <a:p>
            <a:r>
              <a:rPr lang="en-GB" sz="1800" dirty="0"/>
              <a:t>	Survey 2 (April 2022) Invited 3,645. Responses: 197</a:t>
            </a:r>
          </a:p>
          <a:p>
            <a:endParaRPr lang="en-GB" sz="1800" dirty="0"/>
          </a:p>
          <a:p>
            <a:r>
              <a:rPr lang="en-GB" sz="1800" b="1" dirty="0"/>
              <a:t>Interviews</a:t>
            </a:r>
          </a:p>
          <a:p>
            <a:r>
              <a:rPr lang="en-GB" sz="1800" dirty="0"/>
              <a:t>	Eight volunteers (with demographic spread) Summer 2019.</a:t>
            </a:r>
          </a:p>
          <a:p>
            <a:endParaRPr lang="en-GB" sz="1800" dirty="0"/>
          </a:p>
          <a:p>
            <a:endParaRPr lang="en-GB" sz="1800" dirty="0"/>
          </a:p>
          <a:p>
            <a:endParaRPr lang="en-GB" sz="1800" dirty="0"/>
          </a:p>
        </p:txBody>
      </p:sp>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Part II: student perspective</a:t>
            </a:r>
          </a:p>
        </p:txBody>
      </p:sp>
    </p:spTree>
    <p:extLst>
      <p:ext uri="{BB962C8B-B14F-4D97-AF65-F5344CB8AC3E}">
        <p14:creationId xmlns:p14="http://schemas.microsoft.com/office/powerpoint/2010/main" val="111892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1CE7D-3D42-33F6-6D71-8BCFFF147D87}"/>
              </a:ext>
            </a:extLst>
          </p:cNvPr>
          <p:cNvSpPr>
            <a:spLocks noGrp="1"/>
          </p:cNvSpPr>
          <p:nvPr>
            <p:ph type="body" sz="quarter" idx="14"/>
          </p:nvPr>
        </p:nvSpPr>
        <p:spPr>
          <a:xfrm>
            <a:off x="1001105" y="1095779"/>
            <a:ext cx="10179513" cy="5354447"/>
          </a:xfrm>
        </p:spPr>
        <p:txBody>
          <a:bodyPr/>
          <a:lstStyle/>
          <a:p>
            <a:r>
              <a:rPr lang="en-GB" sz="1800" dirty="0">
                <a:latin typeface="+mn-lt"/>
              </a:rPr>
              <a:t>Student interviews asked about perceptions before attending a tutorial, </a:t>
            </a:r>
          </a:p>
          <a:p>
            <a:endParaRPr lang="en-GB" sz="1800" dirty="0">
              <a:latin typeface="+mn-lt"/>
            </a:endParaRPr>
          </a:p>
          <a:p>
            <a:r>
              <a:rPr lang="en-GB" sz="1800" i="1" dirty="0">
                <a:latin typeface="+mn-lt"/>
                <a:ea typeface="Calibri" panose="020F0502020204030204" pitchFamily="34" charset="0"/>
                <a:cs typeface="Times New Roman" panose="02020603050405020304" pitchFamily="18" charset="0"/>
              </a:rPr>
              <a:t>	“I don’t think I remember reading any article about OU tutorials in advance”.</a:t>
            </a:r>
            <a:r>
              <a:rPr lang="en-GB" sz="1800" dirty="0">
                <a:latin typeface="+mn-lt"/>
                <a:ea typeface="Calibri" panose="020F0502020204030204" pitchFamily="34" charset="0"/>
                <a:cs typeface="Times New Roman" panose="02020603050405020304" pitchFamily="18" charset="0"/>
              </a:rPr>
              <a:t> </a:t>
            </a:r>
          </a:p>
          <a:p>
            <a:endParaRPr lang="en-GB" sz="1800" i="1" dirty="0">
              <a:effectLst/>
              <a:latin typeface="+mn-lt"/>
              <a:ea typeface="Calibri" panose="020F0502020204030204" pitchFamily="34" charset="0"/>
              <a:cs typeface="Times New Roman" panose="02020603050405020304" pitchFamily="18" charset="0"/>
            </a:endParaRPr>
          </a:p>
          <a:p>
            <a:r>
              <a:rPr lang="en-GB" sz="1800" i="1" dirty="0">
                <a:effectLst/>
                <a:latin typeface="+mn-lt"/>
                <a:ea typeface="Calibri" panose="020F0502020204030204" pitchFamily="34" charset="0"/>
                <a:cs typeface="Times New Roman" panose="02020603050405020304" pitchFamily="18" charset="0"/>
              </a:rPr>
              <a:t>	“…my initial thoughts was I was a little bit worried (laughs) if I’m honest 	because I thought well I don't, I don't fully understand what this is about and I 	wasn't sure if I was completely prepared for University”</a:t>
            </a:r>
            <a:endParaRPr lang="en-GB" sz="1800" dirty="0">
              <a:effectLst/>
              <a:latin typeface="+mn-lt"/>
              <a:ea typeface="Calibri" panose="020F0502020204030204" pitchFamily="34" charset="0"/>
              <a:cs typeface="Times New Roman" panose="02020603050405020304" pitchFamily="18" charset="0"/>
            </a:endParaRPr>
          </a:p>
          <a:p>
            <a:endParaRPr lang="en-GB" sz="1800" i="1" dirty="0">
              <a:effectLst/>
              <a:latin typeface="+mn-lt"/>
              <a:ea typeface="Calibri" panose="020F0502020204030204" pitchFamily="34" charset="0"/>
              <a:cs typeface="Times New Roman" panose="02020603050405020304" pitchFamily="18" charset="0"/>
            </a:endParaRPr>
          </a:p>
          <a:p>
            <a:r>
              <a:rPr lang="en-GB" sz="1800" i="1" dirty="0">
                <a:effectLst/>
                <a:latin typeface="+mn-lt"/>
                <a:ea typeface="Calibri" panose="020F0502020204030204" pitchFamily="34" charset="0"/>
                <a:cs typeface="Times New Roman" panose="02020603050405020304" pitchFamily="18" charset="0"/>
              </a:rPr>
              <a:t>	“…fear and dread that I was going to be on the spot and asked questions…”</a:t>
            </a:r>
          </a:p>
          <a:p>
            <a:endParaRPr lang="en-GB" sz="1800" dirty="0">
              <a:latin typeface="+mn-lt"/>
              <a:ea typeface="Calibri" panose="020F0502020204030204" pitchFamily="34" charset="0"/>
              <a:cs typeface="Times New Roman" panose="02020603050405020304" pitchFamily="18" charset="0"/>
            </a:endParaRPr>
          </a:p>
          <a:p>
            <a:r>
              <a:rPr lang="en-GB" sz="1800" dirty="0">
                <a:latin typeface="+mn-lt"/>
                <a:ea typeface="Calibri" panose="020F0502020204030204" pitchFamily="34" charset="0"/>
                <a:cs typeface="Times New Roman" panose="02020603050405020304" pitchFamily="18" charset="0"/>
              </a:rPr>
              <a:t>And how these changed after attending, </a:t>
            </a:r>
            <a:r>
              <a:rPr lang="en-GB" sz="1800" i="1" dirty="0">
                <a:latin typeface="+mn-lt"/>
                <a:ea typeface="Calibri" panose="020F0502020204030204" pitchFamily="34" charset="0"/>
                <a:cs typeface="Times New Roman" panose="02020603050405020304" pitchFamily="18" charset="0"/>
              </a:rPr>
              <a:t> </a:t>
            </a:r>
          </a:p>
          <a:p>
            <a:endParaRPr lang="en-GB" sz="1800" i="1" dirty="0">
              <a:effectLst/>
              <a:latin typeface="+mn-lt"/>
              <a:ea typeface="Calibri" panose="020F0502020204030204" pitchFamily="34" charset="0"/>
              <a:cs typeface="Times New Roman" panose="02020603050405020304" pitchFamily="18" charset="0"/>
            </a:endParaRPr>
          </a:p>
          <a:p>
            <a:r>
              <a:rPr lang="en-GB" sz="1800" i="1" dirty="0">
                <a:effectLst/>
                <a:latin typeface="+mn-lt"/>
                <a:ea typeface="Calibri" panose="020F0502020204030204" pitchFamily="34" charset="0"/>
                <a:cs typeface="Times New Roman" panose="02020603050405020304" pitchFamily="18" charset="0"/>
              </a:rPr>
              <a:t>	“it turned out to be less formal which was actually quite nice”.</a:t>
            </a:r>
            <a:endParaRPr lang="en-GB" sz="1800" dirty="0">
              <a:effectLst/>
              <a:latin typeface="+mn-lt"/>
              <a:ea typeface="Calibri" panose="020F0502020204030204" pitchFamily="34" charset="0"/>
              <a:cs typeface="Times New Roman" panose="02020603050405020304" pitchFamily="18" charset="0"/>
            </a:endParaRPr>
          </a:p>
          <a:p>
            <a:endParaRPr lang="en-GB" sz="1800" dirty="0">
              <a:latin typeface="+mn-lt"/>
            </a:endParaRPr>
          </a:p>
        </p:txBody>
      </p:sp>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Student initial perceptions (interview data)</a:t>
            </a:r>
          </a:p>
        </p:txBody>
      </p:sp>
    </p:spTree>
    <p:extLst>
      <p:ext uri="{BB962C8B-B14F-4D97-AF65-F5344CB8AC3E}">
        <p14:creationId xmlns:p14="http://schemas.microsoft.com/office/powerpoint/2010/main" val="141238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2A63C-0221-1CCB-6174-2D866CA77ABF}"/>
              </a:ext>
            </a:extLst>
          </p:cNvPr>
          <p:cNvSpPr>
            <a:spLocks noGrp="1"/>
          </p:cNvSpPr>
          <p:nvPr>
            <p:ph type="body" sz="quarter" idx="14"/>
          </p:nvPr>
        </p:nvSpPr>
        <p:spPr>
          <a:xfrm>
            <a:off x="1001105" y="1095780"/>
            <a:ext cx="10179513" cy="5186148"/>
          </a:xfrm>
        </p:spPr>
        <p:txBody>
          <a:bodyPr/>
          <a:lstStyle/>
          <a:p>
            <a:r>
              <a:rPr lang="en-GB" sz="1800" dirty="0"/>
              <a:t>Surveys asked students to respond (5-point Likert scale)  </a:t>
            </a:r>
          </a:p>
          <a:p>
            <a:endParaRPr lang="en-GB" sz="1800" dirty="0"/>
          </a:p>
          <a:p>
            <a:r>
              <a:rPr lang="en-GB" sz="1800" dirty="0"/>
              <a:t>“I think face-to-face tutorials or </a:t>
            </a:r>
            <a:r>
              <a:rPr lang="en-GB" sz="1800" dirty="0" err="1"/>
              <a:t>dayschools</a:t>
            </a:r>
            <a:r>
              <a:rPr lang="en-GB" sz="1800" dirty="0"/>
              <a:t> / online tutorials are important for… “</a:t>
            </a:r>
          </a:p>
          <a:p>
            <a:pPr marL="285750" indent="-285750">
              <a:buFont typeface="Arial" panose="020B0604020202020204" pitchFamily="34" charset="0"/>
              <a:buChar char="•"/>
            </a:pPr>
            <a:r>
              <a:rPr lang="en-GB" sz="1800" dirty="0"/>
              <a:t>Assessment</a:t>
            </a:r>
          </a:p>
          <a:p>
            <a:pPr marL="285750" indent="-285750">
              <a:buFont typeface="Arial" panose="020B0604020202020204" pitchFamily="34" charset="0"/>
              <a:buChar char="•"/>
            </a:pPr>
            <a:r>
              <a:rPr lang="en-GB" sz="1800" dirty="0"/>
              <a:t>Meeting tutors/students</a:t>
            </a:r>
          </a:p>
          <a:p>
            <a:pPr marL="285750" indent="-285750">
              <a:buFont typeface="Arial" panose="020B0604020202020204" pitchFamily="34" charset="0"/>
              <a:buChar char="•"/>
            </a:pPr>
            <a:r>
              <a:rPr lang="en-GB" sz="1800" dirty="0"/>
              <a:t>Consolidation of knowledge</a:t>
            </a:r>
          </a:p>
          <a:p>
            <a:pPr marL="285750" indent="-285750">
              <a:buFont typeface="Arial" panose="020B0604020202020204" pitchFamily="34" charset="0"/>
              <a:buChar char="•"/>
            </a:pPr>
            <a:r>
              <a:rPr lang="en-GB" sz="1800" dirty="0"/>
              <a:t>Skills development</a:t>
            </a:r>
          </a:p>
          <a:p>
            <a:endParaRPr lang="en-GB" sz="1800" dirty="0"/>
          </a:p>
          <a:p>
            <a:endParaRPr lang="en-GB" sz="1800" dirty="0"/>
          </a:p>
          <a:p>
            <a:r>
              <a:rPr lang="en-GB" sz="1800" dirty="0"/>
              <a:t>Likert scale responses</a:t>
            </a:r>
            <a:br>
              <a:rPr lang="en-GB" sz="1800" dirty="0"/>
            </a:br>
            <a:r>
              <a:rPr lang="en-GB" sz="1800" dirty="0"/>
              <a:t>strongly agree / agree/ neither/ disagree/ strongly disagree </a:t>
            </a:r>
            <a:br>
              <a:rPr lang="en-GB" sz="1800" dirty="0"/>
            </a:br>
            <a:r>
              <a:rPr lang="en-GB" sz="1800" dirty="0"/>
              <a:t>have been mapped to numerical scale (-2, -1, 0, 1, 2). </a:t>
            </a:r>
          </a:p>
          <a:p>
            <a:r>
              <a:rPr lang="en-GB" sz="1800" dirty="0"/>
              <a:t>We give mean score and standard error of this mean. </a:t>
            </a:r>
          </a:p>
          <a:p>
            <a:endParaRPr lang="en-GB" sz="1800" dirty="0"/>
          </a:p>
        </p:txBody>
      </p:sp>
      <p:sp>
        <p:nvSpPr>
          <p:cNvPr id="3" name="Text Placeholder 2">
            <a:extLst>
              <a:ext uri="{FF2B5EF4-FFF2-40B4-BE49-F238E27FC236}">
                <a16:creationId xmlns:a16="http://schemas.microsoft.com/office/drawing/2014/main" id="{1A30B861-41A9-B011-1318-6C27D318784B}"/>
              </a:ext>
            </a:extLst>
          </p:cNvPr>
          <p:cNvSpPr>
            <a:spLocks noGrp="1"/>
          </p:cNvSpPr>
          <p:nvPr>
            <p:ph type="body" sz="quarter" idx="21"/>
          </p:nvPr>
        </p:nvSpPr>
        <p:spPr/>
        <p:txBody>
          <a:bodyPr/>
          <a:lstStyle/>
          <a:p>
            <a:r>
              <a:rPr lang="en-GB" dirty="0"/>
              <a:t>Role of tutorials</a:t>
            </a:r>
          </a:p>
        </p:txBody>
      </p:sp>
    </p:spTree>
    <p:extLst>
      <p:ext uri="{BB962C8B-B14F-4D97-AF65-F5344CB8AC3E}">
        <p14:creationId xmlns:p14="http://schemas.microsoft.com/office/powerpoint/2010/main" val="34622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Face-to-face  </a:t>
            </a:r>
          </a:p>
        </p:txBody>
      </p:sp>
      <p:pic>
        <p:nvPicPr>
          <p:cNvPr id="9" name="Picture 8" descr="Chart&#10;&#10;Description automatically generated">
            <a:extLst>
              <a:ext uri="{FF2B5EF4-FFF2-40B4-BE49-F238E27FC236}">
                <a16:creationId xmlns:a16="http://schemas.microsoft.com/office/drawing/2014/main" id="{7F5CB796-6700-673B-774D-3418CDB32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12" y="868675"/>
            <a:ext cx="7680975" cy="5120650"/>
          </a:xfrm>
          <a:prstGeom prst="rect">
            <a:avLst/>
          </a:prstGeom>
        </p:spPr>
      </p:pic>
    </p:spTree>
    <p:extLst>
      <p:ext uri="{BB962C8B-B14F-4D97-AF65-F5344CB8AC3E}">
        <p14:creationId xmlns:p14="http://schemas.microsoft.com/office/powerpoint/2010/main" val="9082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B0429-00C5-0126-F310-040BFD604A00}"/>
              </a:ext>
            </a:extLst>
          </p:cNvPr>
          <p:cNvSpPr>
            <a:spLocks noGrp="1"/>
          </p:cNvSpPr>
          <p:nvPr>
            <p:ph type="body" sz="quarter" idx="21"/>
          </p:nvPr>
        </p:nvSpPr>
        <p:spPr/>
        <p:txBody>
          <a:bodyPr/>
          <a:lstStyle/>
          <a:p>
            <a:r>
              <a:rPr lang="en-GB" dirty="0"/>
              <a:t>Online (2019) </a:t>
            </a:r>
          </a:p>
        </p:txBody>
      </p:sp>
      <p:pic>
        <p:nvPicPr>
          <p:cNvPr id="4" name="Picture 3" descr="Chart&#10;&#10;Description automatically generated">
            <a:extLst>
              <a:ext uri="{FF2B5EF4-FFF2-40B4-BE49-F238E27FC236}">
                <a16:creationId xmlns:a16="http://schemas.microsoft.com/office/drawing/2014/main" id="{959F9943-D2B1-7AD8-7BAA-7D77AD121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12" y="868675"/>
            <a:ext cx="7680975" cy="5120650"/>
          </a:xfrm>
          <a:prstGeom prst="rect">
            <a:avLst/>
          </a:prstGeom>
        </p:spPr>
      </p:pic>
    </p:spTree>
    <p:extLst>
      <p:ext uri="{BB962C8B-B14F-4D97-AF65-F5344CB8AC3E}">
        <p14:creationId xmlns:p14="http://schemas.microsoft.com/office/powerpoint/2010/main" val="3387150980"/>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318</TotalTime>
  <Words>1546</Words>
  <Application>Microsoft Office PowerPoint</Application>
  <PresentationFormat>Widescreen</PresentationFormat>
  <Paragraphs>160</Paragraphs>
  <Slides>26</Slides>
  <Notes>12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26</vt:i4>
      </vt:variant>
    </vt:vector>
  </HeadingPairs>
  <TitlesOfParts>
    <vt:vector size="35" baseType="lpstr">
      <vt:lpstr>Arial</vt:lpstr>
      <vt:lpstr>Calibri</vt:lpstr>
      <vt:lpstr>Poppins</vt:lpstr>
      <vt:lpstr>Poppins SemiBold</vt:lpstr>
      <vt:lpstr>Covers</vt:lpstr>
      <vt:lpstr>Contents Slides</vt:lpstr>
      <vt:lpstr>Chapter Headings / Dividers</vt:lpstr>
      <vt:lpstr>Slide Options</vt:lpstr>
      <vt:lpstr>End Slides</vt:lpstr>
      <vt:lpstr>Intro Slide Title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lpstr>PowerPoint Presentation</vt:lpstr>
      <vt:lpstr>PowerPoint Presentation</vt:lpstr>
      <vt:lpstr>PowerPoint Presentation</vt:lpstr>
      <vt:lpstr>PowerPoint Presentation</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4</cp:revision>
  <dcterms:created xsi:type="dcterms:W3CDTF">2022-10-21T14:33:01Z</dcterms:created>
  <dcterms:modified xsi:type="dcterms:W3CDTF">2023-02-22T11:06:10Z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