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B22B2-6B77-48BE-BA6F-C5F2D42C43F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95693-5BFF-4999-9525-0808D5618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996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A24AF-EA7A-436D-B5EA-DE36956AA641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90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1FEE-999E-4166-B974-E81B37362134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955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579E-84DC-4563-ADB0-B73405D54DCB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08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2BAD-E203-4174-87A6-09C0A9DC5B03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11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81E31-F83F-4601-81D4-75BCEC1928E3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51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2EE4-5FD8-477A-8E38-06669FC6A2CB}" type="datetime1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89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CBE4-72A0-470D-BB84-9016D0F40028}" type="datetime1">
              <a:rPr lang="en-GB" smtClean="0"/>
              <a:t>08/11/2022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32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6A27-70F9-4EDD-BE1C-276E5BA6609F}" type="datetime1">
              <a:rPr lang="en-GB" smtClean="0"/>
              <a:t>08/11/2022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04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4EEF-F4B0-4FBF-8314-C3062A25C401}" type="datetime1">
              <a:rPr lang="en-GB" smtClean="0"/>
              <a:t>08/11/2022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6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A1F-F37C-48D5-A859-AEAFE46C1563}" type="datetime1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98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866D-5DA6-49E0-A8B0-680F4052E9A5}" type="datetime1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33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3513-BB18-4DBC-AEB4-5F3ACE0F6063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92D4A-5BE1-418F-AC51-9F11A4A896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47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univ.sharepoint.com/sites/units/lds/scholarship-exchange/documents/Improving%20student%20use%20of%20feedback%20on%20marked%20Tutor%20Marked%20Assignments%20TMAs%20eSTEeM%20Final%20Report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Improving student use of feedback on marked TMAs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sz="4000" dirty="0"/>
          </a:p>
          <a:p>
            <a:r>
              <a:rPr lang="en-GB" sz="4000" dirty="0"/>
              <a:t>Carol Calvert, Colette Christiansen and Clare Morris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2FD8A-DBEC-4ADC-BE6F-07B6661DA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7177-2C4E-4C21-B984-A112C37ED995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CF3375-2F50-4370-9513-6BF9CF0FD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1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53919B-22F1-4B4A-833C-7C93FC84B9DF}"/>
              </a:ext>
            </a:extLst>
          </p:cNvPr>
          <p:cNvSpPr txBox="1"/>
          <p:nvPr/>
        </p:nvSpPr>
        <p:spPr>
          <a:xfrm>
            <a:off x="476739" y="5412471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Improving student use of feedback on marked Tutor Marked Assignments TMAs </a:t>
            </a:r>
            <a:r>
              <a:rPr lang="en-GB" dirty="0" err="1">
                <a:hlinkClick r:id="rId2"/>
              </a:rPr>
              <a:t>eSTEeM</a:t>
            </a:r>
            <a:r>
              <a:rPr lang="en-GB" dirty="0">
                <a:hlinkClick r:id="rId2"/>
              </a:rPr>
              <a:t> Final Report.pdf (sharepoint.com)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636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Advice to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Some sample comments:</a:t>
            </a:r>
          </a:p>
          <a:p>
            <a:pPr lvl="0"/>
            <a:r>
              <a:rPr lang="en-GB" dirty="0"/>
              <a:t>Read the feedback initially then go back the next day once emotions surrounding marks have subsided. Read, and review, then revisit the comments a few days later</a:t>
            </a:r>
          </a:p>
          <a:p>
            <a:pPr lvl="0"/>
            <a:r>
              <a:rPr lang="en-GB" dirty="0"/>
              <a:t>Focus on applying the feedback given rather than focusing on your assessment score</a:t>
            </a:r>
          </a:p>
          <a:p>
            <a:pPr lvl="0"/>
            <a:r>
              <a:rPr lang="en-GB" dirty="0"/>
              <a:t>Try not to get too upset if your mark isn't as high as you'd hoped or wanted</a:t>
            </a:r>
          </a:p>
          <a:p>
            <a:pPr lvl="0"/>
            <a:r>
              <a:rPr lang="en-GB" dirty="0"/>
              <a:t>It's for your own good. If you don't know where you are going wrong, how do you expect to improve?</a:t>
            </a:r>
          </a:p>
          <a:p>
            <a:pPr marL="0" indent="0">
              <a:buNone/>
            </a:pPr>
            <a:r>
              <a:rPr lang="en-GB" dirty="0"/>
              <a:t>(a full copy of the paper for students was circulated with the invitation to this seminar)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28F17-A707-4F6E-ADF8-BD5B4AC11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2CD5-3B98-44C3-9C67-FA9DBE25DD0C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F51F0-AE07-4D6E-A351-01B352AA0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210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Students dislike the separation between PT3 and script comments – will this change with </a:t>
            </a:r>
            <a:r>
              <a:rPr lang="en-GB" dirty="0" err="1"/>
              <a:t>WiseFlow</a:t>
            </a:r>
            <a:r>
              <a:rPr lang="en-GB" dirty="0"/>
              <a:t>?</a:t>
            </a:r>
          </a:p>
          <a:p>
            <a:r>
              <a:rPr lang="en-GB" dirty="0"/>
              <a:t>Accessibility via phone and tablet – for many students the preferred medium – must be considered.</a:t>
            </a:r>
          </a:p>
          <a:p>
            <a:r>
              <a:rPr lang="en-GB" dirty="0"/>
              <a:t>Training both for new tutors and for monitors could take into account the findings of this study.</a:t>
            </a:r>
          </a:p>
          <a:p>
            <a:r>
              <a:rPr lang="en-GB" dirty="0"/>
              <a:t>Paper will be submitted to ‘Open Learning’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7D723-0394-4A1D-B3E3-A64E4214B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BA66-BE18-443A-8C1E-BB25EC3FABFF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BBC7E4-082D-42C8-A32C-8B1BF5B0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81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Why this project?</a:t>
            </a:r>
          </a:p>
          <a:p>
            <a:r>
              <a:rPr lang="en-GB" dirty="0"/>
              <a:t>Intended outcomes</a:t>
            </a:r>
          </a:p>
          <a:p>
            <a:r>
              <a:rPr lang="en-GB" dirty="0"/>
              <a:t>Process</a:t>
            </a:r>
          </a:p>
          <a:p>
            <a:r>
              <a:rPr lang="en-GB" dirty="0"/>
              <a:t>Findings and outputs</a:t>
            </a:r>
          </a:p>
          <a:p>
            <a:r>
              <a:rPr lang="en-GB" dirty="0"/>
              <a:t>Final points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856A8-C4E7-4874-918B-0E424E632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237-42EF-4AC3-A36C-3BA5AB8FC6BD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4194CF-E131-4D02-8596-42259E4A1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8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Why this project?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Feedback on TMAs is a major element of the learning experience for distance students</a:t>
            </a:r>
          </a:p>
          <a:p>
            <a:r>
              <a:rPr lang="en-GB" dirty="0"/>
              <a:t>More insight is needed into the type of feedback valued by students, and the way in which they use it</a:t>
            </a:r>
          </a:p>
          <a:p>
            <a:r>
              <a:rPr lang="en-GB" dirty="0"/>
              <a:t>A significant proportion of students do not pick up their marked TMAs – around 10% for all 19J modules across the university</a:t>
            </a:r>
          </a:p>
          <a:p>
            <a:r>
              <a:rPr lang="en-GB" dirty="0"/>
              <a:t>This represents about 40,000 uncollected scripts – and an enormous amount of work on the part of tutors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21AC2-54B1-476C-B25C-BAA8C52CE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9DFC-9482-43DD-84DB-00CB997CA0A3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E1195-53AA-4810-A58B-C38268CE0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534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Aims of the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obtain a more in-depth understanding of how students use feedback on TMAs, and what they regard as ‘useful’</a:t>
            </a:r>
          </a:p>
          <a:p>
            <a:r>
              <a:rPr lang="en-GB" dirty="0"/>
              <a:t>To provide this information to tutors in order to inform their marking practice</a:t>
            </a:r>
          </a:p>
          <a:p>
            <a:r>
              <a:rPr lang="en-GB" dirty="0"/>
              <a:t>To provide advice to students on the use of feedback, based on the views of their peers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0F249-1564-468A-9C7C-8B8C5339E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1291-79B9-4CE4-8AB6-C43279AD95A6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8D3894-B3CC-4CE4-B1EC-12ACB35B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750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Design of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Investigation limited to two statistics modules and two economics modules</a:t>
            </a:r>
          </a:p>
          <a:p>
            <a:r>
              <a:rPr lang="en-GB" dirty="0"/>
              <a:t>Questionnaire, (design informed by preliminary work carried out in a previous project) was placed on the module websites with an invitation to complete anonymously</a:t>
            </a:r>
          </a:p>
          <a:p>
            <a:r>
              <a:rPr lang="en-GB" dirty="0"/>
              <a:t>Questionnaire results were analysed, using both quantitative and qualitative methods</a:t>
            </a:r>
          </a:p>
          <a:p>
            <a:r>
              <a:rPr lang="en-GB" dirty="0"/>
              <a:t>Findings were discussed with tutors at a series of events</a:t>
            </a:r>
          </a:p>
          <a:p>
            <a:r>
              <a:rPr lang="en-GB" dirty="0"/>
              <a:t>Summary document of advice to students was compiled from the findings and placed on module websites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AA33D-35DB-48B3-84EA-39F3EAB47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A652-6490-4515-AE61-AAFF7B59A8D0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1F95F-F08A-4696-A340-39C77001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280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216" y="57329"/>
            <a:ext cx="10515600" cy="1325563"/>
          </a:xfrm>
        </p:spPr>
        <p:txBody>
          <a:bodyPr/>
          <a:lstStyle/>
          <a:p>
            <a:pPr algn="ctr"/>
            <a:r>
              <a:rPr lang="en-GB" b="1" dirty="0"/>
              <a:t>Brief summary of findings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40BF104-1BBB-4C49-8DC5-965015252C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15404"/>
            <a:ext cx="7745046" cy="506540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8B80D-86C5-4D9E-8C9E-FECED5D01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9EAD-D450-42E1-96B7-DAE58B9A1129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13A22-A643-406F-B085-F0906EB7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6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821118-62B5-4F4D-B431-D379F457E544}"/>
              </a:ext>
            </a:extLst>
          </p:cNvPr>
          <p:cNvSpPr txBox="1"/>
          <p:nvPr/>
        </p:nvSpPr>
        <p:spPr>
          <a:xfrm>
            <a:off x="7688911" y="1367624"/>
            <a:ext cx="410287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Students with extensions are less likely to pick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Level 2 students are least likely to pick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Students are likely to pick up later TMAs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Students with low scores  (less than 40%) are least likely to pick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 evidence students from more disadvantaged areas are less likely to pick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Some evidence Black students less likely to pick up</a:t>
            </a:r>
          </a:p>
        </p:txBody>
      </p:sp>
    </p:spTree>
    <p:extLst>
      <p:ext uri="{BB962C8B-B14F-4D97-AF65-F5344CB8AC3E}">
        <p14:creationId xmlns:p14="http://schemas.microsoft.com/office/powerpoint/2010/main" val="222444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98469-8981-4E85-A7B5-2BE84805F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Massive variation by module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EFC5A04-C6D6-4F3F-9A73-2D1B7E2018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9700" y="1553368"/>
            <a:ext cx="6681787" cy="4209667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FA061-1104-4463-88D0-F99519971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2BAD-E203-4174-87A6-09C0A9DC5B03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C275F7-A303-409F-B1A5-3F912E48D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7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93505A-665B-495E-92EE-9F31A97B3676}"/>
              </a:ext>
            </a:extLst>
          </p:cNvPr>
          <p:cNvSpPr txBox="1"/>
          <p:nvPr/>
        </p:nvSpPr>
        <p:spPr>
          <a:xfrm>
            <a:off x="8276492" y="1117600"/>
            <a:ext cx="32277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Our four modules where we used student questionnaires show the trend of later TMAs  being less likely to  be picked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BUT contrary to overall patterns</a:t>
            </a:r>
          </a:p>
          <a:p>
            <a:endParaRPr lang="en-GB" dirty="0"/>
          </a:p>
          <a:p>
            <a:r>
              <a:rPr lang="en-GB" dirty="0"/>
              <a:t>The level 2 Stats module has lower non collection rates than level 1</a:t>
            </a:r>
          </a:p>
          <a:p>
            <a:endParaRPr lang="en-GB" dirty="0"/>
          </a:p>
          <a:p>
            <a:r>
              <a:rPr lang="en-GB" b="1" dirty="0"/>
              <a:t>Every module is different and needs looking at individually</a:t>
            </a:r>
          </a:p>
        </p:txBody>
      </p:sp>
    </p:spTree>
    <p:extLst>
      <p:ext uri="{BB962C8B-B14F-4D97-AF65-F5344CB8AC3E}">
        <p14:creationId xmlns:p14="http://schemas.microsoft.com/office/powerpoint/2010/main" val="3699729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AECBF-A5F5-405F-8F38-B923D326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Usefulness of different aspects of feedback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877E2-BEEB-4FBC-83BC-7E0840832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2BAD-E203-4174-87A6-09C0A9DC5B03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449805-9E6E-475C-9CF7-7FA64E3A3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8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FC0FA0-279D-45CB-97FB-697197C7B100}"/>
              </a:ext>
            </a:extLst>
          </p:cNvPr>
          <p:cNvSpPr txBox="1"/>
          <p:nvPr/>
        </p:nvSpPr>
        <p:spPr>
          <a:xfrm>
            <a:off x="9610725" y="1593907"/>
            <a:ext cx="29337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Students find general comments </a:t>
            </a:r>
            <a:r>
              <a:rPr lang="en-GB" dirty="0" err="1"/>
              <a:t>eg</a:t>
            </a:r>
            <a:r>
              <a:rPr lang="en-GB" dirty="0"/>
              <a:t> “You need to be careful to answer the question completely”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BB9B2BD-5CD3-4C0D-AD9A-0B9F15AD53A6}"/>
              </a:ext>
            </a:extLst>
          </p:cNvPr>
          <p:cNvSpPr/>
          <p:nvPr/>
        </p:nvSpPr>
        <p:spPr>
          <a:xfrm rot="9299249">
            <a:off x="8212682" y="2326256"/>
            <a:ext cx="1076325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D9E0688B-1FE3-47A8-9AF5-41FA7A7A8670}"/>
              </a:ext>
            </a:extLst>
          </p:cNvPr>
          <p:cNvSpPr/>
          <p:nvPr/>
        </p:nvSpPr>
        <p:spPr>
          <a:xfrm>
            <a:off x="9322157" y="1460491"/>
            <a:ext cx="2869843" cy="1477596"/>
          </a:xfrm>
          <a:prstGeom prst="cloud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853499-319C-46D7-92C2-8AED0EEBE4B8}"/>
              </a:ext>
            </a:extLst>
          </p:cNvPr>
          <p:cNvSpPr txBox="1"/>
          <p:nvPr/>
        </p:nvSpPr>
        <p:spPr>
          <a:xfrm>
            <a:off x="1938338" y="5433020"/>
            <a:ext cx="3314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M140 students find it very useful to be directed to the units compared to DD126 students</a:t>
            </a: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5925F288-D299-44CD-BFEF-0EB68FBB8E4E}"/>
              </a:ext>
            </a:extLst>
          </p:cNvPr>
          <p:cNvSpPr/>
          <p:nvPr/>
        </p:nvSpPr>
        <p:spPr>
          <a:xfrm>
            <a:off x="1752600" y="5155887"/>
            <a:ext cx="3314700" cy="1477596"/>
          </a:xfrm>
          <a:prstGeom prst="cloud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69569AB6-C8BD-4CE0-9018-D60F674B6D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6520" y="1344995"/>
            <a:ext cx="7810634" cy="3433396"/>
          </a:xfrm>
        </p:spPr>
      </p:pic>
      <p:sp>
        <p:nvSpPr>
          <p:cNvPr id="17" name="Arrow: Right 16">
            <a:extLst>
              <a:ext uri="{FF2B5EF4-FFF2-40B4-BE49-F238E27FC236}">
                <a16:creationId xmlns:a16="http://schemas.microsoft.com/office/drawing/2014/main" id="{057CAD15-A74C-4844-854D-77C2748A16C5}"/>
              </a:ext>
            </a:extLst>
          </p:cNvPr>
          <p:cNvSpPr/>
          <p:nvPr/>
        </p:nvSpPr>
        <p:spPr>
          <a:xfrm rot="17360171">
            <a:off x="3631035" y="4720864"/>
            <a:ext cx="765289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14F824-E067-4E11-A7C3-581409C06D20}"/>
              </a:ext>
            </a:extLst>
          </p:cNvPr>
          <p:cNvSpPr txBox="1"/>
          <p:nvPr/>
        </p:nvSpPr>
        <p:spPr>
          <a:xfrm>
            <a:off x="9004478" y="4875910"/>
            <a:ext cx="28698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Level 1- Blue M140</a:t>
            </a:r>
          </a:p>
          <a:p>
            <a:r>
              <a:rPr lang="en-GB" dirty="0"/>
              <a:t>               Orange  DD126</a:t>
            </a:r>
          </a:p>
          <a:p>
            <a:endParaRPr lang="en-GB" dirty="0"/>
          </a:p>
          <a:p>
            <a:r>
              <a:rPr lang="en-GB" dirty="0"/>
              <a:t>Level 2 –Grey DD209</a:t>
            </a:r>
          </a:p>
          <a:p>
            <a:r>
              <a:rPr lang="en-GB" dirty="0"/>
              <a:t>                Yellow M248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8F101B2-BEB6-4F99-86F3-1801BB1E4B55}"/>
              </a:ext>
            </a:extLst>
          </p:cNvPr>
          <p:cNvSpPr txBox="1"/>
          <p:nvPr/>
        </p:nvSpPr>
        <p:spPr>
          <a:xfrm>
            <a:off x="5981700" y="5571519"/>
            <a:ext cx="2249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Positive comments matter  to students</a:t>
            </a:r>
          </a:p>
        </p:txBody>
      </p:sp>
      <p:sp>
        <p:nvSpPr>
          <p:cNvPr id="20" name="Cloud 19">
            <a:extLst>
              <a:ext uri="{FF2B5EF4-FFF2-40B4-BE49-F238E27FC236}">
                <a16:creationId xmlns:a16="http://schemas.microsoft.com/office/drawing/2014/main" id="{597C110C-3763-4FD6-BBF5-125F9B01AFDE}"/>
              </a:ext>
            </a:extLst>
          </p:cNvPr>
          <p:cNvSpPr/>
          <p:nvPr/>
        </p:nvSpPr>
        <p:spPr>
          <a:xfrm>
            <a:off x="5646916" y="5291669"/>
            <a:ext cx="2369771" cy="1197351"/>
          </a:xfrm>
          <a:prstGeom prst="cloud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9EF827E5-ED88-40A6-B72D-4F15B5C8B8DE}"/>
              </a:ext>
            </a:extLst>
          </p:cNvPr>
          <p:cNvSpPr/>
          <p:nvPr/>
        </p:nvSpPr>
        <p:spPr>
          <a:xfrm rot="14319181">
            <a:off x="5941186" y="4644174"/>
            <a:ext cx="1076325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15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Dissemination to tutors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Discussions with tutors highlighted a range of areas including</a:t>
            </a:r>
          </a:p>
          <a:p>
            <a:pPr lvl="1"/>
            <a:r>
              <a:rPr lang="en-GB" dirty="0"/>
              <a:t>The extent to which tutors prompted students to collect feedback varied widely</a:t>
            </a:r>
          </a:p>
          <a:p>
            <a:pPr lvl="1"/>
            <a:r>
              <a:rPr lang="en-GB" dirty="0"/>
              <a:t>Many tutors were unaware that they could check whether students had collected feedback</a:t>
            </a:r>
          </a:p>
          <a:p>
            <a:pPr lvl="1"/>
            <a:r>
              <a:rPr lang="en-GB" dirty="0"/>
              <a:t>Tutors view was anxiety was a barrier for students and good students were more likely to collect their feedback</a:t>
            </a:r>
          </a:p>
          <a:p>
            <a:pPr lvl="1"/>
            <a:r>
              <a:rPr lang="en-GB" dirty="0"/>
              <a:t>Use of the PT3 Assessment summary form varies widely between tutors and more guidance on what this summary should include would be very helpful</a:t>
            </a:r>
          </a:p>
          <a:p>
            <a:pPr lvl="1"/>
            <a:r>
              <a:rPr lang="en-GB" dirty="0"/>
              <a:t>Similarly more guidance on monitoring</a:t>
            </a:r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694FB-F255-4E18-B5FF-36E5B0683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061E-9506-4B51-935D-BD16B55E994A}" type="datetime1">
              <a:rPr lang="en-GB" smtClean="0"/>
              <a:t>08/11/2022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67C4E9-9A4B-4732-B0BC-9C3655A60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2D4A-5BE1-418F-AC51-9F11A4A8963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5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719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Improving student use of feedback on marked TMAs</vt:lpstr>
      <vt:lpstr>Outline</vt:lpstr>
      <vt:lpstr>Why this project?</vt:lpstr>
      <vt:lpstr>Aims of the project</vt:lpstr>
      <vt:lpstr>Design of study</vt:lpstr>
      <vt:lpstr>Brief summary of findings</vt:lpstr>
      <vt:lpstr>Massive variation by module</vt:lpstr>
      <vt:lpstr>Usefulness of different aspects of feedback</vt:lpstr>
      <vt:lpstr>Dissemination to tutors</vt:lpstr>
      <vt:lpstr>Advice to students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student use of feedback on marked TMAs</dc:title>
  <dc:creator>Microsoft account</dc:creator>
  <cp:lastModifiedBy>Diane.Ford</cp:lastModifiedBy>
  <cp:revision>19</cp:revision>
  <dcterms:created xsi:type="dcterms:W3CDTF">2021-02-09T22:12:56Z</dcterms:created>
  <dcterms:modified xsi:type="dcterms:W3CDTF">2022-11-08T09:53:11Z</dcterms:modified>
</cp:coreProperties>
</file>