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80" r:id="rId5"/>
    <p:sldId id="276" r:id="rId6"/>
    <p:sldId id="282" r:id="rId7"/>
    <p:sldId id="283" r:id="rId8"/>
    <p:sldId id="288" r:id="rId9"/>
    <p:sldId id="289" r:id="rId10"/>
    <p:sldId id="265" r:id="rId11"/>
    <p:sldId id="285" r:id="rId12"/>
    <p:sldId id="287" r:id="rId13"/>
    <p:sldId id="286" r:id="rId14"/>
    <p:sldId id="266" r:id="rId15"/>
    <p:sldId id="260" r:id="rId16"/>
    <p:sldId id="268" r:id="rId17"/>
    <p:sldId id="273"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Calvert" initials="C" lastIdx="3" clrIdx="0">
    <p:extLst>
      <p:ext uri="{19B8F6BF-5375-455C-9EA6-DF929625EA0E}">
        <p15:presenceInfo xmlns:p15="http://schemas.microsoft.com/office/powerpoint/2012/main" userId="S::cec9@open.ac.uk::8a4d66a8-b9cd-4804-b17d-7881f1e29a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8" autoAdjust="0"/>
    <p:restoredTop sz="94660"/>
  </p:normalViewPr>
  <p:slideViewPr>
    <p:cSldViewPr snapToGrid="0">
      <p:cViewPr varScale="1">
        <p:scale>
          <a:sx n="72" d="100"/>
          <a:sy n="72" d="100"/>
        </p:scale>
        <p:origin x="49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ec9\Work%20Folders\Documents\esteem%20%20M248%2020J\Qualification%20Being%20Studi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ec9\Work%20Folders\Documents\esteem%20%20M248%2020J\19J-live%20and%20view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ec9\Work%20Folders\Documents\esteem%20%20M248%2020J\M24620J-final_all_respons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file:///C:\Users\cec9\Work%20Folders\Documents\esteem%20%20M248%2020J\M24620J-final_all_respons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Qualification aim by (Pass rate- nominal target</a:t>
            </a:r>
            <a:r>
              <a:rPr lang="en-US" sz="1200" baseline="0"/>
              <a:t> pass rate of </a:t>
            </a:r>
            <a:r>
              <a:rPr lang="en-US" sz="1200"/>
              <a:t>80%)</a:t>
            </a:r>
          </a:p>
        </c:rich>
      </c:tx>
      <c:layout>
        <c:manualLayout>
          <c:xMode val="edge"/>
          <c:yMode val="edge"/>
          <c:x val="0.10044276635715028"/>
          <c:y val="2.538991657598839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3919322112936952E-2"/>
          <c:y val="0.11697847751907559"/>
          <c:w val="0.90573387701537311"/>
          <c:h val="0.66678590568672214"/>
        </c:manualLayout>
      </c:layout>
      <c:barChart>
        <c:barDir val="col"/>
        <c:grouping val="clustered"/>
        <c:varyColors val="0"/>
        <c:ser>
          <c:idx val="0"/>
          <c:order val="0"/>
          <c:tx>
            <c:strRef>
              <c:f>Sheet1!$N$4</c:f>
              <c:strCache>
                <c:ptCount val="1"/>
                <c:pt idx="0">
                  <c:v>2019</c:v>
                </c:pt>
              </c:strCache>
            </c:strRef>
          </c:tx>
          <c:spPr>
            <a:solidFill>
              <a:schemeClr val="accent1"/>
            </a:solidFill>
            <a:ln>
              <a:noFill/>
            </a:ln>
            <a:effectLst/>
          </c:spPr>
          <c:invertIfNegative val="0"/>
          <c:cat>
            <c:strRef>
              <c:f>Sheet1!$J$5:$M$20</c:f>
              <c:strCache>
                <c:ptCount val="15"/>
                <c:pt idx="0">
                  <c:v> Math. (23% fo 20 reg)</c:v>
                </c:pt>
                <c:pt idx="1">
                  <c:v> </c:v>
                </c:pt>
                <c:pt idx="2">
                  <c:v>Math. &amp;Stats (18% of 20 reg.)</c:v>
                </c:pt>
                <c:pt idx="4">
                  <c:v>Data Science (12% of 20)</c:v>
                </c:pt>
                <c:pt idx="6">
                  <c:v> Econ. Math. Sci.(9% of 20 reg.)</c:v>
                </c:pt>
                <c:pt idx="8">
                  <c:v>Standalone (7% of 20 reg)</c:v>
                </c:pt>
                <c:pt idx="10">
                  <c:v>Open degree (7%of 20 reg)</c:v>
                </c:pt>
                <c:pt idx="12">
                  <c:v>Combined STEM (6% of 20 reg)</c:v>
                </c:pt>
                <c:pt idx="14">
                  <c:v>Computing &amp; IT &amp; stats  (6% 0f 20 reg)</c:v>
                </c:pt>
              </c:strCache>
            </c:strRef>
          </c:cat>
          <c:val>
            <c:numRef>
              <c:f>Sheet1!$N$5:$N$20</c:f>
              <c:numCache>
                <c:formatCode>General</c:formatCode>
                <c:ptCount val="16"/>
                <c:pt idx="0" formatCode="0.0%;\-0.0%;0.0%">
                  <c:v>7.4999999999999956E-2</c:v>
                </c:pt>
                <c:pt idx="2" formatCode="0.0%;\-0.0%;0.0%">
                  <c:v>1.7391304347825987E-2</c:v>
                </c:pt>
                <c:pt idx="4" formatCode="0.0%;\-0.0%;0.0%">
                  <c:v>0.12307692307692297</c:v>
                </c:pt>
                <c:pt idx="6" formatCode="0.0%;\-0.0%;0.0%">
                  <c:v>3.9215686274509665E-3</c:v>
                </c:pt>
                <c:pt idx="8" formatCode="0.0%;\-0.0%;0.0%">
                  <c:v>-0.14375000000000004</c:v>
                </c:pt>
                <c:pt idx="10" formatCode="0.0%;\-0.0%;0.0%">
                  <c:v>-0.11428571428571399</c:v>
                </c:pt>
                <c:pt idx="12" formatCode="0.0%;\-0.0%;0.0%">
                  <c:v>-0.24827586206896601</c:v>
                </c:pt>
                <c:pt idx="14" formatCode="0.0%;\-0.0%;0.0%">
                  <c:v>1.2499999999999956E-2</c:v>
                </c:pt>
              </c:numCache>
            </c:numRef>
          </c:val>
          <c:extLst>
            <c:ext xmlns:c16="http://schemas.microsoft.com/office/drawing/2014/chart" uri="{C3380CC4-5D6E-409C-BE32-E72D297353CC}">
              <c16:uniqueId val="{00000000-E0E7-4466-8A87-1C82B96FD2AD}"/>
            </c:ext>
          </c:extLst>
        </c:ser>
        <c:ser>
          <c:idx val="1"/>
          <c:order val="1"/>
          <c:tx>
            <c:strRef>
              <c:f>Sheet1!$O$4</c:f>
              <c:strCache>
                <c:ptCount val="1"/>
                <c:pt idx="0">
                  <c:v>2018</c:v>
                </c:pt>
              </c:strCache>
            </c:strRef>
          </c:tx>
          <c:spPr>
            <a:solidFill>
              <a:schemeClr val="accent2"/>
            </a:solidFill>
            <a:ln>
              <a:noFill/>
            </a:ln>
            <a:effectLst/>
          </c:spPr>
          <c:invertIfNegative val="0"/>
          <c:cat>
            <c:strRef>
              <c:f>Sheet1!$J$5:$M$20</c:f>
              <c:strCache>
                <c:ptCount val="15"/>
                <c:pt idx="0">
                  <c:v> Math. (23% fo 20 reg)</c:v>
                </c:pt>
                <c:pt idx="1">
                  <c:v> </c:v>
                </c:pt>
                <c:pt idx="2">
                  <c:v>Math. &amp;Stats (18% of 20 reg.)</c:v>
                </c:pt>
                <c:pt idx="4">
                  <c:v>Data Science (12% of 20)</c:v>
                </c:pt>
                <c:pt idx="6">
                  <c:v> Econ. Math. Sci.(9% of 20 reg.)</c:v>
                </c:pt>
                <c:pt idx="8">
                  <c:v>Standalone (7% of 20 reg)</c:v>
                </c:pt>
                <c:pt idx="10">
                  <c:v>Open degree (7%of 20 reg)</c:v>
                </c:pt>
                <c:pt idx="12">
                  <c:v>Combined STEM (6% of 20 reg)</c:v>
                </c:pt>
                <c:pt idx="14">
                  <c:v>Computing &amp; IT &amp; stats  (6% 0f 20 reg)</c:v>
                </c:pt>
              </c:strCache>
            </c:strRef>
          </c:cat>
          <c:val>
            <c:numRef>
              <c:f>Sheet1!$O$5:$O$20</c:f>
              <c:numCache>
                <c:formatCode>General</c:formatCode>
                <c:ptCount val="16"/>
                <c:pt idx="0" formatCode="0.0%;\-0.0%;0.0%">
                  <c:v>1.6513761467889965E-2</c:v>
                </c:pt>
                <c:pt idx="2" formatCode="0.0%;\-0.0%;0.0%">
                  <c:v>-7.1739130434783083E-2</c:v>
                </c:pt>
                <c:pt idx="4" formatCode="0.0%;\-0.0%;0.0%">
                  <c:v>0</c:v>
                </c:pt>
                <c:pt idx="6" formatCode="0.0%;\-0.0%;0.0%">
                  <c:v>-0.19285714285714306</c:v>
                </c:pt>
                <c:pt idx="8" formatCode="0.0%;\-0.0%;0.0%">
                  <c:v>-0.10000000000000009</c:v>
                </c:pt>
                <c:pt idx="10" formatCode="0.0%;\-0.0%;0.0%">
                  <c:v>-0.2222222222222221</c:v>
                </c:pt>
                <c:pt idx="12" formatCode="0.0%;\-0.0%;0.0%">
                  <c:v>-0.13333333333333308</c:v>
                </c:pt>
                <c:pt idx="14" formatCode="0.0%;\-0.0%;0.0%">
                  <c:v>-0.23750000000000004</c:v>
                </c:pt>
              </c:numCache>
            </c:numRef>
          </c:val>
          <c:extLst>
            <c:ext xmlns:c16="http://schemas.microsoft.com/office/drawing/2014/chart" uri="{C3380CC4-5D6E-409C-BE32-E72D297353CC}">
              <c16:uniqueId val="{00000001-E0E7-4466-8A87-1C82B96FD2AD}"/>
            </c:ext>
          </c:extLst>
        </c:ser>
        <c:ser>
          <c:idx val="2"/>
          <c:order val="2"/>
          <c:tx>
            <c:strRef>
              <c:f>Sheet1!$P$4</c:f>
              <c:strCache>
                <c:ptCount val="1"/>
                <c:pt idx="0">
                  <c:v>2017</c:v>
                </c:pt>
              </c:strCache>
            </c:strRef>
          </c:tx>
          <c:spPr>
            <a:solidFill>
              <a:schemeClr val="accent3"/>
            </a:solidFill>
            <a:ln>
              <a:noFill/>
            </a:ln>
            <a:effectLst/>
          </c:spPr>
          <c:invertIfNegative val="0"/>
          <c:cat>
            <c:strRef>
              <c:f>Sheet1!$J$5:$M$20</c:f>
              <c:strCache>
                <c:ptCount val="15"/>
                <c:pt idx="0">
                  <c:v> Math. (23% fo 20 reg)</c:v>
                </c:pt>
                <c:pt idx="1">
                  <c:v> </c:v>
                </c:pt>
                <c:pt idx="2">
                  <c:v>Math. &amp;Stats (18% of 20 reg.)</c:v>
                </c:pt>
                <c:pt idx="4">
                  <c:v>Data Science (12% of 20)</c:v>
                </c:pt>
                <c:pt idx="6">
                  <c:v> Econ. Math. Sci.(9% of 20 reg.)</c:v>
                </c:pt>
                <c:pt idx="8">
                  <c:v>Standalone (7% of 20 reg)</c:v>
                </c:pt>
                <c:pt idx="10">
                  <c:v>Open degree (7%of 20 reg)</c:v>
                </c:pt>
                <c:pt idx="12">
                  <c:v>Combined STEM (6% of 20 reg)</c:v>
                </c:pt>
                <c:pt idx="14">
                  <c:v>Computing &amp; IT &amp; stats  (6% 0f 20 reg)</c:v>
                </c:pt>
              </c:strCache>
            </c:strRef>
          </c:cat>
          <c:val>
            <c:numRef>
              <c:f>Sheet1!$P$5:$P$20</c:f>
              <c:numCache>
                <c:formatCode>General</c:formatCode>
                <c:ptCount val="16"/>
                <c:pt idx="0" formatCode="0.0%;\-0.0%;0.0%">
                  <c:v>-5.4237288135593031E-2</c:v>
                </c:pt>
                <c:pt idx="2" formatCode="0.0%;\-0.0%;0.0%">
                  <c:v>-9.5238095238095011E-2</c:v>
                </c:pt>
                <c:pt idx="4" formatCode="0.0%;\-0.0%;0.0%">
                  <c:v>0</c:v>
                </c:pt>
                <c:pt idx="6" formatCode="0.0%;\-0.0%;0.0%">
                  <c:v>-0.11884057971014506</c:v>
                </c:pt>
                <c:pt idx="8" formatCode="0.0%;\-0.0%;0.0%">
                  <c:v>-0.19130434782608707</c:v>
                </c:pt>
                <c:pt idx="10" formatCode="0.0%;\-0.0%;0.0%">
                  <c:v>-0.31448275862069003</c:v>
                </c:pt>
                <c:pt idx="12" formatCode="0.0%;\-0.0%;0.0%">
                  <c:v>0</c:v>
                </c:pt>
                <c:pt idx="14" formatCode="0.0%;\-0.0%;0.0%">
                  <c:v>-0.27058823529411802</c:v>
                </c:pt>
              </c:numCache>
            </c:numRef>
          </c:val>
          <c:extLst>
            <c:ext xmlns:c16="http://schemas.microsoft.com/office/drawing/2014/chart" uri="{C3380CC4-5D6E-409C-BE32-E72D297353CC}">
              <c16:uniqueId val="{00000002-E0E7-4466-8A87-1C82B96FD2AD}"/>
            </c:ext>
          </c:extLst>
        </c:ser>
        <c:ser>
          <c:idx val="3"/>
          <c:order val="3"/>
          <c:tx>
            <c:strRef>
              <c:f>Sheet1!$Q$4</c:f>
              <c:strCache>
                <c:ptCount val="1"/>
                <c:pt idx="0">
                  <c:v>2016</c:v>
                </c:pt>
              </c:strCache>
            </c:strRef>
          </c:tx>
          <c:spPr>
            <a:solidFill>
              <a:schemeClr val="accent4"/>
            </a:solidFill>
            <a:ln>
              <a:noFill/>
            </a:ln>
            <a:effectLst/>
          </c:spPr>
          <c:invertIfNegative val="0"/>
          <c:cat>
            <c:strRef>
              <c:f>Sheet1!$J$5:$M$20</c:f>
              <c:strCache>
                <c:ptCount val="15"/>
                <c:pt idx="0">
                  <c:v> Math. (23% fo 20 reg)</c:v>
                </c:pt>
                <c:pt idx="1">
                  <c:v> </c:v>
                </c:pt>
                <c:pt idx="2">
                  <c:v>Math. &amp;Stats (18% of 20 reg.)</c:v>
                </c:pt>
                <c:pt idx="4">
                  <c:v>Data Science (12% of 20)</c:v>
                </c:pt>
                <c:pt idx="6">
                  <c:v> Econ. Math. Sci.(9% of 20 reg.)</c:v>
                </c:pt>
                <c:pt idx="8">
                  <c:v>Standalone (7% of 20 reg)</c:v>
                </c:pt>
                <c:pt idx="10">
                  <c:v>Open degree (7%of 20 reg)</c:v>
                </c:pt>
                <c:pt idx="12">
                  <c:v>Combined STEM (6% of 20 reg)</c:v>
                </c:pt>
                <c:pt idx="14">
                  <c:v>Computing &amp; IT &amp; stats  (6% 0f 20 reg)</c:v>
                </c:pt>
              </c:strCache>
            </c:strRef>
          </c:cat>
          <c:val>
            <c:numRef>
              <c:f>Sheet1!$Q$5:$Q$20</c:f>
              <c:numCache>
                <c:formatCode>General</c:formatCode>
                <c:ptCount val="16"/>
                <c:pt idx="0" formatCode="0.0%;\-0.0%;0.0%">
                  <c:v>0.12307692307692297</c:v>
                </c:pt>
                <c:pt idx="2" formatCode="0.0%;\-0.0%;0.0%">
                  <c:v>-3.9316239316239066E-2</c:v>
                </c:pt>
                <c:pt idx="4" formatCode="0.0%;\-0.0%;0.0%">
                  <c:v>0</c:v>
                </c:pt>
                <c:pt idx="6" formatCode="0.0%;\-0.0%;0.0%">
                  <c:v>-0.29090909090909101</c:v>
                </c:pt>
                <c:pt idx="8" formatCode="0.0%;\-0.0%;0.0%">
                  <c:v>-0.21200000000000008</c:v>
                </c:pt>
                <c:pt idx="10" formatCode="0.0%;\-0.0%;0.0%">
                  <c:v>-0.18000000000000005</c:v>
                </c:pt>
                <c:pt idx="12" formatCode="0.0%;\-0.0%;0.0%">
                  <c:v>0</c:v>
                </c:pt>
                <c:pt idx="14" formatCode="0.0%;\-0.0%;0.0%">
                  <c:v>-6.315789473684208E-2</c:v>
                </c:pt>
              </c:numCache>
            </c:numRef>
          </c:val>
          <c:extLst>
            <c:ext xmlns:c16="http://schemas.microsoft.com/office/drawing/2014/chart" uri="{C3380CC4-5D6E-409C-BE32-E72D297353CC}">
              <c16:uniqueId val="{00000003-E0E7-4466-8A87-1C82B96FD2AD}"/>
            </c:ext>
          </c:extLst>
        </c:ser>
        <c:ser>
          <c:idx val="4"/>
          <c:order val="4"/>
          <c:tx>
            <c:strRef>
              <c:f>Sheet1!$R$4</c:f>
              <c:strCache>
                <c:ptCount val="1"/>
                <c:pt idx="0">
                  <c:v>2015</c:v>
                </c:pt>
              </c:strCache>
            </c:strRef>
          </c:tx>
          <c:spPr>
            <a:solidFill>
              <a:srgbClr val="7030A0"/>
            </a:solidFill>
            <a:ln>
              <a:noFill/>
            </a:ln>
            <a:effectLst/>
          </c:spPr>
          <c:invertIfNegative val="0"/>
          <c:cat>
            <c:strRef>
              <c:f>Sheet1!$J$5:$M$20</c:f>
              <c:strCache>
                <c:ptCount val="15"/>
                <c:pt idx="0">
                  <c:v> Math. (23% fo 20 reg)</c:v>
                </c:pt>
                <c:pt idx="1">
                  <c:v> </c:v>
                </c:pt>
                <c:pt idx="2">
                  <c:v>Math. &amp;Stats (18% of 20 reg.)</c:v>
                </c:pt>
                <c:pt idx="4">
                  <c:v>Data Science (12% of 20)</c:v>
                </c:pt>
                <c:pt idx="6">
                  <c:v> Econ. Math. Sci.(9% of 20 reg.)</c:v>
                </c:pt>
                <c:pt idx="8">
                  <c:v>Standalone (7% of 20 reg)</c:v>
                </c:pt>
                <c:pt idx="10">
                  <c:v>Open degree (7%of 20 reg)</c:v>
                </c:pt>
                <c:pt idx="12">
                  <c:v>Combined STEM (6% of 20 reg)</c:v>
                </c:pt>
                <c:pt idx="14">
                  <c:v>Computing &amp; IT &amp; stats  (6% 0f 20 reg)</c:v>
                </c:pt>
              </c:strCache>
            </c:strRef>
          </c:cat>
          <c:val>
            <c:numRef>
              <c:f>Sheet1!$R$5:$R$20</c:f>
              <c:numCache>
                <c:formatCode>General</c:formatCode>
                <c:ptCount val="16"/>
                <c:pt idx="0" formatCode="0.0%;\-0.0%;0.0%">
                  <c:v>2.9999999999999916E-2</c:v>
                </c:pt>
                <c:pt idx="2" formatCode="0.0%;\-0.0%;0.0%">
                  <c:v>-2.3809523809520394E-3</c:v>
                </c:pt>
                <c:pt idx="4" formatCode="0.0%;\-0.0%;0.0%">
                  <c:v>0</c:v>
                </c:pt>
                <c:pt idx="6" formatCode="0.0%;\-0.0%;0.0%">
                  <c:v>-0.2057971014492751</c:v>
                </c:pt>
                <c:pt idx="8" formatCode="0.0%;\-0.0%;0.0%">
                  <c:v>-0.38800000000000007</c:v>
                </c:pt>
                <c:pt idx="10" formatCode="0.0%;\-0.0%;0.0%">
                  <c:v>-0.286486486486487</c:v>
                </c:pt>
                <c:pt idx="12" formatCode="0.0%;\-0.0%;0.0%">
                  <c:v>0</c:v>
                </c:pt>
                <c:pt idx="14" formatCode="0.0%;\-0.0%;0.0%">
                  <c:v>7.4999999999999956E-2</c:v>
                </c:pt>
              </c:numCache>
            </c:numRef>
          </c:val>
          <c:extLst>
            <c:ext xmlns:c16="http://schemas.microsoft.com/office/drawing/2014/chart" uri="{C3380CC4-5D6E-409C-BE32-E72D297353CC}">
              <c16:uniqueId val="{00000004-E0E7-4466-8A87-1C82B96FD2AD}"/>
            </c:ext>
          </c:extLst>
        </c:ser>
        <c:dLbls>
          <c:showLegendKey val="0"/>
          <c:showVal val="0"/>
          <c:showCatName val="0"/>
          <c:showSerName val="0"/>
          <c:showPercent val="0"/>
          <c:showBubbleSize val="0"/>
        </c:dLbls>
        <c:gapWidth val="219"/>
        <c:overlap val="-27"/>
        <c:axId val="344744544"/>
        <c:axId val="344746840"/>
      </c:barChart>
      <c:catAx>
        <c:axId val="3447445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4746840"/>
        <c:crosses val="autoZero"/>
        <c:auto val="0"/>
        <c:lblAlgn val="ctr"/>
        <c:lblOffset val="100"/>
        <c:noMultiLvlLbl val="0"/>
      </c:catAx>
      <c:valAx>
        <c:axId val="344746840"/>
        <c:scaling>
          <c:orientation val="minMax"/>
          <c:max val="0.2"/>
          <c:min val="-0.4"/>
        </c:scaling>
        <c:delete val="0"/>
        <c:axPos val="l"/>
        <c:majorGridlines>
          <c:spPr>
            <a:ln w="9525" cap="flat" cmpd="sng" algn="ctr">
              <a:solidFill>
                <a:schemeClr val="tx1">
                  <a:lumMod val="15000"/>
                  <a:lumOff val="85000"/>
                </a:schemeClr>
              </a:solidFill>
              <a:round/>
            </a:ln>
            <a:effectLst/>
          </c:spPr>
        </c:majorGridlines>
        <c:numFmt formatCode="0.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474454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50909892585681127"/>
          <c:y val="3.511959042702148E-2"/>
          <c:w val="0.45695650543682037"/>
          <c:h val="9.436898079577249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200"/>
              <a:t>Number of views   of tutorials</a:t>
            </a:r>
            <a:r>
              <a:rPr lang="en-GB" sz="1200" baseline="0"/>
              <a:t> </a:t>
            </a:r>
            <a:r>
              <a:rPr lang="en-GB" sz="1200"/>
              <a:t> 19J and 20J  cohort (multiple events per student)</a:t>
            </a:r>
          </a:p>
        </c:rich>
      </c:tx>
      <c:layout>
        <c:manualLayout>
          <c:xMode val="edge"/>
          <c:yMode val="edge"/>
          <c:x val="0.11031249854044183"/>
          <c:y val="1.921973081567110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842730973476254E-2"/>
          <c:y val="7.6188873617551486E-2"/>
          <c:w val="0.89019685039370078"/>
          <c:h val="0.71739219791653286"/>
        </c:manualLayout>
      </c:layout>
      <c:lineChart>
        <c:grouping val="standard"/>
        <c:varyColors val="0"/>
        <c:ser>
          <c:idx val="0"/>
          <c:order val="0"/>
          <c:tx>
            <c:strRef>
              <c:f>Sheet1!$I$1</c:f>
              <c:strCache>
                <c:ptCount val="1"/>
                <c:pt idx="0">
                  <c:v>views 19J</c:v>
                </c:pt>
              </c:strCache>
            </c:strRef>
          </c:tx>
          <c:spPr>
            <a:ln w="28575" cap="rnd">
              <a:solidFill>
                <a:schemeClr val="accent1"/>
              </a:solidFill>
              <a:round/>
            </a:ln>
            <a:effectLst/>
          </c:spPr>
          <c:marker>
            <c:symbol val="none"/>
          </c:marker>
          <c:cat>
            <c:strRef>
              <c:f>Sheet1!$H$2:$H$14</c:f>
              <c:strCache>
                <c:ptCount val="13"/>
                <c:pt idx="0">
                  <c:v>unit 1</c:v>
                </c:pt>
                <c:pt idx="1">
                  <c:v>unit 2</c:v>
                </c:pt>
                <c:pt idx="2">
                  <c:v>unit 3</c:v>
                </c:pt>
                <c:pt idx="3">
                  <c:v>unit 4</c:v>
                </c:pt>
                <c:pt idx="4">
                  <c:v>unit 5</c:v>
                </c:pt>
                <c:pt idx="5">
                  <c:v>unit 6</c:v>
                </c:pt>
                <c:pt idx="6">
                  <c:v>unit 7</c:v>
                </c:pt>
                <c:pt idx="7">
                  <c:v>unit 8</c:v>
                </c:pt>
                <c:pt idx="8">
                  <c:v>unit 9</c:v>
                </c:pt>
                <c:pt idx="9">
                  <c:v>unit 10</c:v>
                </c:pt>
                <c:pt idx="10">
                  <c:v>unit 11</c:v>
                </c:pt>
                <c:pt idx="11">
                  <c:v>unit 12</c:v>
                </c:pt>
                <c:pt idx="12">
                  <c:v>Revision</c:v>
                </c:pt>
              </c:strCache>
            </c:strRef>
          </c:cat>
          <c:val>
            <c:numRef>
              <c:f>Sheet1!$I$2:$I$14</c:f>
              <c:numCache>
                <c:formatCode>General</c:formatCode>
                <c:ptCount val="13"/>
                <c:pt idx="0">
                  <c:v>140</c:v>
                </c:pt>
                <c:pt idx="1">
                  <c:v>295</c:v>
                </c:pt>
                <c:pt idx="2">
                  <c:v>424</c:v>
                </c:pt>
                <c:pt idx="3">
                  <c:v>99</c:v>
                </c:pt>
                <c:pt idx="4">
                  <c:v>375</c:v>
                </c:pt>
                <c:pt idx="5">
                  <c:v>160</c:v>
                </c:pt>
                <c:pt idx="6">
                  <c:v>537</c:v>
                </c:pt>
                <c:pt idx="7">
                  <c:v>163</c:v>
                </c:pt>
                <c:pt idx="8">
                  <c:v>255</c:v>
                </c:pt>
                <c:pt idx="9">
                  <c:v>284</c:v>
                </c:pt>
                <c:pt idx="10">
                  <c:v>163</c:v>
                </c:pt>
                <c:pt idx="11">
                  <c:v>132</c:v>
                </c:pt>
                <c:pt idx="12">
                  <c:v>761</c:v>
                </c:pt>
              </c:numCache>
            </c:numRef>
          </c:val>
          <c:smooth val="0"/>
          <c:extLst>
            <c:ext xmlns:c16="http://schemas.microsoft.com/office/drawing/2014/chart" uri="{C3380CC4-5D6E-409C-BE32-E72D297353CC}">
              <c16:uniqueId val="{00000000-8D6D-4EDF-A533-6106F16927AB}"/>
            </c:ext>
          </c:extLst>
        </c:ser>
        <c:ser>
          <c:idx val="2"/>
          <c:order val="2"/>
          <c:tx>
            <c:strRef>
              <c:f>Sheet1!$I$18</c:f>
              <c:strCache>
                <c:ptCount val="1"/>
                <c:pt idx="0">
                  <c:v>views 20J</c:v>
                </c:pt>
              </c:strCache>
            </c:strRef>
          </c:tx>
          <c:spPr>
            <a:ln w="28575" cap="rnd">
              <a:solidFill>
                <a:schemeClr val="accent3"/>
              </a:solidFill>
              <a:round/>
            </a:ln>
            <a:effectLst/>
          </c:spPr>
          <c:marker>
            <c:symbol val="none"/>
          </c:marker>
          <c:val>
            <c:numRef>
              <c:f>Sheet1!$H$35:$H$47</c:f>
              <c:numCache>
                <c:formatCode>General</c:formatCode>
                <c:ptCount val="13"/>
                <c:pt idx="0">
                  <c:v>384</c:v>
                </c:pt>
                <c:pt idx="1">
                  <c:v>418</c:v>
                </c:pt>
                <c:pt idx="2">
                  <c:v>509</c:v>
                </c:pt>
                <c:pt idx="3">
                  <c:v>193</c:v>
                </c:pt>
                <c:pt idx="4">
                  <c:v>377</c:v>
                </c:pt>
                <c:pt idx="5">
                  <c:v>212</c:v>
                </c:pt>
                <c:pt idx="6">
                  <c:v>747</c:v>
                </c:pt>
                <c:pt idx="7">
                  <c:v>329</c:v>
                </c:pt>
                <c:pt idx="8">
                  <c:v>390</c:v>
                </c:pt>
                <c:pt idx="9">
                  <c:v>292</c:v>
                </c:pt>
                <c:pt idx="10">
                  <c:v>139</c:v>
                </c:pt>
                <c:pt idx="11">
                  <c:v>78</c:v>
                </c:pt>
                <c:pt idx="12">
                  <c:v>616</c:v>
                </c:pt>
              </c:numCache>
            </c:numRef>
          </c:val>
          <c:smooth val="0"/>
          <c:extLst>
            <c:ext xmlns:c16="http://schemas.microsoft.com/office/drawing/2014/chart" uri="{C3380CC4-5D6E-409C-BE32-E72D297353CC}">
              <c16:uniqueId val="{00000001-8D6D-4EDF-A533-6106F16927AB}"/>
            </c:ext>
          </c:extLst>
        </c:ser>
        <c:dLbls>
          <c:showLegendKey val="0"/>
          <c:showVal val="0"/>
          <c:showCatName val="0"/>
          <c:showSerName val="0"/>
          <c:showPercent val="0"/>
          <c:showBubbleSize val="0"/>
        </c:dLbls>
        <c:smooth val="0"/>
        <c:axId val="515816984"/>
        <c:axId val="515825184"/>
        <c:extLst>
          <c:ext xmlns:c15="http://schemas.microsoft.com/office/drawing/2012/chart" uri="{02D57815-91ED-43cb-92C2-25804820EDAC}">
            <c15:filteredLineSeries>
              <c15:ser>
                <c:idx val="1"/>
                <c:order val="1"/>
                <c:tx>
                  <c:strRef>
                    <c:extLst>
                      <c:ext uri="{02D57815-91ED-43cb-92C2-25804820EDAC}">
                        <c15:formulaRef>
                          <c15:sqref>Sheet1!$J$1</c15:sqref>
                        </c15:formulaRef>
                      </c:ext>
                    </c:extLst>
                    <c:strCache>
                      <c:ptCount val="1"/>
                      <c:pt idx="0">
                        <c:v>attended live</c:v>
                      </c:pt>
                    </c:strCache>
                  </c:strRef>
                </c:tx>
                <c:spPr>
                  <a:ln w="28575" cap="rnd">
                    <a:solidFill>
                      <a:schemeClr val="accent2"/>
                    </a:solidFill>
                    <a:round/>
                  </a:ln>
                  <a:effectLst/>
                </c:spPr>
                <c:marker>
                  <c:symbol val="none"/>
                </c:marker>
                <c:cat>
                  <c:strRef>
                    <c:extLst>
                      <c:ext uri="{02D57815-91ED-43cb-92C2-25804820EDAC}">
                        <c15:formulaRef>
                          <c15:sqref>Sheet1!$H$2:$H$14</c15:sqref>
                        </c15:formulaRef>
                      </c:ext>
                    </c:extLst>
                    <c:strCache>
                      <c:ptCount val="13"/>
                      <c:pt idx="0">
                        <c:v>unit 1</c:v>
                      </c:pt>
                      <c:pt idx="1">
                        <c:v>unit 2</c:v>
                      </c:pt>
                      <c:pt idx="2">
                        <c:v>unit 3</c:v>
                      </c:pt>
                      <c:pt idx="3">
                        <c:v>unit 4</c:v>
                      </c:pt>
                      <c:pt idx="4">
                        <c:v>unit 5</c:v>
                      </c:pt>
                      <c:pt idx="5">
                        <c:v>unit 6</c:v>
                      </c:pt>
                      <c:pt idx="6">
                        <c:v>unit 7</c:v>
                      </c:pt>
                      <c:pt idx="7">
                        <c:v>unit 8</c:v>
                      </c:pt>
                      <c:pt idx="8">
                        <c:v>unit 9</c:v>
                      </c:pt>
                      <c:pt idx="9">
                        <c:v>unit 10</c:v>
                      </c:pt>
                      <c:pt idx="10">
                        <c:v>unit 11</c:v>
                      </c:pt>
                      <c:pt idx="11">
                        <c:v>unit 12</c:v>
                      </c:pt>
                      <c:pt idx="12">
                        <c:v>Revision</c:v>
                      </c:pt>
                    </c:strCache>
                  </c:strRef>
                </c:cat>
                <c:val>
                  <c:numRef>
                    <c:extLst>
                      <c:ext uri="{02D57815-91ED-43cb-92C2-25804820EDAC}">
                        <c15:formulaRef>
                          <c15:sqref>Sheet1!$J$2:$J$14</c15:sqref>
                        </c15:formulaRef>
                      </c:ext>
                    </c:extLst>
                    <c:numCache>
                      <c:formatCode>General</c:formatCode>
                      <c:ptCount val="13"/>
                      <c:pt idx="0">
                        <c:v>99</c:v>
                      </c:pt>
                      <c:pt idx="1">
                        <c:v>94</c:v>
                      </c:pt>
                      <c:pt idx="2">
                        <c:v>47</c:v>
                      </c:pt>
                      <c:pt idx="3">
                        <c:v>35</c:v>
                      </c:pt>
                      <c:pt idx="4">
                        <c:v>57</c:v>
                      </c:pt>
                      <c:pt idx="5">
                        <c:v>41</c:v>
                      </c:pt>
                      <c:pt idx="6">
                        <c:v>52</c:v>
                      </c:pt>
                      <c:pt idx="7">
                        <c:v>35</c:v>
                      </c:pt>
                      <c:pt idx="8">
                        <c:v>42</c:v>
                      </c:pt>
                      <c:pt idx="9">
                        <c:v>32</c:v>
                      </c:pt>
                      <c:pt idx="10">
                        <c:v>33</c:v>
                      </c:pt>
                      <c:pt idx="11">
                        <c:v>33</c:v>
                      </c:pt>
                      <c:pt idx="12">
                        <c:v>226</c:v>
                      </c:pt>
                    </c:numCache>
                  </c:numRef>
                </c:val>
                <c:smooth val="0"/>
                <c:extLst>
                  <c:ext xmlns:c16="http://schemas.microsoft.com/office/drawing/2014/chart" uri="{C3380CC4-5D6E-409C-BE32-E72D297353CC}">
                    <c16:uniqueId val="{00000002-8D6D-4EDF-A533-6106F16927AB}"/>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Sheet1!$I$34</c15:sqref>
                        </c15:formulaRef>
                      </c:ext>
                    </c:extLst>
                    <c:strCache>
                      <c:ptCount val="1"/>
                      <c:pt idx="0">
                        <c:v>attended live</c:v>
                      </c:pt>
                    </c:strCache>
                  </c:strRef>
                </c:tx>
                <c:spPr>
                  <a:ln w="28575" cap="rnd">
                    <a:solidFill>
                      <a:schemeClr val="accent4"/>
                    </a:solidFill>
                    <a:round/>
                  </a:ln>
                  <a:effectLst/>
                </c:spPr>
                <c:marker>
                  <c:symbol val="none"/>
                </c:marker>
                <c:val>
                  <c:numRef>
                    <c:extLst xmlns:c15="http://schemas.microsoft.com/office/drawing/2012/chart">
                      <c:ext xmlns:c15="http://schemas.microsoft.com/office/drawing/2012/chart" uri="{02D57815-91ED-43cb-92C2-25804820EDAC}">
                        <c15:formulaRef>
                          <c15:sqref>Sheet1!$I$35:$I$47</c15:sqref>
                        </c15:formulaRef>
                      </c:ext>
                    </c:extLst>
                    <c:numCache>
                      <c:formatCode>General</c:formatCode>
                      <c:ptCount val="13"/>
                      <c:pt idx="0">
                        <c:v>170</c:v>
                      </c:pt>
                      <c:pt idx="1">
                        <c:v>173</c:v>
                      </c:pt>
                      <c:pt idx="2">
                        <c:v>130</c:v>
                      </c:pt>
                      <c:pt idx="3">
                        <c:v>109</c:v>
                      </c:pt>
                      <c:pt idx="4">
                        <c:v>81</c:v>
                      </c:pt>
                      <c:pt idx="5">
                        <c:v>75</c:v>
                      </c:pt>
                      <c:pt idx="6">
                        <c:v>80</c:v>
                      </c:pt>
                      <c:pt idx="7">
                        <c:v>58</c:v>
                      </c:pt>
                      <c:pt idx="8">
                        <c:v>92</c:v>
                      </c:pt>
                      <c:pt idx="9">
                        <c:v>40</c:v>
                      </c:pt>
                      <c:pt idx="10">
                        <c:v>54</c:v>
                      </c:pt>
                      <c:pt idx="11">
                        <c:v>41</c:v>
                      </c:pt>
                      <c:pt idx="12">
                        <c:v>204</c:v>
                      </c:pt>
                    </c:numCache>
                  </c:numRef>
                </c:val>
                <c:smooth val="0"/>
                <c:extLst xmlns:c15="http://schemas.microsoft.com/office/drawing/2012/chart">
                  <c:ext xmlns:c16="http://schemas.microsoft.com/office/drawing/2014/chart" uri="{C3380CC4-5D6E-409C-BE32-E72D297353CC}">
                    <c16:uniqueId val="{00000003-8D6D-4EDF-A533-6106F16927AB}"/>
                  </c:ext>
                </c:extLst>
              </c15:ser>
            </c15:filteredLineSeries>
          </c:ext>
        </c:extLst>
      </c:lineChart>
      <c:catAx>
        <c:axId val="515816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825184"/>
        <c:crosses val="autoZero"/>
        <c:auto val="1"/>
        <c:lblAlgn val="ctr"/>
        <c:lblOffset val="100"/>
        <c:noMultiLvlLbl val="0"/>
      </c:catAx>
      <c:valAx>
        <c:axId val="5158251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816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Average "live"</a:t>
            </a:r>
            <a:r>
              <a:rPr lang="en-GB" baseline="0"/>
              <a:t> </a:t>
            </a:r>
            <a:r>
              <a:rPr lang="en-GB"/>
              <a:t>attendance per 100 students by qual route </a:t>
            </a:r>
          </a:p>
        </c:rich>
      </c:tx>
      <c:layout>
        <c:manualLayout>
          <c:xMode val="edge"/>
          <c:yMode val="edge"/>
          <c:x val="0.13642724310782317"/>
          <c:y val="4.629629629629629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'powerpoint slides data '!$H$2</c:f>
              <c:strCache>
                <c:ptCount val="1"/>
                <c:pt idx="0">
                  <c:v>per 100</c:v>
                </c:pt>
              </c:strCache>
            </c:strRef>
          </c:tx>
          <c:spPr>
            <a:solidFill>
              <a:schemeClr val="accent1"/>
            </a:solidFill>
            <a:ln>
              <a:noFill/>
            </a:ln>
            <a:effectLst/>
          </c:spPr>
          <c:invertIfNegative val="0"/>
          <c:cat>
            <c:strRef>
              <c:f>'powerpoint slides data '!$G$3:$G$8</c:f>
              <c:strCache>
                <c:ptCount val="6"/>
                <c:pt idx="0">
                  <c:v>Core</c:v>
                </c:pt>
                <c:pt idx="1">
                  <c:v>Specialist groups</c:v>
                </c:pt>
                <c:pt idx="2">
                  <c:v>Maths/Stats</c:v>
                </c:pt>
                <c:pt idx="3">
                  <c:v>Economics/economics and Mathematical sciences</c:v>
                </c:pt>
                <c:pt idx="4">
                  <c:v>Computer and data sciences</c:v>
                </c:pt>
                <c:pt idx="5">
                  <c:v>Standalone/Open/Combined STEM</c:v>
                </c:pt>
              </c:strCache>
            </c:strRef>
          </c:cat>
          <c:val>
            <c:numRef>
              <c:f>'powerpoint slides data '!$H$3:$H$8</c:f>
              <c:numCache>
                <c:formatCode>General</c:formatCode>
                <c:ptCount val="6"/>
                <c:pt idx="0">
                  <c:v>4.1818181818181817</c:v>
                </c:pt>
                <c:pt idx="2">
                  <c:v>6.0606060606060606</c:v>
                </c:pt>
                <c:pt idx="3">
                  <c:v>9.4594594594594597</c:v>
                </c:pt>
                <c:pt idx="4">
                  <c:v>11.458333333333332</c:v>
                </c:pt>
                <c:pt idx="5">
                  <c:v>8.1818181818181817</c:v>
                </c:pt>
              </c:numCache>
            </c:numRef>
          </c:val>
          <c:extLst>
            <c:ext xmlns:c16="http://schemas.microsoft.com/office/drawing/2014/chart" uri="{C3380CC4-5D6E-409C-BE32-E72D297353CC}">
              <c16:uniqueId val="{00000000-0DFA-4E66-B161-E1E66E1656F1}"/>
            </c:ext>
          </c:extLst>
        </c:ser>
        <c:dLbls>
          <c:showLegendKey val="0"/>
          <c:showVal val="0"/>
          <c:showCatName val="0"/>
          <c:showSerName val="0"/>
          <c:showPercent val="0"/>
          <c:showBubbleSize val="0"/>
        </c:dLbls>
        <c:gapWidth val="219"/>
        <c:overlap val="-27"/>
        <c:axId val="493407472"/>
        <c:axId val="493404192"/>
      </c:barChart>
      <c:catAx>
        <c:axId val="4934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3404192"/>
        <c:crosses val="autoZero"/>
        <c:auto val="1"/>
        <c:lblAlgn val="ctr"/>
        <c:lblOffset val="100"/>
        <c:noMultiLvlLbl val="0"/>
      </c:catAx>
      <c:valAx>
        <c:axId val="493404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34074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Average views per 100 students by qual route </a:t>
            </a:r>
          </a:p>
        </c:rich>
      </c:tx>
      <c:overlay val="0"/>
      <c:spPr>
        <a:noFill/>
        <a:ln>
          <a:noFill/>
        </a:ln>
        <a:effectLst/>
      </c:spPr>
    </c:title>
    <c:autoTitleDeleted val="0"/>
    <c:plotArea>
      <c:layout>
        <c:manualLayout>
          <c:layoutTarget val="inner"/>
          <c:xMode val="edge"/>
          <c:yMode val="edge"/>
          <c:x val="7.4388727724823869E-2"/>
          <c:y val="0.18097222222222226"/>
          <c:w val="0.90368144771377257"/>
          <c:h val="0.39704214056576259"/>
        </c:manualLayout>
      </c:layout>
      <c:barChart>
        <c:barDir val="col"/>
        <c:grouping val="clustered"/>
        <c:varyColors val="0"/>
        <c:ser>
          <c:idx val="2"/>
          <c:order val="1"/>
          <c:tx>
            <c:strRef>
              <c:f>'powerpoint slides data '!$I$2</c:f>
              <c:strCache>
                <c:ptCount val="1"/>
              </c:strCache>
            </c:strRef>
          </c:tx>
          <c:spPr>
            <a:solidFill>
              <a:schemeClr val="accent2"/>
            </a:solidFill>
          </c:spPr>
          <c:invertIfNegative val="0"/>
          <c:cat>
            <c:strRef>
              <c:f>'powerpoint slides data '!$G$3:$G$8</c:f>
              <c:strCache>
                <c:ptCount val="6"/>
                <c:pt idx="0">
                  <c:v>Core</c:v>
                </c:pt>
                <c:pt idx="1">
                  <c:v>Specialist groups</c:v>
                </c:pt>
                <c:pt idx="2">
                  <c:v>Maths/Stats</c:v>
                </c:pt>
                <c:pt idx="3">
                  <c:v>Economics/economics and Mathematical sciences</c:v>
                </c:pt>
                <c:pt idx="4">
                  <c:v>Computer and data sciences</c:v>
                </c:pt>
                <c:pt idx="5">
                  <c:v>Standalone/Open/Combined STEM</c:v>
                </c:pt>
              </c:strCache>
            </c:strRef>
          </c:cat>
          <c:val>
            <c:numRef>
              <c:f>'powerpoint slides data '!$I$3:$I$8</c:f>
              <c:numCache>
                <c:formatCode>General</c:formatCode>
                <c:ptCount val="6"/>
                <c:pt idx="0">
                  <c:v>696.36363636363637</c:v>
                </c:pt>
                <c:pt idx="2">
                  <c:v>54.54545454545454</c:v>
                </c:pt>
                <c:pt idx="3">
                  <c:v>164.86486486486487</c:v>
                </c:pt>
                <c:pt idx="4">
                  <c:v>223.95833333333334</c:v>
                </c:pt>
                <c:pt idx="5">
                  <c:v>330.90909090909093</c:v>
                </c:pt>
              </c:numCache>
            </c:numRef>
          </c:val>
          <c:extLst>
            <c:ext xmlns:c16="http://schemas.microsoft.com/office/drawing/2014/chart" uri="{C3380CC4-5D6E-409C-BE32-E72D297353CC}">
              <c16:uniqueId val="{00000000-E9D4-4FFB-A6C1-0626E9EA5115}"/>
            </c:ext>
          </c:extLst>
        </c:ser>
        <c:dLbls>
          <c:showLegendKey val="0"/>
          <c:showVal val="0"/>
          <c:showCatName val="0"/>
          <c:showSerName val="0"/>
          <c:showPercent val="0"/>
          <c:showBubbleSize val="0"/>
        </c:dLbls>
        <c:gapWidth val="219"/>
        <c:overlap val="-27"/>
        <c:axId val="493407472"/>
        <c:axId val="493404192"/>
        <c:extLst>
          <c:ext xmlns:c15="http://schemas.microsoft.com/office/drawing/2012/chart" uri="{02D57815-91ED-43cb-92C2-25804820EDAC}">
            <c15:filteredBarSeries>
              <c15:ser>
                <c:idx val="1"/>
                <c:order val="0"/>
                <c:tx>
                  <c:strRef>
                    <c:extLst>
                      <c:ext uri="{02D57815-91ED-43cb-92C2-25804820EDAC}">
                        <c15:formulaRef>
                          <c15:sqref>'powerpoint slides data '!$H$2</c15:sqref>
                        </c15:formulaRef>
                      </c:ext>
                    </c:extLst>
                    <c:strCache>
                      <c:ptCount val="1"/>
                      <c:pt idx="0">
                        <c:v>per 100</c:v>
                      </c:pt>
                    </c:strCache>
                  </c:strRef>
                </c:tx>
                <c:invertIfNegative val="0"/>
                <c:cat>
                  <c:strRef>
                    <c:extLst>
                      <c:ext uri="{02D57815-91ED-43cb-92C2-25804820EDAC}">
                        <c15:formulaRef>
                          <c15:sqref>'powerpoint slides data '!$G$3:$G$8</c15:sqref>
                        </c15:formulaRef>
                      </c:ext>
                    </c:extLst>
                    <c:strCache>
                      <c:ptCount val="6"/>
                      <c:pt idx="0">
                        <c:v>Core</c:v>
                      </c:pt>
                      <c:pt idx="1">
                        <c:v>Specialist groups</c:v>
                      </c:pt>
                      <c:pt idx="2">
                        <c:v>Maths/Stats</c:v>
                      </c:pt>
                      <c:pt idx="3">
                        <c:v>Economics/economics and Mathematical sciences</c:v>
                      </c:pt>
                      <c:pt idx="4">
                        <c:v>Computer and data sciences</c:v>
                      </c:pt>
                      <c:pt idx="5">
                        <c:v>Standalone/Open/Combined STEM</c:v>
                      </c:pt>
                    </c:strCache>
                  </c:strRef>
                </c:cat>
                <c:val>
                  <c:numRef>
                    <c:extLst>
                      <c:ext uri="{02D57815-91ED-43cb-92C2-25804820EDAC}">
                        <c15:formulaRef>
                          <c15:sqref>'powerpoint slides data '!$H$3:$H$8</c15:sqref>
                        </c15:formulaRef>
                      </c:ext>
                    </c:extLst>
                    <c:numCache>
                      <c:formatCode>General</c:formatCode>
                      <c:ptCount val="6"/>
                      <c:pt idx="0">
                        <c:v>4.1818181818181817</c:v>
                      </c:pt>
                      <c:pt idx="2">
                        <c:v>6.0606060606060606</c:v>
                      </c:pt>
                      <c:pt idx="3">
                        <c:v>9.4594594594594597</c:v>
                      </c:pt>
                      <c:pt idx="4">
                        <c:v>11.458333333333332</c:v>
                      </c:pt>
                      <c:pt idx="5">
                        <c:v>8.1818181818181817</c:v>
                      </c:pt>
                    </c:numCache>
                  </c:numRef>
                </c:val>
                <c:extLst>
                  <c:ext xmlns:c16="http://schemas.microsoft.com/office/drawing/2014/chart" uri="{C3380CC4-5D6E-409C-BE32-E72D297353CC}">
                    <c16:uniqueId val="{00000001-E9D4-4FFB-A6C1-0626E9EA5115}"/>
                  </c:ext>
                </c:extLst>
              </c15:ser>
            </c15:filteredBarSeries>
            <c15:filteredBarSeries>
              <c15:ser>
                <c:idx val="0"/>
                <c:order val="2"/>
                <c:tx>
                  <c:strRef>
                    <c:extLst xmlns:c15="http://schemas.microsoft.com/office/drawing/2012/chart">
                      <c:ext xmlns:c15="http://schemas.microsoft.com/office/drawing/2012/chart" uri="{02D57815-91ED-43cb-92C2-25804820EDAC}">
                        <c15:formulaRef>
                          <c15:sqref>'powerpoint slides data '!$H$2</c15:sqref>
                        </c15:formulaRef>
                      </c:ext>
                    </c:extLst>
                    <c:strCache>
                      <c:ptCount val="1"/>
                      <c:pt idx="0">
                        <c:v>per 100</c:v>
                      </c:pt>
                    </c:strCache>
                  </c:strRef>
                </c:tx>
                <c:spPr>
                  <a:solidFill>
                    <a:schemeClr val="accent1"/>
                  </a:solidFill>
                  <a:ln>
                    <a:noFill/>
                  </a:ln>
                  <a:effectLst/>
                </c:spPr>
                <c:invertIfNegative val="0"/>
                <c:cat>
                  <c:strRef>
                    <c:extLst xmlns:c15="http://schemas.microsoft.com/office/drawing/2012/chart">
                      <c:ext xmlns:c15="http://schemas.microsoft.com/office/drawing/2012/chart" uri="{02D57815-91ED-43cb-92C2-25804820EDAC}">
                        <c15:formulaRef>
                          <c15:sqref>'powerpoint slides data '!$G$3:$G$8</c15:sqref>
                        </c15:formulaRef>
                      </c:ext>
                    </c:extLst>
                    <c:strCache>
                      <c:ptCount val="6"/>
                      <c:pt idx="0">
                        <c:v>Core</c:v>
                      </c:pt>
                      <c:pt idx="1">
                        <c:v>Specialist groups</c:v>
                      </c:pt>
                      <c:pt idx="2">
                        <c:v>Maths/Stats</c:v>
                      </c:pt>
                      <c:pt idx="3">
                        <c:v>Economics/economics and Mathematical sciences</c:v>
                      </c:pt>
                      <c:pt idx="4">
                        <c:v>Computer and data sciences</c:v>
                      </c:pt>
                      <c:pt idx="5">
                        <c:v>Standalone/Open/Combined STEM</c:v>
                      </c:pt>
                    </c:strCache>
                  </c:strRef>
                </c:cat>
                <c:val>
                  <c:numRef>
                    <c:extLst xmlns:c15="http://schemas.microsoft.com/office/drawing/2012/chart">
                      <c:ext xmlns:c15="http://schemas.microsoft.com/office/drawing/2012/chart" uri="{02D57815-91ED-43cb-92C2-25804820EDAC}">
                        <c15:formulaRef>
                          <c15:sqref>'powerpoint slides data '!$H$3:$H$8</c15:sqref>
                        </c15:formulaRef>
                      </c:ext>
                    </c:extLst>
                    <c:numCache>
                      <c:formatCode>General</c:formatCode>
                      <c:ptCount val="6"/>
                      <c:pt idx="0">
                        <c:v>4.1818181818181817</c:v>
                      </c:pt>
                      <c:pt idx="2">
                        <c:v>6.0606060606060606</c:v>
                      </c:pt>
                      <c:pt idx="3">
                        <c:v>9.4594594594594597</c:v>
                      </c:pt>
                      <c:pt idx="4">
                        <c:v>11.458333333333332</c:v>
                      </c:pt>
                      <c:pt idx="5">
                        <c:v>8.1818181818181817</c:v>
                      </c:pt>
                    </c:numCache>
                  </c:numRef>
                </c:val>
                <c:extLst xmlns:c15="http://schemas.microsoft.com/office/drawing/2012/chart">
                  <c:ext xmlns:c16="http://schemas.microsoft.com/office/drawing/2014/chart" uri="{C3380CC4-5D6E-409C-BE32-E72D297353CC}">
                    <c16:uniqueId val="{00000002-E9D4-4FFB-A6C1-0626E9EA5115}"/>
                  </c:ext>
                </c:extLst>
              </c15:ser>
            </c15:filteredBarSeries>
          </c:ext>
        </c:extLst>
      </c:barChart>
      <c:catAx>
        <c:axId val="4934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3404192"/>
        <c:crosses val="autoZero"/>
        <c:auto val="1"/>
        <c:lblAlgn val="ctr"/>
        <c:lblOffset val="100"/>
        <c:noMultiLvlLbl val="0"/>
      </c:catAx>
      <c:valAx>
        <c:axId val="493404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3407472"/>
        <c:crosses val="autoZero"/>
        <c:crossBetween val="between"/>
      </c:valAx>
    </c:plotArea>
    <c:plotVisOnly val="1"/>
    <c:dispBlanksAs val="gap"/>
    <c:showDLblsOverMax val="0"/>
    <c:extLst/>
  </c:chart>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512117-8942-4A70-8C2A-9FF2255CCD7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27092069-7CD5-4FB2-836F-CD547C77B7FD}">
      <dgm:prSet phldrT="[Text]" custT="1"/>
      <dgm:spPr/>
      <dgm:t>
        <a:bodyPr/>
        <a:lstStyle/>
        <a:p>
          <a:r>
            <a:rPr lang="en-GB" sz="3200" dirty="0"/>
            <a:t>Major elements considered pre change</a:t>
          </a:r>
        </a:p>
      </dgm:t>
    </dgm:pt>
    <dgm:pt modelId="{10AA8343-64CF-43DC-9057-C4A22CAF5AE5}" type="parTrans" cxnId="{3899D01F-62E7-47DE-BBCC-FD663ACB6715}">
      <dgm:prSet/>
      <dgm:spPr/>
      <dgm:t>
        <a:bodyPr/>
        <a:lstStyle/>
        <a:p>
          <a:endParaRPr lang="en-GB"/>
        </a:p>
      </dgm:t>
    </dgm:pt>
    <dgm:pt modelId="{4713A51F-3E1E-4F3D-BD85-0B4E4166C450}" type="sibTrans" cxnId="{3899D01F-62E7-47DE-BBCC-FD663ACB6715}">
      <dgm:prSet/>
      <dgm:spPr/>
      <dgm:t>
        <a:bodyPr/>
        <a:lstStyle/>
        <a:p>
          <a:endParaRPr lang="en-GB"/>
        </a:p>
      </dgm:t>
    </dgm:pt>
    <dgm:pt modelId="{92E6325A-1909-414D-A7DA-21C16E0B025F}">
      <dgm:prSet phldrT="[Text]" custT="1"/>
      <dgm:spPr/>
      <dgm:t>
        <a:bodyPr/>
        <a:lstStyle/>
        <a:p>
          <a:r>
            <a:rPr lang="en-GB" sz="3200" dirty="0"/>
            <a:t>Theory</a:t>
          </a:r>
        </a:p>
      </dgm:t>
    </dgm:pt>
    <dgm:pt modelId="{007C0AD4-F9AB-4A5B-8103-9D891177320C}" type="parTrans" cxnId="{52B8F352-5EFA-498A-B136-8804675F0686}">
      <dgm:prSet/>
      <dgm:spPr/>
      <dgm:t>
        <a:bodyPr/>
        <a:lstStyle/>
        <a:p>
          <a:endParaRPr lang="en-GB"/>
        </a:p>
      </dgm:t>
    </dgm:pt>
    <dgm:pt modelId="{B55C5E84-DC1B-4045-8EF3-93CDE9DE9FEC}" type="sibTrans" cxnId="{52B8F352-5EFA-498A-B136-8804675F0686}">
      <dgm:prSet/>
      <dgm:spPr/>
      <dgm:t>
        <a:bodyPr/>
        <a:lstStyle/>
        <a:p>
          <a:endParaRPr lang="en-GB"/>
        </a:p>
      </dgm:t>
    </dgm:pt>
    <dgm:pt modelId="{FC971A1D-154B-4B77-949C-48FABE6009F2}">
      <dgm:prSet phldrT="[Text]" custT="1"/>
      <dgm:spPr/>
      <dgm:t>
        <a:bodyPr/>
        <a:lstStyle/>
        <a:p>
          <a:r>
            <a:rPr lang="en-GB" sz="2400" dirty="0"/>
            <a:t>Learning theory re the students</a:t>
          </a:r>
        </a:p>
      </dgm:t>
    </dgm:pt>
    <dgm:pt modelId="{98A27165-30BB-4DE4-BEFF-5D01C45610F0}" type="parTrans" cxnId="{3193A75D-3177-41AE-9386-7062EFB66261}">
      <dgm:prSet/>
      <dgm:spPr/>
      <dgm:t>
        <a:bodyPr/>
        <a:lstStyle/>
        <a:p>
          <a:endParaRPr lang="en-GB"/>
        </a:p>
      </dgm:t>
    </dgm:pt>
    <dgm:pt modelId="{B4B1E1F3-F9F6-4A76-9784-BE36A0C234E0}" type="sibTrans" cxnId="{3193A75D-3177-41AE-9386-7062EFB66261}">
      <dgm:prSet/>
      <dgm:spPr/>
      <dgm:t>
        <a:bodyPr/>
        <a:lstStyle/>
        <a:p>
          <a:endParaRPr lang="en-GB"/>
        </a:p>
      </dgm:t>
    </dgm:pt>
    <dgm:pt modelId="{9E717048-7B8B-4371-9131-3D99CBFD8DE5}">
      <dgm:prSet phldrT="[Text]" custT="1"/>
      <dgm:spPr/>
      <dgm:t>
        <a:bodyPr/>
        <a:lstStyle/>
        <a:p>
          <a:r>
            <a:rPr lang="en-GB" sz="3200" dirty="0"/>
            <a:t>Practical</a:t>
          </a:r>
        </a:p>
      </dgm:t>
    </dgm:pt>
    <dgm:pt modelId="{10AA709D-E2A3-4D16-A846-8F4C5A811200}" type="parTrans" cxnId="{A55B266D-3654-45E5-AE0E-FFC3C212BFDB}">
      <dgm:prSet/>
      <dgm:spPr/>
      <dgm:t>
        <a:bodyPr/>
        <a:lstStyle/>
        <a:p>
          <a:endParaRPr lang="en-GB"/>
        </a:p>
      </dgm:t>
    </dgm:pt>
    <dgm:pt modelId="{ADCD39E2-74BE-4B54-AF90-B39B4B3E6B05}" type="sibTrans" cxnId="{A55B266D-3654-45E5-AE0E-FFC3C212BFDB}">
      <dgm:prSet/>
      <dgm:spPr/>
      <dgm:t>
        <a:bodyPr/>
        <a:lstStyle/>
        <a:p>
          <a:endParaRPr lang="en-GB"/>
        </a:p>
      </dgm:t>
    </dgm:pt>
    <dgm:pt modelId="{504CC65F-DCE2-485C-BC9C-034637FAE7AB}">
      <dgm:prSet phldrT="[Text]" custT="1"/>
      <dgm:spPr/>
      <dgm:t>
        <a:bodyPr/>
        <a:lstStyle/>
        <a:p>
          <a:r>
            <a:rPr lang="en-GB" sz="2400" dirty="0"/>
            <a:t>Tutorial support</a:t>
          </a:r>
        </a:p>
      </dgm:t>
    </dgm:pt>
    <dgm:pt modelId="{F283E93D-5EEB-4E99-8E96-44DEF096AF9D}" type="parTrans" cxnId="{449D65F0-B9F4-4549-A917-FA57F5D09057}">
      <dgm:prSet/>
      <dgm:spPr/>
      <dgm:t>
        <a:bodyPr/>
        <a:lstStyle/>
        <a:p>
          <a:endParaRPr lang="en-GB"/>
        </a:p>
      </dgm:t>
    </dgm:pt>
    <dgm:pt modelId="{188EA59A-524A-4DCE-BE76-F42EBDF36520}" type="sibTrans" cxnId="{449D65F0-B9F4-4549-A917-FA57F5D09057}">
      <dgm:prSet/>
      <dgm:spPr/>
      <dgm:t>
        <a:bodyPr/>
        <a:lstStyle/>
        <a:p>
          <a:endParaRPr lang="en-GB"/>
        </a:p>
      </dgm:t>
    </dgm:pt>
    <dgm:pt modelId="{EDDEE1A0-458B-4F57-8AA8-188A463F851A}">
      <dgm:prSet custT="1"/>
      <dgm:spPr/>
      <dgm:t>
        <a:bodyPr/>
        <a:lstStyle/>
        <a:p>
          <a:r>
            <a:rPr lang="en-GB" sz="2400" dirty="0"/>
            <a:t>Assessment-exam</a:t>
          </a:r>
        </a:p>
      </dgm:t>
    </dgm:pt>
    <dgm:pt modelId="{73E2B631-50DE-4B02-B65C-6A2FA9D5F0AD}" type="parTrans" cxnId="{AB587CF0-D17D-4643-950C-933E301593D8}">
      <dgm:prSet/>
      <dgm:spPr/>
      <dgm:t>
        <a:bodyPr/>
        <a:lstStyle/>
        <a:p>
          <a:endParaRPr lang="en-GB"/>
        </a:p>
      </dgm:t>
    </dgm:pt>
    <dgm:pt modelId="{D573F457-372D-477C-A7E7-EE9E6B99EAF2}" type="sibTrans" cxnId="{AB587CF0-D17D-4643-950C-933E301593D8}">
      <dgm:prSet/>
      <dgm:spPr/>
      <dgm:t>
        <a:bodyPr/>
        <a:lstStyle/>
        <a:p>
          <a:endParaRPr lang="en-GB"/>
        </a:p>
      </dgm:t>
    </dgm:pt>
    <dgm:pt modelId="{5AE752EA-E2F1-499B-8FDB-3E969FD79130}">
      <dgm:prSet custT="1"/>
      <dgm:spPr/>
      <dgm:t>
        <a:bodyPr/>
        <a:lstStyle/>
        <a:p>
          <a:r>
            <a:rPr lang="en-GB" sz="2400" dirty="0"/>
            <a:t>Pre Module start</a:t>
          </a:r>
        </a:p>
      </dgm:t>
    </dgm:pt>
    <dgm:pt modelId="{F0C25104-23F3-4B19-A75C-DAE5935458D5}" type="parTrans" cxnId="{78245F1C-F3D4-4521-92D3-AB64C85AD71E}">
      <dgm:prSet/>
      <dgm:spPr/>
      <dgm:t>
        <a:bodyPr/>
        <a:lstStyle/>
        <a:p>
          <a:endParaRPr lang="en-GB"/>
        </a:p>
      </dgm:t>
    </dgm:pt>
    <dgm:pt modelId="{25BBF420-141B-40A1-84E3-26F5041F4ED3}" type="sibTrans" cxnId="{78245F1C-F3D4-4521-92D3-AB64C85AD71E}">
      <dgm:prSet/>
      <dgm:spPr/>
      <dgm:t>
        <a:bodyPr/>
        <a:lstStyle/>
        <a:p>
          <a:endParaRPr lang="en-GB"/>
        </a:p>
      </dgm:t>
    </dgm:pt>
    <dgm:pt modelId="{94E72807-996A-44C4-ADAE-8144D2634FCD}">
      <dgm:prSet phldrT="[Text]"/>
      <dgm:spPr/>
      <dgm:t>
        <a:bodyPr/>
        <a:lstStyle/>
        <a:p>
          <a:r>
            <a:rPr lang="en-GB" dirty="0"/>
            <a:t>Change theory re tutors and wider  organisation</a:t>
          </a:r>
        </a:p>
      </dgm:t>
    </dgm:pt>
    <dgm:pt modelId="{D0A72BA2-EF7F-4F5B-AD9C-C4963FE47515}" type="sibTrans" cxnId="{48089A2C-711C-40E1-B726-F5602684FE68}">
      <dgm:prSet/>
      <dgm:spPr/>
      <dgm:t>
        <a:bodyPr/>
        <a:lstStyle/>
        <a:p>
          <a:endParaRPr lang="en-GB"/>
        </a:p>
      </dgm:t>
    </dgm:pt>
    <dgm:pt modelId="{D6CF9457-78E2-48C3-A488-85EF8E3EA9C9}" type="parTrans" cxnId="{48089A2C-711C-40E1-B726-F5602684FE68}">
      <dgm:prSet/>
      <dgm:spPr/>
      <dgm:t>
        <a:bodyPr/>
        <a:lstStyle/>
        <a:p>
          <a:endParaRPr lang="en-GB"/>
        </a:p>
      </dgm:t>
    </dgm:pt>
    <dgm:pt modelId="{92D48796-6E69-4DFD-A5B7-3B299675DDAF}">
      <dgm:prSet custT="1"/>
      <dgm:spPr/>
      <dgm:t>
        <a:bodyPr/>
        <a:lstStyle/>
        <a:p>
          <a:r>
            <a:rPr lang="en-GB" sz="2400" dirty="0"/>
            <a:t>Statistics for non -specialists </a:t>
          </a:r>
        </a:p>
      </dgm:t>
    </dgm:pt>
    <dgm:pt modelId="{6607659B-3D3B-4EE6-9F26-B601F2E688E5}" type="sibTrans" cxnId="{C9E9408C-3524-4729-9298-CACE3E526BDB}">
      <dgm:prSet/>
      <dgm:spPr/>
      <dgm:t>
        <a:bodyPr/>
        <a:lstStyle/>
        <a:p>
          <a:endParaRPr lang="en-GB"/>
        </a:p>
      </dgm:t>
    </dgm:pt>
    <dgm:pt modelId="{DF1861F0-4F50-4136-94F9-4855AE148F87}" type="parTrans" cxnId="{C9E9408C-3524-4729-9298-CACE3E526BDB}">
      <dgm:prSet/>
      <dgm:spPr/>
      <dgm:t>
        <a:bodyPr/>
        <a:lstStyle/>
        <a:p>
          <a:endParaRPr lang="en-GB"/>
        </a:p>
      </dgm:t>
    </dgm:pt>
    <dgm:pt modelId="{3F9C5000-7953-4892-92DB-9CFEC97110AD}" type="pres">
      <dgm:prSet presAssocID="{ED512117-8942-4A70-8C2A-9FF2255CCD78}" presName="hierChild1" presStyleCnt="0">
        <dgm:presLayoutVars>
          <dgm:chPref val="1"/>
          <dgm:dir/>
          <dgm:animOne val="branch"/>
          <dgm:animLvl val="lvl"/>
          <dgm:resizeHandles/>
        </dgm:presLayoutVars>
      </dgm:prSet>
      <dgm:spPr/>
    </dgm:pt>
    <dgm:pt modelId="{55F51C55-F8FA-4813-B88A-36C0768DDB6A}" type="pres">
      <dgm:prSet presAssocID="{27092069-7CD5-4FB2-836F-CD547C77B7FD}" presName="hierRoot1" presStyleCnt="0"/>
      <dgm:spPr/>
    </dgm:pt>
    <dgm:pt modelId="{2CA74707-47C2-41D5-B061-EFB8790D9F85}" type="pres">
      <dgm:prSet presAssocID="{27092069-7CD5-4FB2-836F-CD547C77B7FD}" presName="composite" presStyleCnt="0"/>
      <dgm:spPr/>
    </dgm:pt>
    <dgm:pt modelId="{3F02F2DA-B009-48D4-9D2B-7FA218A599F1}" type="pres">
      <dgm:prSet presAssocID="{27092069-7CD5-4FB2-836F-CD547C77B7FD}" presName="background" presStyleLbl="node0" presStyleIdx="0" presStyleCnt="1"/>
      <dgm:spPr/>
    </dgm:pt>
    <dgm:pt modelId="{B7615900-3F43-49D4-AC83-77D4BB1C79A5}" type="pres">
      <dgm:prSet presAssocID="{27092069-7CD5-4FB2-836F-CD547C77B7FD}" presName="text" presStyleLbl="fgAcc0" presStyleIdx="0" presStyleCnt="1" custScaleX="311248" custLinFactNeighborX="-5709" custLinFactNeighborY="-31965">
        <dgm:presLayoutVars>
          <dgm:chPref val="3"/>
        </dgm:presLayoutVars>
      </dgm:prSet>
      <dgm:spPr/>
    </dgm:pt>
    <dgm:pt modelId="{AD2BE537-FF76-489E-8478-00B5645F56CB}" type="pres">
      <dgm:prSet presAssocID="{27092069-7CD5-4FB2-836F-CD547C77B7FD}" presName="hierChild2" presStyleCnt="0"/>
      <dgm:spPr/>
    </dgm:pt>
    <dgm:pt modelId="{72633B69-E166-406A-A956-4BA72A5E8CA4}" type="pres">
      <dgm:prSet presAssocID="{007C0AD4-F9AB-4A5B-8103-9D891177320C}" presName="Name10" presStyleLbl="parChTrans1D2" presStyleIdx="0" presStyleCnt="2"/>
      <dgm:spPr/>
    </dgm:pt>
    <dgm:pt modelId="{FD9D0DFF-4368-4969-B0D4-36F643F9C9DC}" type="pres">
      <dgm:prSet presAssocID="{92E6325A-1909-414D-A7DA-21C16E0B025F}" presName="hierRoot2" presStyleCnt="0"/>
      <dgm:spPr/>
    </dgm:pt>
    <dgm:pt modelId="{C5B626DC-2DB3-44B1-89A5-A073E6F2E7C5}" type="pres">
      <dgm:prSet presAssocID="{92E6325A-1909-414D-A7DA-21C16E0B025F}" presName="composite2" presStyleCnt="0"/>
      <dgm:spPr/>
    </dgm:pt>
    <dgm:pt modelId="{D74B0D02-7C00-457D-A9C8-C29D5BFB25D9}" type="pres">
      <dgm:prSet presAssocID="{92E6325A-1909-414D-A7DA-21C16E0B025F}" presName="background2" presStyleLbl="node2" presStyleIdx="0" presStyleCnt="2"/>
      <dgm:spPr/>
    </dgm:pt>
    <dgm:pt modelId="{9279991E-4F12-4C04-B31E-8EC115B31302}" type="pres">
      <dgm:prSet presAssocID="{92E6325A-1909-414D-A7DA-21C16E0B025F}" presName="text2" presStyleLbl="fgAcc2" presStyleIdx="0" presStyleCnt="2" custScaleX="160571">
        <dgm:presLayoutVars>
          <dgm:chPref val="3"/>
        </dgm:presLayoutVars>
      </dgm:prSet>
      <dgm:spPr/>
    </dgm:pt>
    <dgm:pt modelId="{D4436858-BC6B-4432-BA10-E709CDCA71D3}" type="pres">
      <dgm:prSet presAssocID="{92E6325A-1909-414D-A7DA-21C16E0B025F}" presName="hierChild3" presStyleCnt="0"/>
      <dgm:spPr/>
    </dgm:pt>
    <dgm:pt modelId="{4C42A9EE-E0E5-43CA-8F3E-34846D9DFF6C}" type="pres">
      <dgm:prSet presAssocID="{98A27165-30BB-4DE4-BEFF-5D01C45610F0}" presName="Name17" presStyleLbl="parChTrans1D3" presStyleIdx="0" presStyleCnt="6"/>
      <dgm:spPr/>
    </dgm:pt>
    <dgm:pt modelId="{936EE7D2-3E6E-4F2C-8C43-72372453D6A7}" type="pres">
      <dgm:prSet presAssocID="{FC971A1D-154B-4B77-949C-48FABE6009F2}" presName="hierRoot3" presStyleCnt="0"/>
      <dgm:spPr/>
    </dgm:pt>
    <dgm:pt modelId="{F15416C5-DAB7-4275-AE14-047BC3F8AFC0}" type="pres">
      <dgm:prSet presAssocID="{FC971A1D-154B-4B77-949C-48FABE6009F2}" presName="composite3" presStyleCnt="0"/>
      <dgm:spPr/>
    </dgm:pt>
    <dgm:pt modelId="{768B8EFE-3677-4B9E-9ED9-2DB6FFD1ED0A}" type="pres">
      <dgm:prSet presAssocID="{FC971A1D-154B-4B77-949C-48FABE6009F2}" presName="background3" presStyleLbl="node3" presStyleIdx="0" presStyleCnt="6"/>
      <dgm:spPr/>
    </dgm:pt>
    <dgm:pt modelId="{AE476A47-8D29-4B80-B8E3-53D83581C313}" type="pres">
      <dgm:prSet presAssocID="{FC971A1D-154B-4B77-949C-48FABE6009F2}" presName="text3" presStyleLbl="fgAcc3" presStyleIdx="0" presStyleCnt="6" custScaleX="127331" custScaleY="112034">
        <dgm:presLayoutVars>
          <dgm:chPref val="3"/>
        </dgm:presLayoutVars>
      </dgm:prSet>
      <dgm:spPr/>
    </dgm:pt>
    <dgm:pt modelId="{CC2EF134-38BA-49DA-B0AC-9C06B079292B}" type="pres">
      <dgm:prSet presAssocID="{FC971A1D-154B-4B77-949C-48FABE6009F2}" presName="hierChild4" presStyleCnt="0"/>
      <dgm:spPr/>
    </dgm:pt>
    <dgm:pt modelId="{41319B0E-B3EB-4855-8613-976C890A7A02}" type="pres">
      <dgm:prSet presAssocID="{D6CF9457-78E2-48C3-A488-85EF8E3EA9C9}" presName="Name17" presStyleLbl="parChTrans1D3" presStyleIdx="1" presStyleCnt="6"/>
      <dgm:spPr/>
    </dgm:pt>
    <dgm:pt modelId="{D20DBB14-0BAF-47A6-B48F-BD93B595E2B7}" type="pres">
      <dgm:prSet presAssocID="{94E72807-996A-44C4-ADAE-8144D2634FCD}" presName="hierRoot3" presStyleCnt="0"/>
      <dgm:spPr/>
    </dgm:pt>
    <dgm:pt modelId="{230935E9-FA34-4616-A24E-8CDD1D0DE082}" type="pres">
      <dgm:prSet presAssocID="{94E72807-996A-44C4-ADAE-8144D2634FCD}" presName="composite3" presStyleCnt="0"/>
      <dgm:spPr/>
    </dgm:pt>
    <dgm:pt modelId="{09889033-9A32-4F28-ADBA-0BC6CC7419D5}" type="pres">
      <dgm:prSet presAssocID="{94E72807-996A-44C4-ADAE-8144D2634FCD}" presName="background3" presStyleLbl="node3" presStyleIdx="1" presStyleCnt="6"/>
      <dgm:spPr/>
    </dgm:pt>
    <dgm:pt modelId="{9B1364A5-9704-416D-AAD7-E7F9D0584209}" type="pres">
      <dgm:prSet presAssocID="{94E72807-996A-44C4-ADAE-8144D2634FCD}" presName="text3" presStyleLbl="fgAcc3" presStyleIdx="1" presStyleCnt="6" custScaleY="106456">
        <dgm:presLayoutVars>
          <dgm:chPref val="3"/>
        </dgm:presLayoutVars>
      </dgm:prSet>
      <dgm:spPr/>
    </dgm:pt>
    <dgm:pt modelId="{DC9CFD90-E63A-4199-B134-1DE1B0F1296B}" type="pres">
      <dgm:prSet presAssocID="{94E72807-996A-44C4-ADAE-8144D2634FCD}" presName="hierChild4" presStyleCnt="0"/>
      <dgm:spPr/>
    </dgm:pt>
    <dgm:pt modelId="{02D065DD-936A-4913-9248-5C7C32F3339C}" type="pres">
      <dgm:prSet presAssocID="{DF1861F0-4F50-4136-94F9-4855AE148F87}" presName="Name17" presStyleLbl="parChTrans1D3" presStyleIdx="2" presStyleCnt="6"/>
      <dgm:spPr/>
    </dgm:pt>
    <dgm:pt modelId="{40E9D3CF-9CD1-4C3E-B0E0-BFBF1F9D15A0}" type="pres">
      <dgm:prSet presAssocID="{92D48796-6E69-4DFD-A5B7-3B299675DDAF}" presName="hierRoot3" presStyleCnt="0"/>
      <dgm:spPr/>
    </dgm:pt>
    <dgm:pt modelId="{5080BA9D-2B1A-41F8-A8EA-4E6E3E7024E5}" type="pres">
      <dgm:prSet presAssocID="{92D48796-6E69-4DFD-A5B7-3B299675DDAF}" presName="composite3" presStyleCnt="0"/>
      <dgm:spPr/>
    </dgm:pt>
    <dgm:pt modelId="{E40BEC9F-7DDC-4D58-89AB-86FC5516B9EC}" type="pres">
      <dgm:prSet presAssocID="{92D48796-6E69-4DFD-A5B7-3B299675DDAF}" presName="background3" presStyleLbl="node3" presStyleIdx="2" presStyleCnt="6"/>
      <dgm:spPr/>
    </dgm:pt>
    <dgm:pt modelId="{F7EE2AE4-4215-41DE-9ED3-9B598ACA0F4D}" type="pres">
      <dgm:prSet presAssocID="{92D48796-6E69-4DFD-A5B7-3B299675DDAF}" presName="text3" presStyleLbl="fgAcc3" presStyleIdx="2" presStyleCnt="6" custScaleX="133044" custScaleY="101617">
        <dgm:presLayoutVars>
          <dgm:chPref val="3"/>
        </dgm:presLayoutVars>
      </dgm:prSet>
      <dgm:spPr/>
    </dgm:pt>
    <dgm:pt modelId="{F4EB817E-61DD-4EE8-BC4A-CD7BCC3A2941}" type="pres">
      <dgm:prSet presAssocID="{92D48796-6E69-4DFD-A5B7-3B299675DDAF}" presName="hierChild4" presStyleCnt="0"/>
      <dgm:spPr/>
    </dgm:pt>
    <dgm:pt modelId="{401F4B6B-F840-42A1-B9A3-0365B24F6740}" type="pres">
      <dgm:prSet presAssocID="{10AA709D-E2A3-4D16-A846-8F4C5A811200}" presName="Name10" presStyleLbl="parChTrans1D2" presStyleIdx="1" presStyleCnt="2"/>
      <dgm:spPr/>
    </dgm:pt>
    <dgm:pt modelId="{514F8F81-0B35-4FCA-B62B-BA5681AA99C2}" type="pres">
      <dgm:prSet presAssocID="{9E717048-7B8B-4371-9131-3D99CBFD8DE5}" presName="hierRoot2" presStyleCnt="0"/>
      <dgm:spPr/>
    </dgm:pt>
    <dgm:pt modelId="{9F9299FB-45A3-4129-BCE1-D37E2E82C761}" type="pres">
      <dgm:prSet presAssocID="{9E717048-7B8B-4371-9131-3D99CBFD8DE5}" presName="composite2" presStyleCnt="0"/>
      <dgm:spPr/>
    </dgm:pt>
    <dgm:pt modelId="{95BC7BBC-FFC1-4C83-8F28-2C4CFE1C987C}" type="pres">
      <dgm:prSet presAssocID="{9E717048-7B8B-4371-9131-3D99CBFD8DE5}" presName="background2" presStyleLbl="node2" presStyleIdx="1" presStyleCnt="2"/>
      <dgm:spPr/>
    </dgm:pt>
    <dgm:pt modelId="{7F3C6A36-6094-4275-BA0D-D5F367CB9931}" type="pres">
      <dgm:prSet presAssocID="{9E717048-7B8B-4371-9131-3D99CBFD8DE5}" presName="text2" presStyleLbl="fgAcc2" presStyleIdx="1" presStyleCnt="2" custScaleX="225017">
        <dgm:presLayoutVars>
          <dgm:chPref val="3"/>
        </dgm:presLayoutVars>
      </dgm:prSet>
      <dgm:spPr/>
    </dgm:pt>
    <dgm:pt modelId="{D3119E75-FAE4-4FD1-B9CE-E14824C9F8A9}" type="pres">
      <dgm:prSet presAssocID="{9E717048-7B8B-4371-9131-3D99CBFD8DE5}" presName="hierChild3" presStyleCnt="0"/>
      <dgm:spPr/>
    </dgm:pt>
    <dgm:pt modelId="{7AB838D6-965E-42CB-9E72-342D2F237DEF}" type="pres">
      <dgm:prSet presAssocID="{73E2B631-50DE-4B02-B65C-6A2FA9D5F0AD}" presName="Name17" presStyleLbl="parChTrans1D3" presStyleIdx="3" presStyleCnt="6"/>
      <dgm:spPr/>
    </dgm:pt>
    <dgm:pt modelId="{6BA73B58-9A1A-4158-82E0-49E965AE7B1F}" type="pres">
      <dgm:prSet presAssocID="{EDDEE1A0-458B-4F57-8AA8-188A463F851A}" presName="hierRoot3" presStyleCnt="0"/>
      <dgm:spPr/>
    </dgm:pt>
    <dgm:pt modelId="{875B0FE0-4063-429D-80D7-48221A12DA2B}" type="pres">
      <dgm:prSet presAssocID="{EDDEE1A0-458B-4F57-8AA8-188A463F851A}" presName="composite3" presStyleCnt="0"/>
      <dgm:spPr/>
    </dgm:pt>
    <dgm:pt modelId="{8050E313-6493-433A-BA65-14E8816B11B7}" type="pres">
      <dgm:prSet presAssocID="{EDDEE1A0-458B-4F57-8AA8-188A463F851A}" presName="background3" presStyleLbl="node3" presStyleIdx="3" presStyleCnt="6"/>
      <dgm:spPr/>
    </dgm:pt>
    <dgm:pt modelId="{A5D63D03-3AEF-4273-880F-C9CF48C25AE1}" type="pres">
      <dgm:prSet presAssocID="{EDDEE1A0-458B-4F57-8AA8-188A463F851A}" presName="text3" presStyleLbl="fgAcc3" presStyleIdx="3" presStyleCnt="6" custScaleX="129073">
        <dgm:presLayoutVars>
          <dgm:chPref val="3"/>
        </dgm:presLayoutVars>
      </dgm:prSet>
      <dgm:spPr/>
    </dgm:pt>
    <dgm:pt modelId="{7AF03F63-FF07-4C90-95B8-6FA49F182937}" type="pres">
      <dgm:prSet presAssocID="{EDDEE1A0-458B-4F57-8AA8-188A463F851A}" presName="hierChild4" presStyleCnt="0"/>
      <dgm:spPr/>
    </dgm:pt>
    <dgm:pt modelId="{944BAF5D-95CA-4F5B-92FF-AD092014E4E9}" type="pres">
      <dgm:prSet presAssocID="{F283E93D-5EEB-4E99-8E96-44DEF096AF9D}" presName="Name17" presStyleLbl="parChTrans1D3" presStyleIdx="4" presStyleCnt="6"/>
      <dgm:spPr/>
    </dgm:pt>
    <dgm:pt modelId="{5C686C8D-B416-4574-8A85-D6FE249550F2}" type="pres">
      <dgm:prSet presAssocID="{504CC65F-DCE2-485C-BC9C-034637FAE7AB}" presName="hierRoot3" presStyleCnt="0"/>
      <dgm:spPr/>
    </dgm:pt>
    <dgm:pt modelId="{6A7EF75A-8DD1-4692-861C-FE5072281A6F}" type="pres">
      <dgm:prSet presAssocID="{504CC65F-DCE2-485C-BC9C-034637FAE7AB}" presName="composite3" presStyleCnt="0"/>
      <dgm:spPr/>
    </dgm:pt>
    <dgm:pt modelId="{AA007CE7-A426-4D17-A5E9-1558121A1FB8}" type="pres">
      <dgm:prSet presAssocID="{504CC65F-DCE2-485C-BC9C-034637FAE7AB}" presName="background3" presStyleLbl="node3" presStyleIdx="4" presStyleCnt="6"/>
      <dgm:spPr/>
    </dgm:pt>
    <dgm:pt modelId="{80A58D4C-1A0C-45FC-9C9D-92C19C7EE04B}" type="pres">
      <dgm:prSet presAssocID="{504CC65F-DCE2-485C-BC9C-034637FAE7AB}" presName="text3" presStyleLbl="fgAcc3" presStyleIdx="4" presStyleCnt="6" custScaleY="103377" custLinFactNeighborX="-6706" custLinFactNeighborY="-1760">
        <dgm:presLayoutVars>
          <dgm:chPref val="3"/>
        </dgm:presLayoutVars>
      </dgm:prSet>
      <dgm:spPr/>
    </dgm:pt>
    <dgm:pt modelId="{32775083-8A1A-4912-854F-6722C93E4171}" type="pres">
      <dgm:prSet presAssocID="{504CC65F-DCE2-485C-BC9C-034637FAE7AB}" presName="hierChild4" presStyleCnt="0"/>
      <dgm:spPr/>
    </dgm:pt>
    <dgm:pt modelId="{72710C91-445C-48B0-AA81-BF63C8A40CF7}" type="pres">
      <dgm:prSet presAssocID="{F0C25104-23F3-4B19-A75C-DAE5935458D5}" presName="Name17" presStyleLbl="parChTrans1D3" presStyleIdx="5" presStyleCnt="6"/>
      <dgm:spPr/>
    </dgm:pt>
    <dgm:pt modelId="{937552C8-C325-476C-B934-2BF2B6B8C976}" type="pres">
      <dgm:prSet presAssocID="{5AE752EA-E2F1-499B-8FDB-3E969FD79130}" presName="hierRoot3" presStyleCnt="0"/>
      <dgm:spPr/>
    </dgm:pt>
    <dgm:pt modelId="{7B7A3867-7D64-44A3-A603-3A00E7A2808E}" type="pres">
      <dgm:prSet presAssocID="{5AE752EA-E2F1-499B-8FDB-3E969FD79130}" presName="composite3" presStyleCnt="0"/>
      <dgm:spPr/>
    </dgm:pt>
    <dgm:pt modelId="{6E3FC725-93FE-484C-94FA-CA644D2B94CE}" type="pres">
      <dgm:prSet presAssocID="{5AE752EA-E2F1-499B-8FDB-3E969FD79130}" presName="background3" presStyleLbl="node3" presStyleIdx="5" presStyleCnt="6"/>
      <dgm:spPr/>
    </dgm:pt>
    <dgm:pt modelId="{F38F3069-0CEF-4074-BB3C-C057574ABA01}" type="pres">
      <dgm:prSet presAssocID="{5AE752EA-E2F1-499B-8FDB-3E969FD79130}" presName="text3" presStyleLbl="fgAcc3" presStyleIdx="5" presStyleCnt="6" custLinFactNeighborX="-2751" custLinFactNeighborY="-3249">
        <dgm:presLayoutVars>
          <dgm:chPref val="3"/>
        </dgm:presLayoutVars>
      </dgm:prSet>
      <dgm:spPr/>
    </dgm:pt>
    <dgm:pt modelId="{657DD89A-5AC4-4C5E-AB69-2B442AF9F2CB}" type="pres">
      <dgm:prSet presAssocID="{5AE752EA-E2F1-499B-8FDB-3E969FD79130}" presName="hierChild4" presStyleCnt="0"/>
      <dgm:spPr/>
    </dgm:pt>
  </dgm:ptLst>
  <dgm:cxnLst>
    <dgm:cxn modelId="{A4D6E400-F36B-408C-9F91-3E572D44E94D}" type="presOf" srcId="{10AA709D-E2A3-4D16-A846-8F4C5A811200}" destId="{401F4B6B-F840-42A1-B9A3-0365B24F6740}" srcOrd="0" destOrd="0" presId="urn:microsoft.com/office/officeart/2005/8/layout/hierarchy1"/>
    <dgm:cxn modelId="{C2FA7B0D-13EA-4D88-99CB-3E15F0B99134}" type="presOf" srcId="{73E2B631-50DE-4B02-B65C-6A2FA9D5F0AD}" destId="{7AB838D6-965E-42CB-9E72-342D2F237DEF}" srcOrd="0" destOrd="0" presId="urn:microsoft.com/office/officeart/2005/8/layout/hierarchy1"/>
    <dgm:cxn modelId="{6D713F11-B1A5-49F0-B750-E046549441C5}" type="presOf" srcId="{D6CF9457-78E2-48C3-A488-85EF8E3EA9C9}" destId="{41319B0E-B3EB-4855-8613-976C890A7A02}" srcOrd="0" destOrd="0" presId="urn:microsoft.com/office/officeart/2005/8/layout/hierarchy1"/>
    <dgm:cxn modelId="{78245F1C-F3D4-4521-92D3-AB64C85AD71E}" srcId="{9E717048-7B8B-4371-9131-3D99CBFD8DE5}" destId="{5AE752EA-E2F1-499B-8FDB-3E969FD79130}" srcOrd="2" destOrd="0" parTransId="{F0C25104-23F3-4B19-A75C-DAE5935458D5}" sibTransId="{25BBF420-141B-40A1-84E3-26F5041F4ED3}"/>
    <dgm:cxn modelId="{B9791D1D-5C84-4FD8-8A90-8E47924815C6}" type="presOf" srcId="{98A27165-30BB-4DE4-BEFF-5D01C45610F0}" destId="{4C42A9EE-E0E5-43CA-8F3E-34846D9DFF6C}" srcOrd="0" destOrd="0" presId="urn:microsoft.com/office/officeart/2005/8/layout/hierarchy1"/>
    <dgm:cxn modelId="{3899D01F-62E7-47DE-BBCC-FD663ACB6715}" srcId="{ED512117-8942-4A70-8C2A-9FF2255CCD78}" destId="{27092069-7CD5-4FB2-836F-CD547C77B7FD}" srcOrd="0" destOrd="0" parTransId="{10AA8343-64CF-43DC-9057-C4A22CAF5AE5}" sibTransId="{4713A51F-3E1E-4F3D-BD85-0B4E4166C450}"/>
    <dgm:cxn modelId="{980EF124-410E-4E5B-825A-A29E3F7C60BC}" type="presOf" srcId="{EDDEE1A0-458B-4F57-8AA8-188A463F851A}" destId="{A5D63D03-3AEF-4273-880F-C9CF48C25AE1}" srcOrd="0" destOrd="0" presId="urn:microsoft.com/office/officeart/2005/8/layout/hierarchy1"/>
    <dgm:cxn modelId="{83B53229-BD43-4826-9A62-06F3DA9AA208}" type="presOf" srcId="{DF1861F0-4F50-4136-94F9-4855AE148F87}" destId="{02D065DD-936A-4913-9248-5C7C32F3339C}" srcOrd="0" destOrd="0" presId="urn:microsoft.com/office/officeart/2005/8/layout/hierarchy1"/>
    <dgm:cxn modelId="{97732A2B-2F9F-4476-88EF-95D06E256524}" type="presOf" srcId="{F283E93D-5EEB-4E99-8E96-44DEF096AF9D}" destId="{944BAF5D-95CA-4F5B-92FF-AD092014E4E9}" srcOrd="0" destOrd="0" presId="urn:microsoft.com/office/officeart/2005/8/layout/hierarchy1"/>
    <dgm:cxn modelId="{48089A2C-711C-40E1-B726-F5602684FE68}" srcId="{92E6325A-1909-414D-A7DA-21C16E0B025F}" destId="{94E72807-996A-44C4-ADAE-8144D2634FCD}" srcOrd="1" destOrd="0" parTransId="{D6CF9457-78E2-48C3-A488-85EF8E3EA9C9}" sibTransId="{D0A72BA2-EF7F-4F5B-AD9C-C4963FE47515}"/>
    <dgm:cxn modelId="{2D233D31-2675-48A0-A495-98B108925ECC}" type="presOf" srcId="{007C0AD4-F9AB-4A5B-8103-9D891177320C}" destId="{72633B69-E166-406A-A956-4BA72A5E8CA4}" srcOrd="0" destOrd="0" presId="urn:microsoft.com/office/officeart/2005/8/layout/hierarchy1"/>
    <dgm:cxn modelId="{2E134137-F152-4F9C-BC95-08AE542DE933}" type="presOf" srcId="{9E717048-7B8B-4371-9131-3D99CBFD8DE5}" destId="{7F3C6A36-6094-4275-BA0D-D5F367CB9931}" srcOrd="0" destOrd="0" presId="urn:microsoft.com/office/officeart/2005/8/layout/hierarchy1"/>
    <dgm:cxn modelId="{3193A75D-3177-41AE-9386-7062EFB66261}" srcId="{92E6325A-1909-414D-A7DA-21C16E0B025F}" destId="{FC971A1D-154B-4B77-949C-48FABE6009F2}" srcOrd="0" destOrd="0" parTransId="{98A27165-30BB-4DE4-BEFF-5D01C45610F0}" sibTransId="{B4B1E1F3-F9F6-4A76-9784-BE36A0C234E0}"/>
    <dgm:cxn modelId="{A614C944-D81D-4E37-A454-E7CA3B4BD097}" type="presOf" srcId="{27092069-7CD5-4FB2-836F-CD547C77B7FD}" destId="{B7615900-3F43-49D4-AC83-77D4BB1C79A5}" srcOrd="0" destOrd="0" presId="urn:microsoft.com/office/officeart/2005/8/layout/hierarchy1"/>
    <dgm:cxn modelId="{A55B266D-3654-45E5-AE0E-FFC3C212BFDB}" srcId="{27092069-7CD5-4FB2-836F-CD547C77B7FD}" destId="{9E717048-7B8B-4371-9131-3D99CBFD8DE5}" srcOrd="1" destOrd="0" parTransId="{10AA709D-E2A3-4D16-A846-8F4C5A811200}" sibTransId="{ADCD39E2-74BE-4B54-AF90-B39B4B3E6B05}"/>
    <dgm:cxn modelId="{7150DA6D-FBD0-4265-8ECE-CDA14D637F22}" type="presOf" srcId="{5AE752EA-E2F1-499B-8FDB-3E969FD79130}" destId="{F38F3069-0CEF-4074-BB3C-C057574ABA01}" srcOrd="0" destOrd="0" presId="urn:microsoft.com/office/officeart/2005/8/layout/hierarchy1"/>
    <dgm:cxn modelId="{D027F94E-3F19-4639-8F29-8794726EEC06}" type="presOf" srcId="{94E72807-996A-44C4-ADAE-8144D2634FCD}" destId="{9B1364A5-9704-416D-AAD7-E7F9D0584209}" srcOrd="0" destOrd="0" presId="urn:microsoft.com/office/officeart/2005/8/layout/hierarchy1"/>
    <dgm:cxn modelId="{E3AC3B71-927C-498F-B472-A89E0CF6719B}" type="presOf" srcId="{504CC65F-DCE2-485C-BC9C-034637FAE7AB}" destId="{80A58D4C-1A0C-45FC-9C9D-92C19C7EE04B}" srcOrd="0" destOrd="0" presId="urn:microsoft.com/office/officeart/2005/8/layout/hierarchy1"/>
    <dgm:cxn modelId="{52B8F352-5EFA-498A-B136-8804675F0686}" srcId="{27092069-7CD5-4FB2-836F-CD547C77B7FD}" destId="{92E6325A-1909-414D-A7DA-21C16E0B025F}" srcOrd="0" destOrd="0" parTransId="{007C0AD4-F9AB-4A5B-8103-9D891177320C}" sibTransId="{B55C5E84-DC1B-4045-8EF3-93CDE9DE9FEC}"/>
    <dgm:cxn modelId="{CD737B55-98B6-4E8A-A0C1-696C02BBA092}" type="presOf" srcId="{92E6325A-1909-414D-A7DA-21C16E0B025F}" destId="{9279991E-4F12-4C04-B31E-8EC115B31302}" srcOrd="0" destOrd="0" presId="urn:microsoft.com/office/officeart/2005/8/layout/hierarchy1"/>
    <dgm:cxn modelId="{C9E9408C-3524-4729-9298-CACE3E526BDB}" srcId="{92E6325A-1909-414D-A7DA-21C16E0B025F}" destId="{92D48796-6E69-4DFD-A5B7-3B299675DDAF}" srcOrd="2" destOrd="0" parTransId="{DF1861F0-4F50-4136-94F9-4855AE148F87}" sibTransId="{6607659B-3D3B-4EE6-9F26-B601F2E688E5}"/>
    <dgm:cxn modelId="{E676EB8D-86B2-44C6-9CC3-604DBCE66B45}" type="presOf" srcId="{F0C25104-23F3-4B19-A75C-DAE5935458D5}" destId="{72710C91-445C-48B0-AA81-BF63C8A40CF7}" srcOrd="0" destOrd="0" presId="urn:microsoft.com/office/officeart/2005/8/layout/hierarchy1"/>
    <dgm:cxn modelId="{8FDE6CC1-BCF7-4E89-8314-20559C5C0126}" type="presOf" srcId="{92D48796-6E69-4DFD-A5B7-3B299675DDAF}" destId="{F7EE2AE4-4215-41DE-9ED3-9B598ACA0F4D}" srcOrd="0" destOrd="0" presId="urn:microsoft.com/office/officeart/2005/8/layout/hierarchy1"/>
    <dgm:cxn modelId="{1377AECA-4B4F-48E6-804C-56A55D5504E8}" type="presOf" srcId="{ED512117-8942-4A70-8C2A-9FF2255CCD78}" destId="{3F9C5000-7953-4892-92DB-9CFEC97110AD}" srcOrd="0" destOrd="0" presId="urn:microsoft.com/office/officeart/2005/8/layout/hierarchy1"/>
    <dgm:cxn modelId="{C5C51AD6-665B-4C4D-BBF6-2006E32E44E1}" type="presOf" srcId="{FC971A1D-154B-4B77-949C-48FABE6009F2}" destId="{AE476A47-8D29-4B80-B8E3-53D83581C313}" srcOrd="0" destOrd="0" presId="urn:microsoft.com/office/officeart/2005/8/layout/hierarchy1"/>
    <dgm:cxn modelId="{449D65F0-B9F4-4549-A917-FA57F5D09057}" srcId="{9E717048-7B8B-4371-9131-3D99CBFD8DE5}" destId="{504CC65F-DCE2-485C-BC9C-034637FAE7AB}" srcOrd="1" destOrd="0" parTransId="{F283E93D-5EEB-4E99-8E96-44DEF096AF9D}" sibTransId="{188EA59A-524A-4DCE-BE76-F42EBDF36520}"/>
    <dgm:cxn modelId="{AB587CF0-D17D-4643-950C-933E301593D8}" srcId="{9E717048-7B8B-4371-9131-3D99CBFD8DE5}" destId="{EDDEE1A0-458B-4F57-8AA8-188A463F851A}" srcOrd="0" destOrd="0" parTransId="{73E2B631-50DE-4B02-B65C-6A2FA9D5F0AD}" sibTransId="{D573F457-372D-477C-A7E7-EE9E6B99EAF2}"/>
    <dgm:cxn modelId="{5CF27B69-1DC0-40B2-ACBC-40F81B1A0F31}" type="presParOf" srcId="{3F9C5000-7953-4892-92DB-9CFEC97110AD}" destId="{55F51C55-F8FA-4813-B88A-36C0768DDB6A}" srcOrd="0" destOrd="0" presId="urn:microsoft.com/office/officeart/2005/8/layout/hierarchy1"/>
    <dgm:cxn modelId="{D39855CD-CD1F-4AA9-9B33-E535F69222D5}" type="presParOf" srcId="{55F51C55-F8FA-4813-B88A-36C0768DDB6A}" destId="{2CA74707-47C2-41D5-B061-EFB8790D9F85}" srcOrd="0" destOrd="0" presId="urn:microsoft.com/office/officeart/2005/8/layout/hierarchy1"/>
    <dgm:cxn modelId="{40D0DC86-0E81-43B5-93BA-B67CF5D5EB5E}" type="presParOf" srcId="{2CA74707-47C2-41D5-B061-EFB8790D9F85}" destId="{3F02F2DA-B009-48D4-9D2B-7FA218A599F1}" srcOrd="0" destOrd="0" presId="urn:microsoft.com/office/officeart/2005/8/layout/hierarchy1"/>
    <dgm:cxn modelId="{AFA45932-EF60-4B62-9D90-B8478AEDC653}" type="presParOf" srcId="{2CA74707-47C2-41D5-B061-EFB8790D9F85}" destId="{B7615900-3F43-49D4-AC83-77D4BB1C79A5}" srcOrd="1" destOrd="0" presId="urn:microsoft.com/office/officeart/2005/8/layout/hierarchy1"/>
    <dgm:cxn modelId="{CD985A4B-EB89-4218-ACE4-57AB40A3ED83}" type="presParOf" srcId="{55F51C55-F8FA-4813-B88A-36C0768DDB6A}" destId="{AD2BE537-FF76-489E-8478-00B5645F56CB}" srcOrd="1" destOrd="0" presId="urn:microsoft.com/office/officeart/2005/8/layout/hierarchy1"/>
    <dgm:cxn modelId="{B60AA0C7-C468-4E79-BD9E-A5A2C1A7E352}" type="presParOf" srcId="{AD2BE537-FF76-489E-8478-00B5645F56CB}" destId="{72633B69-E166-406A-A956-4BA72A5E8CA4}" srcOrd="0" destOrd="0" presId="urn:microsoft.com/office/officeart/2005/8/layout/hierarchy1"/>
    <dgm:cxn modelId="{93E728A4-93D3-4620-9CE1-31EBAD2187D7}" type="presParOf" srcId="{AD2BE537-FF76-489E-8478-00B5645F56CB}" destId="{FD9D0DFF-4368-4969-B0D4-36F643F9C9DC}" srcOrd="1" destOrd="0" presId="urn:microsoft.com/office/officeart/2005/8/layout/hierarchy1"/>
    <dgm:cxn modelId="{DF133861-6EAE-4E73-85B5-6ABB0ED01C9D}" type="presParOf" srcId="{FD9D0DFF-4368-4969-B0D4-36F643F9C9DC}" destId="{C5B626DC-2DB3-44B1-89A5-A073E6F2E7C5}" srcOrd="0" destOrd="0" presId="urn:microsoft.com/office/officeart/2005/8/layout/hierarchy1"/>
    <dgm:cxn modelId="{07CC2310-B484-4CCD-9A1B-4FF609C9896D}" type="presParOf" srcId="{C5B626DC-2DB3-44B1-89A5-A073E6F2E7C5}" destId="{D74B0D02-7C00-457D-A9C8-C29D5BFB25D9}" srcOrd="0" destOrd="0" presId="urn:microsoft.com/office/officeart/2005/8/layout/hierarchy1"/>
    <dgm:cxn modelId="{203E403A-EB43-4954-8EE0-DD717EC80F40}" type="presParOf" srcId="{C5B626DC-2DB3-44B1-89A5-A073E6F2E7C5}" destId="{9279991E-4F12-4C04-B31E-8EC115B31302}" srcOrd="1" destOrd="0" presId="urn:microsoft.com/office/officeart/2005/8/layout/hierarchy1"/>
    <dgm:cxn modelId="{6B4956AC-1D97-479F-9BC4-3CE2DED1FC85}" type="presParOf" srcId="{FD9D0DFF-4368-4969-B0D4-36F643F9C9DC}" destId="{D4436858-BC6B-4432-BA10-E709CDCA71D3}" srcOrd="1" destOrd="0" presId="urn:microsoft.com/office/officeart/2005/8/layout/hierarchy1"/>
    <dgm:cxn modelId="{D5B42DE0-94E1-480E-948B-79F4EC0E6B71}" type="presParOf" srcId="{D4436858-BC6B-4432-BA10-E709CDCA71D3}" destId="{4C42A9EE-E0E5-43CA-8F3E-34846D9DFF6C}" srcOrd="0" destOrd="0" presId="urn:microsoft.com/office/officeart/2005/8/layout/hierarchy1"/>
    <dgm:cxn modelId="{74E0CF17-20DE-4379-94EA-F976B5307353}" type="presParOf" srcId="{D4436858-BC6B-4432-BA10-E709CDCA71D3}" destId="{936EE7D2-3E6E-4F2C-8C43-72372453D6A7}" srcOrd="1" destOrd="0" presId="urn:microsoft.com/office/officeart/2005/8/layout/hierarchy1"/>
    <dgm:cxn modelId="{6720EDD0-D14B-4339-AB74-635EFDE608E0}" type="presParOf" srcId="{936EE7D2-3E6E-4F2C-8C43-72372453D6A7}" destId="{F15416C5-DAB7-4275-AE14-047BC3F8AFC0}" srcOrd="0" destOrd="0" presId="urn:microsoft.com/office/officeart/2005/8/layout/hierarchy1"/>
    <dgm:cxn modelId="{6665D0D9-45C2-4C20-9343-958785287A45}" type="presParOf" srcId="{F15416C5-DAB7-4275-AE14-047BC3F8AFC0}" destId="{768B8EFE-3677-4B9E-9ED9-2DB6FFD1ED0A}" srcOrd="0" destOrd="0" presId="urn:microsoft.com/office/officeart/2005/8/layout/hierarchy1"/>
    <dgm:cxn modelId="{C41098A8-6AF7-4581-AAD4-68C5DE94260B}" type="presParOf" srcId="{F15416C5-DAB7-4275-AE14-047BC3F8AFC0}" destId="{AE476A47-8D29-4B80-B8E3-53D83581C313}" srcOrd="1" destOrd="0" presId="urn:microsoft.com/office/officeart/2005/8/layout/hierarchy1"/>
    <dgm:cxn modelId="{8C269CFB-6309-40F1-BC3F-38D6E3E20710}" type="presParOf" srcId="{936EE7D2-3E6E-4F2C-8C43-72372453D6A7}" destId="{CC2EF134-38BA-49DA-B0AC-9C06B079292B}" srcOrd="1" destOrd="0" presId="urn:microsoft.com/office/officeart/2005/8/layout/hierarchy1"/>
    <dgm:cxn modelId="{9290AF5C-D39D-43E0-AF78-D4F5CC08B9B5}" type="presParOf" srcId="{D4436858-BC6B-4432-BA10-E709CDCA71D3}" destId="{41319B0E-B3EB-4855-8613-976C890A7A02}" srcOrd="2" destOrd="0" presId="urn:microsoft.com/office/officeart/2005/8/layout/hierarchy1"/>
    <dgm:cxn modelId="{A96E18D3-D82F-4167-974E-4D5D90CB0052}" type="presParOf" srcId="{D4436858-BC6B-4432-BA10-E709CDCA71D3}" destId="{D20DBB14-0BAF-47A6-B48F-BD93B595E2B7}" srcOrd="3" destOrd="0" presId="urn:microsoft.com/office/officeart/2005/8/layout/hierarchy1"/>
    <dgm:cxn modelId="{0FD4FB53-B716-4922-9CE4-87997AE2A7D6}" type="presParOf" srcId="{D20DBB14-0BAF-47A6-B48F-BD93B595E2B7}" destId="{230935E9-FA34-4616-A24E-8CDD1D0DE082}" srcOrd="0" destOrd="0" presId="urn:microsoft.com/office/officeart/2005/8/layout/hierarchy1"/>
    <dgm:cxn modelId="{B402D71F-9943-4106-8C67-77D43F153854}" type="presParOf" srcId="{230935E9-FA34-4616-A24E-8CDD1D0DE082}" destId="{09889033-9A32-4F28-ADBA-0BC6CC7419D5}" srcOrd="0" destOrd="0" presId="urn:microsoft.com/office/officeart/2005/8/layout/hierarchy1"/>
    <dgm:cxn modelId="{35348882-15C5-4735-9685-CE12E056B547}" type="presParOf" srcId="{230935E9-FA34-4616-A24E-8CDD1D0DE082}" destId="{9B1364A5-9704-416D-AAD7-E7F9D0584209}" srcOrd="1" destOrd="0" presId="urn:microsoft.com/office/officeart/2005/8/layout/hierarchy1"/>
    <dgm:cxn modelId="{66D6AB2B-8E3B-4398-8FCF-253985300021}" type="presParOf" srcId="{D20DBB14-0BAF-47A6-B48F-BD93B595E2B7}" destId="{DC9CFD90-E63A-4199-B134-1DE1B0F1296B}" srcOrd="1" destOrd="0" presId="urn:microsoft.com/office/officeart/2005/8/layout/hierarchy1"/>
    <dgm:cxn modelId="{C6F1808F-CC57-4A86-8942-7C78569F018A}" type="presParOf" srcId="{D4436858-BC6B-4432-BA10-E709CDCA71D3}" destId="{02D065DD-936A-4913-9248-5C7C32F3339C}" srcOrd="4" destOrd="0" presId="urn:microsoft.com/office/officeart/2005/8/layout/hierarchy1"/>
    <dgm:cxn modelId="{E78BCF07-91A0-4EEB-95E2-C717B53ABB5A}" type="presParOf" srcId="{D4436858-BC6B-4432-BA10-E709CDCA71D3}" destId="{40E9D3CF-9CD1-4C3E-B0E0-BFBF1F9D15A0}" srcOrd="5" destOrd="0" presId="urn:microsoft.com/office/officeart/2005/8/layout/hierarchy1"/>
    <dgm:cxn modelId="{8F9D650B-49D6-4AD5-8CE6-F3C3BB485700}" type="presParOf" srcId="{40E9D3CF-9CD1-4C3E-B0E0-BFBF1F9D15A0}" destId="{5080BA9D-2B1A-41F8-A8EA-4E6E3E7024E5}" srcOrd="0" destOrd="0" presId="urn:microsoft.com/office/officeart/2005/8/layout/hierarchy1"/>
    <dgm:cxn modelId="{2F2C7525-0D38-4881-8941-4FC54A311CD8}" type="presParOf" srcId="{5080BA9D-2B1A-41F8-A8EA-4E6E3E7024E5}" destId="{E40BEC9F-7DDC-4D58-89AB-86FC5516B9EC}" srcOrd="0" destOrd="0" presId="urn:microsoft.com/office/officeart/2005/8/layout/hierarchy1"/>
    <dgm:cxn modelId="{1E30DD8A-3941-4150-A0D8-B27580C4E005}" type="presParOf" srcId="{5080BA9D-2B1A-41F8-A8EA-4E6E3E7024E5}" destId="{F7EE2AE4-4215-41DE-9ED3-9B598ACA0F4D}" srcOrd="1" destOrd="0" presId="urn:microsoft.com/office/officeart/2005/8/layout/hierarchy1"/>
    <dgm:cxn modelId="{659AFB70-9785-4635-8DA7-53F780E85847}" type="presParOf" srcId="{40E9D3CF-9CD1-4C3E-B0E0-BFBF1F9D15A0}" destId="{F4EB817E-61DD-4EE8-BC4A-CD7BCC3A2941}" srcOrd="1" destOrd="0" presId="urn:microsoft.com/office/officeart/2005/8/layout/hierarchy1"/>
    <dgm:cxn modelId="{38810A88-36F4-422A-BE93-388EDDFF81FB}" type="presParOf" srcId="{AD2BE537-FF76-489E-8478-00B5645F56CB}" destId="{401F4B6B-F840-42A1-B9A3-0365B24F6740}" srcOrd="2" destOrd="0" presId="urn:microsoft.com/office/officeart/2005/8/layout/hierarchy1"/>
    <dgm:cxn modelId="{4E0EE43C-6B4B-489E-A3C6-0187BFE91B72}" type="presParOf" srcId="{AD2BE537-FF76-489E-8478-00B5645F56CB}" destId="{514F8F81-0B35-4FCA-B62B-BA5681AA99C2}" srcOrd="3" destOrd="0" presId="urn:microsoft.com/office/officeart/2005/8/layout/hierarchy1"/>
    <dgm:cxn modelId="{6675F962-04B5-42E4-BC3C-482AC13A34E3}" type="presParOf" srcId="{514F8F81-0B35-4FCA-B62B-BA5681AA99C2}" destId="{9F9299FB-45A3-4129-BCE1-D37E2E82C761}" srcOrd="0" destOrd="0" presId="urn:microsoft.com/office/officeart/2005/8/layout/hierarchy1"/>
    <dgm:cxn modelId="{76A0820B-BB89-4253-8573-3CB2424BEC5F}" type="presParOf" srcId="{9F9299FB-45A3-4129-BCE1-D37E2E82C761}" destId="{95BC7BBC-FFC1-4C83-8F28-2C4CFE1C987C}" srcOrd="0" destOrd="0" presId="urn:microsoft.com/office/officeart/2005/8/layout/hierarchy1"/>
    <dgm:cxn modelId="{557A6F55-C0E3-4394-A9F0-77C0D1D00B66}" type="presParOf" srcId="{9F9299FB-45A3-4129-BCE1-D37E2E82C761}" destId="{7F3C6A36-6094-4275-BA0D-D5F367CB9931}" srcOrd="1" destOrd="0" presId="urn:microsoft.com/office/officeart/2005/8/layout/hierarchy1"/>
    <dgm:cxn modelId="{B0E4ACD6-BD52-43FF-B851-DDAEBAE88D8C}" type="presParOf" srcId="{514F8F81-0B35-4FCA-B62B-BA5681AA99C2}" destId="{D3119E75-FAE4-4FD1-B9CE-E14824C9F8A9}" srcOrd="1" destOrd="0" presId="urn:microsoft.com/office/officeart/2005/8/layout/hierarchy1"/>
    <dgm:cxn modelId="{E758CAEA-8DFD-4182-88F7-2FFF801E153F}" type="presParOf" srcId="{D3119E75-FAE4-4FD1-B9CE-E14824C9F8A9}" destId="{7AB838D6-965E-42CB-9E72-342D2F237DEF}" srcOrd="0" destOrd="0" presId="urn:microsoft.com/office/officeart/2005/8/layout/hierarchy1"/>
    <dgm:cxn modelId="{FC7189B2-9ECE-4F8C-8271-AF5D055F8C09}" type="presParOf" srcId="{D3119E75-FAE4-4FD1-B9CE-E14824C9F8A9}" destId="{6BA73B58-9A1A-4158-82E0-49E965AE7B1F}" srcOrd="1" destOrd="0" presId="urn:microsoft.com/office/officeart/2005/8/layout/hierarchy1"/>
    <dgm:cxn modelId="{17AF2E1C-0814-488B-B55D-97DACE74F040}" type="presParOf" srcId="{6BA73B58-9A1A-4158-82E0-49E965AE7B1F}" destId="{875B0FE0-4063-429D-80D7-48221A12DA2B}" srcOrd="0" destOrd="0" presId="urn:microsoft.com/office/officeart/2005/8/layout/hierarchy1"/>
    <dgm:cxn modelId="{59662C33-35C9-477D-9C6F-31B97ACFC54C}" type="presParOf" srcId="{875B0FE0-4063-429D-80D7-48221A12DA2B}" destId="{8050E313-6493-433A-BA65-14E8816B11B7}" srcOrd="0" destOrd="0" presId="urn:microsoft.com/office/officeart/2005/8/layout/hierarchy1"/>
    <dgm:cxn modelId="{03815A4C-9816-4D74-BFBD-6A204072A3CE}" type="presParOf" srcId="{875B0FE0-4063-429D-80D7-48221A12DA2B}" destId="{A5D63D03-3AEF-4273-880F-C9CF48C25AE1}" srcOrd="1" destOrd="0" presId="urn:microsoft.com/office/officeart/2005/8/layout/hierarchy1"/>
    <dgm:cxn modelId="{63D19ADF-D62E-47C9-B2CC-5321C723C95B}" type="presParOf" srcId="{6BA73B58-9A1A-4158-82E0-49E965AE7B1F}" destId="{7AF03F63-FF07-4C90-95B8-6FA49F182937}" srcOrd="1" destOrd="0" presId="urn:microsoft.com/office/officeart/2005/8/layout/hierarchy1"/>
    <dgm:cxn modelId="{29D89E14-4D24-4B63-9BF6-C9361B3931A6}" type="presParOf" srcId="{D3119E75-FAE4-4FD1-B9CE-E14824C9F8A9}" destId="{944BAF5D-95CA-4F5B-92FF-AD092014E4E9}" srcOrd="2" destOrd="0" presId="urn:microsoft.com/office/officeart/2005/8/layout/hierarchy1"/>
    <dgm:cxn modelId="{8F4E192D-DB07-42AE-9987-61D47B310549}" type="presParOf" srcId="{D3119E75-FAE4-4FD1-B9CE-E14824C9F8A9}" destId="{5C686C8D-B416-4574-8A85-D6FE249550F2}" srcOrd="3" destOrd="0" presId="urn:microsoft.com/office/officeart/2005/8/layout/hierarchy1"/>
    <dgm:cxn modelId="{05C4EFD6-03A1-4179-B280-D9C47FE5C854}" type="presParOf" srcId="{5C686C8D-B416-4574-8A85-D6FE249550F2}" destId="{6A7EF75A-8DD1-4692-861C-FE5072281A6F}" srcOrd="0" destOrd="0" presId="urn:microsoft.com/office/officeart/2005/8/layout/hierarchy1"/>
    <dgm:cxn modelId="{01A84218-8586-4DF8-87E9-9062B9E5BA8A}" type="presParOf" srcId="{6A7EF75A-8DD1-4692-861C-FE5072281A6F}" destId="{AA007CE7-A426-4D17-A5E9-1558121A1FB8}" srcOrd="0" destOrd="0" presId="urn:microsoft.com/office/officeart/2005/8/layout/hierarchy1"/>
    <dgm:cxn modelId="{A289CF11-4FDA-4BB4-9A6C-D387DB8D8063}" type="presParOf" srcId="{6A7EF75A-8DD1-4692-861C-FE5072281A6F}" destId="{80A58D4C-1A0C-45FC-9C9D-92C19C7EE04B}" srcOrd="1" destOrd="0" presId="urn:microsoft.com/office/officeart/2005/8/layout/hierarchy1"/>
    <dgm:cxn modelId="{57671D4F-2994-4D31-B7A6-A8428B147FF5}" type="presParOf" srcId="{5C686C8D-B416-4574-8A85-D6FE249550F2}" destId="{32775083-8A1A-4912-854F-6722C93E4171}" srcOrd="1" destOrd="0" presId="urn:microsoft.com/office/officeart/2005/8/layout/hierarchy1"/>
    <dgm:cxn modelId="{5A30DCE6-8E6F-4CFC-BC9A-E04C34E4CCC4}" type="presParOf" srcId="{D3119E75-FAE4-4FD1-B9CE-E14824C9F8A9}" destId="{72710C91-445C-48B0-AA81-BF63C8A40CF7}" srcOrd="4" destOrd="0" presId="urn:microsoft.com/office/officeart/2005/8/layout/hierarchy1"/>
    <dgm:cxn modelId="{32174F5C-E0EF-4151-BA12-24E8C6A9D78F}" type="presParOf" srcId="{D3119E75-FAE4-4FD1-B9CE-E14824C9F8A9}" destId="{937552C8-C325-476C-B934-2BF2B6B8C976}" srcOrd="5" destOrd="0" presId="urn:microsoft.com/office/officeart/2005/8/layout/hierarchy1"/>
    <dgm:cxn modelId="{F1ED7802-AA3E-420A-83C1-9208859E6C3E}" type="presParOf" srcId="{937552C8-C325-476C-B934-2BF2B6B8C976}" destId="{7B7A3867-7D64-44A3-A603-3A00E7A2808E}" srcOrd="0" destOrd="0" presId="urn:microsoft.com/office/officeart/2005/8/layout/hierarchy1"/>
    <dgm:cxn modelId="{45517683-3BB4-4741-8A7D-64BDA094E7BE}" type="presParOf" srcId="{7B7A3867-7D64-44A3-A603-3A00E7A2808E}" destId="{6E3FC725-93FE-484C-94FA-CA644D2B94CE}" srcOrd="0" destOrd="0" presId="urn:microsoft.com/office/officeart/2005/8/layout/hierarchy1"/>
    <dgm:cxn modelId="{C15D1BD8-1398-4A3E-8020-64478B1E0784}" type="presParOf" srcId="{7B7A3867-7D64-44A3-A603-3A00E7A2808E}" destId="{F38F3069-0CEF-4074-BB3C-C057574ABA01}" srcOrd="1" destOrd="0" presId="urn:microsoft.com/office/officeart/2005/8/layout/hierarchy1"/>
    <dgm:cxn modelId="{6ED03F97-A1ED-4CFB-A21B-14B2E81158DE}" type="presParOf" srcId="{937552C8-C325-476C-B934-2BF2B6B8C976}" destId="{657DD89A-5AC4-4C5E-AB69-2B442AF9F2C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10C91-445C-48B0-AA81-BF63C8A40CF7}">
      <dsp:nvSpPr>
        <dsp:cNvPr id="0" name=""/>
        <dsp:cNvSpPr/>
      </dsp:nvSpPr>
      <dsp:spPr>
        <a:xfrm>
          <a:off x="8650302" y="2841096"/>
          <a:ext cx="1886993" cy="380477"/>
        </a:xfrm>
        <a:custGeom>
          <a:avLst/>
          <a:gdLst/>
          <a:ahLst/>
          <a:cxnLst/>
          <a:rect l="0" t="0" r="0" b="0"/>
          <a:pathLst>
            <a:path>
              <a:moveTo>
                <a:pt x="0" y="0"/>
              </a:moveTo>
              <a:lnTo>
                <a:pt x="0" y="250030"/>
              </a:lnTo>
              <a:lnTo>
                <a:pt x="1886993" y="250030"/>
              </a:lnTo>
              <a:lnTo>
                <a:pt x="1886993" y="38047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4BAF5D-95CA-4F5B-92FF-AD092014E4E9}">
      <dsp:nvSpPr>
        <dsp:cNvPr id="0" name=""/>
        <dsp:cNvSpPr/>
      </dsp:nvSpPr>
      <dsp:spPr>
        <a:xfrm>
          <a:off x="8650302" y="2841096"/>
          <a:ext cx="110263" cy="393791"/>
        </a:xfrm>
        <a:custGeom>
          <a:avLst/>
          <a:gdLst/>
          <a:ahLst/>
          <a:cxnLst/>
          <a:rect l="0" t="0" r="0" b="0"/>
          <a:pathLst>
            <a:path>
              <a:moveTo>
                <a:pt x="0" y="0"/>
              </a:moveTo>
              <a:lnTo>
                <a:pt x="0" y="263344"/>
              </a:lnTo>
              <a:lnTo>
                <a:pt x="110263" y="263344"/>
              </a:lnTo>
              <a:lnTo>
                <a:pt x="110263" y="39379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B838D6-965E-42CB-9E72-342D2F237DEF}">
      <dsp:nvSpPr>
        <dsp:cNvPr id="0" name=""/>
        <dsp:cNvSpPr/>
      </dsp:nvSpPr>
      <dsp:spPr>
        <a:xfrm>
          <a:off x="6929263" y="2841096"/>
          <a:ext cx="1721039" cy="409529"/>
        </a:xfrm>
        <a:custGeom>
          <a:avLst/>
          <a:gdLst/>
          <a:ahLst/>
          <a:cxnLst/>
          <a:rect l="0" t="0" r="0" b="0"/>
          <a:pathLst>
            <a:path>
              <a:moveTo>
                <a:pt x="1721039" y="0"/>
              </a:moveTo>
              <a:lnTo>
                <a:pt x="1721039" y="279082"/>
              </a:lnTo>
              <a:lnTo>
                <a:pt x="0" y="279082"/>
              </a:lnTo>
              <a:lnTo>
                <a:pt x="0" y="40952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1F4B6B-F840-42A1-B9A3-0365B24F6740}">
      <dsp:nvSpPr>
        <dsp:cNvPr id="0" name=""/>
        <dsp:cNvSpPr/>
      </dsp:nvSpPr>
      <dsp:spPr>
        <a:xfrm>
          <a:off x="5900339" y="1251591"/>
          <a:ext cx="2749962" cy="695346"/>
        </a:xfrm>
        <a:custGeom>
          <a:avLst/>
          <a:gdLst/>
          <a:ahLst/>
          <a:cxnLst/>
          <a:rect l="0" t="0" r="0" b="0"/>
          <a:pathLst>
            <a:path>
              <a:moveTo>
                <a:pt x="0" y="0"/>
              </a:moveTo>
              <a:lnTo>
                <a:pt x="0" y="564899"/>
              </a:lnTo>
              <a:lnTo>
                <a:pt x="2749962" y="564899"/>
              </a:lnTo>
              <a:lnTo>
                <a:pt x="2749962" y="6953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D065DD-936A-4913-9248-5C7C32F3339C}">
      <dsp:nvSpPr>
        <dsp:cNvPr id="0" name=""/>
        <dsp:cNvSpPr/>
      </dsp:nvSpPr>
      <dsp:spPr>
        <a:xfrm>
          <a:off x="2857416" y="2841096"/>
          <a:ext cx="1913466" cy="409529"/>
        </a:xfrm>
        <a:custGeom>
          <a:avLst/>
          <a:gdLst/>
          <a:ahLst/>
          <a:cxnLst/>
          <a:rect l="0" t="0" r="0" b="0"/>
          <a:pathLst>
            <a:path>
              <a:moveTo>
                <a:pt x="0" y="0"/>
              </a:moveTo>
              <a:lnTo>
                <a:pt x="0" y="279082"/>
              </a:lnTo>
              <a:lnTo>
                <a:pt x="1913466" y="279082"/>
              </a:lnTo>
              <a:lnTo>
                <a:pt x="1913466" y="40952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319B0E-B3EB-4855-8613-976C890A7A02}">
      <dsp:nvSpPr>
        <dsp:cNvPr id="0" name=""/>
        <dsp:cNvSpPr/>
      </dsp:nvSpPr>
      <dsp:spPr>
        <a:xfrm>
          <a:off x="2771473" y="2841096"/>
          <a:ext cx="91440" cy="409529"/>
        </a:xfrm>
        <a:custGeom>
          <a:avLst/>
          <a:gdLst/>
          <a:ahLst/>
          <a:cxnLst/>
          <a:rect l="0" t="0" r="0" b="0"/>
          <a:pathLst>
            <a:path>
              <a:moveTo>
                <a:pt x="85943" y="0"/>
              </a:moveTo>
              <a:lnTo>
                <a:pt x="85943" y="279082"/>
              </a:lnTo>
              <a:lnTo>
                <a:pt x="45720" y="279082"/>
              </a:lnTo>
              <a:lnTo>
                <a:pt x="45720" y="40952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42A9EE-E0E5-43CA-8F3E-34846D9DFF6C}">
      <dsp:nvSpPr>
        <dsp:cNvPr id="0" name=""/>
        <dsp:cNvSpPr/>
      </dsp:nvSpPr>
      <dsp:spPr>
        <a:xfrm>
          <a:off x="903727" y="2841096"/>
          <a:ext cx="1953689" cy="409529"/>
        </a:xfrm>
        <a:custGeom>
          <a:avLst/>
          <a:gdLst/>
          <a:ahLst/>
          <a:cxnLst/>
          <a:rect l="0" t="0" r="0" b="0"/>
          <a:pathLst>
            <a:path>
              <a:moveTo>
                <a:pt x="1953689" y="0"/>
              </a:moveTo>
              <a:lnTo>
                <a:pt x="1953689" y="279082"/>
              </a:lnTo>
              <a:lnTo>
                <a:pt x="0" y="279082"/>
              </a:lnTo>
              <a:lnTo>
                <a:pt x="0" y="40952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633B69-E166-406A-A956-4BA72A5E8CA4}">
      <dsp:nvSpPr>
        <dsp:cNvPr id="0" name=""/>
        <dsp:cNvSpPr/>
      </dsp:nvSpPr>
      <dsp:spPr>
        <a:xfrm>
          <a:off x="2857416" y="1251591"/>
          <a:ext cx="3042922" cy="695346"/>
        </a:xfrm>
        <a:custGeom>
          <a:avLst/>
          <a:gdLst/>
          <a:ahLst/>
          <a:cxnLst/>
          <a:rect l="0" t="0" r="0" b="0"/>
          <a:pathLst>
            <a:path>
              <a:moveTo>
                <a:pt x="3042922" y="0"/>
              </a:moveTo>
              <a:lnTo>
                <a:pt x="3042922" y="564899"/>
              </a:lnTo>
              <a:lnTo>
                <a:pt x="0" y="564899"/>
              </a:lnTo>
              <a:lnTo>
                <a:pt x="0" y="6953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02F2DA-B009-48D4-9D2B-7FA218A599F1}">
      <dsp:nvSpPr>
        <dsp:cNvPr id="0" name=""/>
        <dsp:cNvSpPr/>
      </dsp:nvSpPr>
      <dsp:spPr>
        <a:xfrm>
          <a:off x="3708962" y="357433"/>
          <a:ext cx="4382754" cy="8941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615900-3F43-49D4-AC83-77D4BB1C79A5}">
      <dsp:nvSpPr>
        <dsp:cNvPr id="0" name=""/>
        <dsp:cNvSpPr/>
      </dsp:nvSpPr>
      <dsp:spPr>
        <a:xfrm>
          <a:off x="3865420" y="506068"/>
          <a:ext cx="4382754" cy="8941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Major elements considered pre change</a:t>
          </a:r>
        </a:p>
      </dsp:txBody>
      <dsp:txXfrm>
        <a:off x="3891609" y="532257"/>
        <a:ext cx="4330376" cy="841780"/>
      </dsp:txXfrm>
    </dsp:sp>
    <dsp:sp modelId="{D74B0D02-7C00-457D-A9C8-C29D5BFB25D9}">
      <dsp:nvSpPr>
        <dsp:cNvPr id="0" name=""/>
        <dsp:cNvSpPr/>
      </dsp:nvSpPr>
      <dsp:spPr>
        <a:xfrm>
          <a:off x="1726898" y="1946938"/>
          <a:ext cx="2261036" cy="8941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79991E-4F12-4C04-B31E-8EC115B31302}">
      <dsp:nvSpPr>
        <dsp:cNvPr id="0" name=""/>
        <dsp:cNvSpPr/>
      </dsp:nvSpPr>
      <dsp:spPr>
        <a:xfrm>
          <a:off x="1883356" y="2095573"/>
          <a:ext cx="2261036" cy="8941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Theory</a:t>
          </a:r>
        </a:p>
      </dsp:txBody>
      <dsp:txXfrm>
        <a:off x="1909545" y="2121762"/>
        <a:ext cx="2208658" cy="841780"/>
      </dsp:txXfrm>
    </dsp:sp>
    <dsp:sp modelId="{768B8EFE-3677-4B9E-9ED9-2DB6FFD1ED0A}">
      <dsp:nvSpPr>
        <dsp:cNvPr id="0" name=""/>
        <dsp:cNvSpPr/>
      </dsp:nvSpPr>
      <dsp:spPr>
        <a:xfrm>
          <a:off x="7239" y="3250625"/>
          <a:ext cx="1792976" cy="10017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476A47-8D29-4B80-B8E3-53D83581C313}">
      <dsp:nvSpPr>
        <dsp:cNvPr id="0" name=""/>
        <dsp:cNvSpPr/>
      </dsp:nvSpPr>
      <dsp:spPr>
        <a:xfrm>
          <a:off x="163697" y="3399260"/>
          <a:ext cx="1792976" cy="100176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Learning theory re the students</a:t>
          </a:r>
        </a:p>
      </dsp:txBody>
      <dsp:txXfrm>
        <a:off x="193038" y="3428601"/>
        <a:ext cx="1734294" cy="943078"/>
      </dsp:txXfrm>
    </dsp:sp>
    <dsp:sp modelId="{09889033-9A32-4F28-ADBA-0BC6CC7419D5}">
      <dsp:nvSpPr>
        <dsp:cNvPr id="0" name=""/>
        <dsp:cNvSpPr/>
      </dsp:nvSpPr>
      <dsp:spPr>
        <a:xfrm>
          <a:off x="2113132" y="3250625"/>
          <a:ext cx="1408122" cy="9518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1364A5-9704-416D-AAD7-E7F9D0584209}">
      <dsp:nvSpPr>
        <dsp:cNvPr id="0" name=""/>
        <dsp:cNvSpPr/>
      </dsp:nvSpPr>
      <dsp:spPr>
        <a:xfrm>
          <a:off x="2269590" y="3399260"/>
          <a:ext cx="1408122" cy="9518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Change theory re tutors and wider  organisation</a:t>
          </a:r>
        </a:p>
      </dsp:txBody>
      <dsp:txXfrm>
        <a:off x="2297470" y="3427140"/>
        <a:ext cx="1352362" cy="896124"/>
      </dsp:txXfrm>
    </dsp:sp>
    <dsp:sp modelId="{E40BEC9F-7DDC-4D58-89AB-86FC5516B9EC}">
      <dsp:nvSpPr>
        <dsp:cNvPr id="0" name=""/>
        <dsp:cNvSpPr/>
      </dsp:nvSpPr>
      <dsp:spPr>
        <a:xfrm>
          <a:off x="3834171" y="3250625"/>
          <a:ext cx="1873422" cy="9086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EE2AE4-4215-41DE-9ED3-9B598ACA0F4D}">
      <dsp:nvSpPr>
        <dsp:cNvPr id="0" name=""/>
        <dsp:cNvSpPr/>
      </dsp:nvSpPr>
      <dsp:spPr>
        <a:xfrm>
          <a:off x="3990629" y="3399260"/>
          <a:ext cx="1873422" cy="9086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Statistics for non -specialists </a:t>
          </a:r>
        </a:p>
      </dsp:txBody>
      <dsp:txXfrm>
        <a:off x="4017241" y="3425872"/>
        <a:ext cx="1820198" cy="855392"/>
      </dsp:txXfrm>
    </dsp:sp>
    <dsp:sp modelId="{95BC7BBC-FFC1-4C83-8F28-2C4CFE1C987C}">
      <dsp:nvSpPr>
        <dsp:cNvPr id="0" name=""/>
        <dsp:cNvSpPr/>
      </dsp:nvSpPr>
      <dsp:spPr>
        <a:xfrm>
          <a:off x="7066044" y="1946938"/>
          <a:ext cx="3168515" cy="8941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3C6A36-6094-4275-BA0D-D5F367CB9931}">
      <dsp:nvSpPr>
        <dsp:cNvPr id="0" name=""/>
        <dsp:cNvSpPr/>
      </dsp:nvSpPr>
      <dsp:spPr>
        <a:xfrm>
          <a:off x="7222502" y="2095573"/>
          <a:ext cx="3168515" cy="8941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Practical</a:t>
          </a:r>
        </a:p>
      </dsp:txBody>
      <dsp:txXfrm>
        <a:off x="7248691" y="2121762"/>
        <a:ext cx="3116137" cy="841780"/>
      </dsp:txXfrm>
    </dsp:sp>
    <dsp:sp modelId="{8050E313-6493-433A-BA65-14E8816B11B7}">
      <dsp:nvSpPr>
        <dsp:cNvPr id="0" name=""/>
        <dsp:cNvSpPr/>
      </dsp:nvSpPr>
      <dsp:spPr>
        <a:xfrm>
          <a:off x="6020510" y="3250625"/>
          <a:ext cx="1817506" cy="8941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D63D03-3AEF-4273-880F-C9CF48C25AE1}">
      <dsp:nvSpPr>
        <dsp:cNvPr id="0" name=""/>
        <dsp:cNvSpPr/>
      </dsp:nvSpPr>
      <dsp:spPr>
        <a:xfrm>
          <a:off x="6176968" y="3399260"/>
          <a:ext cx="1817506" cy="8941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Assessment-exam</a:t>
          </a:r>
        </a:p>
      </dsp:txBody>
      <dsp:txXfrm>
        <a:off x="6203157" y="3425449"/>
        <a:ext cx="1765128" cy="841780"/>
      </dsp:txXfrm>
    </dsp:sp>
    <dsp:sp modelId="{AA007CE7-A426-4D17-A5E9-1558121A1FB8}">
      <dsp:nvSpPr>
        <dsp:cNvPr id="0" name=""/>
        <dsp:cNvSpPr/>
      </dsp:nvSpPr>
      <dsp:spPr>
        <a:xfrm>
          <a:off x="8056504" y="3234888"/>
          <a:ext cx="1408122" cy="9243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A58D4C-1A0C-45FC-9C9D-92C19C7EE04B}">
      <dsp:nvSpPr>
        <dsp:cNvPr id="0" name=""/>
        <dsp:cNvSpPr/>
      </dsp:nvSpPr>
      <dsp:spPr>
        <a:xfrm>
          <a:off x="8212962" y="3383523"/>
          <a:ext cx="1408122" cy="9243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Tutorial support</a:t>
          </a:r>
        </a:p>
      </dsp:txBody>
      <dsp:txXfrm>
        <a:off x="8240035" y="3410596"/>
        <a:ext cx="1353976" cy="870207"/>
      </dsp:txXfrm>
    </dsp:sp>
    <dsp:sp modelId="{6E3FC725-93FE-484C-94FA-CA644D2B94CE}">
      <dsp:nvSpPr>
        <dsp:cNvPr id="0" name=""/>
        <dsp:cNvSpPr/>
      </dsp:nvSpPr>
      <dsp:spPr>
        <a:xfrm>
          <a:off x="9833234" y="3221574"/>
          <a:ext cx="1408122" cy="8941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8F3069-0CEF-4074-BB3C-C057574ABA01}">
      <dsp:nvSpPr>
        <dsp:cNvPr id="0" name=""/>
        <dsp:cNvSpPr/>
      </dsp:nvSpPr>
      <dsp:spPr>
        <a:xfrm>
          <a:off x="9989692" y="3370209"/>
          <a:ext cx="1408122" cy="8941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Pre Module start</a:t>
          </a:r>
        </a:p>
      </dsp:txBody>
      <dsp:txXfrm>
        <a:off x="10015881" y="3396398"/>
        <a:ext cx="1355744" cy="8417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10.png"/></Relationships>
</file>

<file path=ppt/drawings/drawing1.xml><?xml version="1.0" encoding="utf-8"?>
<c:userShapes xmlns:c="http://schemas.openxmlformats.org/drawingml/2006/chart">
  <cdr:relSizeAnchor xmlns:cdr="http://schemas.openxmlformats.org/drawingml/2006/chartDrawing">
    <cdr:from>
      <cdr:x>0.12186</cdr:x>
      <cdr:y>0.83841</cdr:y>
    </cdr:from>
    <cdr:to>
      <cdr:x>0.83815</cdr:x>
      <cdr:y>0.92821</cdr:y>
    </cdr:to>
    <cdr:pic>
      <cdr:nvPicPr>
        <cdr:cNvPr id="2" name="chart">
          <a:extLst xmlns:a="http://schemas.openxmlformats.org/drawingml/2006/main">
            <a:ext uri="{FF2B5EF4-FFF2-40B4-BE49-F238E27FC236}">
              <a16:creationId xmlns:a16="http://schemas.microsoft.com/office/drawing/2014/main" id="{B49E90D3-21E0-4C01-9EAA-61021238139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174117" y="3878036"/>
          <a:ext cx="6901270" cy="415347"/>
        </a:xfrm>
        <a:prstGeom xmlns:a="http://schemas.openxmlformats.org/drawingml/2006/main" prst="rect">
          <a:avLst/>
        </a:prstGeom>
      </cdr:spPr>
    </cdr:pic>
  </cdr:relSizeAnchor>
</c:userShape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2-21T14:34:33.474"/>
    </inkml:context>
    <inkml:brush xml:id="br0">
      <inkml:brushProperty name="width" value="0.05" units="cm"/>
      <inkml:brushProperty name="height" value="0.05" units="cm"/>
    </inkml:brush>
  </inkml:definitions>
  <inkml:trace contextRef="#ctx0" brushRef="#br0">169 0 512 0 0,'0'0'977'0'0,"0"0"-183"0"0,0 0-207 0 0,0 0-99 0 0,0 0-122 0 0,0 0-2 0 0,0 0-14 0 0,0 0-21 0 0,0 0-24 0 0,0 0-13 0 0,0 0-23 0 0,0 0-22 0 0,0 0-25 0 0,0 0-15 0 0,0 0-12 0 0,0 0-22 0 0,0 0 32 0 0,0 0-20 0 0,0 0-35 0 0,0 0-16 0 0,0 0 3 0 0,0 0-1 0 0,0 0-5 0 0,0 0-6 0 0,0 0-16 0 0,0 0-33 0 0,0 0 50 0 0,0 0 2 0 0,0 0-37 0 0,0 0-7 0 0,0 0-11 0 0,0 0-7 0 0,0 0-17 0 0,0 0-56 0 0,0 0 10 0 0,0 0 54 0 0,0 0 5 0 0,0 0-2 0 0,0 0-9 0 0,0 0 10 0 0,0 0 5 0 0,0 0-3 0 0,0 0-2 0 0,0 0-6 0 0,0 0-10 0 0,0 0-52 0 0,0 0 4 0 0,0 0 38 0 0,0 0 19 0 0,0 0-7 0 0,0 0-4 0 0,0 0-3 0 0,0 0-4 0 0,0 0-8 0 0,0 0-16 0 0,0 0-42 0 0,0 0 29 0 0,0 0 23 0 0,0 0-2 0 0,0 0 4 0 0,0 0-4 0 0,0 0 5 0 0,0 0-4 0 0,0 0-12 0 0,0 0-32 0 0,0 0 38 0 0,0 0-9 0 0,0 0 21 0 0,0 0-4 0 0,0 0-8 0 0,1 4 13 0 0,11 45 249 0 0,-10-46-254 0 0,-2-3-21 0 0,0 0 23 0 0,1 3-16 0 0,3 9 22 0 0,-3-9 7 0 0,-1-3 1 0 0,0 0 0 0 0,2 4-5 0 0,3 9 1 0 0,-4-9-1 0 0,-1-4-10 0 0,0 0-16 0 0,1 3-17 0 0,3 11 31 0 0,-3-10 6 0 0,-1-4-8 0 0,1 2 0 0 0,13 52 110 0 0,-14-51-125 0 0,0-3-15 0 0,0 0 14 0 0,1 3-28 0 0,7 31 102 0 0,-7-30-51 0 0,-1-4-9 0 0,0 4-6 0 0,4 35 70 0 0,-4-35-67 0 0,0-4 8 0 0,0 0-5 0 0,0 0 0 0 0,0 4-1 0 0,-8 53 238 0 0,8-53-217 0 0,0-4-13 0 0,-18 37 10 0 0,-6 9 1 0 0,22-42-22 0 0,-32 37 290 0 0,31-39-303 0 0,0 1 0 0 0,0-2-1 0 0,-1 1 1 0 0,1 0 0 0 0,-1-1-1 0 0,1 1 1 0 0,-1-1-1 0 0,0 0 1 0 0,1 0 0 0 0,-1-1-1 0 0,0 1 1 0 0,1-1 0 0 0,-1 1-1 0 0,0-1 1 0 0,0 0 0 0 0,0-1-1 0 0,1 1 1 0 0,-1-1-1 0 0,-4-1 1 0 0,4 1-18 0 0,1 0-3 0 0,-25-16-86 0 0,26 15 87 0 0,-12-13-108 0 0,8 6 113 0 0,4 6-3 0 0,2 3-11 0 0,0 0 10 0 0,-1-2-3 0 0,-1-1-30 0 0,0 0 1 0 0,1-1-1 0 0,0 1 0 0 0,0 0 0 0 0,0 0 0 0 0,0-1 0 0 0,0 1 0 0 0,1 0 0 0 0,0-1 0 0 0,-1 1 0 0 0,1-1 0 0 0,1-6 0 0 0,0 7-39 0 0,-1 3 12 0 0,0 0-7 0 0,26-22-976 0 0,-23 21 848 0 0,-3 1-75 0 0,20-10-1894 0 0,-3 1-323 0 0,-14 7 1463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20D42-2BD2-46CD-ACF8-62BF092EA6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65496A-B303-4F01-B49A-FBBAD11444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05F7D14-B81D-43C9-932A-025E8D83712C}"/>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5" name="Footer Placeholder 4">
            <a:extLst>
              <a:ext uri="{FF2B5EF4-FFF2-40B4-BE49-F238E27FC236}">
                <a16:creationId xmlns:a16="http://schemas.microsoft.com/office/drawing/2014/main" id="{46E8B22F-D45C-4867-8E36-DDB855E9FE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8F8944-4D6C-47A2-9D7E-20EEDB73479A}"/>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81427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E627B-3A8C-4EC5-B4F5-1B52887D7F8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241563-3EBB-4BC7-B1E8-CA292B45B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6C8CCA-2C15-44C2-930F-0134F2CB292F}"/>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5" name="Footer Placeholder 4">
            <a:extLst>
              <a:ext uri="{FF2B5EF4-FFF2-40B4-BE49-F238E27FC236}">
                <a16:creationId xmlns:a16="http://schemas.microsoft.com/office/drawing/2014/main" id="{FC0F42B0-0987-4F32-A2C2-9B3872B0BB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B98AF3-A307-4F26-A119-5919FA2ACE6C}"/>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4045897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718F43-B645-41A9-97FA-3D8663D46E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175102-8E91-4B27-A178-D8CAC07349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AD9A6E-2ACE-4FDA-AC6C-50CEB98E2243}"/>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5" name="Footer Placeholder 4">
            <a:extLst>
              <a:ext uri="{FF2B5EF4-FFF2-40B4-BE49-F238E27FC236}">
                <a16:creationId xmlns:a16="http://schemas.microsoft.com/office/drawing/2014/main" id="{1A766975-1925-4CF1-96E0-EF99AF8939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76170B-4469-479B-A26F-6B858B4C92DD}"/>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1475749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F62A-90D7-40AB-AF5D-DF79B74CFC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918593-B3DC-4E89-90C6-96527F09FB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DDD9A4-F73E-4A24-A738-B983D71F30E8}"/>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5" name="Footer Placeholder 4">
            <a:extLst>
              <a:ext uri="{FF2B5EF4-FFF2-40B4-BE49-F238E27FC236}">
                <a16:creationId xmlns:a16="http://schemas.microsoft.com/office/drawing/2014/main" id="{0FBDDE76-7A99-4485-9746-1DCB33C9FF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B4B98E-A03D-4BF8-9E73-B85C29125A14}"/>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3159156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659EC-0933-44F9-AD20-9D2E06FB30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8FB6A63-F0B7-4834-BF82-42B83DAEC0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98F906-23D7-4F41-A938-0184284F59EF}"/>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5" name="Footer Placeholder 4">
            <a:extLst>
              <a:ext uri="{FF2B5EF4-FFF2-40B4-BE49-F238E27FC236}">
                <a16:creationId xmlns:a16="http://schemas.microsoft.com/office/drawing/2014/main" id="{C726BE5B-79A1-415B-9AB2-2FCD40C10E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8A0A68-22F6-45FA-9705-9EA8C73DDACE}"/>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2251703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29D3-884D-4FD6-8A14-B29BAC5DDA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10270E-D520-4371-93F2-AE43A5203B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39BA6BE-BD46-452D-A874-782A64B391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8A4D90-3C3C-432F-856B-8169EE25F534}"/>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6" name="Footer Placeholder 5">
            <a:extLst>
              <a:ext uri="{FF2B5EF4-FFF2-40B4-BE49-F238E27FC236}">
                <a16:creationId xmlns:a16="http://schemas.microsoft.com/office/drawing/2014/main" id="{B7B46347-0B72-443E-984A-FE0C439CAC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3FAE3D-8CBF-4EFB-951C-8532C1677FA9}"/>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34448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F2538-EF39-4C4A-B712-5192EBE317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AF8669-4093-45C5-981D-D25EFB45FF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11195C-9D62-4BBA-AD13-5F3E67DE01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DA6904F-FD81-4E10-9175-3F60E00BF3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DB10AD-EC8E-4976-A73F-047B9B7490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C7EDE5-BC6E-444C-B312-36FB6592276A}"/>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8" name="Footer Placeholder 7">
            <a:extLst>
              <a:ext uri="{FF2B5EF4-FFF2-40B4-BE49-F238E27FC236}">
                <a16:creationId xmlns:a16="http://schemas.microsoft.com/office/drawing/2014/main" id="{5A73D4E4-22AD-409D-BED4-7172033E2B9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8F139A-2048-4B97-9FEC-2C3E93BF204D}"/>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362408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E873-EC06-43D2-AB61-61516FDAA8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364F0D-08FC-4375-8C55-FEEE9FF6C1D5}"/>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4" name="Footer Placeholder 3">
            <a:extLst>
              <a:ext uri="{FF2B5EF4-FFF2-40B4-BE49-F238E27FC236}">
                <a16:creationId xmlns:a16="http://schemas.microsoft.com/office/drawing/2014/main" id="{5D161351-1A85-43F1-A728-FA25B4C64D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E13422-E935-4E0F-B74B-BCBD41C63964}"/>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318982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0DF0AE-F448-4E64-855A-13DDDECA5D01}"/>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3" name="Footer Placeholder 2">
            <a:extLst>
              <a:ext uri="{FF2B5EF4-FFF2-40B4-BE49-F238E27FC236}">
                <a16:creationId xmlns:a16="http://schemas.microsoft.com/office/drawing/2014/main" id="{9FB32A9D-1E97-46AA-A635-A4454A93E34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7358510-D06F-479E-A90C-9C9A5890C498}"/>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299512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FFED7-581B-477F-B4D0-733143B962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D3D049-4DF5-4003-A528-2655796CF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A75147A-E31D-4B33-8DB3-6D27870F7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6B8C1C-78C4-4C2E-B659-10FEE4CFBA0D}"/>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6" name="Footer Placeholder 5">
            <a:extLst>
              <a:ext uri="{FF2B5EF4-FFF2-40B4-BE49-F238E27FC236}">
                <a16:creationId xmlns:a16="http://schemas.microsoft.com/office/drawing/2014/main" id="{E5B7D48E-BBD1-455F-AD7F-7FCAAAAA27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A72AE8-0EBC-4ADF-902A-36644A5F7D70}"/>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427438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B6A8F-8EBF-442D-8915-DC969B70A1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E61C83B-98D6-442E-B090-CC315CEF78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347CDF4-0F16-4EE1-9332-C16645BE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1F78CF-FDAC-4313-B561-A4FAE573D92D}"/>
              </a:ext>
            </a:extLst>
          </p:cNvPr>
          <p:cNvSpPr>
            <a:spLocks noGrp="1"/>
          </p:cNvSpPr>
          <p:nvPr>
            <p:ph type="dt" sz="half" idx="10"/>
          </p:nvPr>
        </p:nvSpPr>
        <p:spPr/>
        <p:txBody>
          <a:bodyPr/>
          <a:lstStyle/>
          <a:p>
            <a:fld id="{9E112F9F-CB68-4ADC-A273-49B4C0969AD0}" type="datetimeFigureOut">
              <a:rPr lang="en-GB" smtClean="0"/>
              <a:t>08/11/2021</a:t>
            </a:fld>
            <a:endParaRPr lang="en-GB"/>
          </a:p>
        </p:txBody>
      </p:sp>
      <p:sp>
        <p:nvSpPr>
          <p:cNvPr id="6" name="Footer Placeholder 5">
            <a:extLst>
              <a:ext uri="{FF2B5EF4-FFF2-40B4-BE49-F238E27FC236}">
                <a16:creationId xmlns:a16="http://schemas.microsoft.com/office/drawing/2014/main" id="{2CB06FB9-7473-4F7D-90C2-16E0EDDE91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C7D4B6-08B8-4107-A9B4-467E2106A4D8}"/>
              </a:ext>
            </a:extLst>
          </p:cNvPr>
          <p:cNvSpPr>
            <a:spLocks noGrp="1"/>
          </p:cNvSpPr>
          <p:nvPr>
            <p:ph type="sldNum" sz="quarter" idx="12"/>
          </p:nvPr>
        </p:nvSpPr>
        <p:spPr/>
        <p:txBody>
          <a:bodyPr/>
          <a:lstStyle/>
          <a:p>
            <a:fld id="{AFF2329D-E909-4054-A884-FB710875F7BC}" type="slidenum">
              <a:rPr lang="en-GB" smtClean="0"/>
              <a:t>‹#›</a:t>
            </a:fld>
            <a:endParaRPr lang="en-GB"/>
          </a:p>
        </p:txBody>
      </p:sp>
    </p:spTree>
    <p:extLst>
      <p:ext uri="{BB962C8B-B14F-4D97-AF65-F5344CB8AC3E}">
        <p14:creationId xmlns:p14="http://schemas.microsoft.com/office/powerpoint/2010/main" val="820238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E19132-C181-476B-8CB5-8076E66D37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04F580-6286-4C35-A092-64BC611C3C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1ABA61-F328-42F0-B309-57171DE18E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12F9F-CB68-4ADC-A273-49B4C0969AD0}" type="datetimeFigureOut">
              <a:rPr lang="en-GB" smtClean="0"/>
              <a:t>08/11/2021</a:t>
            </a:fld>
            <a:endParaRPr lang="en-GB"/>
          </a:p>
        </p:txBody>
      </p:sp>
      <p:sp>
        <p:nvSpPr>
          <p:cNvPr id="5" name="Footer Placeholder 4">
            <a:extLst>
              <a:ext uri="{FF2B5EF4-FFF2-40B4-BE49-F238E27FC236}">
                <a16:creationId xmlns:a16="http://schemas.microsoft.com/office/drawing/2014/main" id="{582052DC-EDEA-45A4-8727-2D0F7FE249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3A6C0FB-77E9-4285-B093-E51C7E8AD7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2329D-E909-4054-A884-FB710875F7BC}" type="slidenum">
              <a:rPr lang="en-GB" smtClean="0"/>
              <a:t>‹#›</a:t>
            </a:fld>
            <a:endParaRPr lang="en-GB"/>
          </a:p>
        </p:txBody>
      </p:sp>
    </p:spTree>
    <p:extLst>
      <p:ext uri="{BB962C8B-B14F-4D97-AF65-F5344CB8AC3E}">
        <p14:creationId xmlns:p14="http://schemas.microsoft.com/office/powerpoint/2010/main" val="2468993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cope.bccampus.ca/course/view.php?id=477" TargetMode="External"/><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hyperlink" Target="https://creativecommons.org/licenses/by/3.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150574-0853-4F83-AAA5-EFD581002A92}"/>
              </a:ext>
            </a:extLst>
          </p:cNvPr>
          <p:cNvSpPr>
            <a:spLocks noGrp="1"/>
          </p:cNvSpPr>
          <p:nvPr>
            <p:ph type="subTitle" idx="1"/>
          </p:nvPr>
        </p:nvSpPr>
        <p:spPr>
          <a:xfrm>
            <a:off x="7515335" y="5630091"/>
            <a:ext cx="4281527" cy="470264"/>
          </a:xfrm>
        </p:spPr>
        <p:txBody>
          <a:bodyPr>
            <a:normAutofit/>
          </a:bodyPr>
          <a:lstStyle/>
          <a:p>
            <a:pPr marL="342900" indent="-342900">
              <a:buFont typeface="Arial" panose="020B0604020202020204" pitchFamily="34" charset="0"/>
              <a:buChar char="•"/>
            </a:pPr>
            <a:endParaRPr lang="en-GB" dirty="0"/>
          </a:p>
          <a:p>
            <a:endParaRPr lang="en-GB" dirty="0"/>
          </a:p>
          <a:p>
            <a:endParaRPr lang="en-GB" dirty="0"/>
          </a:p>
          <a:p>
            <a:endParaRPr lang="en-GB" dirty="0"/>
          </a:p>
          <a:p>
            <a:endParaRPr lang="en-GB" dirty="0"/>
          </a:p>
        </p:txBody>
      </p:sp>
      <p:sp>
        <p:nvSpPr>
          <p:cNvPr id="4" name="Subtitle 2">
            <a:extLst>
              <a:ext uri="{FF2B5EF4-FFF2-40B4-BE49-F238E27FC236}">
                <a16:creationId xmlns:a16="http://schemas.microsoft.com/office/drawing/2014/main" id="{588CCF6F-4F22-4283-954A-2E13B0E9D1B5}"/>
              </a:ext>
            </a:extLst>
          </p:cNvPr>
          <p:cNvSpPr>
            <a:spLocks noGrp="1"/>
          </p:cNvSpPr>
          <p:nvPr>
            <p:ph type="ctrTitle"/>
          </p:nvPr>
        </p:nvSpPr>
        <p:spPr>
          <a:xfrm>
            <a:off x="830749" y="115406"/>
            <a:ext cx="9572881" cy="1979300"/>
          </a:xfrm>
        </p:spPr>
        <p:txBody>
          <a:bodyPr>
            <a:normAutofit fontScale="90000"/>
          </a:bodyPr>
          <a:lstStyle/>
          <a:p>
            <a:r>
              <a:rPr lang="en-GB" dirty="0"/>
              <a:t>Embracing the difference-M248</a:t>
            </a:r>
            <a:br>
              <a:rPr lang="en-GB" dirty="0"/>
            </a:br>
            <a:endParaRPr lang="en-GB" dirty="0"/>
          </a:p>
        </p:txBody>
      </p:sp>
      <p:pic>
        <p:nvPicPr>
          <p:cNvPr id="5" name="Picture 4">
            <a:extLst>
              <a:ext uri="{FF2B5EF4-FFF2-40B4-BE49-F238E27FC236}">
                <a16:creationId xmlns:a16="http://schemas.microsoft.com/office/drawing/2014/main" id="{FD94FEB8-87FE-40C0-95A4-4F1BA209D6E6}"/>
              </a:ext>
            </a:extLst>
          </p:cNvPr>
          <p:cNvPicPr>
            <a:picLocks noChangeAspect="1"/>
          </p:cNvPicPr>
          <p:nvPr/>
        </p:nvPicPr>
        <p:blipFill>
          <a:blip r:embed="rId2"/>
          <a:stretch>
            <a:fillRect/>
          </a:stretch>
        </p:blipFill>
        <p:spPr>
          <a:xfrm>
            <a:off x="395138" y="2150984"/>
            <a:ext cx="6391275" cy="4086225"/>
          </a:xfrm>
          <a:prstGeom prst="rect">
            <a:avLst/>
          </a:prstGeom>
        </p:spPr>
      </p:pic>
      <p:graphicFrame>
        <p:nvGraphicFramePr>
          <p:cNvPr id="6" name="Table 6">
            <a:extLst>
              <a:ext uri="{FF2B5EF4-FFF2-40B4-BE49-F238E27FC236}">
                <a16:creationId xmlns:a16="http://schemas.microsoft.com/office/drawing/2014/main" id="{71CAB825-8398-457C-A8BC-D6F4F3A1ED83}"/>
              </a:ext>
            </a:extLst>
          </p:cNvPr>
          <p:cNvGraphicFramePr>
            <a:graphicFrameLocks noGrp="1"/>
          </p:cNvGraphicFramePr>
          <p:nvPr>
            <p:extLst>
              <p:ext uri="{D42A27DB-BD31-4B8C-83A1-F6EECF244321}">
                <p14:modId xmlns:p14="http://schemas.microsoft.com/office/powerpoint/2010/main" val="3613458673"/>
              </p:ext>
            </p:extLst>
          </p:nvPr>
        </p:nvGraphicFramePr>
        <p:xfrm>
          <a:off x="8037947" y="2309148"/>
          <a:ext cx="3372466" cy="3205480"/>
        </p:xfrm>
        <a:graphic>
          <a:graphicData uri="http://schemas.openxmlformats.org/drawingml/2006/table">
            <a:tbl>
              <a:tblPr firstRow="1" bandRow="1">
                <a:tableStyleId>{5C22544A-7EE6-4342-B048-85BDC9FD1C3A}</a:tableStyleId>
              </a:tblPr>
              <a:tblGrid>
                <a:gridCol w="1686233">
                  <a:extLst>
                    <a:ext uri="{9D8B030D-6E8A-4147-A177-3AD203B41FA5}">
                      <a16:colId xmlns:a16="http://schemas.microsoft.com/office/drawing/2014/main" val="2048667487"/>
                    </a:ext>
                  </a:extLst>
                </a:gridCol>
                <a:gridCol w="1686233">
                  <a:extLst>
                    <a:ext uri="{9D8B030D-6E8A-4147-A177-3AD203B41FA5}">
                      <a16:colId xmlns:a16="http://schemas.microsoft.com/office/drawing/2014/main" val="3125940217"/>
                    </a:ext>
                  </a:extLst>
                </a:gridCol>
              </a:tblGrid>
              <a:tr h="370840">
                <a:tc>
                  <a:txBody>
                    <a:bodyPr/>
                    <a:lstStyle/>
                    <a:p>
                      <a:endParaRPr lang="en-GB" dirty="0"/>
                    </a:p>
                  </a:txBody>
                  <a:tcPr/>
                </a:tc>
                <a:tc>
                  <a:txBody>
                    <a:bodyPr/>
                    <a:lstStyle/>
                    <a:p>
                      <a:r>
                        <a:rPr lang="en-GB" dirty="0"/>
                        <a:t>Number students @20/09/2021</a:t>
                      </a:r>
                    </a:p>
                  </a:txBody>
                  <a:tcPr/>
                </a:tc>
                <a:extLst>
                  <a:ext uri="{0D108BD9-81ED-4DB2-BD59-A6C34878D82A}">
                    <a16:rowId xmlns:a16="http://schemas.microsoft.com/office/drawing/2014/main" val="1497626413"/>
                  </a:ext>
                </a:extLst>
              </a:tr>
              <a:tr h="370840">
                <a:tc>
                  <a:txBody>
                    <a:bodyPr/>
                    <a:lstStyle/>
                    <a:p>
                      <a:r>
                        <a:rPr lang="en-GB" dirty="0"/>
                        <a:t>Data </a:t>
                      </a:r>
                      <a:r>
                        <a:rPr lang="en-GB" dirty="0" err="1"/>
                        <a:t>Science+related</a:t>
                      </a:r>
                      <a:endParaRPr lang="en-GB" dirty="0"/>
                    </a:p>
                  </a:txBody>
                  <a:tcPr/>
                </a:tc>
                <a:tc>
                  <a:txBody>
                    <a:bodyPr/>
                    <a:lstStyle/>
                    <a:p>
                      <a:r>
                        <a:rPr lang="en-GB" dirty="0"/>
                        <a:t>241</a:t>
                      </a:r>
                    </a:p>
                  </a:txBody>
                  <a:tcPr/>
                </a:tc>
                <a:extLst>
                  <a:ext uri="{0D108BD9-81ED-4DB2-BD59-A6C34878D82A}">
                    <a16:rowId xmlns:a16="http://schemas.microsoft.com/office/drawing/2014/main" val="1872325652"/>
                  </a:ext>
                </a:extLst>
              </a:tr>
              <a:tr h="370840">
                <a:tc>
                  <a:txBody>
                    <a:bodyPr/>
                    <a:lstStyle/>
                    <a:p>
                      <a:r>
                        <a:rPr lang="en-GB" dirty="0"/>
                        <a:t>Maths &amp; </a:t>
                      </a:r>
                      <a:r>
                        <a:rPr lang="en-GB" dirty="0" err="1"/>
                        <a:t>Stats+related</a:t>
                      </a:r>
                      <a:endParaRPr lang="en-GB" dirty="0"/>
                    </a:p>
                  </a:txBody>
                  <a:tcPr/>
                </a:tc>
                <a:tc>
                  <a:txBody>
                    <a:bodyPr/>
                    <a:lstStyle/>
                    <a:p>
                      <a:r>
                        <a:rPr lang="en-GB" dirty="0"/>
                        <a:t>224</a:t>
                      </a:r>
                    </a:p>
                  </a:txBody>
                  <a:tcPr/>
                </a:tc>
                <a:extLst>
                  <a:ext uri="{0D108BD9-81ED-4DB2-BD59-A6C34878D82A}">
                    <a16:rowId xmlns:a16="http://schemas.microsoft.com/office/drawing/2014/main" val="3051621874"/>
                  </a:ext>
                </a:extLst>
              </a:tr>
              <a:tr h="370840">
                <a:tc>
                  <a:txBody>
                    <a:bodyPr/>
                    <a:lstStyle/>
                    <a:p>
                      <a:r>
                        <a:rPr lang="en-GB" dirty="0"/>
                        <a:t>Economics +related</a:t>
                      </a:r>
                    </a:p>
                  </a:txBody>
                  <a:tcPr/>
                </a:tc>
                <a:tc>
                  <a:txBody>
                    <a:bodyPr/>
                    <a:lstStyle/>
                    <a:p>
                      <a:r>
                        <a:rPr lang="en-GB" dirty="0"/>
                        <a:t>144</a:t>
                      </a:r>
                    </a:p>
                  </a:txBody>
                  <a:tcPr/>
                </a:tc>
                <a:extLst>
                  <a:ext uri="{0D108BD9-81ED-4DB2-BD59-A6C34878D82A}">
                    <a16:rowId xmlns:a16="http://schemas.microsoft.com/office/drawing/2014/main" val="78026178"/>
                  </a:ext>
                </a:extLst>
              </a:tr>
              <a:tr h="370840">
                <a:tc>
                  <a:txBody>
                    <a:bodyPr/>
                    <a:lstStyle/>
                    <a:p>
                      <a:r>
                        <a:rPr lang="en-GB" dirty="0"/>
                        <a:t>All others</a:t>
                      </a:r>
                    </a:p>
                  </a:txBody>
                  <a:tcPr/>
                </a:tc>
                <a:tc>
                  <a:txBody>
                    <a:bodyPr/>
                    <a:lstStyle/>
                    <a:p>
                      <a:r>
                        <a:rPr lang="en-GB" dirty="0"/>
                        <a:t>124</a:t>
                      </a:r>
                    </a:p>
                  </a:txBody>
                  <a:tcPr/>
                </a:tc>
                <a:extLst>
                  <a:ext uri="{0D108BD9-81ED-4DB2-BD59-A6C34878D82A}">
                    <a16:rowId xmlns:a16="http://schemas.microsoft.com/office/drawing/2014/main" val="725911406"/>
                  </a:ext>
                </a:extLst>
              </a:tr>
            </a:tbl>
          </a:graphicData>
        </a:graphic>
      </p:graphicFrame>
      <p:sp>
        <p:nvSpPr>
          <p:cNvPr id="2" name="TextBox 1">
            <a:extLst>
              <a:ext uri="{FF2B5EF4-FFF2-40B4-BE49-F238E27FC236}">
                <a16:creationId xmlns:a16="http://schemas.microsoft.com/office/drawing/2014/main" id="{80458A6F-47EF-41D8-81D0-16236F8BBC5B}"/>
              </a:ext>
            </a:extLst>
          </p:cNvPr>
          <p:cNvSpPr txBox="1"/>
          <p:nvPr/>
        </p:nvSpPr>
        <p:spPr>
          <a:xfrm>
            <a:off x="8249697" y="6451042"/>
            <a:ext cx="3376246" cy="369332"/>
          </a:xfrm>
          <a:prstGeom prst="rect">
            <a:avLst/>
          </a:prstGeom>
          <a:noFill/>
        </p:spPr>
        <p:txBody>
          <a:bodyPr wrap="square" rtlCol="0">
            <a:spAutoFit/>
          </a:bodyPr>
          <a:lstStyle/>
          <a:p>
            <a:r>
              <a:rPr lang="en-GB" dirty="0"/>
              <a:t>Scholarship talk 7</a:t>
            </a:r>
            <a:r>
              <a:rPr lang="en-GB" baseline="30000" dirty="0"/>
              <a:t>th</a:t>
            </a:r>
            <a:r>
              <a:rPr lang="en-GB" dirty="0"/>
              <a:t> Oct</a:t>
            </a:r>
          </a:p>
        </p:txBody>
      </p:sp>
    </p:spTree>
    <p:extLst>
      <p:ext uri="{BB962C8B-B14F-4D97-AF65-F5344CB8AC3E}">
        <p14:creationId xmlns:p14="http://schemas.microsoft.com/office/powerpoint/2010/main" val="29079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94E45-F562-4458-A063-68D843730E75}"/>
              </a:ext>
            </a:extLst>
          </p:cNvPr>
          <p:cNvSpPr>
            <a:spLocks noGrp="1"/>
          </p:cNvSpPr>
          <p:nvPr>
            <p:ph type="title"/>
          </p:nvPr>
        </p:nvSpPr>
        <p:spPr/>
        <p:txBody>
          <a:bodyPr/>
          <a:lstStyle/>
          <a:p>
            <a:r>
              <a:rPr lang="en-GB" dirty="0"/>
              <a:t>Variation between groups :20J</a:t>
            </a:r>
          </a:p>
        </p:txBody>
      </p:sp>
      <p:pic>
        <p:nvPicPr>
          <p:cNvPr id="4" name="Content Placeholder 3">
            <a:extLst>
              <a:ext uri="{FF2B5EF4-FFF2-40B4-BE49-F238E27FC236}">
                <a16:creationId xmlns:a16="http://schemas.microsoft.com/office/drawing/2014/main" id="{213A5D10-9A7D-4EF9-83A6-A1391A718FB9}"/>
              </a:ext>
            </a:extLst>
          </p:cNvPr>
          <p:cNvPicPr>
            <a:picLocks noGrp="1"/>
          </p:cNvPicPr>
          <p:nvPr>
            <p:ph idx="1"/>
          </p:nvPr>
        </p:nvPicPr>
        <p:blipFill>
          <a:blip r:embed="rId2"/>
          <a:stretch>
            <a:fillRect/>
          </a:stretch>
        </p:blipFill>
        <p:spPr>
          <a:xfrm>
            <a:off x="838200" y="1892300"/>
            <a:ext cx="10350500" cy="4394200"/>
          </a:xfrm>
          <a:prstGeom prst="rect">
            <a:avLst/>
          </a:prstGeom>
        </p:spPr>
      </p:pic>
    </p:spTree>
    <p:extLst>
      <p:ext uri="{BB962C8B-B14F-4D97-AF65-F5344CB8AC3E}">
        <p14:creationId xmlns:p14="http://schemas.microsoft.com/office/powerpoint/2010/main" val="943732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8783D8-420D-41A1-A07B-8623EDD47270}"/>
              </a:ext>
            </a:extLst>
          </p:cNvPr>
          <p:cNvSpPr>
            <a:spLocks noGrp="1"/>
          </p:cNvSpPr>
          <p:nvPr>
            <p:ph idx="1"/>
          </p:nvPr>
        </p:nvSpPr>
        <p:spPr>
          <a:xfrm>
            <a:off x="838200" y="1095270"/>
            <a:ext cx="10515600" cy="5174901"/>
          </a:xfrm>
        </p:spPr>
        <p:txBody>
          <a:bodyPr>
            <a:normAutofit fontScale="92500" lnSpcReduction="20000"/>
          </a:bodyPr>
          <a:lstStyle/>
          <a:p>
            <a:r>
              <a:rPr lang="en-GB" dirty="0"/>
              <a:t>Grouped students into tutorial groups by qualification (instead of by geography) and with a tutor who had an interest in their area– </a:t>
            </a:r>
            <a:r>
              <a:rPr lang="en-GB" dirty="0">
                <a:solidFill>
                  <a:srgbClr val="FF0000"/>
                </a:solidFill>
              </a:rPr>
              <a:t>shared interest, peer </a:t>
            </a:r>
            <a:r>
              <a:rPr lang="en-GB" dirty="0" err="1">
                <a:solidFill>
                  <a:srgbClr val="FF0000"/>
                </a:solidFill>
              </a:rPr>
              <a:t>support,integrating</a:t>
            </a:r>
            <a:r>
              <a:rPr lang="en-GB" dirty="0">
                <a:solidFill>
                  <a:srgbClr val="FF0000"/>
                </a:solidFill>
              </a:rPr>
              <a:t> knowledge into qualification route</a:t>
            </a:r>
          </a:p>
          <a:p>
            <a:endParaRPr lang="en-GB" dirty="0"/>
          </a:p>
          <a:p>
            <a:r>
              <a:rPr lang="en-GB" dirty="0"/>
              <a:t>Tutors given around half their tutorial time to spend on sessions just with their tutor group- </a:t>
            </a:r>
            <a:r>
              <a:rPr lang="en-GB" dirty="0">
                <a:solidFill>
                  <a:srgbClr val="FF0000"/>
                </a:solidFill>
              </a:rPr>
              <a:t>greater personal contact so student more likely to ask for support and reduce ”fear of teacher /asking for help” </a:t>
            </a:r>
          </a:p>
          <a:p>
            <a:endParaRPr lang="en-GB" dirty="0"/>
          </a:p>
          <a:p>
            <a:r>
              <a:rPr lang="en-GB" dirty="0"/>
              <a:t>Introduced core and qualification route tutorials</a:t>
            </a:r>
            <a:r>
              <a:rPr lang="en-GB" dirty="0">
                <a:solidFill>
                  <a:srgbClr val="FF0000"/>
                </a:solidFill>
              </a:rPr>
              <a:t>- qualification route tutorials have more relevance/ value  to students’ the qualification routes</a:t>
            </a:r>
            <a:r>
              <a:rPr lang="en-GB" dirty="0"/>
              <a:t>, </a:t>
            </a:r>
            <a:r>
              <a:rPr lang="en-GB" dirty="0">
                <a:solidFill>
                  <a:srgbClr val="FF0000"/>
                </a:solidFill>
              </a:rPr>
              <a:t>students attending sharing the same qualification route,</a:t>
            </a:r>
          </a:p>
          <a:p>
            <a:endParaRPr lang="en-GB" dirty="0">
              <a:solidFill>
                <a:srgbClr val="FF0000"/>
              </a:solidFill>
            </a:endParaRPr>
          </a:p>
          <a:p>
            <a:r>
              <a:rPr lang="en-GB" dirty="0"/>
              <a:t>Surveyed students about what they wanted from tutorials- </a:t>
            </a:r>
            <a:r>
              <a:rPr lang="en-GB" dirty="0">
                <a:solidFill>
                  <a:srgbClr val="FF0000"/>
                </a:solidFill>
              </a:rPr>
              <a:t>provided more day time tutorials and more qualification route tutorials</a:t>
            </a:r>
          </a:p>
          <a:p>
            <a:endParaRPr lang="en-GB" dirty="0">
              <a:solidFill>
                <a:srgbClr val="FF0000"/>
              </a:solidFill>
            </a:endParaRPr>
          </a:p>
          <a:p>
            <a:pPr marL="0" indent="0">
              <a:buNone/>
            </a:pPr>
            <a:endParaRPr lang="en-GB" dirty="0">
              <a:solidFill>
                <a:srgbClr val="FF0000"/>
              </a:solidFill>
            </a:endParaRPr>
          </a:p>
          <a:p>
            <a:pPr marL="0" indent="0">
              <a:buNone/>
            </a:pPr>
            <a:endParaRPr lang="en-GB" dirty="0">
              <a:solidFill>
                <a:srgbClr val="FF0000"/>
              </a:solidFill>
            </a:endParaRPr>
          </a:p>
        </p:txBody>
      </p:sp>
      <p:sp>
        <p:nvSpPr>
          <p:cNvPr id="4" name="Title 3">
            <a:extLst>
              <a:ext uri="{FF2B5EF4-FFF2-40B4-BE49-F238E27FC236}">
                <a16:creationId xmlns:a16="http://schemas.microsoft.com/office/drawing/2014/main" id="{1F7EED9E-C7B1-4DA6-BE53-19DBB1D69F9A}"/>
              </a:ext>
            </a:extLst>
          </p:cNvPr>
          <p:cNvSpPr txBox="1">
            <a:spLocks/>
          </p:cNvSpPr>
          <p:nvPr/>
        </p:nvSpPr>
        <p:spPr>
          <a:xfrm>
            <a:off x="838200" y="215578"/>
            <a:ext cx="10515600" cy="74450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GB" dirty="0" err="1">
                <a:solidFill>
                  <a:schemeClr val="tx1"/>
                </a:solidFill>
              </a:rPr>
              <a:t>Practical:Changes</a:t>
            </a:r>
            <a:r>
              <a:rPr lang="en-GB" dirty="0">
                <a:solidFill>
                  <a:schemeClr val="tx1"/>
                </a:solidFill>
              </a:rPr>
              <a:t> in Tutorial support (1)</a:t>
            </a:r>
          </a:p>
        </p:txBody>
      </p:sp>
    </p:spTree>
    <p:extLst>
      <p:ext uri="{BB962C8B-B14F-4D97-AF65-F5344CB8AC3E}">
        <p14:creationId xmlns:p14="http://schemas.microsoft.com/office/powerpoint/2010/main" val="736234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0252-C20F-4745-B941-2D3F935A8B0B}"/>
              </a:ext>
            </a:extLst>
          </p:cNvPr>
          <p:cNvSpPr>
            <a:spLocks noGrp="1"/>
          </p:cNvSpPr>
          <p:nvPr>
            <p:ph idx="1"/>
          </p:nvPr>
        </p:nvSpPr>
        <p:spPr>
          <a:xfrm>
            <a:off x="838200" y="1240971"/>
            <a:ext cx="10515600" cy="4935992"/>
          </a:xfrm>
        </p:spPr>
        <p:txBody>
          <a:bodyPr>
            <a:normAutofit/>
          </a:bodyPr>
          <a:lstStyle/>
          <a:p>
            <a:r>
              <a:rPr lang="en-GB" dirty="0"/>
              <a:t>Used data on access to recordings of tutorials to gauge the areas students kept reviewing- </a:t>
            </a:r>
            <a:r>
              <a:rPr lang="en-GB" dirty="0">
                <a:solidFill>
                  <a:srgbClr val="FF0000"/>
                </a:solidFill>
              </a:rPr>
              <a:t>more tutorials on areas students found more difficult </a:t>
            </a:r>
          </a:p>
          <a:p>
            <a:endParaRPr lang="en-GB" dirty="0">
              <a:solidFill>
                <a:srgbClr val="FF0000"/>
              </a:solidFill>
            </a:endParaRPr>
          </a:p>
          <a:p>
            <a:r>
              <a:rPr lang="en-GB" dirty="0"/>
              <a:t>Tutor  invited to air their concerns at a very early stage-</a:t>
            </a:r>
            <a:r>
              <a:rPr lang="en-GB" dirty="0">
                <a:solidFill>
                  <a:srgbClr val="FF0000"/>
                </a:solidFill>
              </a:rPr>
              <a:t>allocation of hours biased towards non Maths and Stats qualification groups</a:t>
            </a:r>
          </a:p>
          <a:p>
            <a:endParaRPr lang="en-GB" dirty="0"/>
          </a:p>
          <a:p>
            <a:r>
              <a:rPr lang="en-GB" dirty="0"/>
              <a:t>Tutors encouraged to use more of tutorial time on supporting students to work through examples </a:t>
            </a:r>
            <a:r>
              <a:rPr lang="en-GB" dirty="0">
                <a:solidFill>
                  <a:srgbClr val="FF0000"/>
                </a:solidFill>
              </a:rPr>
              <a:t>– increased active learning elements </a:t>
            </a:r>
          </a:p>
          <a:p>
            <a:endParaRPr lang="en-GB" dirty="0"/>
          </a:p>
        </p:txBody>
      </p:sp>
      <p:sp>
        <p:nvSpPr>
          <p:cNvPr id="4" name="Title 3">
            <a:extLst>
              <a:ext uri="{FF2B5EF4-FFF2-40B4-BE49-F238E27FC236}">
                <a16:creationId xmlns:a16="http://schemas.microsoft.com/office/drawing/2014/main" id="{8BF064FE-2791-4401-8E81-0B49C769581D}"/>
              </a:ext>
            </a:extLst>
          </p:cNvPr>
          <p:cNvSpPr txBox="1">
            <a:spLocks/>
          </p:cNvSpPr>
          <p:nvPr/>
        </p:nvSpPr>
        <p:spPr>
          <a:xfrm>
            <a:off x="586991" y="386399"/>
            <a:ext cx="10515600" cy="74450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GB" dirty="0" err="1">
                <a:solidFill>
                  <a:schemeClr val="tx1"/>
                </a:solidFill>
              </a:rPr>
              <a:t>Practical:Changes</a:t>
            </a:r>
            <a:r>
              <a:rPr lang="en-GB" dirty="0">
                <a:solidFill>
                  <a:schemeClr val="tx1"/>
                </a:solidFill>
              </a:rPr>
              <a:t> in Tutorial support (2)</a:t>
            </a:r>
          </a:p>
        </p:txBody>
      </p:sp>
    </p:spTree>
    <p:extLst>
      <p:ext uri="{BB962C8B-B14F-4D97-AF65-F5344CB8AC3E}">
        <p14:creationId xmlns:p14="http://schemas.microsoft.com/office/powerpoint/2010/main" val="1929664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B487EA-0149-4645-872C-82F80CA26246}"/>
              </a:ext>
            </a:extLst>
          </p:cNvPr>
          <p:cNvSpPr>
            <a:spLocks noGrp="1"/>
          </p:cNvSpPr>
          <p:nvPr>
            <p:ph idx="1"/>
          </p:nvPr>
        </p:nvSpPr>
        <p:spPr>
          <a:xfrm>
            <a:off x="838200" y="1253331"/>
            <a:ext cx="10515600" cy="5107276"/>
          </a:xfrm>
        </p:spPr>
        <p:txBody>
          <a:bodyPr>
            <a:normAutofit fontScale="92500" lnSpcReduction="10000"/>
          </a:bodyPr>
          <a:lstStyle/>
          <a:p>
            <a:pPr marL="0" indent="0">
              <a:buNone/>
            </a:pPr>
            <a:endParaRPr lang="en-GB" sz="1600" dirty="0"/>
          </a:p>
          <a:p>
            <a:pPr marL="0" indent="0">
              <a:buNone/>
            </a:pPr>
            <a:r>
              <a:rPr lang="en-GB" sz="2400" dirty="0"/>
              <a:t>We adapted the ideas already in use elsewhere in the school</a:t>
            </a:r>
          </a:p>
          <a:p>
            <a:pPr marL="0" indent="0">
              <a:buNone/>
            </a:pPr>
            <a:endParaRPr lang="en-GB" sz="2400" dirty="0"/>
          </a:p>
          <a:p>
            <a:pPr>
              <a:buFontTx/>
              <a:buChar char="-"/>
            </a:pPr>
            <a:r>
              <a:rPr lang="en-GB" sz="2400" dirty="0"/>
              <a:t>As Economics  students were the biggest concern we got some materials written by an Economist who happened to tutor on the course. The materials were designed to introduce the students to the ideas in the course and supported by a series of three tutorials pre course start</a:t>
            </a:r>
          </a:p>
          <a:p>
            <a:pPr>
              <a:buFontTx/>
              <a:buChar char="-"/>
            </a:pPr>
            <a:endParaRPr lang="en-GB" sz="2400" dirty="0"/>
          </a:p>
          <a:p>
            <a:pPr>
              <a:buFontTx/>
              <a:buChar char="-"/>
            </a:pPr>
            <a:r>
              <a:rPr lang="en-GB" sz="2400" dirty="0"/>
              <a:t>The first two units of the course were made  available to students during the summer . Satisfactory completion of a quiz then gave students access to further units and the course software if they wished</a:t>
            </a:r>
          </a:p>
          <a:p>
            <a:pPr>
              <a:buFontTx/>
              <a:buChar char="-"/>
            </a:pPr>
            <a:endParaRPr lang="en-GB" sz="2400" dirty="0"/>
          </a:p>
          <a:p>
            <a:pPr>
              <a:buFontTx/>
              <a:buChar char="-"/>
            </a:pPr>
            <a:r>
              <a:rPr lang="en-GB" sz="2400" dirty="0"/>
              <a:t>The multiple choice element  was removed from the  exam to enable greater  credit for partially complete answers to be given</a:t>
            </a:r>
          </a:p>
        </p:txBody>
      </p:sp>
      <p:sp>
        <p:nvSpPr>
          <p:cNvPr id="4" name="Title 3">
            <a:extLst>
              <a:ext uri="{FF2B5EF4-FFF2-40B4-BE49-F238E27FC236}">
                <a16:creationId xmlns:a16="http://schemas.microsoft.com/office/drawing/2014/main" id="{75F485E1-26FA-49E8-BBD7-1161268EF174}"/>
              </a:ext>
            </a:extLst>
          </p:cNvPr>
          <p:cNvSpPr>
            <a:spLocks noGrp="1"/>
          </p:cNvSpPr>
          <p:nvPr>
            <p:ph type="title"/>
          </p:nvPr>
        </p:nvSpPr>
        <p:spPr>
          <a:xfrm>
            <a:off x="838200" y="365126"/>
            <a:ext cx="10515600" cy="63971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GB" dirty="0" err="1">
                <a:solidFill>
                  <a:schemeClr val="tx1"/>
                </a:solidFill>
              </a:rPr>
              <a:t>Practical:Pre</a:t>
            </a:r>
            <a:r>
              <a:rPr lang="en-GB" dirty="0">
                <a:solidFill>
                  <a:schemeClr val="tx1"/>
                </a:solidFill>
              </a:rPr>
              <a:t> course start and exam</a:t>
            </a:r>
          </a:p>
        </p:txBody>
      </p:sp>
    </p:spTree>
    <p:extLst>
      <p:ext uri="{BB962C8B-B14F-4D97-AF65-F5344CB8AC3E}">
        <p14:creationId xmlns:p14="http://schemas.microsoft.com/office/powerpoint/2010/main" val="1606837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400D-6C6B-4308-8D19-8592BD477944}"/>
              </a:ext>
            </a:extLst>
          </p:cNvPr>
          <p:cNvSpPr>
            <a:spLocks noGrp="1"/>
          </p:cNvSpPr>
          <p:nvPr>
            <p:ph type="title"/>
          </p:nvPr>
        </p:nvSpPr>
        <p:spPr>
          <a:xfrm>
            <a:off x="838200" y="365126"/>
            <a:ext cx="10515600" cy="1194254"/>
          </a:xfrm>
        </p:spPr>
        <p:txBody>
          <a:bodyPr>
            <a:normAutofit fontScale="90000"/>
          </a:bodyPr>
          <a:lstStyle/>
          <a:p>
            <a:r>
              <a:rPr lang="en-GB" dirty="0"/>
              <a:t>How did students react?</a:t>
            </a:r>
            <a:br>
              <a:rPr lang="en-GB" dirty="0"/>
            </a:br>
            <a:endParaRPr lang="en-GB" dirty="0"/>
          </a:p>
        </p:txBody>
      </p:sp>
      <p:sp>
        <p:nvSpPr>
          <p:cNvPr id="5" name="Rectangle 1">
            <a:extLst>
              <a:ext uri="{FF2B5EF4-FFF2-40B4-BE49-F238E27FC236}">
                <a16:creationId xmlns:a16="http://schemas.microsoft.com/office/drawing/2014/main" id="{DC3BDA44-C8AE-4A8F-8224-639A43E70F5A}"/>
              </a:ext>
            </a:extLst>
          </p:cNvPr>
          <p:cNvSpPr>
            <a:spLocks noChangeArrowheads="1"/>
          </p:cNvSpPr>
          <p:nvPr/>
        </p:nvSpPr>
        <p:spPr bwMode="auto">
          <a:xfrm>
            <a:off x="-4855034" y="45011"/>
            <a:ext cx="2225772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Table 5: Attendance and views to date</a:t>
            </a:r>
            <a:endParaRPr kumimoji="0" lang="en-GB" altLang="en-US" sz="1800" b="0" i="0" u="none" strike="noStrike" cap="none" normalizeH="0" baseline="0">
              <a:ln>
                <a:noFill/>
              </a:ln>
              <a:solidFill>
                <a:schemeClr val="tx1"/>
              </a:solidFill>
              <a:effectLst/>
              <a:latin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20" name="Ink 19">
                <a:extLst>
                  <a:ext uri="{FF2B5EF4-FFF2-40B4-BE49-F238E27FC236}">
                    <a16:creationId xmlns:a16="http://schemas.microsoft.com/office/drawing/2014/main" id="{DB8086DB-0BBA-48C4-B485-B45B8CE0E8D9}"/>
                  </a:ext>
                </a:extLst>
              </p14:cNvPr>
              <p14:cNvContentPartPr/>
              <p14:nvPr/>
            </p14:nvContentPartPr>
            <p14:xfrm>
              <a:off x="4467523" y="3919564"/>
              <a:ext cx="84240" cy="170640"/>
            </p14:xfrm>
          </p:contentPart>
        </mc:Choice>
        <mc:Fallback xmlns="">
          <p:pic>
            <p:nvPicPr>
              <p:cNvPr id="20" name="Ink 19">
                <a:extLst>
                  <a:ext uri="{FF2B5EF4-FFF2-40B4-BE49-F238E27FC236}">
                    <a16:creationId xmlns:a16="http://schemas.microsoft.com/office/drawing/2014/main" id="{DB8086DB-0BBA-48C4-B485-B45B8CE0E8D9}"/>
                  </a:ext>
                </a:extLst>
              </p:cNvPr>
              <p:cNvPicPr/>
              <p:nvPr/>
            </p:nvPicPr>
            <p:blipFill>
              <a:blip r:embed="rId3"/>
              <a:stretch>
                <a:fillRect/>
              </a:stretch>
            </p:blipFill>
            <p:spPr>
              <a:xfrm>
                <a:off x="4458523" y="3910564"/>
                <a:ext cx="101880" cy="188280"/>
              </a:xfrm>
              <a:prstGeom prst="rect">
                <a:avLst/>
              </a:prstGeom>
            </p:spPr>
          </p:pic>
        </mc:Fallback>
      </mc:AlternateContent>
      <p:pic>
        <p:nvPicPr>
          <p:cNvPr id="7" name="Content Placeholder 6">
            <a:extLst>
              <a:ext uri="{FF2B5EF4-FFF2-40B4-BE49-F238E27FC236}">
                <a16:creationId xmlns:a16="http://schemas.microsoft.com/office/drawing/2014/main" id="{5CC70C3C-76CD-4536-8900-FE08D0282F7A}"/>
              </a:ext>
            </a:extLst>
          </p:cNvPr>
          <p:cNvPicPr>
            <a:picLocks noGrp="1" noChangeAspect="1"/>
          </p:cNvPicPr>
          <p:nvPr>
            <p:ph idx="1"/>
          </p:nvPr>
        </p:nvPicPr>
        <p:blipFill>
          <a:blip r:embed="rId4"/>
          <a:stretch>
            <a:fillRect/>
          </a:stretch>
        </p:blipFill>
        <p:spPr>
          <a:xfrm>
            <a:off x="562708" y="1559380"/>
            <a:ext cx="8382382" cy="4617583"/>
          </a:xfrm>
          <a:prstGeom prst="rect">
            <a:avLst/>
          </a:prstGeom>
        </p:spPr>
      </p:pic>
      <p:sp>
        <p:nvSpPr>
          <p:cNvPr id="8" name="TextBox 7">
            <a:extLst>
              <a:ext uri="{FF2B5EF4-FFF2-40B4-BE49-F238E27FC236}">
                <a16:creationId xmlns:a16="http://schemas.microsoft.com/office/drawing/2014/main" id="{EE0CA88C-4D92-4C46-BB4A-F08F23F2EB33}"/>
              </a:ext>
            </a:extLst>
          </p:cNvPr>
          <p:cNvSpPr txBox="1"/>
          <p:nvPr/>
        </p:nvSpPr>
        <p:spPr>
          <a:xfrm>
            <a:off x="9421586" y="1885950"/>
            <a:ext cx="2277835" cy="2031325"/>
          </a:xfrm>
          <a:prstGeom prst="rect">
            <a:avLst/>
          </a:prstGeom>
          <a:noFill/>
        </p:spPr>
        <p:txBody>
          <a:bodyPr wrap="square" rtlCol="0">
            <a:spAutoFit/>
          </a:bodyPr>
          <a:lstStyle/>
          <a:p>
            <a:r>
              <a:rPr lang="en-GB" dirty="0"/>
              <a:t>But the qualification routes have different numbers of students and tutorials and recorded tutorials on them </a:t>
            </a:r>
          </a:p>
          <a:p>
            <a:r>
              <a:rPr lang="en-GB" dirty="0"/>
              <a:t>So………….</a:t>
            </a:r>
          </a:p>
        </p:txBody>
      </p:sp>
    </p:spTree>
    <p:extLst>
      <p:ext uri="{BB962C8B-B14F-4D97-AF65-F5344CB8AC3E}">
        <p14:creationId xmlns:p14="http://schemas.microsoft.com/office/powerpoint/2010/main" val="2658288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0780-10C1-48F1-99D5-495A60B5BB3A}"/>
              </a:ext>
            </a:extLst>
          </p:cNvPr>
          <p:cNvSpPr>
            <a:spLocks noGrp="1"/>
          </p:cNvSpPr>
          <p:nvPr>
            <p:ph type="title"/>
          </p:nvPr>
        </p:nvSpPr>
        <p:spPr>
          <a:xfrm>
            <a:off x="870204" y="93016"/>
            <a:ext cx="10451592" cy="2031470"/>
          </a:xfrm>
        </p:spPr>
        <p:txBody>
          <a:bodyPr anchor="ctr">
            <a:normAutofit fontScale="90000"/>
          </a:bodyPr>
          <a:lstStyle/>
          <a:p>
            <a:r>
              <a:rPr lang="en-GB" dirty="0"/>
              <a:t>Another take is what elements do students find hard ? </a:t>
            </a:r>
            <a:r>
              <a:rPr lang="en-GB" sz="3600" i="1" dirty="0"/>
              <a:t>Ask them /look what they attend/look what recordings they keep revisiting</a:t>
            </a:r>
            <a:br>
              <a:rPr lang="en-GB" dirty="0"/>
            </a:br>
            <a:endParaRPr lang="en-GB" sz="2000" dirty="0">
              <a:solidFill>
                <a:srgbClr val="FF0000"/>
              </a:solidFill>
            </a:endParaRPr>
          </a:p>
        </p:txBody>
      </p:sp>
      <p:sp>
        <p:nvSpPr>
          <p:cNvPr id="9" name="Rectangle 8">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hart 6">
            <a:extLst>
              <a:ext uri="{FF2B5EF4-FFF2-40B4-BE49-F238E27FC236}">
                <a16:creationId xmlns:a16="http://schemas.microsoft.com/office/drawing/2014/main" id="{F0B0FBD3-52D0-4C87-89D0-F14FCED6ABFC}"/>
              </a:ext>
            </a:extLst>
          </p:cNvPr>
          <p:cNvGraphicFramePr>
            <a:graphicFrameLocks/>
          </p:cNvGraphicFramePr>
          <p:nvPr>
            <p:extLst>
              <p:ext uri="{D42A27DB-BD31-4B8C-83A1-F6EECF244321}">
                <p14:modId xmlns:p14="http://schemas.microsoft.com/office/powerpoint/2010/main" val="1704025567"/>
              </p:ext>
            </p:extLst>
          </p:nvPr>
        </p:nvGraphicFramePr>
        <p:xfrm>
          <a:off x="1556361" y="2139529"/>
          <a:ext cx="9634765" cy="46254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1853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967CE-3224-472C-9724-14C1E44281F4}"/>
              </a:ext>
            </a:extLst>
          </p:cNvPr>
          <p:cNvSpPr>
            <a:spLocks noGrp="1"/>
          </p:cNvSpPr>
          <p:nvPr>
            <p:ph type="title" idx="4294967295"/>
          </p:nvPr>
        </p:nvSpPr>
        <p:spPr>
          <a:xfrm>
            <a:off x="476983" y="389251"/>
            <a:ext cx="7981217" cy="1823269"/>
          </a:xfrm>
        </p:spPr>
        <p:txBody>
          <a:bodyPr anchor="ctr">
            <a:normAutofit fontScale="90000"/>
          </a:bodyPr>
          <a:lstStyle/>
          <a:p>
            <a:r>
              <a:rPr lang="en-GB" dirty="0"/>
              <a:t>Viewed a slightly different way </a:t>
            </a:r>
            <a:br>
              <a:rPr lang="en-GB" dirty="0"/>
            </a:br>
            <a:br>
              <a:rPr lang="en-GB" dirty="0"/>
            </a:br>
            <a:r>
              <a:rPr lang="en-GB" sz="3100" dirty="0"/>
              <a:t>So students attend their qualification route tutorials but watch the recordings of the core tutorials </a:t>
            </a:r>
          </a:p>
        </p:txBody>
      </p:sp>
      <p:pic>
        <p:nvPicPr>
          <p:cNvPr id="9" name="Picture 8">
            <a:extLst>
              <a:ext uri="{FF2B5EF4-FFF2-40B4-BE49-F238E27FC236}">
                <a16:creationId xmlns:a16="http://schemas.microsoft.com/office/drawing/2014/main" id="{4E546A9F-6669-4BE9-A9CE-AD6418ED7EA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647749" y="389252"/>
            <a:ext cx="3111138" cy="2093329"/>
          </a:xfrm>
          <a:prstGeom prst="rect">
            <a:avLst/>
          </a:prstGeom>
        </p:spPr>
      </p:pic>
      <p:sp>
        <p:nvSpPr>
          <p:cNvPr id="11" name="TextBox 10">
            <a:extLst>
              <a:ext uri="{FF2B5EF4-FFF2-40B4-BE49-F238E27FC236}">
                <a16:creationId xmlns:a16="http://schemas.microsoft.com/office/drawing/2014/main" id="{CB77BE17-CFFB-45A6-A04A-49630681022E}"/>
              </a:ext>
            </a:extLst>
          </p:cNvPr>
          <p:cNvSpPr txBox="1"/>
          <p:nvPr/>
        </p:nvSpPr>
        <p:spPr>
          <a:xfrm>
            <a:off x="8533449" y="2387411"/>
            <a:ext cx="2782398" cy="230832"/>
          </a:xfrm>
          <a:prstGeom prst="rect">
            <a:avLst/>
          </a:prstGeom>
          <a:noFill/>
        </p:spPr>
        <p:txBody>
          <a:bodyPr wrap="square" rtlCol="0">
            <a:spAutoFit/>
          </a:bodyPr>
          <a:lstStyle/>
          <a:p>
            <a:r>
              <a:rPr lang="en-GB" sz="900" dirty="0">
                <a:hlinkClick r:id="rId3" tooltip="https://scope.bccampus.ca/course/view.php?id=477"/>
              </a:rPr>
              <a:t>This Photo</a:t>
            </a:r>
            <a:r>
              <a:rPr lang="en-GB" sz="900" dirty="0"/>
              <a:t> by Unknown Author is licensed under </a:t>
            </a:r>
            <a:r>
              <a:rPr lang="en-GB" sz="900" dirty="0">
                <a:hlinkClick r:id="rId4" tooltip="https://creativecommons.org/licenses/by/3.0/"/>
              </a:rPr>
              <a:t>CC BY</a:t>
            </a:r>
            <a:endParaRPr lang="en-GB" sz="900" dirty="0"/>
          </a:p>
        </p:txBody>
      </p:sp>
      <p:graphicFrame>
        <p:nvGraphicFramePr>
          <p:cNvPr id="6" name="Chart 5">
            <a:extLst>
              <a:ext uri="{FF2B5EF4-FFF2-40B4-BE49-F238E27FC236}">
                <a16:creationId xmlns:a16="http://schemas.microsoft.com/office/drawing/2014/main" id="{BB5583FA-3275-4FDA-8644-C7C02696A528}"/>
              </a:ext>
            </a:extLst>
          </p:cNvPr>
          <p:cNvGraphicFramePr>
            <a:graphicFrameLocks/>
          </p:cNvGraphicFramePr>
          <p:nvPr>
            <p:extLst>
              <p:ext uri="{D42A27DB-BD31-4B8C-83A1-F6EECF244321}">
                <p14:modId xmlns:p14="http://schemas.microsoft.com/office/powerpoint/2010/main" val="728387997"/>
              </p:ext>
            </p:extLst>
          </p:nvPr>
        </p:nvGraphicFramePr>
        <p:xfrm>
          <a:off x="347387" y="2792186"/>
          <a:ext cx="5326792" cy="320203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a:extLst>
              <a:ext uri="{FF2B5EF4-FFF2-40B4-BE49-F238E27FC236}">
                <a16:creationId xmlns:a16="http://schemas.microsoft.com/office/drawing/2014/main" id="{348FA934-2B23-4DD8-B630-B8411DA2525D}"/>
              </a:ext>
            </a:extLst>
          </p:cNvPr>
          <p:cNvGraphicFramePr>
            <a:graphicFrameLocks/>
          </p:cNvGraphicFramePr>
          <p:nvPr>
            <p:extLst>
              <p:ext uri="{D42A27DB-BD31-4B8C-83A1-F6EECF244321}">
                <p14:modId xmlns:p14="http://schemas.microsoft.com/office/powerpoint/2010/main" val="3924597273"/>
              </p:ext>
            </p:extLst>
          </p:nvPr>
        </p:nvGraphicFramePr>
        <p:xfrm>
          <a:off x="6208667" y="2868158"/>
          <a:ext cx="5212080"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139666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918936-0663-445A-836F-F333EE2E84B7}"/>
              </a:ext>
            </a:extLst>
          </p:cNvPr>
          <p:cNvSpPr txBox="1"/>
          <p:nvPr/>
        </p:nvSpPr>
        <p:spPr>
          <a:xfrm>
            <a:off x="424542" y="498021"/>
            <a:ext cx="9984921" cy="5355312"/>
          </a:xfrm>
          <a:prstGeom prst="rect">
            <a:avLst/>
          </a:prstGeom>
          <a:noFill/>
        </p:spPr>
        <p:txBody>
          <a:bodyPr wrap="square" rtlCol="0">
            <a:spAutoFit/>
          </a:bodyPr>
          <a:lstStyle/>
          <a:p>
            <a:endParaRPr lang="en-GB" dirty="0"/>
          </a:p>
          <a:p>
            <a:pPr marL="285750" indent="-285750">
              <a:buFontTx/>
              <a:buChar char="-"/>
            </a:pPr>
            <a:r>
              <a:rPr lang="en-GB" dirty="0"/>
              <a:t>Contributed to building a sense of community  - some of the forums were very active</a:t>
            </a:r>
          </a:p>
          <a:p>
            <a:pPr marL="285750" indent="-285750">
              <a:buFontTx/>
              <a:buChar char="-"/>
            </a:pPr>
            <a:endParaRPr lang="en-GB" dirty="0"/>
          </a:p>
          <a:p>
            <a:pPr marL="285750" indent="-285750">
              <a:buFontTx/>
              <a:buChar char="-"/>
            </a:pPr>
            <a:r>
              <a:rPr lang="en-GB" dirty="0"/>
              <a:t>Associate lecturers really appreciated having time to spend with their tutor group  and enjoyed running tutor group only session and having non Q31/Q36 groups- the second year there was no need to “encourage” tutors to take non Maths and Stats tutor groups</a:t>
            </a:r>
          </a:p>
          <a:p>
            <a:pPr marL="285750" indent="-285750">
              <a:buFontTx/>
              <a:buChar char="-"/>
            </a:pPr>
            <a:endParaRPr lang="en-GB" dirty="0"/>
          </a:p>
          <a:p>
            <a:pPr marL="285750" indent="-285750">
              <a:buFontTx/>
              <a:buChar char="-"/>
            </a:pPr>
            <a:r>
              <a:rPr lang="en-GB" dirty="0"/>
              <a:t>Students seemed to welcome</a:t>
            </a:r>
          </a:p>
          <a:p>
            <a:endParaRPr lang="en-GB" dirty="0"/>
          </a:p>
          <a:p>
            <a:r>
              <a:rPr lang="en-GB" sz="1800" i="1" dirty="0">
                <a:effectLst/>
                <a:latin typeface="Arial" panose="020B0604020202020204" pitchFamily="34" charset="0"/>
                <a:ea typeface="Calibri" panose="020F0502020204030204" pitchFamily="34" charset="0"/>
                <a:cs typeface="Arial" panose="020B0604020202020204" pitchFamily="34" charset="0"/>
              </a:rPr>
              <a:t>“Compared to previous modules I had studied, M248 was definitely the best in terms of tutor approach, forum discussion structure, efforts to make every student to feel inclusive, </a:t>
            </a:r>
          </a:p>
          <a:p>
            <a:r>
              <a:rPr lang="en-GB" sz="1800" i="1" dirty="0">
                <a:effectLst/>
                <a:latin typeface="Arial" panose="020B0604020202020204" pitchFamily="34" charset="0"/>
                <a:ea typeface="Calibri" panose="020F0502020204030204" pitchFamily="34" charset="0"/>
                <a:cs typeface="Arial" panose="020B0604020202020204" pitchFamily="34" charset="0"/>
              </a:rPr>
              <a:t>being aware that students come from different backgrounds, </a:t>
            </a:r>
          </a:p>
          <a:p>
            <a:r>
              <a:rPr lang="en-GB" sz="1800" i="1" dirty="0">
                <a:effectLst/>
                <a:latin typeface="Arial" panose="020B0604020202020204" pitchFamily="34" charset="0"/>
                <a:ea typeface="Calibri" panose="020F0502020204030204" pitchFamily="34" charset="0"/>
                <a:cs typeface="Arial" panose="020B0604020202020204" pitchFamily="34" charset="0"/>
              </a:rPr>
              <a:t>and reflecting this in tutor groups arrangements as well as specifically orientated tutorials. Thank you.”</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dirty="0"/>
          </a:p>
          <a:p>
            <a:endParaRPr lang="en-GB" dirty="0"/>
          </a:p>
          <a:p>
            <a:pPr marL="285750" indent="-285750">
              <a:buFontTx/>
              <a:buChar char="-"/>
            </a:pPr>
            <a:endParaRPr lang="en-GB" dirty="0"/>
          </a:p>
          <a:p>
            <a:pPr marL="285750" indent="-285750">
              <a:buFontTx/>
              <a:buChar char="-"/>
            </a:pPr>
            <a:endParaRPr lang="en-GB" dirty="0"/>
          </a:p>
          <a:p>
            <a:pPr marL="285750" indent="-285750">
              <a:buFontTx/>
              <a:buChar char="-"/>
            </a:pPr>
            <a:endParaRPr lang="en-GB" dirty="0"/>
          </a:p>
        </p:txBody>
      </p:sp>
      <p:sp>
        <p:nvSpPr>
          <p:cNvPr id="3" name="TextBox 2">
            <a:extLst>
              <a:ext uri="{FF2B5EF4-FFF2-40B4-BE49-F238E27FC236}">
                <a16:creationId xmlns:a16="http://schemas.microsoft.com/office/drawing/2014/main" id="{A6540207-D3A4-4961-8437-DEFFBB70F8D1}"/>
              </a:ext>
            </a:extLst>
          </p:cNvPr>
          <p:cNvSpPr txBox="1"/>
          <p:nvPr/>
        </p:nvSpPr>
        <p:spPr>
          <a:xfrm>
            <a:off x="685799" y="313355"/>
            <a:ext cx="9101296" cy="369332"/>
          </a:xfrm>
          <a:prstGeom prst="rect">
            <a:avLst/>
          </a:prstGeom>
          <a:solidFill>
            <a:schemeClr val="accent1">
              <a:lumMod val="20000"/>
              <a:lumOff val="80000"/>
            </a:schemeClr>
          </a:solidFill>
        </p:spPr>
        <p:txBody>
          <a:bodyPr wrap="square" rtlCol="0">
            <a:spAutoFit/>
          </a:bodyPr>
          <a:lstStyle/>
          <a:p>
            <a:r>
              <a:rPr lang="en-GB" dirty="0"/>
              <a:t>Conclusions</a:t>
            </a:r>
          </a:p>
        </p:txBody>
      </p:sp>
    </p:spTree>
    <p:extLst>
      <p:ext uri="{BB962C8B-B14F-4D97-AF65-F5344CB8AC3E}">
        <p14:creationId xmlns:p14="http://schemas.microsoft.com/office/powerpoint/2010/main" val="357064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072C-7CB6-40A5-BD2B-777AF30EA4E8}"/>
              </a:ext>
            </a:extLst>
          </p:cNvPr>
          <p:cNvSpPr>
            <a:spLocks noGrp="1"/>
          </p:cNvSpPr>
          <p:nvPr>
            <p:ph type="title"/>
          </p:nvPr>
        </p:nvSpPr>
        <p:spPr/>
        <p:txBody>
          <a:bodyPr>
            <a:normAutofit fontScale="90000"/>
          </a:bodyPr>
          <a:lstStyle/>
          <a:p>
            <a:br>
              <a:rPr lang="en-GB" dirty="0"/>
            </a:br>
            <a:br>
              <a:rPr lang="en-GB" dirty="0"/>
            </a:br>
            <a:br>
              <a:rPr lang="en-GB" dirty="0"/>
            </a:br>
            <a:br>
              <a:rPr lang="en-GB" dirty="0"/>
            </a:br>
            <a:br>
              <a:rPr lang="en-GB" dirty="0"/>
            </a:br>
            <a:br>
              <a:rPr lang="en-GB" dirty="0"/>
            </a:br>
            <a:br>
              <a:rPr lang="en-GB" dirty="0"/>
            </a:br>
            <a:r>
              <a:rPr lang="en-GB" dirty="0"/>
              <a:t>Thank you and questions?</a:t>
            </a:r>
            <a:br>
              <a:rPr lang="en-GB" dirty="0"/>
            </a:br>
            <a:endParaRPr lang="en-GB" dirty="0"/>
          </a:p>
        </p:txBody>
      </p:sp>
      <p:sp>
        <p:nvSpPr>
          <p:cNvPr id="3" name="Content Placeholder 2">
            <a:extLst>
              <a:ext uri="{FF2B5EF4-FFF2-40B4-BE49-F238E27FC236}">
                <a16:creationId xmlns:a16="http://schemas.microsoft.com/office/drawing/2014/main" id="{C75B1A67-4386-482C-80C3-B3A873B01F14}"/>
              </a:ext>
            </a:extLst>
          </p:cNvPr>
          <p:cNvSpPr>
            <a:spLocks noGrp="1"/>
          </p:cNvSpPr>
          <p:nvPr>
            <p:ph idx="1"/>
          </p:nvPr>
        </p:nvSpPr>
        <p:spPr>
          <a:xfrm>
            <a:off x="838200" y="4170066"/>
            <a:ext cx="10515600" cy="1959430"/>
          </a:xfrm>
        </p:spPr>
        <p:txBody>
          <a:bodyPr/>
          <a:lstStyle/>
          <a:p>
            <a:endParaRPr lang="en-GB" dirty="0"/>
          </a:p>
          <a:p>
            <a:pPr marL="0" indent="0">
              <a:buNone/>
            </a:pPr>
            <a:endParaRPr lang="en-GB" dirty="0"/>
          </a:p>
          <a:p>
            <a:pPr marL="0" indent="0">
              <a:buNone/>
            </a:pPr>
            <a:r>
              <a:rPr lang="en-GB" dirty="0"/>
              <a:t>Further details from Carol.Calvert@open.ac.uk or Rachel.Hilliam@open.ac.uk</a:t>
            </a:r>
          </a:p>
        </p:txBody>
      </p:sp>
    </p:spTree>
    <p:extLst>
      <p:ext uri="{BB962C8B-B14F-4D97-AF65-F5344CB8AC3E}">
        <p14:creationId xmlns:p14="http://schemas.microsoft.com/office/powerpoint/2010/main" val="3359631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643875-562D-4479-A6BB-C39C3ADA69EB}"/>
              </a:ext>
            </a:extLst>
          </p:cNvPr>
          <p:cNvSpPr/>
          <p:nvPr/>
        </p:nvSpPr>
        <p:spPr>
          <a:xfrm>
            <a:off x="454193" y="678948"/>
            <a:ext cx="10066565" cy="6278642"/>
          </a:xfrm>
          <a:prstGeom prst="rect">
            <a:avLst/>
          </a:prstGeom>
        </p:spPr>
        <p:txBody>
          <a:bodyPr wrap="square">
            <a:spAutoFit/>
          </a:bodyPr>
          <a:lstStyle/>
          <a:p>
            <a:endParaRPr lang="en-GB" dirty="0"/>
          </a:p>
          <a:p>
            <a:r>
              <a:rPr lang="en-GB" sz="2400" dirty="0"/>
              <a:t> The original course was designed and written by members of the school of Mathematics and Statistics as a part of Maths and Statistics qualification.</a:t>
            </a:r>
          </a:p>
          <a:p>
            <a:endParaRPr lang="en-GB" sz="2400" dirty="0"/>
          </a:p>
          <a:p>
            <a:r>
              <a:rPr lang="en-GB" sz="2400" dirty="0"/>
              <a:t>The  course was re written for 2017 when there were 372 students registered. This year we expect just over double that number of students to be  registered.</a:t>
            </a:r>
          </a:p>
          <a:p>
            <a:endParaRPr lang="en-GB" sz="2400" dirty="0"/>
          </a:p>
          <a:p>
            <a:r>
              <a:rPr lang="en-GB" sz="2400" dirty="0"/>
              <a:t>The vast majority of the 18 Associate lecturers in 2017 are still tutoring the module and  they were used to working with students on Maths/Statistics qualifications . The majority of the students in 2021 are NOT on  Maths and Statistics  qualifications. </a:t>
            </a:r>
          </a:p>
          <a:p>
            <a:endParaRPr lang="en-GB" sz="2400" dirty="0"/>
          </a:p>
          <a:p>
            <a:r>
              <a:rPr lang="en-GB" sz="2400" dirty="0"/>
              <a:t>The course is now compulsory for students talking Economics and  Data science as well as being increasingly popular with students on other degree pathways.</a:t>
            </a:r>
          </a:p>
          <a:p>
            <a:endParaRPr lang="en-GB" sz="2400" dirty="0"/>
          </a:p>
          <a:p>
            <a:r>
              <a:rPr lang="en-GB" sz="2400" dirty="0"/>
              <a:t>Exam pass rates results have consistently  been higher for students on the Maths and Stats degree pathway  </a:t>
            </a:r>
          </a:p>
        </p:txBody>
      </p:sp>
      <p:sp>
        <p:nvSpPr>
          <p:cNvPr id="5" name="Title 3">
            <a:extLst>
              <a:ext uri="{FF2B5EF4-FFF2-40B4-BE49-F238E27FC236}">
                <a16:creationId xmlns:a16="http://schemas.microsoft.com/office/drawing/2014/main" id="{816469E4-1762-4872-B3B2-FFC67268C531}"/>
              </a:ext>
            </a:extLst>
          </p:cNvPr>
          <p:cNvSpPr txBox="1">
            <a:spLocks/>
          </p:cNvSpPr>
          <p:nvPr/>
        </p:nvSpPr>
        <p:spPr>
          <a:xfrm>
            <a:off x="454193" y="5389"/>
            <a:ext cx="10515600" cy="94057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GB" dirty="0">
                <a:solidFill>
                  <a:schemeClr val="tx1"/>
                </a:solidFill>
              </a:rPr>
              <a:t> Just a  reminder :Analysing data</a:t>
            </a:r>
          </a:p>
        </p:txBody>
      </p:sp>
    </p:spTree>
    <p:extLst>
      <p:ext uri="{BB962C8B-B14F-4D97-AF65-F5344CB8AC3E}">
        <p14:creationId xmlns:p14="http://schemas.microsoft.com/office/powerpoint/2010/main" val="58657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3C166-145A-461F-83E3-BEECBBAB99A2}"/>
              </a:ext>
            </a:extLst>
          </p:cNvPr>
          <p:cNvSpPr>
            <a:spLocks noGrp="1"/>
          </p:cNvSpPr>
          <p:nvPr>
            <p:ph type="title"/>
          </p:nvPr>
        </p:nvSpPr>
        <p:spPr>
          <a:xfrm>
            <a:off x="870204" y="622893"/>
            <a:ext cx="10451592" cy="748707"/>
          </a:xfrm>
        </p:spPr>
        <p:txBody>
          <a:bodyPr anchor="ctr">
            <a:normAutofit fontScale="90000"/>
          </a:bodyPr>
          <a:lstStyle/>
          <a:p>
            <a:br>
              <a:rPr lang="en-GB" sz="2800" dirty="0"/>
            </a:br>
            <a:r>
              <a:rPr lang="en-GB" sz="2800" dirty="0"/>
              <a:t> So why change?  One view is pass rates </a:t>
            </a:r>
            <a:br>
              <a:rPr lang="en-GB" sz="2800" dirty="0"/>
            </a:br>
            <a:endParaRPr lang="en-GB" sz="2800" dirty="0"/>
          </a:p>
        </p:txBody>
      </p:sp>
      <p:sp>
        <p:nvSpPr>
          <p:cNvPr id="9" name="Rectangle 8">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Content Placeholder 3">
            <a:extLst>
              <a:ext uri="{FF2B5EF4-FFF2-40B4-BE49-F238E27FC236}">
                <a16:creationId xmlns:a16="http://schemas.microsoft.com/office/drawing/2014/main" id="{6F05FDA2-23E7-4EA4-A005-195974BBEB49}"/>
              </a:ext>
            </a:extLst>
          </p:cNvPr>
          <p:cNvGraphicFramePr>
            <a:graphicFrameLocks noGrp="1"/>
          </p:cNvGraphicFramePr>
          <p:nvPr>
            <p:ph idx="1"/>
            <p:extLst>
              <p:ext uri="{D42A27DB-BD31-4B8C-83A1-F6EECF244321}">
                <p14:modId xmlns:p14="http://schemas.microsoft.com/office/powerpoint/2010/main" val="780138522"/>
              </p:ext>
            </p:extLst>
          </p:nvPr>
        </p:nvGraphicFramePr>
        <p:xfrm>
          <a:off x="1000874" y="2124486"/>
          <a:ext cx="10190252" cy="387874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ACF93CCD-76FB-49DE-B0CB-E967DBBA540E}"/>
              </a:ext>
            </a:extLst>
          </p:cNvPr>
          <p:cNvSpPr txBox="1"/>
          <p:nvPr/>
        </p:nvSpPr>
        <p:spPr>
          <a:xfrm>
            <a:off x="732144" y="622893"/>
            <a:ext cx="9555982" cy="668215"/>
          </a:xfrm>
          <a:prstGeom prst="rect">
            <a:avLst/>
          </a:prstGeom>
          <a:solidFill>
            <a:schemeClr val="accent5">
              <a:lumMod val="40000"/>
              <a:lumOff val="60000"/>
              <a:alpha val="30000"/>
            </a:schemeClr>
          </a:solidFill>
        </p:spPr>
        <p:txBody>
          <a:bodyPr wrap="square" rtlCol="0">
            <a:spAutoFit/>
          </a:bodyPr>
          <a:lstStyle/>
          <a:p>
            <a:endParaRPr lang="en-GB" dirty="0"/>
          </a:p>
        </p:txBody>
      </p:sp>
    </p:spTree>
    <p:extLst>
      <p:ext uri="{BB962C8B-B14F-4D97-AF65-F5344CB8AC3E}">
        <p14:creationId xmlns:p14="http://schemas.microsoft.com/office/powerpoint/2010/main" val="2554738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7790654A-1AB5-4E67-88FB-65ECF31F1930}"/>
              </a:ext>
            </a:extLst>
          </p:cNvPr>
          <p:cNvGraphicFramePr>
            <a:graphicFrameLocks noGrp="1"/>
          </p:cNvGraphicFramePr>
          <p:nvPr>
            <p:ph idx="1"/>
            <p:extLst>
              <p:ext uri="{D42A27DB-BD31-4B8C-83A1-F6EECF244321}">
                <p14:modId xmlns:p14="http://schemas.microsoft.com/office/powerpoint/2010/main" val="2840523730"/>
              </p:ext>
            </p:extLst>
          </p:nvPr>
        </p:nvGraphicFramePr>
        <p:xfrm>
          <a:off x="493868" y="1577591"/>
          <a:ext cx="11443792" cy="5044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3">
            <a:extLst>
              <a:ext uri="{FF2B5EF4-FFF2-40B4-BE49-F238E27FC236}">
                <a16:creationId xmlns:a16="http://schemas.microsoft.com/office/drawing/2014/main" id="{E2558AFD-3CF0-495E-AF04-7BEB45447654}"/>
              </a:ext>
            </a:extLst>
          </p:cNvPr>
          <p:cNvSpPr txBox="1">
            <a:spLocks/>
          </p:cNvSpPr>
          <p:nvPr/>
        </p:nvSpPr>
        <p:spPr>
          <a:xfrm>
            <a:off x="574256" y="236136"/>
            <a:ext cx="10515600" cy="118083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GB" b="1" dirty="0">
                <a:solidFill>
                  <a:schemeClr val="tx1"/>
                </a:solidFill>
              </a:rPr>
              <a:t>Changing “Analysing Data” to create more of a community  for students</a:t>
            </a:r>
          </a:p>
        </p:txBody>
      </p:sp>
    </p:spTree>
    <p:extLst>
      <p:ext uri="{BB962C8B-B14F-4D97-AF65-F5344CB8AC3E}">
        <p14:creationId xmlns:p14="http://schemas.microsoft.com/office/powerpoint/2010/main" val="1826922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B487EA-0149-4645-872C-82F80CA26246}"/>
              </a:ext>
            </a:extLst>
          </p:cNvPr>
          <p:cNvSpPr>
            <a:spLocks noGrp="1"/>
          </p:cNvSpPr>
          <p:nvPr>
            <p:ph idx="1"/>
          </p:nvPr>
        </p:nvSpPr>
        <p:spPr>
          <a:xfrm>
            <a:off x="838200" y="1825625"/>
            <a:ext cx="10515600" cy="4787446"/>
          </a:xfrm>
        </p:spPr>
        <p:txBody>
          <a:bodyPr>
            <a:normAutofit fontScale="92500" lnSpcReduction="10000"/>
          </a:bodyPr>
          <a:lstStyle/>
          <a:p>
            <a:pPr marL="0" indent="0">
              <a:buNone/>
            </a:pPr>
            <a:r>
              <a:rPr lang="en-GB" dirty="0"/>
              <a:t>1. Students learn best what they practice and perform on their own. </a:t>
            </a:r>
          </a:p>
          <a:p>
            <a:pPr marL="0" indent="0">
              <a:buNone/>
            </a:pPr>
            <a:r>
              <a:rPr lang="en-GB" dirty="0"/>
              <a:t>2. Knowledge tends to be specific to the context in which it is learned. </a:t>
            </a:r>
          </a:p>
          <a:p>
            <a:pPr marL="0" indent="0">
              <a:buNone/>
            </a:pPr>
            <a:r>
              <a:rPr lang="en-GB" dirty="0"/>
              <a:t>3. Learning is more efficient when students receive </a:t>
            </a:r>
            <a:r>
              <a:rPr lang="en-GB" dirty="0" err="1"/>
              <a:t>realtime</a:t>
            </a:r>
            <a:r>
              <a:rPr lang="en-GB" dirty="0"/>
              <a:t> feedback on errors. </a:t>
            </a:r>
          </a:p>
          <a:p>
            <a:pPr marL="0" indent="0">
              <a:buNone/>
            </a:pPr>
            <a:r>
              <a:rPr lang="en-GB" dirty="0"/>
              <a:t>4. Learning involves integrating new knowledge with existing knowledge. </a:t>
            </a:r>
          </a:p>
          <a:p>
            <a:pPr marL="0" indent="0">
              <a:buNone/>
            </a:pPr>
            <a:r>
              <a:rPr lang="en-GB" dirty="0"/>
              <a:t>5. Learning becomes less efficient as the mental load students must carry increases. </a:t>
            </a:r>
          </a:p>
          <a:p>
            <a:pPr marL="0" indent="0">
              <a:buNone/>
            </a:pPr>
            <a:endParaRPr lang="en-GB" dirty="0"/>
          </a:p>
          <a:p>
            <a:pPr marL="0" indent="0">
              <a:buNone/>
            </a:pPr>
            <a:endParaRPr lang="en-GB" dirty="0"/>
          </a:p>
          <a:p>
            <a:pPr marL="0" indent="0">
              <a:buNone/>
            </a:pPr>
            <a:endParaRPr lang="en-GB" sz="1600" dirty="0">
              <a:solidFill>
                <a:srgbClr val="333333"/>
              </a:solidFill>
              <a:latin typeface="Open Sans"/>
            </a:endParaRPr>
          </a:p>
          <a:p>
            <a:pPr marL="0" indent="0">
              <a:buNone/>
            </a:pPr>
            <a:r>
              <a:rPr lang="en-GB" sz="1600" dirty="0" err="1">
                <a:solidFill>
                  <a:srgbClr val="333333"/>
                </a:solidFill>
                <a:latin typeface="Open Sans"/>
              </a:rPr>
              <a:t>Tishkovskaya</a:t>
            </a:r>
            <a:r>
              <a:rPr lang="en-GB" sz="1600" dirty="0">
                <a:solidFill>
                  <a:srgbClr val="333333"/>
                </a:solidFill>
                <a:latin typeface="Open Sans"/>
              </a:rPr>
              <a:t>, S., and G. A. Lancaster. 2012. “Statistical Education in the 21st Century: A Review of Challenges, Teaching Innovations and Strategies for Reform.” </a:t>
            </a:r>
            <a:r>
              <a:rPr lang="en-GB" sz="1600" i="1" dirty="0">
                <a:solidFill>
                  <a:srgbClr val="333333"/>
                </a:solidFill>
                <a:latin typeface="Open Sans"/>
              </a:rPr>
              <a:t>Journal of Statistics Education</a:t>
            </a:r>
            <a:r>
              <a:rPr lang="en-GB" sz="1600" dirty="0">
                <a:solidFill>
                  <a:srgbClr val="333333"/>
                </a:solidFill>
                <a:latin typeface="Open Sans"/>
              </a:rPr>
              <a:t> 20 (2): 1–56.</a:t>
            </a:r>
            <a:endParaRPr lang="en-GB" sz="1600" dirty="0"/>
          </a:p>
          <a:p>
            <a:pPr marL="0" indent="0">
              <a:buNone/>
            </a:pPr>
            <a:endParaRPr lang="en-GB" sz="1600" dirty="0"/>
          </a:p>
        </p:txBody>
      </p:sp>
      <p:sp>
        <p:nvSpPr>
          <p:cNvPr id="4" name="Title 3">
            <a:extLst>
              <a:ext uri="{FF2B5EF4-FFF2-40B4-BE49-F238E27FC236}">
                <a16:creationId xmlns:a16="http://schemas.microsoft.com/office/drawing/2014/main" id="{75F485E1-26FA-49E8-BBD7-1161268EF174}"/>
              </a:ext>
            </a:extLst>
          </p:cNvPr>
          <p:cNvSpPr>
            <a:spLocks noGrp="1"/>
          </p:cNvSpPr>
          <p:nvPr>
            <p:ph type="title"/>
          </p:nvPr>
        </p:nvSpPr>
        <p:spPr>
          <a:xfrm>
            <a:off x="838200" y="365125"/>
            <a:ext cx="10515600" cy="132556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Learning theory re the students</a:t>
            </a:r>
          </a:p>
        </p:txBody>
      </p:sp>
      <p:pic>
        <p:nvPicPr>
          <p:cNvPr id="5" name="Picture 4">
            <a:extLst>
              <a:ext uri="{FF2B5EF4-FFF2-40B4-BE49-F238E27FC236}">
                <a16:creationId xmlns:a16="http://schemas.microsoft.com/office/drawing/2014/main" id="{51B134DC-BFF4-424C-AD83-03F36BCE8141}"/>
              </a:ext>
            </a:extLst>
          </p:cNvPr>
          <p:cNvPicPr>
            <a:picLocks noChangeAspect="1"/>
          </p:cNvPicPr>
          <p:nvPr/>
        </p:nvPicPr>
        <p:blipFill>
          <a:blip r:embed="rId2"/>
          <a:stretch>
            <a:fillRect/>
          </a:stretch>
        </p:blipFill>
        <p:spPr>
          <a:xfrm>
            <a:off x="838200" y="4937718"/>
            <a:ext cx="7232375" cy="502971"/>
          </a:xfrm>
          <a:prstGeom prst="rect">
            <a:avLst/>
          </a:prstGeom>
        </p:spPr>
      </p:pic>
    </p:spTree>
    <p:extLst>
      <p:ext uri="{BB962C8B-B14F-4D97-AF65-F5344CB8AC3E}">
        <p14:creationId xmlns:p14="http://schemas.microsoft.com/office/powerpoint/2010/main" val="4162485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B487EA-0149-4645-872C-82F80CA26246}"/>
              </a:ext>
            </a:extLst>
          </p:cNvPr>
          <p:cNvSpPr>
            <a:spLocks noGrp="1"/>
          </p:cNvSpPr>
          <p:nvPr>
            <p:ph idx="1"/>
          </p:nvPr>
        </p:nvSpPr>
        <p:spPr>
          <a:xfrm>
            <a:off x="838200" y="2044755"/>
            <a:ext cx="10515600" cy="3004792"/>
          </a:xfrm>
        </p:spPr>
        <p:txBody>
          <a:bodyPr>
            <a:normAutofit fontScale="77500" lnSpcReduction="20000"/>
          </a:bodyPr>
          <a:lstStyle/>
          <a:p>
            <a:pPr marL="0" indent="0">
              <a:buNone/>
            </a:pPr>
            <a:r>
              <a:rPr lang="en-GB" dirty="0"/>
              <a:t>  -Acceptance of reasons for change- by tutors / school / Economics and Open degree</a:t>
            </a:r>
          </a:p>
          <a:p>
            <a:pPr marL="0" indent="0">
              <a:buNone/>
            </a:pPr>
            <a:endParaRPr lang="en-GB" dirty="0"/>
          </a:p>
          <a:p>
            <a:pPr>
              <a:buFontTx/>
              <a:buChar char="-"/>
            </a:pPr>
            <a:r>
              <a:rPr lang="en-GB" dirty="0"/>
              <a:t>Micro politics- within tutors/school/ other schools</a:t>
            </a:r>
          </a:p>
          <a:p>
            <a:pPr>
              <a:buFontTx/>
              <a:buChar char="-"/>
            </a:pPr>
            <a:endParaRPr lang="en-GB" dirty="0"/>
          </a:p>
          <a:p>
            <a:pPr>
              <a:buFontTx/>
              <a:buChar char="-"/>
            </a:pPr>
            <a:r>
              <a:rPr lang="en-GB" dirty="0"/>
              <a:t>Concept of fair distribution of workload- within tutors</a:t>
            </a:r>
          </a:p>
          <a:p>
            <a:pPr>
              <a:buFontTx/>
              <a:buChar char="-"/>
            </a:pPr>
            <a:endParaRPr lang="en-GB" dirty="0"/>
          </a:p>
          <a:p>
            <a:pPr>
              <a:buFontTx/>
              <a:buChar char="-"/>
            </a:pPr>
            <a:r>
              <a:rPr lang="en-GB" dirty="0"/>
              <a:t>“Implementation mediated by personal beliefs about the </a:t>
            </a:r>
            <a:r>
              <a:rPr lang="en-GB" dirty="0" err="1"/>
              <a:t>content,normative</a:t>
            </a:r>
            <a:r>
              <a:rPr lang="en-GB" dirty="0"/>
              <a:t> ideas about good teaching and  structural reality(i.e. </a:t>
            </a:r>
            <a:r>
              <a:rPr lang="en-GB" dirty="0" err="1"/>
              <a:t>subcultures,roles,positions</a:t>
            </a:r>
            <a:r>
              <a:rPr lang="en-GB" dirty="0"/>
              <a:t>)</a:t>
            </a:r>
          </a:p>
          <a:p>
            <a:pPr marL="0" indent="0">
              <a:buNone/>
            </a:pPr>
            <a:endParaRPr lang="en-GB" sz="1600" dirty="0"/>
          </a:p>
        </p:txBody>
      </p:sp>
      <p:sp>
        <p:nvSpPr>
          <p:cNvPr id="4" name="Title 3">
            <a:extLst>
              <a:ext uri="{FF2B5EF4-FFF2-40B4-BE49-F238E27FC236}">
                <a16:creationId xmlns:a16="http://schemas.microsoft.com/office/drawing/2014/main" id="{75F485E1-26FA-49E8-BBD7-1161268EF174}"/>
              </a:ext>
            </a:extLst>
          </p:cNvPr>
          <p:cNvSpPr>
            <a:spLocks noGrp="1"/>
          </p:cNvSpPr>
          <p:nvPr>
            <p:ph type="title"/>
          </p:nvPr>
        </p:nvSpPr>
        <p:spPr>
          <a:xfrm>
            <a:off x="838200" y="365125"/>
            <a:ext cx="10515600" cy="132556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Change theory re the tutors and the organisation</a:t>
            </a:r>
          </a:p>
        </p:txBody>
      </p:sp>
      <p:pic>
        <p:nvPicPr>
          <p:cNvPr id="6" name="Picture 5">
            <a:extLst>
              <a:ext uri="{FF2B5EF4-FFF2-40B4-BE49-F238E27FC236}">
                <a16:creationId xmlns:a16="http://schemas.microsoft.com/office/drawing/2014/main" id="{C1FE0AC9-CE69-48D6-BC96-434AEA91DA60}"/>
              </a:ext>
            </a:extLst>
          </p:cNvPr>
          <p:cNvPicPr>
            <a:picLocks noChangeAspect="1"/>
          </p:cNvPicPr>
          <p:nvPr/>
        </p:nvPicPr>
        <p:blipFill>
          <a:blip r:embed="rId2"/>
          <a:stretch>
            <a:fillRect/>
          </a:stretch>
        </p:blipFill>
        <p:spPr>
          <a:xfrm>
            <a:off x="1102177" y="5749319"/>
            <a:ext cx="6049055" cy="708134"/>
          </a:xfrm>
          <a:prstGeom prst="rect">
            <a:avLst/>
          </a:prstGeom>
        </p:spPr>
      </p:pic>
      <p:pic>
        <p:nvPicPr>
          <p:cNvPr id="5" name="Picture 4">
            <a:extLst>
              <a:ext uri="{FF2B5EF4-FFF2-40B4-BE49-F238E27FC236}">
                <a16:creationId xmlns:a16="http://schemas.microsoft.com/office/drawing/2014/main" id="{D2141733-3331-40F5-9922-4AB23A077450}"/>
              </a:ext>
            </a:extLst>
          </p:cNvPr>
          <p:cNvPicPr>
            <a:picLocks noChangeAspect="1"/>
          </p:cNvPicPr>
          <p:nvPr/>
        </p:nvPicPr>
        <p:blipFill>
          <a:blip r:embed="rId3"/>
          <a:stretch>
            <a:fillRect/>
          </a:stretch>
        </p:blipFill>
        <p:spPr>
          <a:xfrm>
            <a:off x="3374205" y="6103386"/>
            <a:ext cx="3248025" cy="390525"/>
          </a:xfrm>
          <a:prstGeom prst="rect">
            <a:avLst/>
          </a:prstGeom>
        </p:spPr>
      </p:pic>
    </p:spTree>
    <p:extLst>
      <p:ext uri="{BB962C8B-B14F-4D97-AF65-F5344CB8AC3E}">
        <p14:creationId xmlns:p14="http://schemas.microsoft.com/office/powerpoint/2010/main" val="728325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7AB7D4A-5216-40BD-ABCB-2389CF9F76C9}"/>
              </a:ext>
            </a:extLst>
          </p:cNvPr>
          <p:cNvPicPr>
            <a:picLocks noGrp="1" noChangeAspect="1"/>
          </p:cNvPicPr>
          <p:nvPr>
            <p:ph idx="1"/>
          </p:nvPr>
        </p:nvPicPr>
        <p:blipFill>
          <a:blip r:embed="rId2"/>
          <a:stretch>
            <a:fillRect/>
          </a:stretch>
        </p:blipFill>
        <p:spPr>
          <a:xfrm>
            <a:off x="489029" y="5396559"/>
            <a:ext cx="7315200" cy="609600"/>
          </a:xfrm>
        </p:spPr>
      </p:pic>
      <p:sp>
        <p:nvSpPr>
          <p:cNvPr id="4" name="Title 3">
            <a:extLst>
              <a:ext uri="{FF2B5EF4-FFF2-40B4-BE49-F238E27FC236}">
                <a16:creationId xmlns:a16="http://schemas.microsoft.com/office/drawing/2014/main" id="{75F485E1-26FA-49E8-BBD7-1161268EF174}"/>
              </a:ext>
            </a:extLst>
          </p:cNvPr>
          <p:cNvSpPr>
            <a:spLocks noGrp="1"/>
          </p:cNvSpPr>
          <p:nvPr>
            <p:ph type="title"/>
          </p:nvPr>
        </p:nvSpPr>
        <p:spPr>
          <a:xfrm>
            <a:off x="838200" y="365125"/>
            <a:ext cx="10515600" cy="132556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Statistics for non specialists</a:t>
            </a:r>
          </a:p>
        </p:txBody>
      </p:sp>
      <p:pic>
        <p:nvPicPr>
          <p:cNvPr id="7" name="Picture 6">
            <a:extLst>
              <a:ext uri="{FF2B5EF4-FFF2-40B4-BE49-F238E27FC236}">
                <a16:creationId xmlns:a16="http://schemas.microsoft.com/office/drawing/2014/main" id="{CE67C0B9-4594-4960-A4BE-717D78D3A1C9}"/>
              </a:ext>
            </a:extLst>
          </p:cNvPr>
          <p:cNvPicPr>
            <a:picLocks noChangeAspect="1"/>
          </p:cNvPicPr>
          <p:nvPr/>
        </p:nvPicPr>
        <p:blipFill>
          <a:blip r:embed="rId3"/>
          <a:stretch>
            <a:fillRect/>
          </a:stretch>
        </p:blipFill>
        <p:spPr>
          <a:xfrm>
            <a:off x="562507" y="6099786"/>
            <a:ext cx="6772275" cy="571500"/>
          </a:xfrm>
          <a:prstGeom prst="rect">
            <a:avLst/>
          </a:prstGeom>
        </p:spPr>
      </p:pic>
      <p:sp>
        <p:nvSpPr>
          <p:cNvPr id="2" name="TextBox 1">
            <a:extLst>
              <a:ext uri="{FF2B5EF4-FFF2-40B4-BE49-F238E27FC236}">
                <a16:creationId xmlns:a16="http://schemas.microsoft.com/office/drawing/2014/main" id="{95086F60-6207-4622-AB73-3110F2571419}"/>
              </a:ext>
            </a:extLst>
          </p:cNvPr>
          <p:cNvSpPr txBox="1"/>
          <p:nvPr/>
        </p:nvSpPr>
        <p:spPr>
          <a:xfrm>
            <a:off x="838200" y="2220686"/>
            <a:ext cx="6496582" cy="3139321"/>
          </a:xfrm>
          <a:prstGeom prst="rect">
            <a:avLst/>
          </a:prstGeom>
          <a:noFill/>
        </p:spPr>
        <p:txBody>
          <a:bodyPr wrap="square" rtlCol="0">
            <a:spAutoFit/>
          </a:bodyPr>
          <a:lstStyle/>
          <a:p>
            <a:r>
              <a:rPr lang="en-GB" dirty="0"/>
              <a:t>Attitudes towards Statistics</a:t>
            </a:r>
          </a:p>
          <a:p>
            <a:endParaRPr lang="en-GB" dirty="0"/>
          </a:p>
          <a:p>
            <a:r>
              <a:rPr lang="en-GB" dirty="0"/>
              <a:t>Prior experience and Aptitude</a:t>
            </a:r>
          </a:p>
          <a:p>
            <a:endParaRPr lang="en-GB" dirty="0"/>
          </a:p>
          <a:p>
            <a:r>
              <a:rPr lang="en-GB" dirty="0"/>
              <a:t>Statistics Anxiety – Interpretational anxiety</a:t>
            </a:r>
          </a:p>
          <a:p>
            <a:r>
              <a:rPr lang="en-GB" dirty="0"/>
              <a:t>                                -test and class anxiety</a:t>
            </a:r>
          </a:p>
          <a:p>
            <a:r>
              <a:rPr lang="en-GB" dirty="0"/>
              <a:t>                                 -fear of teacher</a:t>
            </a:r>
          </a:p>
          <a:p>
            <a:r>
              <a:rPr lang="en-GB" dirty="0"/>
              <a:t>                                - fear of asking for help</a:t>
            </a:r>
          </a:p>
          <a:p>
            <a:r>
              <a:rPr lang="en-GB" dirty="0"/>
              <a:t>                                 - Computational  self-concept</a:t>
            </a:r>
          </a:p>
          <a:p>
            <a:r>
              <a:rPr lang="en-GB" dirty="0"/>
              <a:t>                                 - worth of statistics</a:t>
            </a:r>
          </a:p>
          <a:p>
            <a:r>
              <a:rPr lang="en-GB" dirty="0"/>
              <a:t>                                  -</a:t>
            </a:r>
          </a:p>
        </p:txBody>
      </p:sp>
    </p:spTree>
    <p:extLst>
      <p:ext uri="{BB962C8B-B14F-4D97-AF65-F5344CB8AC3E}">
        <p14:creationId xmlns:p14="http://schemas.microsoft.com/office/powerpoint/2010/main" val="168977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990CF-A8B6-4475-8ED8-BEBBDE69FD9B}"/>
              </a:ext>
            </a:extLst>
          </p:cNvPr>
          <p:cNvSpPr>
            <a:spLocks noGrp="1"/>
          </p:cNvSpPr>
          <p:nvPr>
            <p:ph type="title"/>
          </p:nvPr>
        </p:nvSpPr>
        <p:spPr>
          <a:solidFill>
            <a:schemeClr val="accent5">
              <a:lumMod val="40000"/>
              <a:lumOff val="60000"/>
              <a:alpha val="62000"/>
            </a:schemeClr>
          </a:solidFill>
        </p:spPr>
        <p:txBody>
          <a:bodyPr>
            <a:normAutofit/>
          </a:bodyPr>
          <a:lstStyle/>
          <a:p>
            <a:r>
              <a:rPr lang="en-GB" dirty="0"/>
              <a:t>Asking students(1) </a:t>
            </a:r>
            <a:r>
              <a:rPr lang="en-GB" sz="2200" dirty="0"/>
              <a:t>14</a:t>
            </a:r>
            <a:r>
              <a:rPr lang="en-GB" sz="2200" baseline="30000" dirty="0"/>
              <a:t>th</a:t>
            </a:r>
            <a:r>
              <a:rPr lang="en-GB" sz="2200" dirty="0"/>
              <a:t> Dec 2020 to 14</a:t>
            </a:r>
            <a:r>
              <a:rPr lang="en-GB" sz="2200" baseline="30000" dirty="0"/>
              <a:t>th</a:t>
            </a:r>
            <a:r>
              <a:rPr lang="en-GB" sz="2200" dirty="0"/>
              <a:t> Jan 2021 : 100 responses from 525 students. Three  fixed and four open text questions</a:t>
            </a:r>
          </a:p>
        </p:txBody>
      </p:sp>
      <p:sp>
        <p:nvSpPr>
          <p:cNvPr id="3" name="Content Placeholder 2">
            <a:extLst>
              <a:ext uri="{FF2B5EF4-FFF2-40B4-BE49-F238E27FC236}">
                <a16:creationId xmlns:a16="http://schemas.microsoft.com/office/drawing/2014/main" id="{A86E1ACF-1AC8-449B-8AC9-E7B8564242FF}"/>
              </a:ext>
            </a:extLst>
          </p:cNvPr>
          <p:cNvSpPr>
            <a:spLocks noGrp="1"/>
          </p:cNvSpPr>
          <p:nvPr>
            <p:ph idx="1"/>
          </p:nvPr>
        </p:nvSpPr>
        <p:spPr>
          <a:xfrm>
            <a:off x="120580" y="1894451"/>
            <a:ext cx="11331543" cy="4351338"/>
          </a:xfrm>
        </p:spPr>
        <p:txBody>
          <a:bodyPr/>
          <a:lstStyle/>
          <a:p>
            <a:pPr marL="0" indent="0">
              <a:buNone/>
            </a:pPr>
            <a:r>
              <a:rPr lang="en-GB" b="1" dirty="0"/>
              <a:t> Background</a:t>
            </a:r>
            <a:r>
              <a:rPr lang="en-GB" dirty="0"/>
              <a:t>: Annonymous so  we asked studying M248 as a part of which qualification and how many credits they were studying at 1</a:t>
            </a:r>
            <a:r>
              <a:rPr lang="en-GB" baseline="30000" dirty="0"/>
              <a:t>st</a:t>
            </a:r>
            <a:r>
              <a:rPr lang="en-GB" dirty="0"/>
              <a:t> Jan 2021</a:t>
            </a:r>
          </a:p>
          <a:p>
            <a:pPr marL="0" indent="0">
              <a:buNone/>
            </a:pPr>
            <a:r>
              <a:rPr lang="en-GB" b="1" dirty="0"/>
              <a:t>Level of Awareness</a:t>
            </a:r>
            <a:r>
              <a:rPr lang="en-GB" dirty="0"/>
              <a:t>:</a:t>
            </a:r>
          </a:p>
          <a:p>
            <a:pPr marL="0" indent="0">
              <a:buNone/>
            </a:pPr>
            <a:endParaRPr lang="en-GB" dirty="0"/>
          </a:p>
        </p:txBody>
      </p:sp>
      <p:pic>
        <p:nvPicPr>
          <p:cNvPr id="5" name="Picture 4">
            <a:extLst>
              <a:ext uri="{FF2B5EF4-FFF2-40B4-BE49-F238E27FC236}">
                <a16:creationId xmlns:a16="http://schemas.microsoft.com/office/drawing/2014/main" id="{0D5A8F6C-375D-42FF-B392-9EE2FB316422}"/>
              </a:ext>
            </a:extLst>
          </p:cNvPr>
          <p:cNvPicPr>
            <a:picLocks noChangeAspect="1"/>
          </p:cNvPicPr>
          <p:nvPr/>
        </p:nvPicPr>
        <p:blipFill>
          <a:blip r:embed="rId2"/>
          <a:stretch>
            <a:fillRect/>
          </a:stretch>
        </p:blipFill>
        <p:spPr>
          <a:xfrm>
            <a:off x="3205462" y="2902227"/>
            <a:ext cx="7746392" cy="3547326"/>
          </a:xfrm>
          <a:prstGeom prst="rect">
            <a:avLst/>
          </a:prstGeom>
        </p:spPr>
      </p:pic>
    </p:spTree>
    <p:extLst>
      <p:ext uri="{BB962C8B-B14F-4D97-AF65-F5344CB8AC3E}">
        <p14:creationId xmlns:p14="http://schemas.microsoft.com/office/powerpoint/2010/main" val="3763596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A9B57-5717-4731-B122-8C3EB9A8109E}"/>
              </a:ext>
            </a:extLst>
          </p:cNvPr>
          <p:cNvSpPr>
            <a:spLocks noGrp="1"/>
          </p:cNvSpPr>
          <p:nvPr>
            <p:ph type="title"/>
          </p:nvPr>
        </p:nvSpPr>
        <p:spPr>
          <a:solidFill>
            <a:schemeClr val="accent5">
              <a:lumMod val="40000"/>
              <a:lumOff val="60000"/>
              <a:alpha val="50000"/>
            </a:schemeClr>
          </a:solidFill>
        </p:spPr>
        <p:txBody>
          <a:bodyPr/>
          <a:lstStyle/>
          <a:p>
            <a:r>
              <a:rPr lang="en-GB" dirty="0"/>
              <a:t>Asking students (2): Free text</a:t>
            </a:r>
          </a:p>
        </p:txBody>
      </p:sp>
      <p:sp>
        <p:nvSpPr>
          <p:cNvPr id="3" name="Content Placeholder 2">
            <a:extLst>
              <a:ext uri="{FF2B5EF4-FFF2-40B4-BE49-F238E27FC236}">
                <a16:creationId xmlns:a16="http://schemas.microsoft.com/office/drawing/2014/main" id="{9DDA068D-FFB7-4450-BFC1-76916E6ED5BB}"/>
              </a:ext>
            </a:extLst>
          </p:cNvPr>
          <p:cNvSpPr>
            <a:spLocks noGrp="1"/>
          </p:cNvSpPr>
          <p:nvPr>
            <p:ph idx="1"/>
          </p:nvPr>
        </p:nvSpPr>
        <p:spPr/>
        <p:txBody>
          <a:bodyPr>
            <a:normAutofit fontScale="92500" lnSpcReduction="10000"/>
          </a:bodyPr>
          <a:lstStyle/>
          <a:p>
            <a:r>
              <a:rPr lang="en-GB" b="0" i="0" dirty="0">
                <a:solidFill>
                  <a:srgbClr val="000000"/>
                </a:solidFill>
                <a:effectLst/>
                <a:latin typeface="Arial" panose="020B0604020202020204" pitchFamily="34" charset="0"/>
              </a:rPr>
              <a:t>One thing which would make M248 tutorials more useful to me is...</a:t>
            </a:r>
          </a:p>
          <a:p>
            <a:endParaRPr lang="en-GB" dirty="0">
              <a:solidFill>
                <a:srgbClr val="000000"/>
              </a:solidFill>
              <a:latin typeface="Arial" panose="020B0604020202020204" pitchFamily="34" charset="0"/>
            </a:endParaRPr>
          </a:p>
          <a:p>
            <a:r>
              <a:rPr lang="en-GB" b="0" i="0" dirty="0">
                <a:solidFill>
                  <a:srgbClr val="000000"/>
                </a:solidFill>
                <a:effectLst/>
                <a:latin typeface="Arial" panose="020B0604020202020204" pitchFamily="34" charset="0"/>
              </a:rPr>
              <a:t>One thing that really irritates me about M248 tutorials is...</a:t>
            </a:r>
          </a:p>
          <a:p>
            <a:endParaRPr lang="en-GB" dirty="0">
              <a:solidFill>
                <a:srgbClr val="000000"/>
              </a:solidFill>
              <a:latin typeface="Arial" panose="020B0604020202020204" pitchFamily="34" charset="0"/>
            </a:endParaRPr>
          </a:p>
          <a:p>
            <a:r>
              <a:rPr lang="en-GB" b="0" i="0" dirty="0">
                <a:solidFill>
                  <a:srgbClr val="000000"/>
                </a:solidFill>
                <a:effectLst/>
                <a:latin typeface="Arial" panose="020B0604020202020204" pitchFamily="34" charset="0"/>
              </a:rPr>
              <a:t>One piece of advice about M248 tutorials that I would give other students is...</a:t>
            </a:r>
          </a:p>
          <a:p>
            <a:endParaRPr lang="en-GB" dirty="0">
              <a:solidFill>
                <a:srgbClr val="000000"/>
              </a:solidFill>
              <a:latin typeface="Arial" panose="020B0604020202020204" pitchFamily="34" charset="0"/>
            </a:endParaRPr>
          </a:p>
          <a:p>
            <a:r>
              <a:rPr lang="en-GB" b="0" i="0" dirty="0">
                <a:solidFill>
                  <a:srgbClr val="000000"/>
                </a:solidFill>
                <a:effectLst/>
                <a:latin typeface="Arial" panose="020B0604020202020204" pitchFamily="34" charset="0"/>
              </a:rPr>
              <a:t>Thank you very much for your time. If there is anything you would like to add please feel welcome to email me at carol.calvert@open.ac.uk or add in the text box below</a:t>
            </a:r>
            <a:endParaRPr lang="en-GB" dirty="0"/>
          </a:p>
        </p:txBody>
      </p:sp>
    </p:spTree>
    <p:extLst>
      <p:ext uri="{BB962C8B-B14F-4D97-AF65-F5344CB8AC3E}">
        <p14:creationId xmlns:p14="http://schemas.microsoft.com/office/powerpoint/2010/main" val="3322026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11204</TotalTime>
  <Words>1234</Words>
  <Application>Microsoft Office PowerPoint</Application>
  <PresentationFormat>Widescreen</PresentationFormat>
  <Paragraphs>132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Open Sans</vt:lpstr>
      <vt:lpstr>Office Theme</vt:lpstr>
      <vt:lpstr>Embracing the difference-M248 </vt:lpstr>
      <vt:lpstr>PowerPoint Presentation</vt:lpstr>
      <vt:lpstr>  So why change?  One view is pass rates  </vt:lpstr>
      <vt:lpstr>PowerPoint Presentation</vt:lpstr>
      <vt:lpstr>Learning theory re the students</vt:lpstr>
      <vt:lpstr>Change theory re the tutors and the organisation</vt:lpstr>
      <vt:lpstr>Statistics for non specialists</vt:lpstr>
      <vt:lpstr>Asking students(1) 14th Dec 2020 to 14th Jan 2021 : 100 responses from 525 students. Three  fixed and four open text questions</vt:lpstr>
      <vt:lpstr>Asking students (2): Free text</vt:lpstr>
      <vt:lpstr>Variation between groups :20J</vt:lpstr>
      <vt:lpstr>PowerPoint Presentation</vt:lpstr>
      <vt:lpstr>PowerPoint Presentation</vt:lpstr>
      <vt:lpstr>Practical:Pre course start and exam</vt:lpstr>
      <vt:lpstr>How did students react? </vt:lpstr>
      <vt:lpstr>Another take is what elements do students find hard ? Ask them /look what they attend/look what recordings they keep revisiting </vt:lpstr>
      <vt:lpstr>Viewed a slightly different way   So students attend their qualification route tutorials but watch the recordings of the core tutorials </vt:lpstr>
      <vt:lpstr>PowerPoint Presentation</vt:lpstr>
      <vt:lpstr>       Thank you and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service module moving gradually towards a qualification world?</dc:title>
  <dc:creator>Carol.Calvert</dc:creator>
  <cp:lastModifiedBy>Diane.Ford</cp:lastModifiedBy>
  <cp:revision>83</cp:revision>
  <dcterms:created xsi:type="dcterms:W3CDTF">2021-02-22T09:10:23Z</dcterms:created>
  <dcterms:modified xsi:type="dcterms:W3CDTF">2021-11-08T09:33:02Z</dcterms:modified>
</cp:coreProperties>
</file>