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6" r:id="rId2"/>
    <p:sldId id="289" r:id="rId3"/>
    <p:sldId id="290" r:id="rId4"/>
    <p:sldId id="330" r:id="rId5"/>
    <p:sldId id="257" r:id="rId6"/>
    <p:sldId id="258" r:id="rId7"/>
    <p:sldId id="292" r:id="rId8"/>
    <p:sldId id="293" r:id="rId9"/>
    <p:sldId id="294" r:id="rId10"/>
    <p:sldId id="259" r:id="rId11"/>
    <p:sldId id="265" r:id="rId12"/>
    <p:sldId id="266" r:id="rId13"/>
    <p:sldId id="310" r:id="rId14"/>
    <p:sldId id="311" r:id="rId15"/>
    <p:sldId id="318" r:id="rId16"/>
    <p:sldId id="347" r:id="rId17"/>
  </p:sldIdLst>
  <p:sldSz cx="12192000" cy="6858000"/>
  <p:notesSz cx="7104063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37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1" d="100"/>
          <a:sy n="41" d="100"/>
        </p:scale>
        <p:origin x="179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15931E-1654-4B73-89B2-8E333D9C42E0}" type="doc">
      <dgm:prSet loTypeId="urn:microsoft.com/office/officeart/2005/8/layout/vList5" loCatId="list" qsTypeId="urn:microsoft.com/office/officeart/2005/8/quickstyle/simple1#1" qsCatId="simple" csTypeId="urn:microsoft.com/office/officeart/2005/8/colors/accent1_2#1" csCatId="accent1" phldr="0"/>
      <dgm:spPr/>
      <dgm:t>
        <a:bodyPr/>
        <a:lstStyle/>
        <a:p>
          <a:endParaRPr lang="en-US"/>
        </a:p>
      </dgm:t>
    </dgm:pt>
    <dgm:pt modelId="{90DDC401-903F-495B-A387-FFA8A45891F6}">
      <dgm:prSet phldrT="[Text]" phldr="0" custT="1"/>
      <dgm:spPr/>
      <dgm:t>
        <a:bodyPr vert="horz" wrap="square"/>
        <a:lstStyle>
          <a:lvl1pPr algn="ctr">
            <a:defRPr sz="2100"/>
          </a:lvl1pPr>
          <a:lvl2pPr marL="171450" indent="-171450" algn="ctr">
            <a:defRPr sz="1600"/>
          </a:lvl2pPr>
          <a:lvl3pPr marL="342900" indent="-171450" algn="ctr">
            <a:defRPr sz="1600"/>
          </a:lvl3pPr>
          <a:lvl4pPr marL="514350" indent="-171450" algn="ctr">
            <a:defRPr sz="1600"/>
          </a:lvl4pPr>
          <a:lvl5pPr marL="685800" indent="-171450" algn="ctr">
            <a:defRPr sz="1600"/>
          </a:lvl5pPr>
          <a:lvl6pPr marL="857250" indent="-171450" algn="ctr">
            <a:defRPr sz="1600"/>
          </a:lvl6pPr>
          <a:lvl7pPr marL="1028700" indent="-171450" algn="ctr">
            <a:defRPr sz="1600"/>
          </a:lvl7pPr>
          <a:lvl8pPr marL="1200150" indent="-171450" algn="ctr">
            <a:defRPr sz="1600"/>
          </a:lvl8pPr>
          <a:lvl9pPr marL="1371600" indent="-171450" algn="ctr">
            <a:defRPr sz="1600"/>
          </a:lvl9pPr>
        </a:lstStyle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IE" altLang="en-US" sz="2100"/>
            <a:t>Q1 </a:t>
          </a:r>
          <a:r>
            <a:rPr lang="en-IE" sz="2100" dirty="0" smtClean="0">
              <a:sym typeface="+mn-ea"/>
            </a:rPr>
            <a:t> Travel arrangements to an OU face to face workshop.</a:t>
          </a:r>
          <a:r>
            <a:rPr lang="en-IE" altLang="en-US" sz="2800"/>
            <a:t> </a:t>
          </a:r>
        </a:p>
      </dgm:t>
    </dgm:pt>
    <dgm:pt modelId="{C8BB0B8A-C63A-4F83-B8DD-3A7CE259E4EE}" type="parTrans" cxnId="{6EE1E883-7626-4743-A909-9FCEB1446BBF}">
      <dgm:prSet/>
      <dgm:spPr/>
      <dgm:t>
        <a:bodyPr/>
        <a:lstStyle/>
        <a:p>
          <a:endParaRPr lang="en-US"/>
        </a:p>
      </dgm:t>
    </dgm:pt>
    <dgm:pt modelId="{35E5E878-0907-4014-9CFA-56AEFE6C22E5}" type="sibTrans" cxnId="{6EE1E883-7626-4743-A909-9FCEB1446BBF}">
      <dgm:prSet/>
      <dgm:spPr/>
      <dgm:t>
        <a:bodyPr/>
        <a:lstStyle/>
        <a:p>
          <a:endParaRPr lang="en-US"/>
        </a:p>
      </dgm:t>
    </dgm:pt>
    <dgm:pt modelId="{E08CEB0C-E37F-4DCA-A8EA-4B2CD3AD7754}">
      <dgm:prSet phldrT="[Text]" phldr="0" custT="1"/>
      <dgm:spPr/>
      <dgm:t>
        <a:bodyPr vert="horz" wrap="square"/>
        <a:lstStyle>
          <a:lvl1pPr algn="l">
            <a:defRPr sz="6500"/>
          </a:lvl1pPr>
          <a:lvl2pPr marL="285750" indent="-285750" algn="l">
            <a:defRPr sz="6500"/>
          </a:lvl2pPr>
          <a:lvl3pPr marL="571500" indent="-285750" algn="l">
            <a:defRPr sz="6500"/>
          </a:lvl3pPr>
          <a:lvl4pPr marL="857250" indent="-285750" algn="l">
            <a:defRPr sz="6500"/>
          </a:lvl4pPr>
          <a:lvl5pPr marL="1143000" indent="-285750" algn="l">
            <a:defRPr sz="6500"/>
          </a:lvl5pPr>
          <a:lvl6pPr marL="1428750" indent="-285750" algn="l">
            <a:defRPr sz="6500"/>
          </a:lvl6pPr>
          <a:lvl7pPr marL="1714500" indent="-285750" algn="l">
            <a:defRPr sz="6500"/>
          </a:lvl7pPr>
          <a:lvl8pPr marL="2000250" indent="-285750" algn="l">
            <a:defRPr sz="6500"/>
          </a:lvl8pPr>
          <a:lvl9pPr marL="2286000" indent="-285750" algn="l">
            <a:defRPr sz="65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en-IE" altLang="en-US" sz="1600" b="1"/>
            <a:t>Key issues</a:t>
          </a:r>
          <a:endParaRPr lang="en-IE" altLang="en-US" sz="1600"/>
        </a:p>
      </dgm:t>
    </dgm:pt>
    <dgm:pt modelId="{FB4BCC77-44E9-4065-8A2F-90CD32DE34E3}" type="parTrans" cxnId="{9FF2C086-7AC3-4628-A08B-8D3DAB0488A0}">
      <dgm:prSet/>
      <dgm:spPr/>
      <dgm:t>
        <a:bodyPr/>
        <a:lstStyle/>
        <a:p>
          <a:endParaRPr lang="en-US"/>
        </a:p>
      </dgm:t>
    </dgm:pt>
    <dgm:pt modelId="{41FED480-3E2E-47A2-B997-02D527BC8082}" type="sibTrans" cxnId="{9FF2C086-7AC3-4628-A08B-8D3DAB0488A0}">
      <dgm:prSet/>
      <dgm:spPr/>
      <dgm:t>
        <a:bodyPr/>
        <a:lstStyle/>
        <a:p>
          <a:endParaRPr lang="en-US"/>
        </a:p>
      </dgm:t>
    </dgm:pt>
    <dgm:pt modelId="{FE43EDAD-0EFF-4C46-9430-EAE0C4BD1C9F}">
      <dgm:prSet phldr="0" custT="1"/>
      <dgm:spPr/>
      <dgm:t>
        <a:bodyPr vert="horz" wrap="square"/>
        <a:lstStyle>
          <a:lvl1pPr algn="l">
            <a:defRPr sz="6500"/>
          </a:lvl1pPr>
          <a:lvl2pPr marL="285750" indent="-285750" algn="l">
            <a:defRPr sz="6500"/>
          </a:lvl2pPr>
          <a:lvl3pPr marL="571500" indent="-285750" algn="l">
            <a:defRPr sz="6500"/>
          </a:lvl3pPr>
          <a:lvl4pPr marL="857250" indent="-285750" algn="l">
            <a:defRPr sz="6500"/>
          </a:lvl4pPr>
          <a:lvl5pPr marL="1143000" indent="-285750" algn="l">
            <a:defRPr sz="6500"/>
          </a:lvl5pPr>
          <a:lvl6pPr marL="1428750" indent="-285750" algn="l">
            <a:defRPr sz="6500"/>
          </a:lvl6pPr>
          <a:lvl7pPr marL="1714500" indent="-285750" algn="l">
            <a:defRPr sz="6500"/>
          </a:lvl7pPr>
          <a:lvl8pPr marL="2000250" indent="-285750" algn="l">
            <a:defRPr sz="6500"/>
          </a:lvl8pPr>
          <a:lvl9pPr marL="2286000" indent="-285750" algn="l">
            <a:defRPr sz="65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en-IE" altLang="en-US" sz="1600"/>
            <a:t>Get funds/ time to travel to Nairobi</a:t>
          </a:r>
        </a:p>
      </dgm:t>
    </dgm:pt>
    <dgm:pt modelId="{CC3694F0-CDB0-4E44-8A4C-11D494AAB76B}" type="parTrans" cxnId="{F0D8C78D-8C4F-4F8C-8449-685377575E54}">
      <dgm:prSet/>
      <dgm:spPr/>
    </dgm:pt>
    <dgm:pt modelId="{148CB9DB-2399-4B79-AC8F-8D02B9E4299F}" type="sibTrans" cxnId="{F0D8C78D-8C4F-4F8C-8449-685377575E54}">
      <dgm:prSet/>
      <dgm:spPr/>
    </dgm:pt>
    <dgm:pt modelId="{FC4DF690-2F9F-4ABE-89C6-9822BCE2AB88}">
      <dgm:prSet phldr="0" custT="1"/>
      <dgm:spPr/>
      <dgm:t>
        <a:bodyPr vert="horz" wrap="square"/>
        <a:lstStyle>
          <a:lvl1pPr algn="l">
            <a:defRPr sz="6500"/>
          </a:lvl1pPr>
          <a:lvl2pPr marL="285750" indent="-285750" algn="l">
            <a:defRPr sz="6500"/>
          </a:lvl2pPr>
          <a:lvl3pPr marL="571500" indent="-285750" algn="l">
            <a:defRPr sz="6500"/>
          </a:lvl3pPr>
          <a:lvl4pPr marL="857250" indent="-285750" algn="l">
            <a:defRPr sz="6500"/>
          </a:lvl4pPr>
          <a:lvl5pPr marL="1143000" indent="-285750" algn="l">
            <a:defRPr sz="6500"/>
          </a:lvl5pPr>
          <a:lvl6pPr marL="1428750" indent="-285750" algn="l">
            <a:defRPr sz="6500"/>
          </a:lvl6pPr>
          <a:lvl7pPr marL="1714500" indent="-285750" algn="l">
            <a:defRPr sz="6500"/>
          </a:lvl7pPr>
          <a:lvl8pPr marL="2000250" indent="-285750" algn="l">
            <a:defRPr sz="6500"/>
          </a:lvl8pPr>
          <a:lvl9pPr marL="2286000" indent="-285750" algn="l">
            <a:defRPr sz="65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en-IE" altLang="en-US" sz="1600"/>
            <a:t>Permission from work can be challenging</a:t>
          </a:r>
          <a:endParaRPr lang="en-US" sz="1600"/>
        </a:p>
      </dgm:t>
    </dgm:pt>
    <dgm:pt modelId="{FDF470B5-D10B-4C70-A08F-9D38364EE161}" type="parTrans" cxnId="{02263CFC-EA65-4552-BF22-AD9E5BB1D1A2}">
      <dgm:prSet/>
      <dgm:spPr/>
    </dgm:pt>
    <dgm:pt modelId="{4B254ECE-C54E-4EB0-9EE0-E79649B1AF48}" type="sibTrans" cxnId="{02263CFC-EA65-4552-BF22-AD9E5BB1D1A2}">
      <dgm:prSet/>
      <dgm:spPr/>
    </dgm:pt>
    <dgm:pt modelId="{25A8D1D0-14ED-4648-97CF-6504F4770E99}">
      <dgm:prSet phldr="0" custT="1"/>
      <dgm:spPr/>
      <dgm:t>
        <a:bodyPr vert="horz" wrap="square"/>
        <a:lstStyle>
          <a:lvl1pPr algn="l">
            <a:defRPr sz="6500"/>
          </a:lvl1pPr>
          <a:lvl2pPr marL="285750" indent="-285750" algn="l">
            <a:defRPr sz="6500"/>
          </a:lvl2pPr>
          <a:lvl3pPr marL="571500" indent="-285750" algn="l">
            <a:defRPr sz="6500"/>
          </a:lvl3pPr>
          <a:lvl4pPr marL="857250" indent="-285750" algn="l">
            <a:defRPr sz="6500"/>
          </a:lvl4pPr>
          <a:lvl5pPr marL="1143000" indent="-285750" algn="l">
            <a:defRPr sz="6500"/>
          </a:lvl5pPr>
          <a:lvl6pPr marL="1428750" indent="-285750" algn="l">
            <a:defRPr sz="6500"/>
          </a:lvl6pPr>
          <a:lvl7pPr marL="1714500" indent="-285750" algn="l">
            <a:defRPr sz="6500"/>
          </a:lvl7pPr>
          <a:lvl8pPr marL="2000250" indent="-285750" algn="l">
            <a:defRPr sz="6500"/>
          </a:lvl8pPr>
          <a:lvl9pPr marL="2286000" indent="-285750" algn="l">
            <a:defRPr sz="65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en-IE" altLang="en-US" sz="1600"/>
            <a:t>Child care help</a:t>
          </a:r>
          <a:endParaRPr sz="6500"/>
        </a:p>
      </dgm:t>
    </dgm:pt>
    <dgm:pt modelId="{AFF0DA61-C81B-4641-8811-73C80F7BD719}" type="parTrans" cxnId="{FE2902A4-67F5-4A61-9BDF-286657D30C07}">
      <dgm:prSet/>
      <dgm:spPr/>
    </dgm:pt>
    <dgm:pt modelId="{99CD18B3-72C6-4F47-A891-963690D2390C}" type="sibTrans" cxnId="{FE2902A4-67F5-4A61-9BDF-286657D30C07}">
      <dgm:prSet/>
      <dgm:spPr/>
    </dgm:pt>
    <dgm:pt modelId="{A6685E83-BEEC-49B3-B40A-539E2C0D7A1A}">
      <dgm:prSet phldrT="[Text]" phldr="0" custT="0"/>
      <dgm:spPr/>
      <dgm:t>
        <a:bodyPr vert="horz" wrap="square"/>
        <a:lstStyle>
          <a:lvl1pPr algn="ctr">
            <a:defRPr sz="2100"/>
          </a:lvl1pPr>
          <a:lvl2pPr marL="171450" indent="-171450" algn="ctr">
            <a:defRPr sz="1600"/>
          </a:lvl2pPr>
          <a:lvl3pPr marL="342900" indent="-171450" algn="ctr">
            <a:defRPr sz="1600"/>
          </a:lvl3pPr>
          <a:lvl4pPr marL="514350" indent="-171450" algn="ctr">
            <a:defRPr sz="1600"/>
          </a:lvl4pPr>
          <a:lvl5pPr marL="685800" indent="-171450" algn="ctr">
            <a:defRPr sz="1600"/>
          </a:lvl5pPr>
          <a:lvl6pPr marL="857250" indent="-171450" algn="ctr">
            <a:defRPr sz="1600"/>
          </a:lvl6pPr>
          <a:lvl7pPr marL="1028700" indent="-171450" algn="ctr">
            <a:defRPr sz="1600"/>
          </a:lvl7pPr>
          <a:lvl8pPr marL="1200150" indent="-171450" algn="ctr">
            <a:defRPr sz="1600"/>
          </a:lvl8pPr>
          <a:lvl9pPr marL="1371600" indent="-171450" algn="ctr">
            <a:defRPr sz="1600"/>
          </a:lvl9pPr>
        </a:lstStyle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IE" dirty="0" smtClean="0">
              <a:sym typeface="+mn-ea"/>
            </a:rPr>
            <a:t>Q2 Support from OU tutors - tutorials/ TMA feedback/ informal student groups</a:t>
          </a:r>
          <a:endParaRPr lang="en-US"/>
        </a:p>
      </dgm:t>
    </dgm:pt>
    <dgm:pt modelId="{FECC43A3-D59E-4EE1-9557-8FBB90D5B362}" type="parTrans" cxnId="{0243BB97-0568-4CC5-9843-1FB75B2D431E}">
      <dgm:prSet/>
      <dgm:spPr/>
      <dgm:t>
        <a:bodyPr/>
        <a:lstStyle/>
        <a:p>
          <a:endParaRPr lang="en-US"/>
        </a:p>
      </dgm:t>
    </dgm:pt>
    <dgm:pt modelId="{68BB6C9A-B7F0-43A0-955B-FC8C4D4009BF}" type="sibTrans" cxnId="{0243BB97-0568-4CC5-9843-1FB75B2D431E}">
      <dgm:prSet/>
      <dgm:spPr/>
      <dgm:t>
        <a:bodyPr/>
        <a:lstStyle/>
        <a:p>
          <a:endParaRPr lang="en-US"/>
        </a:p>
      </dgm:t>
    </dgm:pt>
    <dgm:pt modelId="{CBA50553-63FA-4B5A-9888-EDDBA06CA593}">
      <dgm:prSet phldrT="[Text]" phldr="0" custT="1"/>
      <dgm:spPr/>
      <dgm:t>
        <a:bodyPr vert="horz" wrap="square"/>
        <a:lstStyle>
          <a:lvl1pPr algn="l">
            <a:defRPr sz="6500"/>
          </a:lvl1pPr>
          <a:lvl2pPr marL="285750" indent="-285750" algn="l">
            <a:defRPr sz="6500"/>
          </a:lvl2pPr>
          <a:lvl3pPr marL="571500" indent="-285750" algn="l">
            <a:defRPr sz="6500"/>
          </a:lvl3pPr>
          <a:lvl4pPr marL="857250" indent="-285750" algn="l">
            <a:defRPr sz="6500"/>
          </a:lvl4pPr>
          <a:lvl5pPr marL="1143000" indent="-285750" algn="l">
            <a:defRPr sz="6500"/>
          </a:lvl5pPr>
          <a:lvl6pPr marL="1428750" indent="-285750" algn="l">
            <a:defRPr sz="6500"/>
          </a:lvl6pPr>
          <a:lvl7pPr marL="1714500" indent="-285750" algn="l">
            <a:defRPr sz="6500"/>
          </a:lvl7pPr>
          <a:lvl8pPr marL="2000250" indent="-285750" algn="l">
            <a:defRPr sz="6500"/>
          </a:lvl8pPr>
          <a:lvl9pPr marL="2286000" indent="-285750" algn="l">
            <a:defRPr sz="65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endParaRPr lang="en-IE" altLang="en-US" sz="900" b="1"/>
        </a:p>
      </dgm:t>
    </dgm:pt>
    <dgm:pt modelId="{73E2772F-165D-4B56-ACC2-969CBF53B0A8}" type="parTrans" cxnId="{D909B3EA-335E-4707-A8B9-A004E530ECFC}">
      <dgm:prSet/>
      <dgm:spPr/>
      <dgm:t>
        <a:bodyPr/>
        <a:lstStyle/>
        <a:p>
          <a:endParaRPr lang="en-US"/>
        </a:p>
      </dgm:t>
    </dgm:pt>
    <dgm:pt modelId="{7BFD1607-7356-4D3D-A829-75D002A3A4B0}" type="sibTrans" cxnId="{D909B3EA-335E-4707-A8B9-A004E530ECFC}">
      <dgm:prSet/>
      <dgm:spPr/>
      <dgm:t>
        <a:bodyPr/>
        <a:lstStyle/>
        <a:p>
          <a:endParaRPr lang="en-US"/>
        </a:p>
      </dgm:t>
    </dgm:pt>
    <dgm:pt modelId="{3AA8A706-A8BA-4A43-A5A5-F04422356145}">
      <dgm:prSet phldr="0" custT="1"/>
      <dgm:spPr/>
      <dgm:t>
        <a:bodyPr vert="horz" wrap="square"/>
        <a:lstStyle>
          <a:lvl1pPr algn="l">
            <a:defRPr sz="6500"/>
          </a:lvl1pPr>
          <a:lvl2pPr marL="285750" indent="-285750" algn="l">
            <a:defRPr sz="6500"/>
          </a:lvl2pPr>
          <a:lvl3pPr marL="571500" indent="-285750" algn="l">
            <a:defRPr sz="6500"/>
          </a:lvl3pPr>
          <a:lvl4pPr marL="857250" indent="-285750" algn="l">
            <a:defRPr sz="6500"/>
          </a:lvl4pPr>
          <a:lvl5pPr marL="1143000" indent="-285750" algn="l">
            <a:defRPr sz="6500"/>
          </a:lvl5pPr>
          <a:lvl6pPr marL="1428750" indent="-285750" algn="l">
            <a:defRPr sz="6500"/>
          </a:lvl6pPr>
          <a:lvl7pPr marL="1714500" indent="-285750" algn="l">
            <a:defRPr sz="6500"/>
          </a:lvl7pPr>
          <a:lvl8pPr marL="2000250" indent="-285750" algn="l">
            <a:defRPr sz="6500"/>
          </a:lvl8pPr>
          <a:lvl9pPr marL="2286000" indent="-285750" algn="l">
            <a:defRPr sz="65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en-IE" altLang="en-US" sz="1600" b="1"/>
            <a:t> FORMAL</a:t>
          </a:r>
          <a:r>
            <a:rPr lang="en-IE" altLang="en-US" sz="1600"/>
            <a:t> - timely/regular feedback appreciated/ reflective practice a new thing/ how to write and not plagiarise</a:t>
          </a:r>
          <a:endParaRPr lang="en-US" sz="1600" b="1"/>
        </a:p>
      </dgm:t>
    </dgm:pt>
    <dgm:pt modelId="{76458B49-8C81-4582-90B6-094F57996A2C}" type="parTrans" cxnId="{7CB81277-94DB-4F7D-8DB7-EEA69CC10EA2}">
      <dgm:prSet/>
      <dgm:spPr/>
    </dgm:pt>
    <dgm:pt modelId="{F97D3A88-D0B0-4EB8-ACD4-5F8D3A10E859}" type="sibTrans" cxnId="{7CB81277-94DB-4F7D-8DB7-EEA69CC10EA2}">
      <dgm:prSet/>
      <dgm:spPr/>
    </dgm:pt>
    <dgm:pt modelId="{034FB073-B745-4756-ACEB-DD2BF378A62F}">
      <dgm:prSet phldr="0" custT="1"/>
      <dgm:spPr/>
      <dgm:t>
        <a:bodyPr vert="horz" wrap="square"/>
        <a:lstStyle>
          <a:lvl1pPr algn="l">
            <a:defRPr sz="6500"/>
          </a:lvl1pPr>
          <a:lvl2pPr marL="285750" indent="-285750" algn="l">
            <a:defRPr sz="6500"/>
          </a:lvl2pPr>
          <a:lvl3pPr marL="571500" indent="-285750" algn="l">
            <a:defRPr sz="6500"/>
          </a:lvl3pPr>
          <a:lvl4pPr marL="857250" indent="-285750" algn="l">
            <a:defRPr sz="6500"/>
          </a:lvl4pPr>
          <a:lvl5pPr marL="1143000" indent="-285750" algn="l">
            <a:defRPr sz="6500"/>
          </a:lvl5pPr>
          <a:lvl6pPr marL="1428750" indent="-285750" algn="l">
            <a:defRPr sz="6500"/>
          </a:lvl6pPr>
          <a:lvl7pPr marL="1714500" indent="-285750" algn="l">
            <a:defRPr sz="6500"/>
          </a:lvl7pPr>
          <a:lvl8pPr marL="2000250" indent="-285750" algn="l">
            <a:defRPr sz="6500"/>
          </a:lvl8pPr>
          <a:lvl9pPr marL="2286000" indent="-285750" algn="l">
            <a:defRPr sz="65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en-IE" altLang="en-US" sz="1600" b="1"/>
            <a:t> INFORMAL </a:t>
          </a:r>
          <a:r>
            <a:rPr lang="en-IE" altLang="en-US" sz="1600"/>
            <a:t>- Prefer whatsapp group to chat/ receive support/ socially engage - not OU forums (tone is unfriendly/ difficult to relate to)</a:t>
          </a:r>
        </a:p>
      </dgm:t>
    </dgm:pt>
    <dgm:pt modelId="{183ABA6D-5105-49BD-B7E6-C2E80222FCFE}" type="parTrans" cxnId="{5F71BB38-C637-4AE6-B81F-CBE177DFAECA}">
      <dgm:prSet/>
      <dgm:spPr/>
    </dgm:pt>
    <dgm:pt modelId="{68F57BB5-A98A-415C-9EC3-F2ECF6F6595A}" type="sibTrans" cxnId="{5F71BB38-C637-4AE6-B81F-CBE177DFAECA}">
      <dgm:prSet/>
      <dgm:spPr/>
    </dgm:pt>
    <dgm:pt modelId="{51ED138C-078A-49C1-B83E-4CCADEEC2FA8}">
      <dgm:prSet phldr="0" custT="1"/>
      <dgm:spPr/>
      <dgm:t>
        <a:bodyPr vert="horz" wrap="square"/>
        <a:lstStyle>
          <a:lvl1pPr algn="l">
            <a:defRPr sz="6500"/>
          </a:lvl1pPr>
          <a:lvl2pPr marL="285750" indent="-285750" algn="l">
            <a:defRPr sz="6500"/>
          </a:lvl2pPr>
          <a:lvl3pPr marL="571500" indent="-285750" algn="l">
            <a:defRPr sz="6500"/>
          </a:lvl3pPr>
          <a:lvl4pPr marL="857250" indent="-285750" algn="l">
            <a:defRPr sz="6500"/>
          </a:lvl4pPr>
          <a:lvl5pPr marL="1143000" indent="-285750" algn="l">
            <a:defRPr sz="6500"/>
          </a:lvl5pPr>
          <a:lvl6pPr marL="1428750" indent="-285750" algn="l">
            <a:defRPr sz="6500"/>
          </a:lvl6pPr>
          <a:lvl7pPr marL="1714500" indent="-285750" algn="l">
            <a:defRPr sz="6500"/>
          </a:lvl7pPr>
          <a:lvl8pPr marL="2000250" indent="-285750" algn="l">
            <a:defRPr sz="6500"/>
          </a:lvl8pPr>
          <a:lvl9pPr marL="2286000" indent="-285750" algn="l">
            <a:defRPr sz="65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endParaRPr lang="en-IE" altLang="en-US" sz="1600"/>
        </a:p>
      </dgm:t>
    </dgm:pt>
    <dgm:pt modelId="{2C8136CB-367C-4E49-AF64-84EDB1FFF053}" type="parTrans" cxnId="{98D5F8C4-B84D-410A-AF6A-52A377FD749B}">
      <dgm:prSet/>
      <dgm:spPr/>
    </dgm:pt>
    <dgm:pt modelId="{A95E803B-91F3-431E-9514-1138627C47FA}" type="sibTrans" cxnId="{98D5F8C4-B84D-410A-AF6A-52A377FD749B}">
      <dgm:prSet/>
      <dgm:spPr/>
    </dgm:pt>
    <dgm:pt modelId="{C8DDDFA1-AF37-4444-AAEB-D51CEE212719}">
      <dgm:prSet phldrT="[Text]" phldr="0" custT="0"/>
      <dgm:spPr/>
      <dgm:t>
        <a:bodyPr vert="horz" wrap="square"/>
        <a:lstStyle>
          <a:lvl1pPr algn="ctr">
            <a:defRPr sz="2100"/>
          </a:lvl1pPr>
          <a:lvl2pPr marL="171450" indent="-171450" algn="ctr">
            <a:defRPr sz="1600"/>
          </a:lvl2pPr>
          <a:lvl3pPr marL="342900" indent="-171450" algn="ctr">
            <a:defRPr sz="1600"/>
          </a:lvl3pPr>
          <a:lvl4pPr marL="514350" indent="-171450" algn="ctr">
            <a:defRPr sz="1600"/>
          </a:lvl4pPr>
          <a:lvl5pPr marL="685800" indent="-171450" algn="ctr">
            <a:defRPr sz="1600"/>
          </a:lvl5pPr>
          <a:lvl6pPr marL="857250" indent="-171450" algn="ctr">
            <a:defRPr sz="1600"/>
          </a:lvl6pPr>
          <a:lvl7pPr marL="1028700" indent="-171450" algn="ctr">
            <a:defRPr sz="1600"/>
          </a:lvl7pPr>
          <a:lvl8pPr marL="1200150" indent="-171450" algn="ctr">
            <a:defRPr sz="1600"/>
          </a:lvl8pPr>
          <a:lvl9pPr marL="1371600" indent="-171450" algn="ctr">
            <a:defRPr sz="1600"/>
          </a:lvl9pPr>
        </a:lstStyle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IE" dirty="0" smtClean="0">
              <a:sym typeface="+mn-ea"/>
            </a:rPr>
            <a:t>Q3 UK and East African study comparison</a:t>
          </a:r>
          <a:endParaRPr lang="en-US"/>
        </a:p>
      </dgm:t>
    </dgm:pt>
    <dgm:pt modelId="{26EA520A-5891-4EBA-B2AD-1840663D8C07}" type="parTrans" cxnId="{B41FFE86-7B84-4018-A6A6-ABD28519D887}">
      <dgm:prSet/>
      <dgm:spPr/>
      <dgm:t>
        <a:bodyPr/>
        <a:lstStyle/>
        <a:p>
          <a:endParaRPr lang="en-US"/>
        </a:p>
      </dgm:t>
    </dgm:pt>
    <dgm:pt modelId="{CE2287C8-6424-4771-88FD-4DADE15C5A04}" type="sibTrans" cxnId="{B41FFE86-7B84-4018-A6A6-ABD28519D887}">
      <dgm:prSet/>
      <dgm:spPr/>
      <dgm:t>
        <a:bodyPr/>
        <a:lstStyle/>
        <a:p>
          <a:endParaRPr lang="en-US"/>
        </a:p>
      </dgm:t>
    </dgm:pt>
    <dgm:pt modelId="{5AA02751-379E-46DB-884A-F23ACBC498EE}">
      <dgm:prSet phldrT="[Text]" phldr="0" custT="1"/>
      <dgm:spPr/>
      <dgm:t>
        <a:bodyPr vert="horz" wrap="square"/>
        <a:lstStyle>
          <a:lvl1pPr algn="l">
            <a:defRPr sz="6500"/>
          </a:lvl1pPr>
          <a:lvl2pPr marL="285750" indent="-285750" algn="l">
            <a:defRPr sz="6500"/>
          </a:lvl2pPr>
          <a:lvl3pPr marL="571500" indent="-285750" algn="l">
            <a:defRPr sz="6500"/>
          </a:lvl3pPr>
          <a:lvl4pPr marL="857250" indent="-285750" algn="l">
            <a:defRPr sz="6500"/>
          </a:lvl4pPr>
          <a:lvl5pPr marL="1143000" indent="-285750" algn="l">
            <a:defRPr sz="6500"/>
          </a:lvl5pPr>
          <a:lvl6pPr marL="1428750" indent="-285750" algn="l">
            <a:defRPr sz="6500"/>
          </a:lvl6pPr>
          <a:lvl7pPr marL="1714500" indent="-285750" algn="l">
            <a:defRPr sz="6500"/>
          </a:lvl7pPr>
          <a:lvl8pPr marL="2000250" indent="-285750" algn="l">
            <a:defRPr sz="6500"/>
          </a:lvl8pPr>
          <a:lvl9pPr marL="2286000" indent="-285750" algn="l">
            <a:defRPr sz="65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en-IE" altLang="en-US" sz="1400" b="1"/>
            <a:t>Credibility</a:t>
          </a:r>
          <a:r>
            <a:rPr lang="en-IE" altLang="en-US" sz="1400"/>
            <a:t> of OU online studies is not taken seriously</a:t>
          </a:r>
          <a:endParaRPr lang="en-US" sz="1400"/>
        </a:p>
      </dgm:t>
    </dgm:pt>
    <dgm:pt modelId="{D0D77647-95BE-4607-B2F0-006D9CAB8F0E}" type="parTrans" cxnId="{9A105E6A-5883-4DA4-AA72-0722FC4C8E19}">
      <dgm:prSet/>
      <dgm:spPr/>
      <dgm:t>
        <a:bodyPr/>
        <a:lstStyle/>
        <a:p>
          <a:endParaRPr lang="en-US"/>
        </a:p>
      </dgm:t>
    </dgm:pt>
    <dgm:pt modelId="{3DBF6B9F-A188-4D67-ABE8-0633561FA9E5}" type="sibTrans" cxnId="{9A105E6A-5883-4DA4-AA72-0722FC4C8E19}">
      <dgm:prSet/>
      <dgm:spPr/>
      <dgm:t>
        <a:bodyPr/>
        <a:lstStyle/>
        <a:p>
          <a:endParaRPr lang="en-US"/>
        </a:p>
      </dgm:t>
    </dgm:pt>
    <dgm:pt modelId="{2EC0283B-E156-4166-A8C0-D4CB63295745}">
      <dgm:prSet phldr="0" custT="1"/>
      <dgm:spPr/>
      <dgm:t>
        <a:bodyPr vert="horz" wrap="square"/>
        <a:lstStyle>
          <a:lvl1pPr algn="l">
            <a:defRPr sz="6500"/>
          </a:lvl1pPr>
          <a:lvl2pPr marL="285750" indent="-285750" algn="l">
            <a:defRPr sz="6500"/>
          </a:lvl2pPr>
          <a:lvl3pPr marL="571500" indent="-285750" algn="l">
            <a:defRPr sz="6500"/>
          </a:lvl3pPr>
          <a:lvl4pPr marL="857250" indent="-285750" algn="l">
            <a:defRPr sz="6500"/>
          </a:lvl4pPr>
          <a:lvl5pPr marL="1143000" indent="-285750" algn="l">
            <a:defRPr sz="6500"/>
          </a:lvl5pPr>
          <a:lvl6pPr marL="1428750" indent="-285750" algn="l">
            <a:defRPr sz="6500"/>
          </a:lvl6pPr>
          <a:lvl7pPr marL="1714500" indent="-285750" algn="l">
            <a:defRPr sz="6500"/>
          </a:lvl7pPr>
          <a:lvl8pPr marL="2000250" indent="-285750" algn="l">
            <a:defRPr sz="6500"/>
          </a:lvl8pPr>
          <a:lvl9pPr marL="2286000" indent="-285750" algn="l">
            <a:defRPr sz="65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en-IE" altLang="en-US" sz="1400" b="1"/>
            <a:t>Depth and tone of support by OU</a:t>
          </a:r>
          <a:r>
            <a:rPr lang="en-IE" altLang="en-US" sz="1400"/>
            <a:t> is more friendlier, nurturing as well as professional</a:t>
          </a:r>
        </a:p>
      </dgm:t>
    </dgm:pt>
    <dgm:pt modelId="{C979F892-DC33-44DF-8321-A8783A30CFF9}" type="parTrans" cxnId="{0AB13DB3-EB55-4487-AFAB-9A9022F2D058}">
      <dgm:prSet/>
      <dgm:spPr/>
    </dgm:pt>
    <dgm:pt modelId="{A93389B8-2D80-4D07-A48C-7A32498E1E2C}" type="sibTrans" cxnId="{0AB13DB3-EB55-4487-AFAB-9A9022F2D058}">
      <dgm:prSet/>
      <dgm:spPr/>
    </dgm:pt>
    <dgm:pt modelId="{B0817215-05D7-4253-9065-36F096CA694E}">
      <dgm:prSet phldr="0" custT="1"/>
      <dgm:spPr/>
      <dgm:t>
        <a:bodyPr vert="horz" wrap="square"/>
        <a:lstStyle>
          <a:lvl1pPr algn="l">
            <a:defRPr sz="6500"/>
          </a:lvl1pPr>
          <a:lvl2pPr marL="285750" indent="-285750" algn="l">
            <a:defRPr sz="6500"/>
          </a:lvl2pPr>
          <a:lvl3pPr marL="571500" indent="-285750" algn="l">
            <a:defRPr sz="6500"/>
          </a:lvl3pPr>
          <a:lvl4pPr marL="857250" indent="-285750" algn="l">
            <a:defRPr sz="6500"/>
          </a:lvl4pPr>
          <a:lvl5pPr marL="1143000" indent="-285750" algn="l">
            <a:defRPr sz="6500"/>
          </a:lvl5pPr>
          <a:lvl6pPr marL="1428750" indent="-285750" algn="l">
            <a:defRPr sz="6500"/>
          </a:lvl6pPr>
          <a:lvl7pPr marL="1714500" indent="-285750" algn="l">
            <a:defRPr sz="6500"/>
          </a:lvl7pPr>
          <a:lvl8pPr marL="2000250" indent="-285750" algn="l">
            <a:defRPr sz="6500"/>
          </a:lvl8pPr>
          <a:lvl9pPr marL="2286000" indent="-285750" algn="l">
            <a:defRPr sz="65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en-IE" sz="1400" b="1" dirty="0" smtClean="0">
              <a:sym typeface="+mn-ea"/>
            </a:rPr>
            <a:t>No student card or graduation ceremony</a:t>
          </a:r>
          <a:r>
            <a:rPr lang="en-IE" sz="1400" dirty="0" smtClean="0">
              <a:sym typeface="+mn-ea"/>
            </a:rPr>
            <a:t> - makes study identity appear fake</a:t>
          </a:r>
          <a:endParaRPr lang="en-US" sz="1000"/>
        </a:p>
      </dgm:t>
    </dgm:pt>
    <dgm:pt modelId="{A08FF099-04A6-42E2-89AB-C1B227942682}" type="parTrans" cxnId="{C816C877-0350-4677-9943-3A99A144F1CD}">
      <dgm:prSet/>
      <dgm:spPr/>
    </dgm:pt>
    <dgm:pt modelId="{753ED332-5C20-4507-BD60-E3E1E2DCE197}" type="sibTrans" cxnId="{C816C877-0350-4677-9943-3A99A144F1CD}">
      <dgm:prSet/>
      <dgm:spPr/>
    </dgm:pt>
    <dgm:pt modelId="{E5BFF8B2-21E7-45C0-8A81-F296A06F728E}">
      <dgm:prSet phldr="0" custT="1"/>
      <dgm:spPr/>
      <dgm:t>
        <a:bodyPr vert="horz" wrap="square"/>
        <a:lstStyle>
          <a:lvl1pPr algn="l">
            <a:defRPr sz="6500"/>
          </a:lvl1pPr>
          <a:lvl2pPr marL="285750" indent="-285750" algn="l">
            <a:defRPr sz="6500"/>
          </a:lvl2pPr>
          <a:lvl3pPr marL="571500" indent="-285750" algn="l">
            <a:defRPr sz="6500"/>
          </a:lvl3pPr>
          <a:lvl4pPr marL="857250" indent="-285750" algn="l">
            <a:defRPr sz="6500"/>
          </a:lvl4pPr>
          <a:lvl5pPr marL="1143000" indent="-285750" algn="l">
            <a:defRPr sz="6500"/>
          </a:lvl5pPr>
          <a:lvl6pPr marL="1428750" indent="-285750" algn="l">
            <a:defRPr sz="6500"/>
          </a:lvl6pPr>
          <a:lvl7pPr marL="1714500" indent="-285750" algn="l">
            <a:defRPr sz="6500"/>
          </a:lvl7pPr>
          <a:lvl8pPr marL="2000250" indent="-285750" algn="l">
            <a:defRPr sz="6500"/>
          </a:lvl8pPr>
          <a:lvl9pPr marL="2286000" indent="-285750" algn="l">
            <a:defRPr sz="65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endParaRPr lang="en-US" sz="1000"/>
        </a:p>
      </dgm:t>
    </dgm:pt>
    <dgm:pt modelId="{6A8B0F45-44F1-47C0-913A-A0EC0E28F865}" type="parTrans" cxnId="{CCE6BDB0-7C43-46FE-B092-932964B7AA11}">
      <dgm:prSet/>
      <dgm:spPr/>
    </dgm:pt>
    <dgm:pt modelId="{A6F0E664-49D8-4A5A-BB1D-B681CF53253F}" type="sibTrans" cxnId="{CCE6BDB0-7C43-46FE-B092-932964B7AA11}">
      <dgm:prSet/>
      <dgm:spPr/>
    </dgm:pt>
    <dgm:pt modelId="{4DD1ADED-4CA3-40AE-B70A-AC8A8F6D870C}">
      <dgm:prSet phldr="0" custT="0"/>
      <dgm:spPr/>
      <dgm:t>
        <a:bodyPr vert="horz" wrap="square"/>
        <a:lstStyle>
          <a:lvl1pPr algn="ctr">
            <a:defRPr sz="2100"/>
          </a:lvl1pPr>
          <a:lvl2pPr marL="171450" indent="-171450" algn="ctr">
            <a:defRPr sz="1600"/>
          </a:lvl2pPr>
          <a:lvl3pPr marL="342900" indent="-171450" algn="ctr">
            <a:defRPr sz="1600"/>
          </a:lvl3pPr>
          <a:lvl4pPr marL="514350" indent="-171450" algn="ctr">
            <a:defRPr sz="1600"/>
          </a:lvl4pPr>
          <a:lvl5pPr marL="685800" indent="-171450" algn="ctr">
            <a:defRPr sz="1600"/>
          </a:lvl5pPr>
          <a:lvl6pPr marL="857250" indent="-171450" algn="ctr">
            <a:defRPr sz="1600"/>
          </a:lvl6pPr>
          <a:lvl7pPr marL="1028700" indent="-171450" algn="ctr">
            <a:defRPr sz="1600"/>
          </a:lvl7pPr>
          <a:lvl8pPr marL="1200150" indent="-171450" algn="ctr">
            <a:defRPr sz="1600"/>
          </a:lvl8pPr>
          <a:lvl9pPr marL="1371600" indent="-171450" algn="ctr">
            <a:defRPr sz="1600"/>
          </a:lvl9pPr>
        </a:lstStyle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>
              <a:sym typeface="+mn-ea"/>
            </a:rPr>
            <a:t>Q</a:t>
          </a:r>
          <a:r>
            <a:rPr lang="en-IE" dirty="0" smtClean="0">
              <a:sym typeface="+mn-ea"/>
            </a:rPr>
            <a:t>4 Greatest study difficulties/ overcoming them and support from OU</a:t>
          </a:r>
          <a:endParaRPr lang="en-IE" dirty="0" smtClean="0"/>
        </a:p>
      </dgm:t>
    </dgm:pt>
    <dgm:pt modelId="{FF2C0EBC-7CB2-462F-BDED-4CF0EA2C678C}" type="parTrans" cxnId="{EB2FF1D4-5F46-4446-9279-6EC272AA158A}">
      <dgm:prSet/>
      <dgm:spPr/>
    </dgm:pt>
    <dgm:pt modelId="{A8007140-A5BD-494E-A1B2-6FAE2B03A2CE}" type="sibTrans" cxnId="{EB2FF1D4-5F46-4446-9279-6EC272AA158A}">
      <dgm:prSet/>
      <dgm:spPr/>
    </dgm:pt>
    <dgm:pt modelId="{BAB31A33-FBC7-4305-A287-B15EF208F20E}">
      <dgm:prSet phldr="0" custT="1"/>
      <dgm:spPr/>
      <dgm:t>
        <a:bodyPr vert="horz" wrap="square"/>
        <a:lstStyle>
          <a:lvl1pPr algn="l">
            <a:defRPr sz="6500"/>
          </a:lvl1pPr>
          <a:lvl2pPr marL="285750" indent="-285750" algn="l">
            <a:defRPr sz="6500"/>
          </a:lvl2pPr>
          <a:lvl3pPr marL="571500" indent="-285750" algn="l">
            <a:defRPr sz="6500"/>
          </a:lvl3pPr>
          <a:lvl4pPr marL="857250" indent="-285750" algn="l">
            <a:defRPr sz="6500"/>
          </a:lvl4pPr>
          <a:lvl5pPr marL="1143000" indent="-285750" algn="l">
            <a:defRPr sz="6500"/>
          </a:lvl5pPr>
          <a:lvl6pPr marL="1428750" indent="-285750" algn="l">
            <a:defRPr sz="6500"/>
          </a:lvl6pPr>
          <a:lvl7pPr marL="1714500" indent="-285750" algn="l">
            <a:defRPr sz="6500"/>
          </a:lvl7pPr>
          <a:lvl8pPr marL="2000250" indent="-285750" algn="l">
            <a:defRPr sz="6500"/>
          </a:lvl8pPr>
          <a:lvl9pPr marL="2286000" indent="-285750" algn="l">
            <a:defRPr sz="65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en-IE" sz="1400" b="1" dirty="0" smtClean="0"/>
            <a:t>“Phone in hand”</a:t>
          </a:r>
          <a:r>
            <a:rPr lang="en-IE" sz="1400" dirty="0" smtClean="0"/>
            <a:t> - lighter material?  </a:t>
          </a:r>
          <a:r>
            <a:rPr lang="en-IE" sz="1400" b="1" dirty="0" smtClean="0">
              <a:sym typeface="+mn-ea"/>
            </a:rPr>
            <a:t>Material in hand</a:t>
          </a:r>
          <a:r>
            <a:rPr lang="en-IE" sz="1400" dirty="0" smtClean="0">
              <a:sym typeface="+mn-ea"/>
            </a:rPr>
            <a:t> - wifi constraints </a:t>
          </a:r>
          <a:endParaRPr lang="en-IE" sz="1400" dirty="0" smtClean="0"/>
        </a:p>
      </dgm:t>
    </dgm:pt>
    <dgm:pt modelId="{EF995477-2E53-4C49-BC62-62487FD8363F}" type="parTrans" cxnId="{B67BA9C8-ECE3-4FAE-9616-D1AD4D463081}">
      <dgm:prSet/>
      <dgm:spPr/>
    </dgm:pt>
    <dgm:pt modelId="{67B06799-C29A-4C5E-970E-44D1643D7185}" type="sibTrans" cxnId="{B67BA9C8-ECE3-4FAE-9616-D1AD4D463081}">
      <dgm:prSet/>
      <dgm:spPr/>
    </dgm:pt>
    <dgm:pt modelId="{2B204DF3-60D2-4B28-B7AD-45FC17DB5D4E}">
      <dgm:prSet phldr="0" custT="1"/>
      <dgm:spPr/>
      <dgm:t>
        <a:bodyPr vert="horz" wrap="square"/>
        <a:lstStyle>
          <a:lvl1pPr algn="l">
            <a:defRPr sz="6500"/>
          </a:lvl1pPr>
          <a:lvl2pPr marL="285750" indent="-285750" algn="l">
            <a:defRPr sz="6500"/>
          </a:lvl2pPr>
          <a:lvl3pPr marL="571500" indent="-285750" algn="l">
            <a:defRPr sz="6500"/>
          </a:lvl3pPr>
          <a:lvl4pPr marL="857250" indent="-285750" algn="l">
            <a:defRPr sz="6500"/>
          </a:lvl4pPr>
          <a:lvl5pPr marL="1143000" indent="-285750" algn="l">
            <a:defRPr sz="6500"/>
          </a:lvl5pPr>
          <a:lvl6pPr marL="1428750" indent="-285750" algn="l">
            <a:defRPr sz="6500"/>
          </a:lvl6pPr>
          <a:lvl7pPr marL="1714500" indent="-285750" algn="l">
            <a:defRPr sz="6500"/>
          </a:lvl7pPr>
          <a:lvl8pPr marL="2000250" indent="-285750" algn="l">
            <a:defRPr sz="6500"/>
          </a:lvl8pPr>
          <a:lvl9pPr marL="2286000" indent="-285750" algn="l">
            <a:defRPr sz="65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en-IE" sz="1400" b="1" dirty="0" smtClean="0"/>
            <a:t>Cultural context </a:t>
          </a:r>
          <a:r>
            <a:rPr lang="en-IE" sz="1400" dirty="0" smtClean="0"/>
            <a:t>- concepts + case studies?  </a:t>
          </a:r>
          <a:r>
            <a:rPr lang="en-IE" sz="1400" b="1" dirty="0" smtClean="0"/>
            <a:t>Graphic </a:t>
          </a:r>
          <a:r>
            <a:rPr lang="en-IE" sz="1400" dirty="0" smtClean="0"/>
            <a:t>-Fatigue of reading online  </a:t>
          </a:r>
        </a:p>
      </dgm:t>
    </dgm:pt>
    <dgm:pt modelId="{4DC41A2E-D401-461E-8D71-F84DEE37B504}" type="parTrans" cxnId="{DF5B5625-5162-428A-8EEB-A4737B49A0DA}">
      <dgm:prSet/>
      <dgm:spPr/>
    </dgm:pt>
    <dgm:pt modelId="{2E9EF0E7-9F80-497B-8E8F-5C361802F0D6}" type="sibTrans" cxnId="{DF5B5625-5162-428A-8EEB-A4737B49A0DA}">
      <dgm:prSet/>
      <dgm:spPr/>
    </dgm:pt>
    <dgm:pt modelId="{5A48160B-69BC-4026-8A66-5D1E5EDD90BE}">
      <dgm:prSet phldr="0" custT="1"/>
      <dgm:spPr/>
      <dgm:t>
        <a:bodyPr vert="horz" wrap="square"/>
        <a:lstStyle>
          <a:lvl1pPr algn="l">
            <a:defRPr sz="6500"/>
          </a:lvl1pPr>
          <a:lvl2pPr marL="285750" indent="-285750" algn="l">
            <a:defRPr sz="6500"/>
          </a:lvl2pPr>
          <a:lvl3pPr marL="571500" indent="-285750" algn="l">
            <a:defRPr sz="6500"/>
          </a:lvl3pPr>
          <a:lvl4pPr marL="857250" indent="-285750" algn="l">
            <a:defRPr sz="6500"/>
          </a:lvl4pPr>
          <a:lvl5pPr marL="1143000" indent="-285750" algn="l">
            <a:defRPr sz="6500"/>
          </a:lvl5pPr>
          <a:lvl6pPr marL="1428750" indent="-285750" algn="l">
            <a:defRPr sz="6500"/>
          </a:lvl6pPr>
          <a:lvl7pPr marL="1714500" indent="-285750" algn="l">
            <a:defRPr sz="6500"/>
          </a:lvl7pPr>
          <a:lvl8pPr marL="2000250" indent="-285750" algn="l">
            <a:defRPr sz="6500"/>
          </a:lvl8pPr>
          <a:lvl9pPr marL="2286000" indent="-285750" algn="l">
            <a:defRPr sz="65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en-IE" sz="1400" b="1" dirty="0" smtClean="0"/>
            <a:t>Quiet space</a:t>
          </a:r>
          <a:r>
            <a:rPr lang="en-IE" sz="1400" dirty="0" smtClean="0"/>
            <a:t> - physical space/ communal building</a:t>
          </a:r>
        </a:p>
      </dgm:t>
    </dgm:pt>
    <dgm:pt modelId="{9A0D47B0-5CDA-4450-9A98-77F512C3186C}" type="parTrans" cxnId="{6C86E766-9923-4EEE-B653-4DCE08AF65D6}">
      <dgm:prSet/>
      <dgm:spPr/>
    </dgm:pt>
    <dgm:pt modelId="{300BDA54-B9CC-400E-BAE2-7506ECD2AC1E}" type="sibTrans" cxnId="{6C86E766-9923-4EEE-B653-4DCE08AF65D6}">
      <dgm:prSet/>
      <dgm:spPr/>
    </dgm:pt>
    <dgm:pt modelId="{F805F162-70FA-42C9-B4FE-9169A031832A}">
      <dgm:prSet phldr="0" custT="1"/>
      <dgm:spPr/>
      <dgm:t>
        <a:bodyPr vert="horz" wrap="square"/>
        <a:lstStyle>
          <a:lvl1pPr algn="l">
            <a:defRPr sz="6500"/>
          </a:lvl1pPr>
          <a:lvl2pPr marL="285750" indent="-285750" algn="l">
            <a:defRPr sz="6500"/>
          </a:lvl2pPr>
          <a:lvl3pPr marL="571500" indent="-285750" algn="l">
            <a:defRPr sz="6500"/>
          </a:lvl3pPr>
          <a:lvl4pPr marL="857250" indent="-285750" algn="l">
            <a:defRPr sz="6500"/>
          </a:lvl4pPr>
          <a:lvl5pPr marL="1143000" indent="-285750" algn="l">
            <a:defRPr sz="6500"/>
          </a:lvl5pPr>
          <a:lvl6pPr marL="1428750" indent="-285750" algn="l">
            <a:defRPr sz="6500"/>
          </a:lvl6pPr>
          <a:lvl7pPr marL="1714500" indent="-285750" algn="l">
            <a:defRPr sz="6500"/>
          </a:lvl7pPr>
          <a:lvl8pPr marL="2000250" indent="-285750" algn="l">
            <a:defRPr sz="6500"/>
          </a:lvl8pPr>
          <a:lvl9pPr marL="2286000" indent="-285750" algn="l">
            <a:defRPr sz="65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en-IE" sz="1400" b="1" dirty="0" smtClean="0"/>
            <a:t>Engagement style</a:t>
          </a:r>
          <a:r>
            <a:rPr lang="en-IE" sz="1400" dirty="0" smtClean="0"/>
            <a:t> - more social/ emotional/creative/positive? Cross-cultural? </a:t>
          </a:r>
        </a:p>
      </dgm:t>
    </dgm:pt>
    <dgm:pt modelId="{A88F1268-9C06-49FC-B67D-6C6D54C6ACAA}" type="parTrans" cxnId="{B706B21D-44B0-4074-9B41-3CBB2845F417}">
      <dgm:prSet/>
      <dgm:spPr/>
    </dgm:pt>
    <dgm:pt modelId="{1F5F9055-2EA4-4C82-988D-5032F7DC1699}" type="sibTrans" cxnId="{B706B21D-44B0-4074-9B41-3CBB2845F417}">
      <dgm:prSet/>
      <dgm:spPr/>
    </dgm:pt>
    <dgm:pt modelId="{D5935282-3C7C-4F88-A1AE-C27DB8591514}" type="pres">
      <dgm:prSet presAssocID="{2E15931E-1654-4B73-89B2-8E333D9C42E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E61486FD-113E-4C87-8ADF-B1A8E2A84801}" type="pres">
      <dgm:prSet presAssocID="{90DDC401-903F-495B-A387-FFA8A45891F6}" presName="linNode" presStyleCnt="0"/>
      <dgm:spPr/>
    </dgm:pt>
    <dgm:pt modelId="{96BE2B31-D87C-43E1-BE64-4C27B13F4AA4}" type="pres">
      <dgm:prSet presAssocID="{90DDC401-903F-495B-A387-FFA8A45891F6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D9406C3-FC80-4468-A55B-122D744D43F0}" type="pres">
      <dgm:prSet presAssocID="{90DDC401-903F-495B-A387-FFA8A45891F6}" presName="descendantText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1941F29-E51C-4282-956D-50CFAFAEB9B8}" type="pres">
      <dgm:prSet presAssocID="{35E5E878-0907-4014-9CFA-56AEFE6C22E5}" presName="sp" presStyleCnt="0"/>
      <dgm:spPr/>
    </dgm:pt>
    <dgm:pt modelId="{B589D1EC-5156-4FB2-BB1C-8E1290A868B9}" type="pres">
      <dgm:prSet presAssocID="{A6685E83-BEEC-49B3-B40A-539E2C0D7A1A}" presName="linNode" presStyleCnt="0"/>
      <dgm:spPr/>
    </dgm:pt>
    <dgm:pt modelId="{EBD335B5-8308-49CB-9630-99D852747B1F}" type="pres">
      <dgm:prSet presAssocID="{A6685E83-BEEC-49B3-B40A-539E2C0D7A1A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EB2A58E-CA03-4F76-94B6-D8FE50231963}" type="pres">
      <dgm:prSet presAssocID="{A6685E83-BEEC-49B3-B40A-539E2C0D7A1A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76EE5BB-CBA4-4DD9-BFB7-3F3F246C9BF0}" type="pres">
      <dgm:prSet presAssocID="{68BB6C9A-B7F0-43A0-955B-FC8C4D4009BF}" presName="sp" presStyleCnt="0"/>
      <dgm:spPr/>
    </dgm:pt>
    <dgm:pt modelId="{2BB2A428-FB05-47E5-AC5F-C6A7936A9AC0}" type="pres">
      <dgm:prSet presAssocID="{C8DDDFA1-AF37-4444-AAEB-D51CEE212719}" presName="linNode" presStyleCnt="0"/>
      <dgm:spPr/>
    </dgm:pt>
    <dgm:pt modelId="{B093CE78-670B-40EB-95CF-315E334D550F}" type="pres">
      <dgm:prSet presAssocID="{C8DDDFA1-AF37-4444-AAEB-D51CEE212719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4028F0D-BE57-4642-92F7-303D4E45C524}" type="pres">
      <dgm:prSet presAssocID="{C8DDDFA1-AF37-4444-AAEB-D51CEE212719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FC0FFDE-A555-4FA7-A78D-D488590A9B0C}" type="pres">
      <dgm:prSet presAssocID="{CE2287C8-6424-4771-88FD-4DADE15C5A04}" presName="sp" presStyleCnt="0"/>
      <dgm:spPr/>
    </dgm:pt>
    <dgm:pt modelId="{5525AA49-415B-41DE-826B-BEA699899CD7}" type="pres">
      <dgm:prSet presAssocID="{4DD1ADED-4CA3-40AE-B70A-AC8A8F6D870C}" presName="linNode" presStyleCnt="0"/>
      <dgm:spPr/>
    </dgm:pt>
    <dgm:pt modelId="{A363B50A-A425-4BA0-8213-FF04FF6E4589}" type="pres">
      <dgm:prSet presAssocID="{4DD1ADED-4CA3-40AE-B70A-AC8A8F6D870C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9291E5D-F6C7-4F48-B008-48593CEE57C5}" type="pres">
      <dgm:prSet presAssocID="{4DD1ADED-4CA3-40AE-B70A-AC8A8F6D870C}" presName="descendantText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B67BA9C8-ECE3-4FAE-9616-D1AD4D463081}" srcId="{4DD1ADED-4CA3-40AE-B70A-AC8A8F6D870C}" destId="{BAB31A33-FBC7-4305-A287-B15EF208F20E}" srcOrd="0" destOrd="0" parTransId="{EF995477-2E53-4C49-BC62-62487FD8363F}" sibTransId="{67B06799-C29A-4C5E-970E-44D1643D7185}"/>
    <dgm:cxn modelId="{0A2CCFBD-33C9-4D5D-BD5C-864879314129}" type="presOf" srcId="{2E15931E-1654-4B73-89B2-8E333D9C42E0}" destId="{D5935282-3C7C-4F88-A1AE-C27DB8591514}" srcOrd="0" destOrd="0" presId="urn:microsoft.com/office/officeart/2005/8/layout/vList5"/>
    <dgm:cxn modelId="{B41FFE86-7B84-4018-A6A6-ABD28519D887}" srcId="{2E15931E-1654-4B73-89B2-8E333D9C42E0}" destId="{C8DDDFA1-AF37-4444-AAEB-D51CEE212719}" srcOrd="2" destOrd="0" parTransId="{26EA520A-5891-4EBA-B2AD-1840663D8C07}" sibTransId="{CE2287C8-6424-4771-88FD-4DADE15C5A04}"/>
    <dgm:cxn modelId="{C816C877-0350-4677-9943-3A99A144F1CD}" srcId="{C8DDDFA1-AF37-4444-AAEB-D51CEE212719}" destId="{B0817215-05D7-4253-9065-36F096CA694E}" srcOrd="2" destOrd="0" parTransId="{A08FF099-04A6-42E2-89AB-C1B227942682}" sibTransId="{753ED332-5C20-4507-BD60-E3E1E2DCE197}"/>
    <dgm:cxn modelId="{0AB13DB3-EB55-4487-AFAB-9A9022F2D058}" srcId="{C8DDDFA1-AF37-4444-AAEB-D51CEE212719}" destId="{2EC0283B-E156-4166-A8C0-D4CB63295745}" srcOrd="1" destOrd="0" parTransId="{C979F892-DC33-44DF-8321-A8783A30CFF9}" sibTransId="{A93389B8-2D80-4D07-A48C-7A32498E1E2C}"/>
    <dgm:cxn modelId="{02263CFC-EA65-4552-BF22-AD9E5BB1D1A2}" srcId="{90DDC401-903F-495B-A387-FFA8A45891F6}" destId="{FC4DF690-2F9F-4ABE-89C6-9822BCE2AB88}" srcOrd="2" destOrd="0" parTransId="{FDF470B5-D10B-4C70-A08F-9D38364EE161}" sibTransId="{4B254ECE-C54E-4EB0-9EE0-E79649B1AF48}"/>
    <dgm:cxn modelId="{98D5F8C4-B84D-410A-AF6A-52A377FD749B}" srcId="{A6685E83-BEEC-49B3-B40A-539E2C0D7A1A}" destId="{51ED138C-078A-49C1-B83E-4CCADEEC2FA8}" srcOrd="3" destOrd="0" parTransId="{2C8136CB-367C-4E49-AF64-84EDB1FFF053}" sibTransId="{A95E803B-91F3-431E-9514-1138627C47FA}"/>
    <dgm:cxn modelId="{6C86E766-9923-4EEE-B653-4DCE08AF65D6}" srcId="{4DD1ADED-4CA3-40AE-B70A-AC8A8F6D870C}" destId="{5A48160B-69BC-4026-8A66-5D1E5EDD90BE}" srcOrd="2" destOrd="0" parTransId="{9A0D47B0-5CDA-4450-9A98-77F512C3186C}" sibTransId="{300BDA54-B9CC-400E-BAE2-7506ECD2AC1E}"/>
    <dgm:cxn modelId="{9FF2C086-7AC3-4628-A08B-8D3DAB0488A0}" srcId="{90DDC401-903F-495B-A387-FFA8A45891F6}" destId="{E08CEB0C-E37F-4DCA-A8EA-4B2CD3AD7754}" srcOrd="0" destOrd="0" parTransId="{FB4BCC77-44E9-4065-8A2F-90CD32DE34E3}" sibTransId="{41FED480-3E2E-47A2-B997-02D527BC8082}"/>
    <dgm:cxn modelId="{7033EE6B-D3C4-438E-8752-5D4410D22080}" type="presOf" srcId="{B0817215-05D7-4253-9065-36F096CA694E}" destId="{64028F0D-BE57-4642-92F7-303D4E45C524}" srcOrd="0" destOrd="2" presId="urn:microsoft.com/office/officeart/2005/8/layout/vList5"/>
    <dgm:cxn modelId="{CCE6BDB0-7C43-46FE-B092-932964B7AA11}" srcId="{C8DDDFA1-AF37-4444-AAEB-D51CEE212719}" destId="{E5BFF8B2-21E7-45C0-8A81-F296A06F728E}" srcOrd="3" destOrd="0" parTransId="{6A8B0F45-44F1-47C0-913A-A0EC0E28F865}" sibTransId="{A6F0E664-49D8-4A5A-BB1D-B681CF53253F}"/>
    <dgm:cxn modelId="{DFC6E814-AC66-45A7-A759-28CB032B9CE0}" type="presOf" srcId="{FC4DF690-2F9F-4ABE-89C6-9822BCE2AB88}" destId="{DD9406C3-FC80-4468-A55B-122D744D43F0}" srcOrd="0" destOrd="2" presId="urn:microsoft.com/office/officeart/2005/8/layout/vList5"/>
    <dgm:cxn modelId="{AD07BFD8-5745-442B-9B0A-5599776AAC92}" type="presOf" srcId="{E5BFF8B2-21E7-45C0-8A81-F296A06F728E}" destId="{64028F0D-BE57-4642-92F7-303D4E45C524}" srcOrd="0" destOrd="3" presId="urn:microsoft.com/office/officeart/2005/8/layout/vList5"/>
    <dgm:cxn modelId="{D909B3EA-335E-4707-A8B9-A004E530ECFC}" srcId="{A6685E83-BEEC-49B3-B40A-539E2C0D7A1A}" destId="{CBA50553-63FA-4B5A-9888-EDDBA06CA593}" srcOrd="0" destOrd="0" parTransId="{73E2772F-165D-4B56-ACC2-969CBF53B0A8}" sibTransId="{7BFD1607-7356-4D3D-A829-75D002A3A4B0}"/>
    <dgm:cxn modelId="{77681E71-D039-470D-9790-3323B26B6633}" type="presOf" srcId="{C8DDDFA1-AF37-4444-AAEB-D51CEE212719}" destId="{B093CE78-670B-40EB-95CF-315E334D550F}" srcOrd="0" destOrd="0" presId="urn:microsoft.com/office/officeart/2005/8/layout/vList5"/>
    <dgm:cxn modelId="{44DDFE77-94BD-4AA8-A4F9-FD72D3B32283}" type="presOf" srcId="{25A8D1D0-14ED-4648-97CF-6504F4770E99}" destId="{DD9406C3-FC80-4468-A55B-122D744D43F0}" srcOrd="0" destOrd="3" presId="urn:microsoft.com/office/officeart/2005/8/layout/vList5"/>
    <dgm:cxn modelId="{5F71BB38-C637-4AE6-B81F-CBE177DFAECA}" srcId="{A6685E83-BEEC-49B3-B40A-539E2C0D7A1A}" destId="{034FB073-B745-4756-ACEB-DD2BF378A62F}" srcOrd="2" destOrd="0" parTransId="{183ABA6D-5105-49BD-B7E6-C2E80222FCFE}" sibTransId="{68F57BB5-A98A-415C-9EC3-F2ECF6F6595A}"/>
    <dgm:cxn modelId="{E59B08D3-AC89-4F69-B488-1441A5DE73D3}" type="presOf" srcId="{90DDC401-903F-495B-A387-FFA8A45891F6}" destId="{96BE2B31-D87C-43E1-BE64-4C27B13F4AA4}" srcOrd="0" destOrd="0" presId="urn:microsoft.com/office/officeart/2005/8/layout/vList5"/>
    <dgm:cxn modelId="{43973705-AA24-4590-AA54-4D627BD0754D}" type="presOf" srcId="{E08CEB0C-E37F-4DCA-A8EA-4B2CD3AD7754}" destId="{DD9406C3-FC80-4468-A55B-122D744D43F0}" srcOrd="0" destOrd="0" presId="urn:microsoft.com/office/officeart/2005/8/layout/vList5"/>
    <dgm:cxn modelId="{DF5B5625-5162-428A-8EEB-A4737B49A0DA}" srcId="{4DD1ADED-4CA3-40AE-B70A-AC8A8F6D870C}" destId="{2B204DF3-60D2-4B28-B7AD-45FC17DB5D4E}" srcOrd="1" destOrd="0" parTransId="{4DC41A2E-D401-461E-8D71-F84DEE37B504}" sibTransId="{2E9EF0E7-9F80-497B-8E8F-5C361802F0D6}"/>
    <dgm:cxn modelId="{C216E526-8E3A-4119-B761-863EEA494D47}" type="presOf" srcId="{51ED138C-078A-49C1-B83E-4CCADEEC2FA8}" destId="{6EB2A58E-CA03-4F76-94B6-D8FE50231963}" srcOrd="0" destOrd="3" presId="urn:microsoft.com/office/officeart/2005/8/layout/vList5"/>
    <dgm:cxn modelId="{8998CDDF-5522-4AF4-849A-F08FEE52A84C}" type="presOf" srcId="{4DD1ADED-4CA3-40AE-B70A-AC8A8F6D870C}" destId="{A363B50A-A425-4BA0-8213-FF04FF6E4589}" srcOrd="0" destOrd="0" presId="urn:microsoft.com/office/officeart/2005/8/layout/vList5"/>
    <dgm:cxn modelId="{7CB81277-94DB-4F7D-8DB7-EEA69CC10EA2}" srcId="{A6685E83-BEEC-49B3-B40A-539E2C0D7A1A}" destId="{3AA8A706-A8BA-4A43-A5A5-F04422356145}" srcOrd="1" destOrd="0" parTransId="{76458B49-8C81-4582-90B6-094F57996A2C}" sibTransId="{F97D3A88-D0B0-4EB8-ACD4-5F8D3A10E859}"/>
    <dgm:cxn modelId="{F0D8C78D-8C4F-4F8C-8449-685377575E54}" srcId="{90DDC401-903F-495B-A387-FFA8A45891F6}" destId="{FE43EDAD-0EFF-4C46-9430-EAE0C4BD1C9F}" srcOrd="1" destOrd="0" parTransId="{CC3694F0-CDB0-4E44-8A4C-11D494AAB76B}" sibTransId="{148CB9DB-2399-4B79-AC8F-8D02B9E4299F}"/>
    <dgm:cxn modelId="{6EE1E883-7626-4743-A909-9FCEB1446BBF}" srcId="{2E15931E-1654-4B73-89B2-8E333D9C42E0}" destId="{90DDC401-903F-495B-A387-FFA8A45891F6}" srcOrd="0" destOrd="0" parTransId="{C8BB0B8A-C63A-4F83-B8DD-3A7CE259E4EE}" sibTransId="{35E5E878-0907-4014-9CFA-56AEFE6C22E5}"/>
    <dgm:cxn modelId="{93A2DE18-480F-43AB-9886-A23225498C87}" type="presOf" srcId="{A6685E83-BEEC-49B3-B40A-539E2C0D7A1A}" destId="{EBD335B5-8308-49CB-9630-99D852747B1F}" srcOrd="0" destOrd="0" presId="urn:microsoft.com/office/officeart/2005/8/layout/vList5"/>
    <dgm:cxn modelId="{FE2902A4-67F5-4A61-9BDF-286657D30C07}" srcId="{90DDC401-903F-495B-A387-FFA8A45891F6}" destId="{25A8D1D0-14ED-4648-97CF-6504F4770E99}" srcOrd="3" destOrd="0" parTransId="{AFF0DA61-C81B-4641-8811-73C80F7BD719}" sibTransId="{99CD18B3-72C6-4F47-A891-963690D2390C}"/>
    <dgm:cxn modelId="{62C618C7-5E3F-4206-9175-6DB555B7BE0D}" type="presOf" srcId="{2EC0283B-E156-4166-A8C0-D4CB63295745}" destId="{64028F0D-BE57-4642-92F7-303D4E45C524}" srcOrd="0" destOrd="1" presId="urn:microsoft.com/office/officeart/2005/8/layout/vList5"/>
    <dgm:cxn modelId="{98FFEF93-8FDA-4EE3-82C8-9BDBD3799ADC}" type="presOf" srcId="{5AA02751-379E-46DB-884A-F23ACBC498EE}" destId="{64028F0D-BE57-4642-92F7-303D4E45C524}" srcOrd="0" destOrd="0" presId="urn:microsoft.com/office/officeart/2005/8/layout/vList5"/>
    <dgm:cxn modelId="{9DA356B5-D19C-46DC-9474-4C5EE3EC5A62}" type="presOf" srcId="{CBA50553-63FA-4B5A-9888-EDDBA06CA593}" destId="{6EB2A58E-CA03-4F76-94B6-D8FE50231963}" srcOrd="0" destOrd="0" presId="urn:microsoft.com/office/officeart/2005/8/layout/vList5"/>
    <dgm:cxn modelId="{DBEAC197-D034-4146-A34C-EFC52D1D473A}" type="presOf" srcId="{3AA8A706-A8BA-4A43-A5A5-F04422356145}" destId="{6EB2A58E-CA03-4F76-94B6-D8FE50231963}" srcOrd="0" destOrd="1" presId="urn:microsoft.com/office/officeart/2005/8/layout/vList5"/>
    <dgm:cxn modelId="{C7DCB442-CFEB-4869-BEFB-EC0A48B8A7FF}" type="presOf" srcId="{5A48160B-69BC-4026-8A66-5D1E5EDD90BE}" destId="{F9291E5D-F6C7-4F48-B008-48593CEE57C5}" srcOrd="0" destOrd="2" presId="urn:microsoft.com/office/officeart/2005/8/layout/vList5"/>
    <dgm:cxn modelId="{FBB22E1B-12C1-4512-90F7-6C0F069C2DE0}" type="presOf" srcId="{BAB31A33-FBC7-4305-A287-B15EF208F20E}" destId="{F9291E5D-F6C7-4F48-B008-48593CEE57C5}" srcOrd="0" destOrd="0" presId="urn:microsoft.com/office/officeart/2005/8/layout/vList5"/>
    <dgm:cxn modelId="{0243BB97-0568-4CC5-9843-1FB75B2D431E}" srcId="{2E15931E-1654-4B73-89B2-8E333D9C42E0}" destId="{A6685E83-BEEC-49B3-B40A-539E2C0D7A1A}" srcOrd="1" destOrd="0" parTransId="{FECC43A3-D59E-4EE1-9557-8FBB90D5B362}" sibTransId="{68BB6C9A-B7F0-43A0-955B-FC8C4D4009BF}"/>
    <dgm:cxn modelId="{D3FBAD0A-80CE-41F9-8CA1-A87704448B6B}" type="presOf" srcId="{034FB073-B745-4756-ACEB-DD2BF378A62F}" destId="{6EB2A58E-CA03-4F76-94B6-D8FE50231963}" srcOrd="0" destOrd="2" presId="urn:microsoft.com/office/officeart/2005/8/layout/vList5"/>
    <dgm:cxn modelId="{CB252315-303E-44F5-BA67-9AE614E0FBAC}" type="presOf" srcId="{2B204DF3-60D2-4B28-B7AD-45FC17DB5D4E}" destId="{F9291E5D-F6C7-4F48-B008-48593CEE57C5}" srcOrd="0" destOrd="1" presId="urn:microsoft.com/office/officeart/2005/8/layout/vList5"/>
    <dgm:cxn modelId="{EB2FF1D4-5F46-4446-9279-6EC272AA158A}" srcId="{2E15931E-1654-4B73-89B2-8E333D9C42E0}" destId="{4DD1ADED-4CA3-40AE-B70A-AC8A8F6D870C}" srcOrd="3" destOrd="0" parTransId="{FF2C0EBC-7CB2-462F-BDED-4CF0EA2C678C}" sibTransId="{A8007140-A5BD-494E-A1B2-6FAE2B03A2CE}"/>
    <dgm:cxn modelId="{9A105E6A-5883-4DA4-AA72-0722FC4C8E19}" srcId="{C8DDDFA1-AF37-4444-AAEB-D51CEE212719}" destId="{5AA02751-379E-46DB-884A-F23ACBC498EE}" srcOrd="0" destOrd="0" parTransId="{D0D77647-95BE-4607-B2F0-006D9CAB8F0E}" sibTransId="{3DBF6B9F-A188-4D67-ABE8-0633561FA9E5}"/>
    <dgm:cxn modelId="{3FC63A44-A3C8-4284-A8B2-DF78D5093187}" type="presOf" srcId="{FE43EDAD-0EFF-4C46-9430-EAE0C4BD1C9F}" destId="{DD9406C3-FC80-4468-A55B-122D744D43F0}" srcOrd="0" destOrd="1" presId="urn:microsoft.com/office/officeart/2005/8/layout/vList5"/>
    <dgm:cxn modelId="{6BD1562A-4888-4D53-B6C1-36A3824D3075}" type="presOf" srcId="{F805F162-70FA-42C9-B4FE-9169A031832A}" destId="{F9291E5D-F6C7-4F48-B008-48593CEE57C5}" srcOrd="0" destOrd="3" presId="urn:microsoft.com/office/officeart/2005/8/layout/vList5"/>
    <dgm:cxn modelId="{B706B21D-44B0-4074-9B41-3CBB2845F417}" srcId="{4DD1ADED-4CA3-40AE-B70A-AC8A8F6D870C}" destId="{F805F162-70FA-42C9-B4FE-9169A031832A}" srcOrd="3" destOrd="0" parTransId="{A88F1268-9C06-49FC-B67D-6C6D54C6ACAA}" sibTransId="{1F5F9055-2EA4-4C82-988D-5032F7DC1699}"/>
    <dgm:cxn modelId="{CFE674E3-AE0E-4C9F-BCDF-1146ACF385FD}" type="presParOf" srcId="{D5935282-3C7C-4F88-A1AE-C27DB8591514}" destId="{E61486FD-113E-4C87-8ADF-B1A8E2A84801}" srcOrd="0" destOrd="0" presId="urn:microsoft.com/office/officeart/2005/8/layout/vList5"/>
    <dgm:cxn modelId="{01C9A66B-4700-455D-A8F6-3639E0B33F42}" type="presParOf" srcId="{E61486FD-113E-4C87-8ADF-B1A8E2A84801}" destId="{96BE2B31-D87C-43E1-BE64-4C27B13F4AA4}" srcOrd="0" destOrd="0" presId="urn:microsoft.com/office/officeart/2005/8/layout/vList5"/>
    <dgm:cxn modelId="{B02671F7-0B94-4CAE-ACAB-951D0B926659}" type="presParOf" srcId="{E61486FD-113E-4C87-8ADF-B1A8E2A84801}" destId="{DD9406C3-FC80-4468-A55B-122D744D43F0}" srcOrd="1" destOrd="0" presId="urn:microsoft.com/office/officeart/2005/8/layout/vList5"/>
    <dgm:cxn modelId="{D926A4D3-1FD5-4AB1-A090-F54F99E46B42}" type="presParOf" srcId="{D5935282-3C7C-4F88-A1AE-C27DB8591514}" destId="{F1941F29-E51C-4282-956D-50CFAFAEB9B8}" srcOrd="1" destOrd="0" presId="urn:microsoft.com/office/officeart/2005/8/layout/vList5"/>
    <dgm:cxn modelId="{4F857AF5-233D-4477-9D5B-354743EE075A}" type="presParOf" srcId="{D5935282-3C7C-4F88-A1AE-C27DB8591514}" destId="{B589D1EC-5156-4FB2-BB1C-8E1290A868B9}" srcOrd="2" destOrd="0" presId="urn:microsoft.com/office/officeart/2005/8/layout/vList5"/>
    <dgm:cxn modelId="{F85402BF-E951-4A1B-8629-156CD73FB09C}" type="presParOf" srcId="{B589D1EC-5156-4FB2-BB1C-8E1290A868B9}" destId="{EBD335B5-8308-49CB-9630-99D852747B1F}" srcOrd="0" destOrd="0" presId="urn:microsoft.com/office/officeart/2005/8/layout/vList5"/>
    <dgm:cxn modelId="{E65A639D-31D8-43FD-8F3E-89C26D57C748}" type="presParOf" srcId="{B589D1EC-5156-4FB2-BB1C-8E1290A868B9}" destId="{6EB2A58E-CA03-4F76-94B6-D8FE50231963}" srcOrd="1" destOrd="0" presId="urn:microsoft.com/office/officeart/2005/8/layout/vList5"/>
    <dgm:cxn modelId="{8D68C735-F407-48B9-A2EE-23B2580C403D}" type="presParOf" srcId="{D5935282-3C7C-4F88-A1AE-C27DB8591514}" destId="{A76EE5BB-CBA4-4DD9-BFB7-3F3F246C9BF0}" srcOrd="3" destOrd="0" presId="urn:microsoft.com/office/officeart/2005/8/layout/vList5"/>
    <dgm:cxn modelId="{79C4E60E-36E3-4EF6-9F88-5579FF13BAFD}" type="presParOf" srcId="{D5935282-3C7C-4F88-A1AE-C27DB8591514}" destId="{2BB2A428-FB05-47E5-AC5F-C6A7936A9AC0}" srcOrd="4" destOrd="0" presId="urn:microsoft.com/office/officeart/2005/8/layout/vList5"/>
    <dgm:cxn modelId="{C7DB66AA-77F9-41B6-89B8-9676DA70C05F}" type="presParOf" srcId="{2BB2A428-FB05-47E5-AC5F-C6A7936A9AC0}" destId="{B093CE78-670B-40EB-95CF-315E334D550F}" srcOrd="0" destOrd="0" presId="urn:microsoft.com/office/officeart/2005/8/layout/vList5"/>
    <dgm:cxn modelId="{23CD2392-EAC3-4DBE-B7CC-64E0EAEFF694}" type="presParOf" srcId="{2BB2A428-FB05-47E5-AC5F-C6A7936A9AC0}" destId="{64028F0D-BE57-4642-92F7-303D4E45C524}" srcOrd="1" destOrd="0" presId="urn:microsoft.com/office/officeart/2005/8/layout/vList5"/>
    <dgm:cxn modelId="{37FC10BB-964A-4A3B-B36F-40BBF0D1DE3A}" type="presParOf" srcId="{D5935282-3C7C-4F88-A1AE-C27DB8591514}" destId="{8FC0FFDE-A555-4FA7-A78D-D488590A9B0C}" srcOrd="5" destOrd="0" presId="urn:microsoft.com/office/officeart/2005/8/layout/vList5"/>
    <dgm:cxn modelId="{1A1F1F1D-78D4-4A0B-9FB4-16AB607193EB}" type="presParOf" srcId="{D5935282-3C7C-4F88-A1AE-C27DB8591514}" destId="{5525AA49-415B-41DE-826B-BEA699899CD7}" srcOrd="6" destOrd="0" presId="urn:microsoft.com/office/officeart/2005/8/layout/vList5"/>
    <dgm:cxn modelId="{5AF5FBBF-1238-46ED-8F5C-4253881B2695}" type="presParOf" srcId="{5525AA49-415B-41DE-826B-BEA699899CD7}" destId="{A363B50A-A425-4BA0-8213-FF04FF6E4589}" srcOrd="0" destOrd="0" presId="urn:microsoft.com/office/officeart/2005/8/layout/vList5"/>
    <dgm:cxn modelId="{DE21E1B8-9934-4611-978E-D13BE855D00B}" type="presParOf" srcId="{5525AA49-415B-41DE-826B-BEA699899CD7}" destId="{F9291E5D-F6C7-4F48-B008-48593CEE57C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5/7/2019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306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110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134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118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8313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6772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163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5/7/2019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5/7/2019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5/7/2019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5/7/2019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5/7/2019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5/7/2019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5/7/2019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5/7/2019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5/7/2019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5/7/2019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E934FF-F4E1-47C5-9CA5-30A81DDE2BE4}" type="datetimeFigureOut">
              <a:rPr lang="en-US" smtClean="0"/>
              <a:t>5/7/2019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jpeg"/><Relationship Id="rId5" Type="http://schemas.openxmlformats.org/officeDocument/2006/relationships/image" Target="../media/image3.jpe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e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eg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232150" y="541020"/>
            <a:ext cx="7983855" cy="128143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GB"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Supporting </a:t>
            </a:r>
            <a:r>
              <a:rPr lang="en-GB" sz="36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Environmental Management </a:t>
            </a:r>
            <a:r>
              <a:rPr lang="en-GB"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MSc students in </a:t>
            </a:r>
            <a:r>
              <a:rPr lang="en-GB" sz="36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Kenya </a:t>
            </a:r>
            <a:r>
              <a:rPr lang="en-IE" altLang="en-GB" sz="36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</a:t>
            </a:r>
            <a:r>
              <a:rPr lang="en-IE" altLang="en-GB" sz="36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work in progress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072005" y="3602038"/>
            <a:ext cx="9144000" cy="1655762"/>
          </a:xfrm>
        </p:spPr>
        <p:txBody>
          <a:bodyPr/>
          <a:lstStyle/>
          <a:p>
            <a:r>
              <a:rPr lang="en-GB" dirty="0" smtClean="0"/>
              <a:t>Stephen Burnley</a:t>
            </a:r>
          </a:p>
          <a:p>
            <a:r>
              <a:rPr lang="en-GB" dirty="0" smtClean="0"/>
              <a:t>Sinead O’Connor</a:t>
            </a:r>
          </a:p>
          <a:p>
            <a:r>
              <a:rPr lang="en-GB" dirty="0" smtClean="0"/>
              <a:t>Rich Campen</a:t>
            </a:r>
            <a:endParaRPr lang="en-GB" dirty="0"/>
          </a:p>
        </p:txBody>
      </p:sp>
      <p:pic>
        <p:nvPicPr>
          <p:cNvPr id="13" name="Content Placeholder 6" descr="20190414_130812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219200" y="1714500"/>
            <a:ext cx="6492240" cy="3429000"/>
          </a:xfrm>
          <a:prstGeom prst="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effectLst>
            <a:outerShdw blurRad="939800" dist="50800" dir="5400000" sx="1000" sy="1000" algn="ctr" rotWithShape="0">
              <a:schemeClr val="accent6">
                <a:lumMod val="40000"/>
                <a:lumOff val="60000"/>
                <a:alpha val="100000"/>
              </a:schemeClr>
            </a:outerShdw>
            <a:softEdge rad="635000"/>
          </a:effectLst>
        </p:spPr>
      </p:pic>
      <p:pic>
        <p:nvPicPr>
          <p:cNvPr id="8" name="Content Placeholder 7" descr="20190415_082417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26217" t="-4984" r="11869" b="4984"/>
          <a:stretch>
            <a:fillRect/>
          </a:stretch>
        </p:blipFill>
        <p:spPr>
          <a:xfrm rot="5400000">
            <a:off x="1478280" y="741680"/>
            <a:ext cx="1097915" cy="879475"/>
          </a:xfrm>
          <a:prstGeom prst="rect">
            <a:avLst/>
          </a:prstGeom>
        </p:spPr>
      </p:pic>
      <p:pic>
        <p:nvPicPr>
          <p:cNvPr id="9" name="Picture 8" descr="20190414_131039"/>
          <p:cNvPicPr>
            <a:picLocks noChangeAspect="1"/>
          </p:cNvPicPr>
          <p:nvPr/>
        </p:nvPicPr>
        <p:blipFill>
          <a:blip r:embed="rId4"/>
          <a:srcRect l="4785"/>
          <a:stretch>
            <a:fillRect/>
          </a:stretch>
        </p:blipFill>
        <p:spPr>
          <a:xfrm>
            <a:off x="1017905" y="1957705"/>
            <a:ext cx="1069340" cy="948690"/>
          </a:xfrm>
          <a:prstGeom prst="rect">
            <a:avLst/>
          </a:prstGeom>
        </p:spPr>
      </p:pic>
      <p:pic>
        <p:nvPicPr>
          <p:cNvPr id="10" name="Picture 9" descr="20190414_131028"/>
          <p:cNvPicPr>
            <a:picLocks noChangeAspect="1"/>
          </p:cNvPicPr>
          <p:nvPr/>
        </p:nvPicPr>
        <p:blipFill>
          <a:blip r:embed="rId5"/>
          <a:srcRect r="7815"/>
          <a:stretch>
            <a:fillRect/>
          </a:stretch>
        </p:blipFill>
        <p:spPr>
          <a:xfrm>
            <a:off x="1019175" y="2906395"/>
            <a:ext cx="1068070" cy="854075"/>
          </a:xfrm>
          <a:prstGeom prst="rect">
            <a:avLst/>
          </a:prstGeom>
        </p:spPr>
      </p:pic>
      <p:pic>
        <p:nvPicPr>
          <p:cNvPr id="11" name="Picture 10" descr="2019-04-15 08.30.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9175" y="3760470"/>
            <a:ext cx="1069340" cy="973455"/>
          </a:xfrm>
          <a:prstGeom prst="rect">
            <a:avLst/>
          </a:prstGeom>
        </p:spPr>
      </p:pic>
      <p:pic>
        <p:nvPicPr>
          <p:cNvPr id="16" name="Picture 15" descr="20190415_164913"/>
          <p:cNvPicPr>
            <a:picLocks noChangeAspect="1"/>
          </p:cNvPicPr>
          <p:nvPr/>
        </p:nvPicPr>
        <p:blipFill>
          <a:blip r:embed="rId7"/>
          <a:srcRect r="11097" b="2919"/>
          <a:stretch>
            <a:fillRect/>
          </a:stretch>
        </p:blipFill>
        <p:spPr>
          <a:xfrm>
            <a:off x="1019175" y="4733925"/>
            <a:ext cx="1069975" cy="1273810"/>
          </a:xfrm>
          <a:prstGeom prst="rect">
            <a:avLst/>
          </a:prstGeom>
        </p:spPr>
      </p:pic>
      <p:pic>
        <p:nvPicPr>
          <p:cNvPr id="6" name="Picture 5" descr="2019-04-16 08.03.4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87245" y="1903730"/>
            <a:ext cx="1018540" cy="1002665"/>
          </a:xfrm>
          <a:prstGeom prst="rect">
            <a:avLst/>
          </a:prstGeom>
        </p:spPr>
      </p:pic>
      <p:pic>
        <p:nvPicPr>
          <p:cNvPr id="2" name="Picture 1" descr="2019-04-16 09.47.0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87245" y="2882900"/>
            <a:ext cx="1019175" cy="878205"/>
          </a:xfrm>
          <a:prstGeom prst="rect">
            <a:avLst/>
          </a:prstGeom>
        </p:spPr>
      </p:pic>
      <p:pic>
        <p:nvPicPr>
          <p:cNvPr id="3" name="Picture 2" descr="2019-04-16 09.48.34"/>
          <p:cNvPicPr>
            <a:picLocks noChangeAspect="1"/>
          </p:cNvPicPr>
          <p:nvPr/>
        </p:nvPicPr>
        <p:blipFill>
          <a:blip r:embed="rId10"/>
          <a:srcRect b="8867"/>
          <a:stretch>
            <a:fillRect/>
          </a:stretch>
        </p:blipFill>
        <p:spPr>
          <a:xfrm>
            <a:off x="2090420" y="3760470"/>
            <a:ext cx="1019175" cy="973455"/>
          </a:xfrm>
          <a:prstGeom prst="rect">
            <a:avLst/>
          </a:prstGeom>
        </p:spPr>
      </p:pic>
      <p:pic>
        <p:nvPicPr>
          <p:cNvPr id="7" name="Picture 6" descr="2019-04-16 09.45.4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90420" y="4733925"/>
            <a:ext cx="1016000" cy="127381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/>
        </p:nvGraphicFramePr>
        <p:xfrm>
          <a:off x="712470" y="-54610"/>
          <a:ext cx="10147300" cy="69672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 Box 6"/>
          <p:cNvSpPr txBox="1"/>
          <p:nvPr/>
        </p:nvSpPr>
        <p:spPr>
          <a:xfrm>
            <a:off x="7988935" y="118745"/>
            <a:ext cx="3445510" cy="4603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IE" altLang="en-US" sz="240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Focus group - Key Findings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5842000" y="3238500"/>
            <a:ext cx="2336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>
                <a:latin typeface="Aharoni" panose="02010803020104030203" charset="0"/>
                <a:cs typeface="Aharoni" panose="02010803020104030203" charset="0"/>
              </a:rPr>
              <a:t>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20190414_13081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 rot="5400000">
            <a:off x="-1948180" y="1995170"/>
            <a:ext cx="6840220" cy="2914650"/>
          </a:xfrm>
          <a:prstGeom prst="rect">
            <a:avLst/>
          </a:prstGeom>
        </p:spPr>
      </p:pic>
      <p:pic>
        <p:nvPicPr>
          <p:cNvPr id="10" name="Content Placeholder 6" descr="20190414_13081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5400000">
            <a:off x="800100" y="1995170"/>
            <a:ext cx="6840220" cy="2914650"/>
          </a:xfrm>
          <a:prstGeom prst="rect">
            <a:avLst/>
          </a:prstGeom>
        </p:spPr>
      </p:pic>
      <p:pic>
        <p:nvPicPr>
          <p:cNvPr id="12" name="Content Placeholder 6" descr="20190414_1308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996690" y="1713230"/>
            <a:ext cx="6840220" cy="3478530"/>
          </a:xfrm>
          <a:prstGeom prst="rect">
            <a:avLst/>
          </a:prstGeom>
        </p:spPr>
      </p:pic>
      <p:pic>
        <p:nvPicPr>
          <p:cNvPr id="13" name="Content Placeholder 6" descr="20190414_1308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026910" y="1713230"/>
            <a:ext cx="6840220" cy="3478530"/>
          </a:xfrm>
          <a:prstGeom prst="rect">
            <a:avLst/>
          </a:prstGeom>
        </p:spPr>
      </p:pic>
      <p:pic>
        <p:nvPicPr>
          <p:cNvPr id="2" name="Picture 1" descr="20190414_131028"/>
          <p:cNvPicPr>
            <a:picLocks noChangeAspect="1"/>
          </p:cNvPicPr>
          <p:nvPr/>
        </p:nvPicPr>
        <p:blipFill>
          <a:blip r:embed="rId4"/>
          <a:srcRect r="7815"/>
          <a:stretch>
            <a:fillRect/>
          </a:stretch>
        </p:blipFill>
        <p:spPr>
          <a:xfrm>
            <a:off x="7519035" y="3932555"/>
            <a:ext cx="4501515" cy="2940050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3" name="Picture 2" descr="20190414_131039"/>
          <p:cNvPicPr>
            <a:picLocks noChangeAspect="1"/>
          </p:cNvPicPr>
          <p:nvPr/>
        </p:nvPicPr>
        <p:blipFill>
          <a:blip r:embed="rId5"/>
          <a:srcRect l="4785"/>
          <a:stretch>
            <a:fillRect/>
          </a:stretch>
        </p:blipFill>
        <p:spPr>
          <a:xfrm>
            <a:off x="14605" y="32385"/>
            <a:ext cx="4385310" cy="2769235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4" name="Picture 3" descr="20190415_082417"/>
          <p:cNvPicPr>
            <a:picLocks noChangeAspect="1"/>
          </p:cNvPicPr>
          <p:nvPr/>
        </p:nvPicPr>
        <p:blipFill>
          <a:blip r:embed="rId6"/>
          <a:srcRect l="26217" t="-4984" r="11869" b="4984"/>
          <a:stretch>
            <a:fillRect/>
          </a:stretch>
        </p:blipFill>
        <p:spPr>
          <a:xfrm rot="5400000">
            <a:off x="4450080" y="2274570"/>
            <a:ext cx="3291205" cy="2839085"/>
          </a:xfrm>
          <a:prstGeom prst="rect">
            <a:avLst/>
          </a:prstGeom>
        </p:spPr>
      </p:pic>
      <p:pic>
        <p:nvPicPr>
          <p:cNvPr id="5" name="Picture 4" descr="2019-04-15 08.30.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3270" y="3712845"/>
            <a:ext cx="2531110" cy="2935605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6" name="Content Placeholder 6" descr="20190414_130812"/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438015" y="5583555"/>
            <a:ext cx="1176655" cy="1610360"/>
          </a:xfrm>
          <a:prstGeom prst="rect">
            <a:avLst/>
          </a:prstGeom>
          <a:pattFill prst="pct5">
            <a:fgClr>
              <a:schemeClr val="accent4">
                <a:lumMod val="60000"/>
                <a:lumOff val="40000"/>
              </a:schemeClr>
            </a:fgClr>
            <a:bgClr>
              <a:schemeClr val="bg1"/>
            </a:bgClr>
          </a:pattFill>
          <a:ln w="22225">
            <a:noFill/>
          </a:ln>
          <a:effectLst>
            <a:outerShdw blurRad="50800" dist="50800" dir="5400000" algn="ctr" rotWithShape="0">
              <a:schemeClr val="accent6">
                <a:lumMod val="40000"/>
                <a:lumOff val="60000"/>
                <a:alpha val="100000"/>
              </a:schemeClr>
            </a:outerShdw>
            <a:softEdge rad="177800"/>
          </a:effectLst>
        </p:spPr>
      </p:pic>
      <p:pic>
        <p:nvPicPr>
          <p:cNvPr id="8" name="Picture 7" descr="20190415_164913"/>
          <p:cNvPicPr>
            <a:picLocks noChangeAspect="1"/>
          </p:cNvPicPr>
          <p:nvPr/>
        </p:nvPicPr>
        <p:blipFill>
          <a:blip r:embed="rId8"/>
          <a:srcRect r="11097" b="2919"/>
          <a:stretch>
            <a:fillRect/>
          </a:stretch>
        </p:blipFill>
        <p:spPr>
          <a:xfrm>
            <a:off x="8510270" y="32385"/>
            <a:ext cx="2519680" cy="345567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7988935" y="118745"/>
            <a:ext cx="3694430" cy="4603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IE" altLang="en-US" sz="240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1-1 interviews - Key Findings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20190414_13081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 rot="5400000">
            <a:off x="-1948180" y="1995170"/>
            <a:ext cx="6840220" cy="2914650"/>
          </a:xfrm>
          <a:prstGeom prst="rect">
            <a:avLst/>
          </a:prstGeom>
        </p:spPr>
      </p:pic>
      <p:pic>
        <p:nvPicPr>
          <p:cNvPr id="10" name="Content Placeholder 6" descr="20190414_13081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5400000">
            <a:off x="800100" y="1995170"/>
            <a:ext cx="6840220" cy="2914650"/>
          </a:xfrm>
          <a:prstGeom prst="rect">
            <a:avLst/>
          </a:prstGeom>
        </p:spPr>
      </p:pic>
      <p:pic>
        <p:nvPicPr>
          <p:cNvPr id="12" name="Content Placeholder 6" descr="20190414_1308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996690" y="1713230"/>
            <a:ext cx="6840220" cy="3478530"/>
          </a:xfrm>
          <a:prstGeom prst="rect">
            <a:avLst/>
          </a:prstGeom>
        </p:spPr>
      </p:pic>
      <p:pic>
        <p:nvPicPr>
          <p:cNvPr id="13" name="Content Placeholder 6" descr="20190414_1308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026910" y="1713230"/>
            <a:ext cx="6840220" cy="3478530"/>
          </a:xfrm>
          <a:prstGeom prst="rect">
            <a:avLst/>
          </a:prstGeom>
        </p:spPr>
      </p:pic>
      <p:sp>
        <p:nvSpPr>
          <p:cNvPr id="14" name="Content Placeholder 3"/>
          <p:cNvSpPr>
            <a:spLocks noGrp="1"/>
          </p:cNvSpPr>
          <p:nvPr/>
        </p:nvSpPr>
        <p:spPr>
          <a:xfrm>
            <a:off x="231775" y="3651885"/>
            <a:ext cx="5445760" cy="303720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83000">
                <a:schemeClr val="accent6">
                  <a:lumMod val="20000"/>
                  <a:lumOff val="80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1600" b="1" dirty="0" smtClean="0"/>
              <a:t>Job</a:t>
            </a:r>
            <a:r>
              <a:rPr lang="en-IE" sz="1600" dirty="0" smtClean="0"/>
              <a:t>: Stay at home mum/lost job contract</a:t>
            </a:r>
            <a:endParaRPr lang="en-IE" sz="1600" dirty="0"/>
          </a:p>
          <a:p>
            <a:r>
              <a:rPr lang="en-IE" sz="1600" b="1" dirty="0" smtClean="0"/>
              <a:t>Online</a:t>
            </a:r>
            <a:r>
              <a:rPr lang="en-IE" sz="1600" dirty="0" smtClean="0"/>
              <a:t>: Limited/ unpredictable </a:t>
            </a:r>
            <a:r>
              <a:rPr lang="en-IE" sz="1600" dirty="0" err="1" smtClean="0"/>
              <a:t>wifi</a:t>
            </a:r>
            <a:r>
              <a:rPr lang="en-IE" sz="1600" dirty="0" smtClean="0"/>
              <a:t> access - whatsapp preference</a:t>
            </a:r>
          </a:p>
          <a:p>
            <a:r>
              <a:rPr lang="en-IE" sz="1600" b="1" dirty="0" smtClean="0"/>
              <a:t>Study space</a:t>
            </a:r>
            <a:r>
              <a:rPr lang="en-IE" sz="1600" dirty="0" smtClean="0"/>
              <a:t>: Church – only quiet space</a:t>
            </a:r>
          </a:p>
          <a:p>
            <a:r>
              <a:rPr lang="en-IE" sz="1600" b="1" dirty="0" smtClean="0">
                <a:sym typeface="+mn-ea"/>
              </a:rPr>
              <a:t>Family:</a:t>
            </a:r>
            <a:r>
              <a:rPr lang="en-IE" sz="1600" dirty="0" smtClean="0">
                <a:sym typeface="+mn-ea"/>
              </a:rPr>
              <a:t> Husband is sceptical</a:t>
            </a:r>
            <a:endParaRPr lang="en-IE" sz="1600" dirty="0" smtClean="0"/>
          </a:p>
          <a:p>
            <a:r>
              <a:rPr lang="en-IE" sz="1600" b="1" dirty="0" smtClean="0"/>
              <a:t>Support:</a:t>
            </a:r>
            <a:r>
              <a:rPr lang="en-IE" sz="1600" dirty="0" smtClean="0"/>
              <a:t> God and omnipresence of OU</a:t>
            </a:r>
          </a:p>
          <a:p>
            <a:r>
              <a:rPr lang="en-IE" sz="1600" b="1" dirty="0" smtClean="0"/>
              <a:t>Agency</a:t>
            </a:r>
            <a:r>
              <a:rPr lang="en-IE" sz="1600" dirty="0" smtClean="0"/>
              <a:t>: Empowerment- Women, mothers, community</a:t>
            </a:r>
          </a:p>
          <a:p>
            <a:r>
              <a:rPr lang="en-IE" sz="1600" b="1" dirty="0" smtClean="0"/>
              <a:t>Community:</a:t>
            </a:r>
            <a:r>
              <a:rPr lang="en-IE" sz="1600" dirty="0" smtClean="0"/>
              <a:t> Domestic abuse and waste </a:t>
            </a:r>
          </a:p>
          <a:p>
            <a:r>
              <a:rPr lang="en-IE" sz="1600" b="1" dirty="0" smtClean="0"/>
              <a:t>Signature style:</a:t>
            </a:r>
            <a:r>
              <a:rPr lang="en-IE" sz="1600" dirty="0" smtClean="0"/>
              <a:t> Smile and hug</a:t>
            </a:r>
          </a:p>
          <a:p>
            <a:pPr marL="0" indent="0">
              <a:buNone/>
            </a:pPr>
            <a:endParaRPr lang="en-IE" sz="1600" dirty="0" smtClean="0"/>
          </a:p>
        </p:txBody>
      </p:sp>
      <p:pic>
        <p:nvPicPr>
          <p:cNvPr id="5" name="Picture 4" descr="20190414_131039"/>
          <p:cNvPicPr>
            <a:picLocks noChangeAspect="1"/>
          </p:cNvPicPr>
          <p:nvPr/>
        </p:nvPicPr>
        <p:blipFill>
          <a:blip r:embed="rId4"/>
          <a:srcRect l="24597"/>
          <a:stretch>
            <a:fillRect/>
          </a:stretch>
        </p:blipFill>
        <p:spPr>
          <a:xfrm>
            <a:off x="1727835" y="1539875"/>
            <a:ext cx="2222500" cy="2111375"/>
          </a:xfrm>
          <a:prstGeom prst="rect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</p:pic>
      <p:sp>
        <p:nvSpPr>
          <p:cNvPr id="19" name="Content Placeholder 3"/>
          <p:cNvSpPr>
            <a:spLocks noGrp="1"/>
          </p:cNvSpPr>
          <p:nvPr/>
        </p:nvSpPr>
        <p:spPr>
          <a:xfrm>
            <a:off x="7710170" y="3651250"/>
            <a:ext cx="3723005" cy="30378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1600" dirty="0" smtClean="0"/>
              <a:t>Passive presence</a:t>
            </a:r>
          </a:p>
          <a:p>
            <a:r>
              <a:rPr lang="en-IE" sz="1600" dirty="0" smtClean="0"/>
              <a:t>O</a:t>
            </a:r>
            <a:r>
              <a:rPr lang="en-IE" sz="1600" dirty="0" smtClean="0">
                <a:solidFill>
                  <a:schemeClr val="tx1"/>
                </a:solidFill>
              </a:rPr>
              <a:t>U as omnipresent - in heart, no wifi</a:t>
            </a:r>
          </a:p>
          <a:p>
            <a:r>
              <a:rPr lang="en-IE" sz="1600" dirty="0" smtClean="0">
                <a:solidFill>
                  <a:schemeClr val="tx1"/>
                </a:solidFill>
              </a:rPr>
              <a:t>B</a:t>
            </a:r>
            <a:r>
              <a:rPr lang="en-IE" sz="1600" dirty="0" smtClean="0"/>
              <a:t>oost - hope for real change</a:t>
            </a:r>
          </a:p>
          <a:p>
            <a:r>
              <a:rPr lang="en-IE" sz="1600" dirty="0" smtClean="0"/>
              <a:t>Not reached full potential </a:t>
            </a:r>
          </a:p>
          <a:p>
            <a:r>
              <a:rPr lang="en-IE" sz="1600" dirty="0" smtClean="0"/>
              <a:t>Bare pass experience</a:t>
            </a:r>
          </a:p>
          <a:p>
            <a:r>
              <a:rPr lang="en-IE" sz="1600" dirty="0" smtClean="0"/>
              <a:t>Light touch communications – “Hello”</a:t>
            </a:r>
          </a:p>
          <a:p>
            <a:r>
              <a:rPr lang="en-IE" sz="1600" dirty="0" smtClean="0"/>
              <a:t>Feminine qualities</a:t>
            </a:r>
          </a:p>
          <a:p>
            <a:endParaRPr lang="en-IE" sz="1600" dirty="0" smtClean="0"/>
          </a:p>
          <a:p>
            <a:endParaRPr lang="en-IE" sz="1400" dirty="0" smtClean="0"/>
          </a:p>
          <a:p>
            <a:pPr marL="0" indent="0">
              <a:buNone/>
            </a:pPr>
            <a:endParaRPr lang="en-IE" sz="1400" dirty="0"/>
          </a:p>
        </p:txBody>
      </p:sp>
      <p:pic>
        <p:nvPicPr>
          <p:cNvPr id="8" name="Picture 7" descr="2019-04-16 08.03.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7860" y="1540510"/>
            <a:ext cx="2487930" cy="2110105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4448175" y="2127250"/>
            <a:ext cx="3594100" cy="5835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E" sz="32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The hummingbird</a:t>
            </a:r>
            <a:endParaRPr lang="en-US" sz="3200"/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324985" y="165100"/>
            <a:ext cx="7530465" cy="662940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IE" sz="40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en-IE" sz="40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IE" sz="40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en-IE" sz="40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IE" sz="40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day in the life + OU online identity....</a:t>
            </a:r>
            <a:br>
              <a:rPr lang="en-IE" sz="40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IE" sz="40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en-IE" sz="40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endParaRPr lang="en-IE" sz="4000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20190414_13081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 rot="5400000">
            <a:off x="-1948180" y="1995170"/>
            <a:ext cx="6840220" cy="2914650"/>
          </a:xfrm>
          <a:prstGeom prst="rect">
            <a:avLst/>
          </a:prstGeom>
        </p:spPr>
      </p:pic>
      <p:pic>
        <p:nvPicPr>
          <p:cNvPr id="10" name="Content Placeholder 6" descr="20190414_13081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5400000">
            <a:off x="800100" y="1995170"/>
            <a:ext cx="6840220" cy="2914650"/>
          </a:xfrm>
          <a:prstGeom prst="rect">
            <a:avLst/>
          </a:prstGeom>
        </p:spPr>
      </p:pic>
      <p:pic>
        <p:nvPicPr>
          <p:cNvPr id="12" name="Content Placeholder 6" descr="20190414_1308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996690" y="1713230"/>
            <a:ext cx="6840220" cy="3478530"/>
          </a:xfrm>
          <a:prstGeom prst="rect">
            <a:avLst/>
          </a:prstGeom>
        </p:spPr>
      </p:pic>
      <p:pic>
        <p:nvPicPr>
          <p:cNvPr id="13" name="Content Placeholder 6" descr="20190414_1308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026910" y="1713230"/>
            <a:ext cx="6840220" cy="347853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/>
        </p:nvSpPr>
        <p:spPr>
          <a:xfrm>
            <a:off x="564515" y="1835150"/>
            <a:ext cx="2915285" cy="4690110"/>
          </a:xfrm>
          <a:prstGeom prst="rect">
            <a:avLst/>
          </a:prstGeom>
          <a:solidFill>
            <a:schemeClr val="accent6">
              <a:lumMod val="40000"/>
              <a:lumOff val="60000"/>
              <a:alpha val="62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1600" b="1" dirty="0" smtClean="0"/>
              <a:t>Job:</a:t>
            </a:r>
            <a:r>
              <a:rPr lang="en-IE" sz="1600" dirty="0" smtClean="0"/>
              <a:t> Climate change researcher/ in the field</a:t>
            </a:r>
          </a:p>
          <a:p>
            <a:r>
              <a:rPr lang="en-IE" sz="1600" b="1" dirty="0" smtClean="0"/>
              <a:t>Online:</a:t>
            </a:r>
            <a:r>
              <a:rPr lang="en-IE" sz="1600" dirty="0" smtClean="0"/>
              <a:t> Spontaneous, access at work + phone in hand lifstyle</a:t>
            </a:r>
          </a:p>
          <a:p>
            <a:r>
              <a:rPr lang="en-IE" sz="1600" b="1" dirty="0" smtClean="0"/>
              <a:t>Study space:</a:t>
            </a:r>
            <a:r>
              <a:rPr lang="en-IE" sz="1600" dirty="0" smtClean="0"/>
              <a:t>  On the move</a:t>
            </a:r>
          </a:p>
          <a:p>
            <a:r>
              <a:rPr lang="en-IE" sz="1600" b="1" dirty="0" smtClean="0"/>
              <a:t>Family:</a:t>
            </a:r>
            <a:r>
              <a:rPr lang="en-IE" sz="1600" dirty="0" smtClean="0"/>
              <a:t> Issues of credibility/ acceptance of online study</a:t>
            </a:r>
          </a:p>
          <a:p>
            <a:r>
              <a:rPr lang="en-IE" sz="1600" b="1" dirty="0" smtClean="0"/>
              <a:t>Support: </a:t>
            </a:r>
            <a:r>
              <a:rPr lang="en-IE" sz="1600" dirty="0" smtClean="0"/>
              <a:t>Network: family/work/community</a:t>
            </a:r>
          </a:p>
          <a:p>
            <a:r>
              <a:rPr lang="en-IE" sz="1600" b="1" dirty="0" smtClean="0"/>
              <a:t>Agency:</a:t>
            </a:r>
            <a:r>
              <a:rPr lang="en-IE" sz="1600" dirty="0" smtClean="0"/>
              <a:t> Co-create Kenya. Active facilitation, mobilization + social learning. </a:t>
            </a:r>
          </a:p>
          <a:p>
            <a:r>
              <a:rPr lang="en-IE" sz="1600" b="1" dirty="0" smtClean="0"/>
              <a:t>Community:</a:t>
            </a:r>
            <a:r>
              <a:rPr lang="en-IE" sz="1600" dirty="0" smtClean="0"/>
              <a:t> Inequalities, social injustices</a:t>
            </a:r>
          </a:p>
          <a:p>
            <a:r>
              <a:rPr lang="en-IE" sz="1600" b="1" dirty="0" smtClean="0"/>
              <a:t>Signature Style:</a:t>
            </a:r>
            <a:r>
              <a:rPr lang="en-IE" sz="1600" dirty="0" smtClean="0"/>
              <a:t> Patriotic beads</a:t>
            </a:r>
          </a:p>
          <a:p>
            <a:pPr marL="0" indent="0">
              <a:buNone/>
            </a:pPr>
            <a:r>
              <a:rPr lang="en-IE" sz="1600" dirty="0" smtClean="0"/>
              <a:t> </a:t>
            </a:r>
          </a:p>
        </p:txBody>
      </p:sp>
      <p:pic>
        <p:nvPicPr>
          <p:cNvPr id="6" name="Picture 5" descr="20190414_130139"/>
          <p:cNvPicPr>
            <a:picLocks noChangeAspect="1"/>
          </p:cNvPicPr>
          <p:nvPr/>
        </p:nvPicPr>
        <p:blipFill>
          <a:blip r:embed="rId4"/>
          <a:srcRect l="12532" r="10057" b="7622"/>
          <a:stretch>
            <a:fillRect/>
          </a:stretch>
        </p:blipFill>
        <p:spPr>
          <a:xfrm>
            <a:off x="882650" y="464820"/>
            <a:ext cx="1880235" cy="1339215"/>
          </a:xfrm>
          <a:prstGeom prst="rect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</p:pic>
      <p:sp>
        <p:nvSpPr>
          <p:cNvPr id="27" name="Content Placeholder 3"/>
          <p:cNvSpPr>
            <a:spLocks noGrp="1"/>
          </p:cNvSpPr>
          <p:nvPr/>
        </p:nvSpPr>
        <p:spPr>
          <a:xfrm>
            <a:off x="8622366" y="4276720"/>
            <a:ext cx="3459885" cy="22641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9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1400" dirty="0" smtClean="0"/>
              <a:t>Shepherd - Active/ </a:t>
            </a:r>
            <a:r>
              <a:rPr lang="en-IE" sz="1400" dirty="0" err="1" smtClean="0"/>
              <a:t>Nurturant with own cultural community</a:t>
            </a:r>
          </a:p>
          <a:p>
            <a:r>
              <a:rPr lang="en-IE" sz="1400" dirty="0" err="1" smtClean="0"/>
              <a:t>Social learning + </a:t>
            </a:r>
            <a:r>
              <a:rPr lang="en-IE" sz="1400" dirty="0" smtClean="0">
                <a:sym typeface="+mn-ea"/>
              </a:rPr>
              <a:t>Interdependence</a:t>
            </a:r>
          </a:p>
          <a:p>
            <a:r>
              <a:rPr lang="en-IE" sz="1400" dirty="0" smtClean="0">
                <a:sym typeface="+mn-ea"/>
              </a:rPr>
              <a:t>Co-create with tutor + students</a:t>
            </a:r>
            <a:endParaRPr lang="en-IE" sz="1400" dirty="0" smtClean="0"/>
          </a:p>
          <a:p>
            <a:r>
              <a:rPr lang="en-IE" sz="1400" dirty="0" err="1" smtClean="0">
                <a:sym typeface="+mn-ea"/>
              </a:rPr>
              <a:t>Whatsapp moderator - gives leg up + heads up to community (safe space to experiment)</a:t>
            </a:r>
          </a:p>
          <a:p>
            <a:r>
              <a:rPr lang="en-IE" sz="1400" dirty="0" smtClean="0"/>
              <a:t>Cheer leader </a:t>
            </a:r>
          </a:p>
          <a:p>
            <a:r>
              <a:rPr lang="en-IE" sz="1400" dirty="0" smtClean="0"/>
              <a:t>More Graphic + national content?</a:t>
            </a:r>
          </a:p>
          <a:p>
            <a:r>
              <a:rPr lang="en-IE" sz="1400" dirty="0" smtClean="0"/>
              <a:t>More networking between OU + Africa</a:t>
            </a:r>
          </a:p>
          <a:p>
            <a:pPr marL="0" indent="0">
              <a:buNone/>
            </a:pPr>
            <a:endParaRPr lang="en-IE" sz="1400" dirty="0" smtClean="0"/>
          </a:p>
          <a:p>
            <a:endParaRPr lang="en-IE" sz="1400" dirty="0" smtClean="0"/>
          </a:p>
        </p:txBody>
      </p:sp>
      <p:pic>
        <p:nvPicPr>
          <p:cNvPr id="18" name="Picture 17" descr="2019-04-16 09.47.0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3495" y="1443355"/>
            <a:ext cx="3067050" cy="2564765"/>
          </a:xfrm>
          <a:prstGeom prst="rect">
            <a:avLst/>
          </a:prstGeom>
        </p:spPr>
      </p:pic>
      <p:sp>
        <p:nvSpPr>
          <p:cNvPr id="19" name="Text Box 18"/>
          <p:cNvSpPr txBox="1"/>
          <p:nvPr/>
        </p:nvSpPr>
        <p:spPr>
          <a:xfrm>
            <a:off x="4448175" y="2127250"/>
            <a:ext cx="3594100" cy="5835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E" sz="32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The Black Rhino</a:t>
            </a:r>
            <a:endParaRPr lang="en-US" sz="3200"/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324985" y="148590"/>
            <a:ext cx="7530465" cy="662940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IE" sz="40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en-IE" sz="40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IE" sz="40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en-IE" sz="40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IE" sz="40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day in the life + OU online identity....</a:t>
            </a:r>
            <a:br>
              <a:rPr lang="en-IE" sz="40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IE" sz="40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en-IE" sz="40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endParaRPr lang="en-IE" sz="4000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20190414_13081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 rot="5400000">
            <a:off x="-1948180" y="1995170"/>
            <a:ext cx="6840220" cy="2914650"/>
          </a:xfrm>
          <a:prstGeom prst="rect">
            <a:avLst/>
          </a:prstGeom>
        </p:spPr>
      </p:pic>
      <p:pic>
        <p:nvPicPr>
          <p:cNvPr id="10" name="Content Placeholder 6" descr="20190414_13081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5400000">
            <a:off x="800100" y="1995170"/>
            <a:ext cx="6840220" cy="2914650"/>
          </a:xfrm>
          <a:prstGeom prst="rect">
            <a:avLst/>
          </a:prstGeom>
        </p:spPr>
      </p:pic>
      <p:pic>
        <p:nvPicPr>
          <p:cNvPr id="12" name="Content Placeholder 6" descr="20190414_1308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996690" y="1713230"/>
            <a:ext cx="6840220" cy="3478530"/>
          </a:xfrm>
          <a:prstGeom prst="rect">
            <a:avLst/>
          </a:prstGeom>
        </p:spPr>
      </p:pic>
      <p:pic>
        <p:nvPicPr>
          <p:cNvPr id="13" name="Content Placeholder 6" descr="20190414_1308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026910" y="1713230"/>
            <a:ext cx="6840220" cy="3478530"/>
          </a:xfrm>
          <a:prstGeom prst="rect">
            <a:avLst/>
          </a:prstGeom>
        </p:spPr>
      </p:pic>
      <p:sp>
        <p:nvSpPr>
          <p:cNvPr id="3" name="Content Placeholder 3"/>
          <p:cNvSpPr>
            <a:spLocks noGrp="1"/>
          </p:cNvSpPr>
          <p:nvPr/>
        </p:nvSpPr>
        <p:spPr>
          <a:xfrm>
            <a:off x="935355" y="2083435"/>
            <a:ext cx="2694305" cy="4444365"/>
          </a:xfrm>
          <a:prstGeom prst="rect">
            <a:avLst/>
          </a:prstGeom>
          <a:solidFill>
            <a:schemeClr val="accent4">
              <a:lumMod val="20000"/>
              <a:lumOff val="80000"/>
              <a:alpha val="62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1600" b="1" dirty="0" smtClean="0"/>
              <a:t>Job:</a:t>
            </a:r>
            <a:r>
              <a:rPr lang="en-IE" sz="1600" dirty="0" smtClean="0"/>
              <a:t> Administrator at </a:t>
            </a:r>
            <a:r>
              <a:rPr lang="en-IE" sz="1600" dirty="0" err="1" smtClean="0"/>
              <a:t>Environmental</a:t>
            </a:r>
            <a:r>
              <a:rPr lang="en-IE" sz="1600" dirty="0" smtClean="0"/>
              <a:t> organisation</a:t>
            </a:r>
          </a:p>
          <a:p>
            <a:r>
              <a:rPr lang="en-IE" sz="1600" b="1" dirty="0" smtClean="0"/>
              <a:t>Online:</a:t>
            </a:r>
            <a:r>
              <a:rPr lang="en-IE" sz="1600" dirty="0" smtClean="0"/>
              <a:t> Access at work/ controlled </a:t>
            </a:r>
          </a:p>
          <a:p>
            <a:r>
              <a:rPr lang="en-IE" sz="1600" b="1" dirty="0" smtClean="0"/>
              <a:t>Study space</a:t>
            </a:r>
            <a:r>
              <a:rPr lang="en-IE" sz="1600" dirty="0" smtClean="0"/>
              <a:t>: work and home</a:t>
            </a:r>
          </a:p>
          <a:p>
            <a:r>
              <a:rPr lang="en-IE" sz="1600" b="1" dirty="0" smtClean="0"/>
              <a:t>Family:</a:t>
            </a:r>
            <a:r>
              <a:rPr lang="en-IE" sz="1600" dirty="0" smtClean="0"/>
              <a:t> Supportive/ she cannot leave them</a:t>
            </a:r>
          </a:p>
          <a:p>
            <a:r>
              <a:rPr lang="en-IE" sz="1600" b="1" dirty="0" smtClean="0"/>
              <a:t>Support:</a:t>
            </a:r>
            <a:r>
              <a:rPr lang="en-IE" sz="1600" dirty="0" smtClean="0"/>
              <a:t> Yoga/ secure job</a:t>
            </a:r>
          </a:p>
          <a:p>
            <a:r>
              <a:rPr lang="en-IE" sz="1600" b="1" dirty="0" smtClean="0">
                <a:sym typeface="+mn-ea"/>
              </a:rPr>
              <a:t>Agency:</a:t>
            </a:r>
            <a:r>
              <a:rPr lang="en-IE" sz="1600" dirty="0" smtClean="0">
                <a:sym typeface="+mn-ea"/>
              </a:rPr>
              <a:t> Independent Self discovery</a:t>
            </a:r>
            <a:endParaRPr lang="en-IE" sz="1600" dirty="0" smtClean="0"/>
          </a:p>
          <a:p>
            <a:r>
              <a:rPr lang="en-IE" sz="1600" b="1" dirty="0" smtClean="0"/>
              <a:t>Community:</a:t>
            </a:r>
            <a:r>
              <a:rPr lang="en-IE" sz="1600" dirty="0" smtClean="0"/>
              <a:t> Mix old and new traditions</a:t>
            </a:r>
          </a:p>
          <a:p>
            <a:r>
              <a:rPr lang="en-IE" sz="1600" b="1" dirty="0" smtClean="0"/>
              <a:t>Signature Style</a:t>
            </a:r>
            <a:r>
              <a:rPr lang="en-IE" sz="1600" dirty="0" smtClean="0"/>
              <a:t>: Bright red braids + slogan t-shirts</a:t>
            </a:r>
          </a:p>
        </p:txBody>
      </p:sp>
      <p:pic>
        <p:nvPicPr>
          <p:cNvPr id="25" name="Picture 24" descr="2019-04-15 08.30.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100" y="753745"/>
            <a:ext cx="1586865" cy="1332230"/>
          </a:xfrm>
          <a:prstGeom prst="rect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</p:pic>
      <p:sp>
        <p:nvSpPr>
          <p:cNvPr id="15" name="Text Box 14"/>
          <p:cNvSpPr txBox="1"/>
          <p:nvPr/>
        </p:nvSpPr>
        <p:spPr>
          <a:xfrm>
            <a:off x="4448175" y="2127250"/>
            <a:ext cx="3594100" cy="5835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E" sz="32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The Orchid</a:t>
            </a:r>
            <a:endParaRPr lang="en-US" sz="3200"/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324985" y="148590"/>
            <a:ext cx="7530465" cy="662940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IE" sz="40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en-IE" sz="40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IE" sz="40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en-IE" sz="40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IE" sz="40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day in the life + OU online identity....</a:t>
            </a:r>
            <a:br>
              <a:rPr lang="en-IE" sz="40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IE" sz="40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en-IE" sz="40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endParaRPr lang="en-IE" sz="4000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Content Placeholder 3"/>
          <p:cNvSpPr>
            <a:spLocks noGrp="1"/>
          </p:cNvSpPr>
          <p:nvPr/>
        </p:nvSpPr>
        <p:spPr>
          <a:xfrm>
            <a:off x="8710970" y="4132243"/>
            <a:ext cx="2694266" cy="22641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90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1400" dirty="0"/>
              <a:t>Quiet self exploration</a:t>
            </a:r>
          </a:p>
          <a:p>
            <a:r>
              <a:rPr lang="en-IE" sz="1400" dirty="0"/>
              <a:t>Independent space to think</a:t>
            </a:r>
          </a:p>
          <a:p>
            <a:r>
              <a:rPr lang="en-IE" sz="1400" dirty="0"/>
              <a:t>Reflect and relaxation practice</a:t>
            </a:r>
          </a:p>
          <a:p>
            <a:r>
              <a:rPr lang="en-IE" sz="1400" dirty="0"/>
              <a:t>Opportunities to influence  Kenya - non-authoritative</a:t>
            </a:r>
          </a:p>
          <a:p>
            <a:r>
              <a:rPr lang="en-IE" sz="1400" dirty="0"/>
              <a:t>Feminine Empowerment process</a:t>
            </a:r>
          </a:p>
          <a:p>
            <a:r>
              <a:rPr lang="en-IE" sz="1400" dirty="0"/>
              <a:t>Videos/ tips on self care and managing emotions/ expanding awareness </a:t>
            </a:r>
          </a:p>
        </p:txBody>
      </p:sp>
      <p:pic>
        <p:nvPicPr>
          <p:cNvPr id="22" name="Picture 21" descr="2019-04-16 09.48.34"/>
          <p:cNvPicPr>
            <a:picLocks noChangeAspect="1"/>
          </p:cNvPicPr>
          <p:nvPr/>
        </p:nvPicPr>
        <p:blipFill>
          <a:blip r:embed="rId5"/>
          <a:srcRect b="8867"/>
          <a:stretch>
            <a:fillRect/>
          </a:stretch>
        </p:blipFill>
        <p:spPr>
          <a:xfrm>
            <a:off x="9012555" y="1298575"/>
            <a:ext cx="2298700" cy="256476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20190414_13081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 rot="5400000">
            <a:off x="-1948180" y="1995170"/>
            <a:ext cx="6840220" cy="2914650"/>
          </a:xfrm>
          <a:prstGeom prst="rect">
            <a:avLst/>
          </a:prstGeom>
        </p:spPr>
      </p:pic>
      <p:pic>
        <p:nvPicPr>
          <p:cNvPr id="10" name="Content Placeholder 6" descr="20190414_13081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5400000">
            <a:off x="800100" y="1995170"/>
            <a:ext cx="6840220" cy="2914650"/>
          </a:xfrm>
          <a:prstGeom prst="rect">
            <a:avLst/>
          </a:prstGeom>
        </p:spPr>
      </p:pic>
      <p:pic>
        <p:nvPicPr>
          <p:cNvPr id="12" name="Content Placeholder 6" descr="20190414_1308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996690" y="1713230"/>
            <a:ext cx="6840220" cy="3478530"/>
          </a:xfrm>
          <a:prstGeom prst="rect">
            <a:avLst/>
          </a:prstGeom>
        </p:spPr>
      </p:pic>
      <p:pic>
        <p:nvPicPr>
          <p:cNvPr id="13" name="Content Placeholder 6" descr="20190414_1308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026910" y="1713230"/>
            <a:ext cx="6840220" cy="3478530"/>
          </a:xfrm>
          <a:prstGeom prst="rect">
            <a:avLst/>
          </a:prstGeom>
        </p:spPr>
      </p:pic>
      <p:sp>
        <p:nvSpPr>
          <p:cNvPr id="16" name="Content Placeholder 3"/>
          <p:cNvSpPr>
            <a:spLocks noGrp="1"/>
          </p:cNvSpPr>
          <p:nvPr/>
        </p:nvSpPr>
        <p:spPr>
          <a:xfrm>
            <a:off x="883285" y="1995805"/>
            <a:ext cx="2623185" cy="4678680"/>
          </a:xfrm>
          <a:prstGeom prst="rect">
            <a:avLst/>
          </a:prstGeom>
          <a:solidFill>
            <a:schemeClr val="accent4">
              <a:lumMod val="60000"/>
              <a:lumOff val="40000"/>
              <a:alpha val="62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1600" b="1" dirty="0" smtClean="0"/>
              <a:t>Job:</a:t>
            </a:r>
            <a:r>
              <a:rPr lang="en-IE" sz="1600" dirty="0" smtClean="0"/>
              <a:t> Computer technician</a:t>
            </a:r>
          </a:p>
          <a:p>
            <a:r>
              <a:rPr lang="en-IE" sz="1600" b="1" dirty="0" smtClean="0"/>
              <a:t>Online:</a:t>
            </a:r>
            <a:r>
              <a:rPr lang="en-IE" sz="1600" dirty="0" smtClean="0"/>
              <a:t> No pattern, day to day</a:t>
            </a:r>
          </a:p>
          <a:p>
            <a:r>
              <a:rPr lang="en-IE" sz="1600" b="1" dirty="0" smtClean="0"/>
              <a:t>Study space:</a:t>
            </a:r>
            <a:r>
              <a:rPr lang="en-IE" sz="1600" dirty="0" smtClean="0"/>
              <a:t> Late evenings at home/ midnight hour</a:t>
            </a:r>
          </a:p>
          <a:p>
            <a:r>
              <a:rPr lang="en-IE" sz="1600" b="1" dirty="0" smtClean="0"/>
              <a:t>Family:</a:t>
            </a:r>
            <a:r>
              <a:rPr lang="en-IE" sz="1600" dirty="0" smtClean="0"/>
              <a:t> No family/ no church</a:t>
            </a:r>
          </a:p>
          <a:p>
            <a:r>
              <a:rPr lang="en-IE" sz="1600" b="1" dirty="0" smtClean="0"/>
              <a:t>Support:</a:t>
            </a:r>
            <a:r>
              <a:rPr lang="en-IE" sz="1600" dirty="0" smtClean="0"/>
              <a:t> “Outside of Kenya”, virtual life</a:t>
            </a:r>
          </a:p>
          <a:p>
            <a:r>
              <a:rPr lang="en-IE" sz="1600" b="1" dirty="0" smtClean="0">
                <a:sym typeface="+mn-ea"/>
              </a:rPr>
              <a:t>Agency:</a:t>
            </a:r>
            <a:r>
              <a:rPr lang="en-IE" sz="1600" dirty="0" smtClean="0">
                <a:sym typeface="+mn-ea"/>
              </a:rPr>
              <a:t> Self Made. Radical/ New. Start Up – Waste business</a:t>
            </a:r>
            <a:endParaRPr lang="en-IE" sz="1600" dirty="0" smtClean="0"/>
          </a:p>
          <a:p>
            <a:r>
              <a:rPr lang="en-IE" sz="1600" b="1" dirty="0" smtClean="0"/>
              <a:t>Community:</a:t>
            </a:r>
            <a:r>
              <a:rPr lang="en-IE" sz="1600" dirty="0" smtClean="0"/>
              <a:t> Look out of  Kenya</a:t>
            </a:r>
          </a:p>
          <a:p>
            <a:r>
              <a:rPr lang="en-IE" sz="1600" b="1" dirty="0"/>
              <a:t>Style:</a:t>
            </a:r>
            <a:r>
              <a:rPr lang="en-IE" sz="1600" dirty="0"/>
              <a:t> Clean white business shirt</a:t>
            </a:r>
          </a:p>
        </p:txBody>
      </p:sp>
      <p:pic>
        <p:nvPicPr>
          <p:cNvPr id="11" name="Picture 10" descr="20190415_164913"/>
          <p:cNvPicPr>
            <a:picLocks noChangeAspect="1"/>
          </p:cNvPicPr>
          <p:nvPr/>
        </p:nvPicPr>
        <p:blipFill>
          <a:blip r:embed="rId4"/>
          <a:srcRect r="11097" b="2919"/>
          <a:stretch>
            <a:fillRect/>
          </a:stretch>
        </p:blipFill>
        <p:spPr>
          <a:xfrm>
            <a:off x="1550035" y="31750"/>
            <a:ext cx="1955800" cy="19640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4985" y="148590"/>
            <a:ext cx="7530465" cy="662940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IE" sz="40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en-IE" sz="40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IE" sz="40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en-IE" sz="40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IE" sz="40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day in the life + OU online identity....</a:t>
            </a:r>
            <a:br>
              <a:rPr lang="en-IE" sz="40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IE" sz="40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en-IE" sz="40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endParaRPr lang="en-IE" sz="4000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4448175" y="2127250"/>
            <a:ext cx="3594100" cy="5835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E" sz="32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The Ostrich</a:t>
            </a:r>
            <a:endParaRPr lang="en-US" sz="3200"/>
          </a:p>
        </p:txBody>
      </p:sp>
      <p:sp>
        <p:nvSpPr>
          <p:cNvPr id="20" name="Content Placeholder 3"/>
          <p:cNvSpPr>
            <a:spLocks noGrp="1"/>
          </p:cNvSpPr>
          <p:nvPr/>
        </p:nvSpPr>
        <p:spPr>
          <a:xfrm>
            <a:off x="8868410" y="3336925"/>
            <a:ext cx="3271520" cy="34575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IE" sz="1400" dirty="0" smtClean="0"/>
          </a:p>
          <a:p>
            <a:endParaRPr lang="en-IE" sz="1400" dirty="0" smtClean="0"/>
          </a:p>
          <a:p>
            <a:r>
              <a:rPr lang="en-IE" sz="1400" dirty="0" smtClean="0"/>
              <a:t>A Kenyan/ African OU hub?</a:t>
            </a:r>
          </a:p>
          <a:p>
            <a:r>
              <a:rPr lang="en-IE" sz="1400" dirty="0" smtClean="0"/>
              <a:t>Tutorials suit Kenyan time zone?</a:t>
            </a:r>
          </a:p>
          <a:p>
            <a:r>
              <a:rPr lang="en-IE" sz="1400" dirty="0" smtClean="0"/>
              <a:t>Head in sand - more hands + heart?</a:t>
            </a:r>
          </a:p>
          <a:p>
            <a:r>
              <a:rPr lang="en-IE" sz="1400" dirty="0" smtClean="0">
                <a:sym typeface="+mn-ea"/>
              </a:rPr>
              <a:t>Applied - Start up projects whilst studying?</a:t>
            </a:r>
            <a:endParaRPr lang="en-IE" sz="1400" dirty="0" smtClean="0"/>
          </a:p>
          <a:p>
            <a:r>
              <a:rPr lang="en-IE" sz="1400" dirty="0">
                <a:sym typeface="+mn-ea"/>
              </a:rPr>
              <a:t>Culturally relevant exercises + exam Qs?</a:t>
            </a:r>
          </a:p>
          <a:p>
            <a:r>
              <a:rPr lang="en-IE" sz="1400" dirty="0">
                <a:sym typeface="+mn-ea"/>
              </a:rPr>
              <a:t>Extra research required to understand UK/ European centric case studies</a:t>
            </a:r>
          </a:p>
          <a:p>
            <a:r>
              <a:rPr lang="en-IE" sz="1400" dirty="0">
                <a:sym typeface="+mn-ea"/>
              </a:rPr>
              <a:t>Forge partnerships between OU + </a:t>
            </a:r>
          </a:p>
          <a:p>
            <a:pPr marL="0" indent="0">
              <a:buNone/>
            </a:pPr>
            <a:r>
              <a:rPr lang="en-IE" sz="1400" dirty="0">
                <a:sym typeface="+mn-ea"/>
              </a:rPr>
              <a:t>      local/ national agencies - to gain </a:t>
            </a:r>
          </a:p>
          <a:p>
            <a:pPr marL="0" indent="0">
              <a:buNone/>
            </a:pPr>
            <a:r>
              <a:rPr lang="en-IE" sz="1400" dirty="0">
                <a:sym typeface="+mn-ea"/>
              </a:rPr>
              <a:t>      access to data, resources, study space?</a:t>
            </a:r>
          </a:p>
          <a:p>
            <a:endParaRPr lang="en-IE" sz="1400" dirty="0">
              <a:sym typeface="+mn-ea"/>
            </a:endParaRPr>
          </a:p>
          <a:p>
            <a:pPr marL="0" indent="0">
              <a:buNone/>
            </a:pPr>
            <a:endParaRPr lang="en-IE" sz="1400" dirty="0">
              <a:sym typeface="+mn-ea"/>
            </a:endParaRPr>
          </a:p>
          <a:p>
            <a:pPr marL="0" indent="0">
              <a:buNone/>
            </a:pPr>
            <a:endParaRPr lang="en-IE" sz="1400" dirty="0"/>
          </a:p>
        </p:txBody>
      </p:sp>
      <p:pic>
        <p:nvPicPr>
          <p:cNvPr id="4" name="Picture 3" descr="2019-04-16 09.45.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9100" y="1099820"/>
            <a:ext cx="2389505" cy="25654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20190414_13081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5400000">
            <a:off x="-1948180" y="1995170"/>
            <a:ext cx="6840220" cy="2914650"/>
          </a:xfrm>
          <a:prstGeom prst="rect">
            <a:avLst/>
          </a:prstGeom>
        </p:spPr>
      </p:pic>
      <p:pic>
        <p:nvPicPr>
          <p:cNvPr id="10" name="Content Placeholder 6" descr="20190414_13081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5400000">
            <a:off x="800100" y="1995170"/>
            <a:ext cx="6840220" cy="2914650"/>
          </a:xfrm>
          <a:prstGeom prst="rect">
            <a:avLst/>
          </a:prstGeom>
        </p:spPr>
      </p:pic>
      <p:pic>
        <p:nvPicPr>
          <p:cNvPr id="12" name="Content Placeholder 6" descr="20190414_1308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996690" y="1713230"/>
            <a:ext cx="6840220" cy="347853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/>
        </p:nvSpPr>
        <p:spPr>
          <a:xfrm>
            <a:off x="1103630" y="1825625"/>
            <a:ext cx="5181600" cy="4351338"/>
          </a:xfrm>
          <a:prstGeom prst="rect">
            <a:avLst/>
          </a:prstGeom>
          <a:solidFill>
            <a:schemeClr val="accent6">
              <a:lumMod val="20000"/>
              <a:lumOff val="80000"/>
              <a:alpha val="37000"/>
            </a:schemeClr>
          </a:solidFill>
        </p:spPr>
        <p:txBody>
          <a:bodyPr vert="horz" lIns="91440" tIns="45720" rIns="91440" bIns="45720" rtlCol="0">
            <a:normAutofit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Commonwealth Scholars have high retention and progression rates</a:t>
            </a:r>
          </a:p>
          <a:p>
            <a:pPr marL="0" indent="0">
              <a:buNone/>
            </a:pPr>
            <a:endParaRPr lang="en-IE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IE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Supportive team communication + learning styles </a:t>
            </a:r>
          </a:p>
          <a:p>
            <a:pPr lvl="1"/>
            <a:r>
              <a:rPr lang="en-IE" sz="2400" b="1" dirty="0" smtClean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felt experience</a:t>
            </a:r>
            <a:r>
              <a:rPr lang="en-IE" sz="24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- relational + empathic </a:t>
            </a:r>
          </a:p>
          <a:p>
            <a:pPr lvl="1"/>
            <a:r>
              <a:rPr lang="en-IE" sz="2400" b="1" dirty="0" smtClean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emotional </a:t>
            </a:r>
            <a:r>
              <a:rPr lang="en-IE" sz="24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supports rational tasks</a:t>
            </a:r>
          </a:p>
          <a:p>
            <a:pPr lvl="1"/>
            <a:r>
              <a:rPr lang="en-IE" sz="2400" b="1" dirty="0" smtClean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informal</a:t>
            </a:r>
            <a:r>
              <a:rPr lang="en-IE" sz="24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is vital to formal outcomes</a:t>
            </a:r>
          </a:p>
          <a:p>
            <a:pPr lvl="1"/>
            <a:r>
              <a:rPr lang="en-IE" b="1" dirty="0" smtClean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nurturing preparation</a:t>
            </a:r>
            <a:r>
              <a:rPr lang="en-IE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for meetings + tasks </a:t>
            </a:r>
            <a:endParaRPr lang="en-IE" dirty="0"/>
          </a:p>
          <a:p>
            <a:endParaRPr lang="en-IE" dirty="0"/>
          </a:p>
          <a:p>
            <a:pPr marL="457200" lvl="1" indent="0">
              <a:buNone/>
            </a:pPr>
            <a:endParaRPr lang="en-IE" dirty="0"/>
          </a:p>
        </p:txBody>
      </p:sp>
      <p:pic>
        <p:nvPicPr>
          <p:cNvPr id="4" name="Content Placeholder 6" descr="20190414_1308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029450" y="1713230"/>
            <a:ext cx="6840220" cy="347853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/>
        </p:nvSpPr>
        <p:spPr>
          <a:xfrm>
            <a:off x="838200" y="309245"/>
            <a:ext cx="10253980" cy="13258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3200" dirty="0" smtClean="0"/>
              <a:t/>
            </a:r>
            <a:br>
              <a:rPr lang="en-IE" sz="3200" dirty="0" smtClean="0"/>
            </a:br>
            <a:r>
              <a:rPr lang="en-IE" sz="4000" b="1" dirty="0" smtClean="0"/>
              <a:t>Conclusions</a:t>
            </a:r>
            <a:r>
              <a:rPr lang="en-IE" sz="4000" dirty="0" smtClean="0"/>
              <a:t> </a:t>
            </a:r>
          </a:p>
        </p:txBody>
      </p:sp>
      <p:pic>
        <p:nvPicPr>
          <p:cNvPr id="8" name="Picture 7" descr="IMG-20190415-WA00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4145" y="1635125"/>
            <a:ext cx="4598035" cy="454215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Background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The Commonwealth Scholarship Commission funds distance-learning MSc students in Commonwealth countries.</a:t>
            </a:r>
          </a:p>
          <a:p>
            <a:r>
              <a:rPr lang="en-GB" dirty="0" smtClean="0"/>
              <a:t>The OU has benefitted from this source of funding since 2006.</a:t>
            </a:r>
          </a:p>
          <a:p>
            <a:r>
              <a:rPr lang="en-GB" dirty="0" smtClean="0"/>
              <a:t> Funding includes the provision of in-country tutorials.</a:t>
            </a:r>
          </a:p>
          <a:p>
            <a:r>
              <a:rPr lang="en-GB" dirty="0" smtClean="0"/>
              <a:t>E&amp;I has gained c£400,000</a:t>
            </a:r>
            <a:r>
              <a:rPr lang="en-GB" dirty="0" smtClean="0">
                <a:solidFill>
                  <a:srgbClr val="FFFF00"/>
                </a:solidFill>
              </a:rPr>
              <a:t> </a:t>
            </a:r>
            <a:r>
              <a:rPr lang="en-GB" dirty="0" smtClean="0"/>
              <a:t>in the past five years and has around 25 students currently studying (or awaiting their final grades).</a:t>
            </a:r>
          </a:p>
          <a:p>
            <a:r>
              <a:rPr lang="en-GB" dirty="0" smtClean="0"/>
              <a:t>If we care about humankind, we need to be active in the global south.</a:t>
            </a:r>
          </a:p>
          <a:p>
            <a:r>
              <a:rPr lang="en-GB" dirty="0" smtClean="0"/>
              <a:t>All this money carries responsibilities on our part.</a:t>
            </a:r>
          </a:p>
          <a:p>
            <a:endParaRPr lang="en-GB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Commonwealth Scholars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Tend to be:</a:t>
            </a:r>
          </a:p>
          <a:p>
            <a:pPr lvl="1"/>
            <a:r>
              <a:rPr lang="en-GB" dirty="0" smtClean="0"/>
              <a:t>Young;</a:t>
            </a:r>
          </a:p>
          <a:p>
            <a:pPr lvl="1"/>
            <a:r>
              <a:rPr lang="en-GB" dirty="0" smtClean="0"/>
              <a:t>Family responsibilities;</a:t>
            </a:r>
          </a:p>
          <a:p>
            <a:pPr lvl="1"/>
            <a:r>
              <a:rPr lang="en-GB" dirty="0" smtClean="0"/>
              <a:t>Employed (but may be interns);</a:t>
            </a:r>
          </a:p>
          <a:p>
            <a:pPr lvl="1"/>
            <a:r>
              <a:rPr lang="en-GB" dirty="0" smtClean="0"/>
              <a:t>Graduates;</a:t>
            </a:r>
          </a:p>
          <a:p>
            <a:pPr lvl="1"/>
            <a:r>
              <a:rPr lang="en-GB" dirty="0" smtClean="0"/>
              <a:t>Unused to UK learning and assessment methods;</a:t>
            </a:r>
          </a:p>
          <a:p>
            <a:pPr lvl="1"/>
            <a:r>
              <a:rPr lang="en-GB" dirty="0" smtClean="0"/>
              <a:t>Highly committed.</a:t>
            </a:r>
          </a:p>
          <a:p>
            <a:r>
              <a:rPr lang="en-GB" dirty="0" smtClean="0"/>
              <a:t>Face all the issues that our “home” students do plus:</a:t>
            </a:r>
          </a:p>
          <a:p>
            <a:pPr lvl="1"/>
            <a:r>
              <a:rPr lang="en-GB" dirty="0" smtClean="0"/>
              <a:t>Travel;</a:t>
            </a:r>
          </a:p>
          <a:p>
            <a:pPr lvl="1"/>
            <a:r>
              <a:rPr lang="en-GB" dirty="0" smtClean="0"/>
              <a:t>Internet access and cost;</a:t>
            </a:r>
            <a:endParaRPr lang="en-GB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Project aims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To appreciate the academic and social cultures of our students.</a:t>
            </a:r>
          </a:p>
          <a:p>
            <a:r>
              <a:rPr lang="en-GB" dirty="0" smtClean="0"/>
              <a:t>To understand how we can best support our Commonwealth Scholars.</a:t>
            </a:r>
          </a:p>
          <a:p>
            <a:r>
              <a:rPr lang="en-GB" dirty="0" smtClean="0"/>
              <a:t>To produce internal guidance on supporting CSC students and other students in similar circumstances.</a:t>
            </a:r>
          </a:p>
          <a:p>
            <a:r>
              <a:rPr lang="en-GB" dirty="0" smtClean="0"/>
              <a:t>To disseminate our findings in the literature.</a:t>
            </a:r>
          </a:p>
          <a:p>
            <a:endParaRPr lang="en-GB" dirty="0" smtClean="0"/>
          </a:p>
          <a:p>
            <a:endParaRPr lang="en-GB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64819" y="96477"/>
            <a:ext cx="11243256" cy="1325563"/>
          </a:xfrm>
        </p:spPr>
        <p:txBody>
          <a:bodyPr/>
          <a:lstStyle/>
          <a:p>
            <a:pPr algn="ctr"/>
            <a:r>
              <a:rPr lang="en-IE" dirty="0" smtClean="0"/>
              <a:t>		</a:t>
            </a:r>
            <a:r>
              <a:rPr lang="en-IE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Mixed Methods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7892415" y="1784350"/>
            <a:ext cx="4018280" cy="2348230"/>
          </a:xfr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>
            <a:noAutofit/>
          </a:bodyPr>
          <a:lstStyle/>
          <a:p>
            <a:r>
              <a:rPr lang="en-IE" dirty="0" smtClean="0"/>
              <a:t>Qualitative </a:t>
            </a:r>
          </a:p>
          <a:p>
            <a:r>
              <a:rPr lang="en-IE" dirty="0" smtClean="0"/>
              <a:t>b. </a:t>
            </a:r>
            <a:r>
              <a:rPr lang="en-IE" dirty="0"/>
              <a:t>1-1 personal narratives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b="0" dirty="0" smtClean="0">
                <a:sym typeface="+mn-ea"/>
              </a:rPr>
              <a:t>Deep Hanging Out</a:t>
            </a:r>
            <a:endParaRPr lang="en-IE" b="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b="0" dirty="0" smtClean="0">
                <a:sym typeface="+mn-ea"/>
              </a:rPr>
              <a:t>Vignettes</a:t>
            </a:r>
            <a:endParaRPr lang="en-IE" b="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b="0" dirty="0" smtClean="0">
                <a:sym typeface="+mn-ea"/>
              </a:rPr>
              <a:t>Portraiture</a:t>
            </a:r>
            <a:endParaRPr lang="en-IE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"/>
          </p:nvPr>
        </p:nvSpPr>
        <p:spPr>
          <a:xfrm>
            <a:off x="1079945" y="1784863"/>
            <a:ext cx="3441266" cy="823912"/>
          </a:xfrm>
        </p:spPr>
        <p:txBody>
          <a:bodyPr>
            <a:normAutofit/>
          </a:bodyPr>
          <a:lstStyle/>
          <a:p>
            <a:endParaRPr lang="en-IE" dirty="0" smtClean="0"/>
          </a:p>
          <a:p>
            <a:endParaRPr lang="en-IE" dirty="0" smtClean="0"/>
          </a:p>
        </p:txBody>
      </p:sp>
      <p:sp>
        <p:nvSpPr>
          <p:cNvPr id="4" name="Text Placeholder 2"/>
          <p:cNvSpPr>
            <a:spLocks noGrp="1"/>
          </p:cNvSpPr>
          <p:nvPr/>
        </p:nvSpPr>
        <p:spPr>
          <a:xfrm>
            <a:off x="431800" y="1784985"/>
            <a:ext cx="3460115" cy="27457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dirty="0" smtClean="0"/>
          </a:p>
          <a:p>
            <a:endParaRPr lang="en-IE" dirty="0" smtClean="0"/>
          </a:p>
          <a:p>
            <a:endParaRPr lang="en-IE" dirty="0" smtClean="0"/>
          </a:p>
          <a:p>
            <a:endParaRPr lang="en-IE" dirty="0" smtClean="0"/>
          </a:p>
          <a:p>
            <a:endParaRPr lang="en-IE" dirty="0" smtClean="0">
              <a:sym typeface="+mn-ea"/>
            </a:endParaRPr>
          </a:p>
          <a:p>
            <a:endParaRPr lang="en-IE" dirty="0" smtClean="0">
              <a:sym typeface="+mn-ea"/>
            </a:endParaRPr>
          </a:p>
          <a:p>
            <a:r>
              <a:rPr lang="en-IE" dirty="0" smtClean="0">
                <a:sym typeface="+mn-ea"/>
              </a:rPr>
              <a:t>Quantitative</a:t>
            </a:r>
            <a:endParaRPr lang="en-IE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b="0" dirty="0" smtClean="0">
                <a:sym typeface="+mn-ea"/>
              </a:rPr>
              <a:t>Official/ available Statistics </a:t>
            </a:r>
            <a:endParaRPr lang="en-IE" b="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b="0" dirty="0" smtClean="0">
                <a:sym typeface="+mn-ea"/>
              </a:rPr>
              <a:t>Pass/fail </a:t>
            </a:r>
            <a:endParaRPr lang="en-IE" b="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b="0" dirty="0" smtClean="0">
                <a:sym typeface="+mn-ea"/>
              </a:rPr>
              <a:t>Retention </a:t>
            </a:r>
            <a:endParaRPr lang="en-IE" dirty="0" smtClean="0"/>
          </a:p>
          <a:p>
            <a:endParaRPr lang="en-IE" dirty="0"/>
          </a:p>
        </p:txBody>
      </p:sp>
      <p:sp>
        <p:nvSpPr>
          <p:cNvPr id="6" name="Text Placeholder 2"/>
          <p:cNvSpPr>
            <a:spLocks noGrp="1"/>
          </p:cNvSpPr>
          <p:nvPr/>
        </p:nvSpPr>
        <p:spPr>
          <a:xfrm>
            <a:off x="4203700" y="1784985"/>
            <a:ext cx="3460115" cy="26879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dirty="0" smtClean="0"/>
          </a:p>
          <a:p>
            <a:endParaRPr lang="en-IE" dirty="0" smtClean="0"/>
          </a:p>
          <a:p>
            <a:endParaRPr lang="en-IE" dirty="0" smtClean="0"/>
          </a:p>
          <a:p>
            <a:endParaRPr lang="en-IE" dirty="0" smtClean="0"/>
          </a:p>
          <a:p>
            <a:endParaRPr lang="en-IE" dirty="0" smtClean="0">
              <a:sym typeface="+mn-ea"/>
            </a:endParaRPr>
          </a:p>
          <a:p>
            <a:endParaRPr lang="en-IE" dirty="0" smtClean="0">
              <a:sym typeface="+mn-ea"/>
            </a:endParaRPr>
          </a:p>
          <a:p>
            <a:endParaRPr lang="en-IE" dirty="0" smtClean="0">
              <a:sym typeface="+mn-ea"/>
            </a:endParaRPr>
          </a:p>
          <a:p>
            <a:r>
              <a:rPr lang="en-IE" dirty="0" smtClean="0">
                <a:sym typeface="+mn-ea"/>
              </a:rPr>
              <a:t>Qualitative</a:t>
            </a:r>
            <a:endParaRPr lang="en-IE" dirty="0" smtClean="0"/>
          </a:p>
          <a:p>
            <a:pPr>
              <a:buFont typeface="Arial" panose="020B0604020202020204" pitchFamily="34" charset="0"/>
            </a:pPr>
            <a:r>
              <a:rPr lang="en-IE" dirty="0" smtClean="0">
                <a:sym typeface="+mn-ea"/>
              </a:rPr>
              <a:t>a. Focus groups </a:t>
            </a:r>
            <a:endParaRPr lang="en-IE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b="0" dirty="0" smtClean="0">
                <a:sym typeface="+mn-ea"/>
              </a:rPr>
              <a:t>Collective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b="0" dirty="0" smtClean="0"/>
              <a:t>Study logistics/ Online experience/Support</a:t>
            </a:r>
            <a:endParaRPr lang="en-IE" dirty="0" smtClean="0"/>
          </a:p>
          <a:p>
            <a:endParaRPr lang="en-IE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64819" y="96477"/>
            <a:ext cx="11243256" cy="1325563"/>
          </a:xfrm>
        </p:spPr>
        <p:txBody>
          <a:bodyPr/>
          <a:lstStyle/>
          <a:p>
            <a:pPr algn="ctr"/>
            <a:r>
              <a:rPr lang="en-IE" dirty="0" smtClean="0"/>
              <a:t>		</a:t>
            </a:r>
            <a:r>
              <a:rPr lang="en-IE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Mixed Methods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7892415" y="1784350"/>
            <a:ext cx="4018280" cy="2348230"/>
          </a:xfr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>
            <a:noAutofit/>
          </a:bodyPr>
          <a:lstStyle/>
          <a:p>
            <a:r>
              <a:rPr lang="en-IE" dirty="0" smtClean="0"/>
              <a:t>Qualitative </a:t>
            </a:r>
          </a:p>
          <a:p>
            <a:r>
              <a:rPr lang="en-IE" dirty="0" smtClean="0"/>
              <a:t>b. </a:t>
            </a:r>
            <a:r>
              <a:rPr lang="en-IE" dirty="0"/>
              <a:t>1-1 personal narratives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b="0" dirty="0" smtClean="0">
                <a:sym typeface="+mn-ea"/>
              </a:rPr>
              <a:t>Deep Hanging Out</a:t>
            </a:r>
            <a:endParaRPr lang="en-IE" b="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b="0" dirty="0" smtClean="0">
                <a:sym typeface="+mn-ea"/>
              </a:rPr>
              <a:t>Vignettes</a:t>
            </a:r>
            <a:endParaRPr lang="en-IE" b="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b="0" dirty="0" smtClean="0">
                <a:sym typeface="+mn-ea"/>
              </a:rPr>
              <a:t>Portraiture</a:t>
            </a:r>
            <a:endParaRPr lang="en-IE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"/>
          </p:nvPr>
        </p:nvSpPr>
        <p:spPr>
          <a:xfrm>
            <a:off x="1079945" y="1784863"/>
            <a:ext cx="3441266" cy="823912"/>
          </a:xfrm>
        </p:spPr>
        <p:txBody>
          <a:bodyPr>
            <a:normAutofit/>
          </a:bodyPr>
          <a:lstStyle/>
          <a:p>
            <a:endParaRPr lang="en-IE" dirty="0" smtClean="0"/>
          </a:p>
          <a:p>
            <a:endParaRPr lang="en-IE" dirty="0" smtClean="0"/>
          </a:p>
        </p:txBody>
      </p:sp>
      <p:sp>
        <p:nvSpPr>
          <p:cNvPr id="4" name="Text Placeholder 2"/>
          <p:cNvSpPr>
            <a:spLocks noGrp="1"/>
          </p:cNvSpPr>
          <p:nvPr/>
        </p:nvSpPr>
        <p:spPr>
          <a:xfrm>
            <a:off x="431800" y="1784985"/>
            <a:ext cx="3460115" cy="27457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dirty="0" smtClean="0"/>
          </a:p>
          <a:p>
            <a:endParaRPr lang="en-IE" dirty="0" smtClean="0"/>
          </a:p>
          <a:p>
            <a:endParaRPr lang="en-IE" dirty="0" smtClean="0"/>
          </a:p>
          <a:p>
            <a:endParaRPr lang="en-IE" dirty="0" smtClean="0"/>
          </a:p>
          <a:p>
            <a:endParaRPr lang="en-IE" dirty="0" smtClean="0">
              <a:sym typeface="+mn-ea"/>
            </a:endParaRPr>
          </a:p>
          <a:p>
            <a:endParaRPr lang="en-IE" dirty="0" smtClean="0">
              <a:sym typeface="+mn-ea"/>
            </a:endParaRPr>
          </a:p>
          <a:p>
            <a:r>
              <a:rPr lang="en-IE" dirty="0" smtClean="0">
                <a:sym typeface="+mn-ea"/>
              </a:rPr>
              <a:t>Quantitative</a:t>
            </a:r>
            <a:endParaRPr lang="en-IE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b="0" dirty="0" smtClean="0">
                <a:sym typeface="+mn-ea"/>
              </a:rPr>
              <a:t>Official/ available Statistics </a:t>
            </a:r>
            <a:endParaRPr lang="en-IE" b="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b="0" dirty="0" smtClean="0">
                <a:sym typeface="+mn-ea"/>
              </a:rPr>
              <a:t>Pass/fail </a:t>
            </a:r>
            <a:endParaRPr lang="en-IE" b="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b="0" dirty="0" smtClean="0">
                <a:sym typeface="+mn-ea"/>
              </a:rPr>
              <a:t>Retention </a:t>
            </a:r>
            <a:endParaRPr lang="en-IE" dirty="0" smtClean="0"/>
          </a:p>
          <a:p>
            <a:endParaRPr lang="en-IE" dirty="0"/>
          </a:p>
        </p:txBody>
      </p:sp>
      <p:sp>
        <p:nvSpPr>
          <p:cNvPr id="6" name="Text Placeholder 2"/>
          <p:cNvSpPr>
            <a:spLocks noGrp="1"/>
          </p:cNvSpPr>
          <p:nvPr/>
        </p:nvSpPr>
        <p:spPr>
          <a:xfrm>
            <a:off x="4203700" y="1784985"/>
            <a:ext cx="3460115" cy="26879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dirty="0" smtClean="0"/>
          </a:p>
          <a:p>
            <a:endParaRPr lang="en-IE" dirty="0" smtClean="0"/>
          </a:p>
          <a:p>
            <a:endParaRPr lang="en-IE" dirty="0" smtClean="0"/>
          </a:p>
          <a:p>
            <a:endParaRPr lang="en-IE" dirty="0" smtClean="0"/>
          </a:p>
          <a:p>
            <a:endParaRPr lang="en-IE" dirty="0" smtClean="0">
              <a:sym typeface="+mn-ea"/>
            </a:endParaRPr>
          </a:p>
          <a:p>
            <a:endParaRPr lang="en-IE" dirty="0" smtClean="0">
              <a:sym typeface="+mn-ea"/>
            </a:endParaRPr>
          </a:p>
          <a:p>
            <a:endParaRPr lang="en-IE" dirty="0" smtClean="0">
              <a:sym typeface="+mn-ea"/>
            </a:endParaRPr>
          </a:p>
          <a:p>
            <a:r>
              <a:rPr lang="en-IE" dirty="0" smtClean="0">
                <a:sym typeface="+mn-ea"/>
              </a:rPr>
              <a:t>Qualitative</a:t>
            </a:r>
            <a:endParaRPr lang="en-IE" dirty="0" smtClean="0"/>
          </a:p>
          <a:p>
            <a:pPr>
              <a:buFont typeface="Arial" panose="020B0604020202020204" pitchFamily="34" charset="0"/>
            </a:pPr>
            <a:r>
              <a:rPr lang="en-IE" dirty="0" smtClean="0">
                <a:sym typeface="+mn-ea"/>
              </a:rPr>
              <a:t>a. Focus groups </a:t>
            </a:r>
            <a:endParaRPr lang="en-IE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b="0" dirty="0" smtClean="0">
                <a:sym typeface="+mn-ea"/>
              </a:rPr>
              <a:t>Collective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b="0" dirty="0" smtClean="0"/>
              <a:t>Study logistics/ Online experience/Support</a:t>
            </a:r>
            <a:endParaRPr lang="en-IE" dirty="0" smtClean="0"/>
          </a:p>
          <a:p>
            <a:endParaRPr lang="en-IE" dirty="0"/>
          </a:p>
        </p:txBody>
      </p:sp>
      <p:sp>
        <p:nvSpPr>
          <p:cNvPr id="3" name="Text Box 2"/>
          <p:cNvSpPr txBox="1"/>
          <p:nvPr/>
        </p:nvSpPr>
        <p:spPr>
          <a:xfrm>
            <a:off x="647065" y="4530725"/>
            <a:ext cx="3028950" cy="107632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IE" altLang="en-US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Gross Overview</a:t>
            </a:r>
          </a:p>
          <a:p>
            <a:r>
              <a:rPr lang="en-IE" altLang="en-US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Generic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8321675" y="4284345"/>
            <a:ext cx="3160395" cy="15684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IE" altLang="en-US" sz="32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Subtle Cues</a:t>
            </a:r>
            <a:endParaRPr lang="en-IE" altLang="en-US" sz="32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IE" altLang="en-US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Felt experience</a:t>
            </a:r>
          </a:p>
          <a:p>
            <a:r>
              <a:rPr lang="en-IE" altLang="en-US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Deepen fuel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419600" y="4530725"/>
            <a:ext cx="3028950" cy="107632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IE" altLang="en-US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Group Wisdom</a:t>
            </a:r>
          </a:p>
          <a:p>
            <a:r>
              <a:rPr lang="en-IE" altLang="en-US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Meaning</a:t>
            </a:r>
          </a:p>
        </p:txBody>
      </p:sp>
      <p:sp>
        <p:nvSpPr>
          <p:cNvPr id="10" name="Striped Right Arrow 9"/>
          <p:cNvSpPr/>
          <p:nvPr/>
        </p:nvSpPr>
        <p:spPr>
          <a:xfrm>
            <a:off x="8321675" y="5852795"/>
            <a:ext cx="3475990" cy="887730"/>
          </a:xfrm>
          <a:prstGeom prst="strip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riped Right Arrow 10"/>
          <p:cNvSpPr/>
          <p:nvPr/>
        </p:nvSpPr>
        <p:spPr>
          <a:xfrm rot="10800000">
            <a:off x="200025" y="5852795"/>
            <a:ext cx="3475990" cy="887730"/>
          </a:xfrm>
          <a:prstGeom prst="striped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Quantitative assessment – our first cohort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9788" y="1690688"/>
            <a:ext cx="9676249" cy="362201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Student performance – the statistics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816895"/>
            <a:ext cx="5157787" cy="823912"/>
          </a:xfrm>
        </p:spPr>
        <p:txBody>
          <a:bodyPr/>
          <a:lstStyle/>
          <a:p>
            <a:r>
              <a:rPr lang="en-GB" dirty="0" smtClean="0"/>
              <a:t>Cohort 1 – started Nov 2015</a:t>
            </a:r>
            <a:endParaRPr lang="en-GB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</p:nvPr>
        </p:nvGraphicFramePr>
        <p:xfrm>
          <a:off x="839788" y="2640807"/>
          <a:ext cx="7593012" cy="29217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20154"/>
                <a:gridCol w="1324346"/>
                <a:gridCol w="710640"/>
                <a:gridCol w="1437872"/>
              </a:tblGrid>
              <a:tr h="10956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700" dirty="0">
                          <a:effectLst/>
                        </a:rPr>
                        <a:t> </a:t>
                      </a:r>
                      <a:endParaRPr lang="en-GB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387" marR="5338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700" dirty="0">
                          <a:effectLst/>
                        </a:rPr>
                        <a:t>Number</a:t>
                      </a:r>
                      <a:endParaRPr lang="en-GB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387" marR="5338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700">
                          <a:effectLst/>
                        </a:rPr>
                        <a:t>%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387" marR="5338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700">
                          <a:effectLst/>
                        </a:rPr>
                        <a:t>Max success rate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387" marR="53387" marT="0" marB="0"/>
                </a:tc>
              </a:tr>
              <a:tr h="3652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700">
                          <a:effectLst/>
                        </a:rPr>
                        <a:t>Started 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387" marR="5338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700">
                          <a:effectLst/>
                        </a:rPr>
                        <a:t>11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387" marR="5338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700">
                          <a:effectLst/>
                        </a:rPr>
                        <a:t>100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387" marR="5338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7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387" marR="53387" marT="0" marB="0"/>
                </a:tc>
              </a:tr>
              <a:tr h="3652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700">
                          <a:effectLst/>
                        </a:rPr>
                        <a:t>Failed – no qualification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387" marR="5338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700">
                          <a:effectLst/>
                        </a:rPr>
                        <a:t>2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387" marR="5338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700">
                          <a:effectLst/>
                        </a:rPr>
                        <a:t>18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387" marR="5338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7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387" marR="53387" marT="0" marB="0"/>
                </a:tc>
              </a:tr>
              <a:tr h="3652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700">
                          <a:effectLst/>
                        </a:rPr>
                        <a:t>Left with Diploma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387" marR="5338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700">
                          <a:effectLst/>
                        </a:rPr>
                        <a:t>1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387" marR="5338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700">
                          <a:effectLst/>
                        </a:rPr>
                        <a:t>9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387" marR="53387" marT="0" marB="0"/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700">
                          <a:effectLst/>
                        </a:rPr>
                        <a:t>81%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387" marR="53387" marT="0" marB="0"/>
                </a:tc>
              </a:tr>
              <a:tr h="3652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700">
                          <a:effectLst/>
                        </a:rPr>
                        <a:t>Still studying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387" marR="5338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700">
                          <a:effectLst/>
                        </a:rPr>
                        <a:t>1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387" marR="5338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700">
                          <a:effectLst/>
                        </a:rPr>
                        <a:t>9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387" marR="53387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652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700">
                          <a:effectLst/>
                        </a:rPr>
                        <a:t>Awaiting final module results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387" marR="5338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700">
                          <a:effectLst/>
                        </a:rPr>
                        <a:t>7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387" marR="5338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700" dirty="0">
                          <a:effectLst/>
                        </a:rPr>
                        <a:t>63</a:t>
                      </a:r>
                      <a:endParaRPr lang="en-GB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387" marR="53387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More statistics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Cohort 2 – started Nov 16</a:t>
            </a:r>
            <a:endParaRPr lang="en-GB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9788" y="2649952"/>
            <a:ext cx="5114987" cy="2158171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 smtClean="0"/>
              <a:t>Cohort 3 – started Nov 17</a:t>
            </a:r>
            <a:endParaRPr lang="en-GB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quarter" idx="4"/>
          </p:nvPr>
        </p:nvGraphicFramePr>
        <p:xfrm>
          <a:off x="6096000" y="2716425"/>
          <a:ext cx="5183187" cy="27433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96863"/>
                <a:gridCol w="861613"/>
                <a:gridCol w="662579"/>
                <a:gridCol w="862132"/>
              </a:tblGrid>
              <a:tr h="10975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 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24" marR="5612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Number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24" marR="5612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%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24" marR="5612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Max possible success rate (%)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24" marR="56124" marT="0" marB="0"/>
                </a:tc>
              </a:tr>
              <a:tr h="2743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Started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24" marR="5612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13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24" marR="5612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100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24" marR="5612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24" marR="56124" marT="0" marB="0"/>
                </a:tc>
              </a:tr>
              <a:tr h="2743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Fail – no qualification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24" marR="5612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1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24" marR="5612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8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24" marR="5612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24" marR="56124" marT="0" marB="0"/>
                </a:tc>
              </a:tr>
              <a:tr h="2743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Passed all modules first time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24" marR="5612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9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24" marR="5612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69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24" marR="56124" marT="0" marB="0"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92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24" marR="56124" marT="0" marB="0"/>
                </a:tc>
              </a:tr>
              <a:tr h="2743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Still studying via resits etc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24" marR="5612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3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24" marR="5612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23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24" marR="56124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GB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1040</Words>
  <Application>Microsoft Office PowerPoint</Application>
  <PresentationFormat>Widescreen</PresentationFormat>
  <Paragraphs>237</Paragraphs>
  <Slides>16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Aharoni</vt:lpstr>
      <vt:lpstr>Arial</vt:lpstr>
      <vt:lpstr>Calibri</vt:lpstr>
      <vt:lpstr>Calibri Light</vt:lpstr>
      <vt:lpstr>Times New Roman</vt:lpstr>
      <vt:lpstr>Office Theme</vt:lpstr>
      <vt:lpstr>Supporting Environmental Management MSc students in Kenya - A work in progress</vt:lpstr>
      <vt:lpstr>Background</vt:lpstr>
      <vt:lpstr>Commonwealth Scholars</vt:lpstr>
      <vt:lpstr>Project aims</vt:lpstr>
      <vt:lpstr>  Mixed Methods</vt:lpstr>
      <vt:lpstr>  Mixed Methods</vt:lpstr>
      <vt:lpstr>Quantitative assessment – our first cohort</vt:lpstr>
      <vt:lpstr>Student performance – the statistics</vt:lpstr>
      <vt:lpstr>More statistics</vt:lpstr>
      <vt:lpstr>PowerPoint Presentation</vt:lpstr>
      <vt:lpstr>PowerPoint Presentation</vt:lpstr>
      <vt:lpstr>  A day in the life + OU online identity....  </vt:lpstr>
      <vt:lpstr>  A day in the life + OU online identity....  </vt:lpstr>
      <vt:lpstr>  A day in the life + OU online identity....  </vt:lpstr>
      <vt:lpstr>  A day in the life + OU online identity....  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WPP Presentation</dc:title>
  <dc:creator>Owner</dc:creator>
  <cp:lastModifiedBy>Stephen.Burnley</cp:lastModifiedBy>
  <cp:revision>32</cp:revision>
  <dcterms:created xsi:type="dcterms:W3CDTF">2019-04-16T10:31:00Z</dcterms:created>
  <dcterms:modified xsi:type="dcterms:W3CDTF">2019-05-07T07:29:10Z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1033-10.2.0.7646</vt:lpwstr>
  </property>
</Properties>
</file>