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21383625" cy="30275213"/>
  <p:notesSz cx="7010400" cy="92964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30000B-D38F-7808-DA40-F2D8C17F8621}" name="Jonathan.Nylk" initials="J" userId="S::jn5668@open.ac.uk::e2c772bd-24f9-46d6-99c9-693c7eb17e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45"/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21986B-5175-4A21-BB43-4EC93BEE58AA}" v="4" dt="2024-06-11T14:25:21.1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93161" autoAdjust="0"/>
  </p:normalViewPr>
  <p:slideViewPr>
    <p:cSldViewPr snapToGrid="0">
      <p:cViewPr varScale="1">
        <p:scale>
          <a:sx n="18" d="100"/>
          <a:sy n="18" d="100"/>
        </p:scale>
        <p:origin x="2880" y="115"/>
      </p:cViewPr>
      <p:guideLst>
        <p:guide orient="horz" pos="9536"/>
        <p:guide pos="6735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000FF"/>
                </a:solidFill>
              </a:rPr>
              <a:t>Before PM module study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Problem solving</c:v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'4 behaviour'!$A$3:$A$8</c:f>
              <c:strCache>
                <c:ptCount val="6"/>
                <c:pt idx="0">
                  <c:v>Unaware</c:v>
                </c:pt>
                <c:pt idx="1">
                  <c:v>Aware</c:v>
                </c:pt>
                <c:pt idx="2">
                  <c:v>Practised</c:v>
                </c:pt>
                <c:pt idx="3">
                  <c:v>Competent</c:v>
                </c:pt>
                <c:pt idx="4">
                  <c:v>Proficient</c:v>
                </c:pt>
                <c:pt idx="5">
                  <c:v>Expert</c:v>
                </c:pt>
              </c:strCache>
            </c:strRef>
          </c:cat>
          <c:val>
            <c:numRef>
              <c:f>'4 behaviour'!$C$3:$C$8</c:f>
              <c:numCache>
                <c:formatCode>General</c:formatCode>
                <c:ptCount val="6"/>
                <c:pt idx="0">
                  <c:v>1</c:v>
                </c:pt>
                <c:pt idx="1">
                  <c:v>8</c:v>
                </c:pt>
                <c:pt idx="2">
                  <c:v>17</c:v>
                </c:pt>
                <c:pt idx="3">
                  <c:v>6</c:v>
                </c:pt>
                <c:pt idx="4">
                  <c:v>11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04-4DEF-8D7E-8607FA2AB9B8}"/>
            </c:ext>
          </c:extLst>
        </c:ser>
        <c:ser>
          <c:idx val="1"/>
          <c:order val="1"/>
          <c:tx>
            <c:v>Communication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'4 behaviour'!$A$3:$A$8</c:f>
              <c:strCache>
                <c:ptCount val="6"/>
                <c:pt idx="0">
                  <c:v>Unaware</c:v>
                </c:pt>
                <c:pt idx="1">
                  <c:v>Aware</c:v>
                </c:pt>
                <c:pt idx="2">
                  <c:v>Practised</c:v>
                </c:pt>
                <c:pt idx="3">
                  <c:v>Competent</c:v>
                </c:pt>
                <c:pt idx="4">
                  <c:v>Proficient</c:v>
                </c:pt>
                <c:pt idx="5">
                  <c:v>Expert</c:v>
                </c:pt>
              </c:strCache>
            </c:strRef>
          </c:cat>
          <c:val>
            <c:numRef>
              <c:f>'4 behaviour'!$I$3:$I$8</c:f>
              <c:numCache>
                <c:formatCode>General</c:formatCode>
                <c:ptCount val="6"/>
                <c:pt idx="0">
                  <c:v>2</c:v>
                </c:pt>
                <c:pt idx="1">
                  <c:v>9</c:v>
                </c:pt>
                <c:pt idx="2">
                  <c:v>12</c:v>
                </c:pt>
                <c:pt idx="3">
                  <c:v>8</c:v>
                </c:pt>
                <c:pt idx="4">
                  <c:v>12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04-4DEF-8D7E-8607FA2AB9B8}"/>
            </c:ext>
          </c:extLst>
        </c:ser>
        <c:ser>
          <c:idx val="2"/>
          <c:order val="2"/>
          <c:tx>
            <c:v>Critical thinking</c:v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'4 behaviour'!$A$3:$A$8</c:f>
              <c:strCache>
                <c:ptCount val="6"/>
                <c:pt idx="0">
                  <c:v>Unaware</c:v>
                </c:pt>
                <c:pt idx="1">
                  <c:v>Aware</c:v>
                </c:pt>
                <c:pt idx="2">
                  <c:v>Practised</c:v>
                </c:pt>
                <c:pt idx="3">
                  <c:v>Competent</c:v>
                </c:pt>
                <c:pt idx="4">
                  <c:v>Proficient</c:v>
                </c:pt>
                <c:pt idx="5">
                  <c:v>Expert</c:v>
                </c:pt>
              </c:strCache>
            </c:strRef>
          </c:cat>
          <c:val>
            <c:numRef>
              <c:f>'4 behaviour'!$N$3:$N$8</c:f>
              <c:numCache>
                <c:formatCode>General</c:formatCode>
                <c:ptCount val="6"/>
                <c:pt idx="0">
                  <c:v>3</c:v>
                </c:pt>
                <c:pt idx="1">
                  <c:v>7</c:v>
                </c:pt>
                <c:pt idx="2">
                  <c:v>16</c:v>
                </c:pt>
                <c:pt idx="3">
                  <c:v>10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04-4DEF-8D7E-8607FA2AB9B8}"/>
            </c:ext>
          </c:extLst>
        </c:ser>
        <c:ser>
          <c:idx val="3"/>
          <c:order val="3"/>
          <c:tx>
            <c:v>Reflective practice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'4 behaviour'!$A$3:$A$8</c:f>
              <c:strCache>
                <c:ptCount val="6"/>
                <c:pt idx="0">
                  <c:v>Unaware</c:v>
                </c:pt>
                <c:pt idx="1">
                  <c:v>Aware</c:v>
                </c:pt>
                <c:pt idx="2">
                  <c:v>Practised</c:v>
                </c:pt>
                <c:pt idx="3">
                  <c:v>Competent</c:v>
                </c:pt>
                <c:pt idx="4">
                  <c:v>Proficient</c:v>
                </c:pt>
                <c:pt idx="5">
                  <c:v>Expert</c:v>
                </c:pt>
              </c:strCache>
            </c:strRef>
          </c:cat>
          <c:val>
            <c:numRef>
              <c:f>'4 behaviour'!$S$3:$S$8</c:f>
              <c:numCache>
                <c:formatCode>General</c:formatCode>
                <c:ptCount val="6"/>
                <c:pt idx="0">
                  <c:v>6</c:v>
                </c:pt>
                <c:pt idx="1">
                  <c:v>9</c:v>
                </c:pt>
                <c:pt idx="2">
                  <c:v>18</c:v>
                </c:pt>
                <c:pt idx="3">
                  <c:v>8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04-4DEF-8D7E-8607FA2AB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7700592"/>
        <c:axId val="847705272"/>
      </c:barChart>
      <c:catAx>
        <c:axId val="84770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705272"/>
        <c:crosses val="autoZero"/>
        <c:auto val="1"/>
        <c:lblAlgn val="ctr"/>
        <c:lblOffset val="100"/>
        <c:noMultiLvlLbl val="0"/>
      </c:catAx>
      <c:valAx>
        <c:axId val="847705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700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GB">
                <a:solidFill>
                  <a:srgbClr val="0000FF"/>
                </a:solidFill>
                <a:latin typeface="+mn-lt"/>
                <a:ea typeface="+mn-ea"/>
                <a:cs typeface="+mn-cs"/>
              </a:rPr>
              <a:t>After PM module study</a:t>
            </a:r>
            <a:endParaRPr lang="en-GB">
              <a:solidFill>
                <a:srgbClr val="0000FF"/>
              </a:solidFill>
            </a:endParaRPr>
          </a:p>
        </c:rich>
      </c:tx>
      <c:overlay val="0"/>
      <c:spPr>
        <a:noFill/>
        <a:ln w="12700" cap="flat" cmpd="sng" algn="ctr">
          <a:noFill/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Problem solving</c:v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'4 behaviour'!$A$3:$A$8</c:f>
              <c:strCache>
                <c:ptCount val="6"/>
                <c:pt idx="0">
                  <c:v>Unaware</c:v>
                </c:pt>
                <c:pt idx="1">
                  <c:v>Aware</c:v>
                </c:pt>
                <c:pt idx="2">
                  <c:v>Practised</c:v>
                </c:pt>
                <c:pt idx="3">
                  <c:v>Competent</c:v>
                </c:pt>
                <c:pt idx="4">
                  <c:v>Proficient</c:v>
                </c:pt>
                <c:pt idx="5">
                  <c:v>Expert</c:v>
                </c:pt>
              </c:strCache>
            </c:strRef>
          </c:cat>
          <c:val>
            <c:numRef>
              <c:f>'4 behaviour'!$E$3:$E$8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12</c:v>
                </c:pt>
                <c:pt idx="4">
                  <c:v>10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61-40B5-9E8B-F71BFB4F9F1E}"/>
            </c:ext>
          </c:extLst>
        </c:ser>
        <c:ser>
          <c:idx val="1"/>
          <c:order val="1"/>
          <c:tx>
            <c:v>Comunication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'4 behaviour'!$A$3:$A$8</c:f>
              <c:strCache>
                <c:ptCount val="6"/>
                <c:pt idx="0">
                  <c:v>Unaware</c:v>
                </c:pt>
                <c:pt idx="1">
                  <c:v>Aware</c:v>
                </c:pt>
                <c:pt idx="2">
                  <c:v>Practised</c:v>
                </c:pt>
                <c:pt idx="3">
                  <c:v>Competent</c:v>
                </c:pt>
                <c:pt idx="4">
                  <c:v>Proficient</c:v>
                </c:pt>
                <c:pt idx="5">
                  <c:v>Expert</c:v>
                </c:pt>
              </c:strCache>
            </c:strRef>
          </c:cat>
          <c:val>
            <c:numRef>
              <c:f>'4 behaviour'!$K$3:$K$8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12</c:v>
                </c:pt>
                <c:pt idx="4">
                  <c:v>14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61-40B5-9E8B-F71BFB4F9F1E}"/>
            </c:ext>
          </c:extLst>
        </c:ser>
        <c:ser>
          <c:idx val="2"/>
          <c:order val="2"/>
          <c:tx>
            <c:v>Critical thinking</c:v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'4 behaviour'!$A$3:$A$8</c:f>
              <c:strCache>
                <c:ptCount val="6"/>
                <c:pt idx="0">
                  <c:v>Unaware</c:v>
                </c:pt>
                <c:pt idx="1">
                  <c:v>Aware</c:v>
                </c:pt>
                <c:pt idx="2">
                  <c:v>Practised</c:v>
                </c:pt>
                <c:pt idx="3">
                  <c:v>Competent</c:v>
                </c:pt>
                <c:pt idx="4">
                  <c:v>Proficient</c:v>
                </c:pt>
                <c:pt idx="5">
                  <c:v>Expert</c:v>
                </c:pt>
              </c:strCache>
            </c:strRef>
          </c:cat>
          <c:val>
            <c:numRef>
              <c:f>'4 behaviour'!$P$3:$P$8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14</c:v>
                </c:pt>
                <c:pt idx="4">
                  <c:v>11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61-40B5-9E8B-F71BFB4F9F1E}"/>
            </c:ext>
          </c:extLst>
        </c:ser>
        <c:ser>
          <c:idx val="3"/>
          <c:order val="3"/>
          <c:tx>
            <c:v>Reflective practice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'4 behaviour'!$A$3:$A$8</c:f>
              <c:strCache>
                <c:ptCount val="6"/>
                <c:pt idx="0">
                  <c:v>Unaware</c:v>
                </c:pt>
                <c:pt idx="1">
                  <c:v>Aware</c:v>
                </c:pt>
                <c:pt idx="2">
                  <c:v>Practised</c:v>
                </c:pt>
                <c:pt idx="3">
                  <c:v>Competent</c:v>
                </c:pt>
                <c:pt idx="4">
                  <c:v>Proficient</c:v>
                </c:pt>
                <c:pt idx="5">
                  <c:v>Expert</c:v>
                </c:pt>
              </c:strCache>
            </c:strRef>
          </c:cat>
          <c:val>
            <c:numRef>
              <c:f>'4 behaviour'!$U$3:$U$8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18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61-40B5-9E8B-F71BFB4F9F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7862752"/>
        <c:axId val="887858072"/>
      </c:barChart>
      <c:catAx>
        <c:axId val="887862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7858072"/>
        <c:crosses val="autoZero"/>
        <c:auto val="1"/>
        <c:lblAlgn val="ctr"/>
        <c:lblOffset val="100"/>
        <c:noMultiLvlLbl val="0"/>
      </c:catAx>
      <c:valAx>
        <c:axId val="887858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7862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333333333333332E-3"/>
          <c:y val="0.87549169279482875"/>
          <c:w val="0.97499999999999998"/>
          <c:h val="9.67112258987084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7125" y="1162050"/>
            <a:ext cx="22161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860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301" algn="l" defTabSz="247860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8602" algn="l" defTabSz="247860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7909" algn="l" defTabSz="247860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7210" algn="l" defTabSz="247860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6514" algn="l" defTabSz="247860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5818" algn="l" defTabSz="247860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5119" algn="l" defTabSz="247860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4423" algn="l" defTabSz="2478602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97125" y="1162050"/>
            <a:ext cx="221615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ED35DD-02C0-17D8-B18D-6F92875D3AF0}"/>
              </a:ext>
            </a:extLst>
          </p:cNvPr>
          <p:cNvSpPr/>
          <p:nvPr userDrawn="1"/>
        </p:nvSpPr>
        <p:spPr>
          <a:xfrm>
            <a:off x="17692407" y="1409649"/>
            <a:ext cx="2221096" cy="4100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561"/>
          </a:p>
        </p:txBody>
      </p:sp>
    </p:spTree>
    <p:extLst>
      <p:ext uri="{BB962C8B-B14F-4D97-AF65-F5344CB8AC3E}">
        <p14:creationId xmlns:p14="http://schemas.microsoft.com/office/powerpoint/2010/main" val="159391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37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53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1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F1450B-A8D0-CF79-CBE9-0F82745FD0FA}"/>
              </a:ext>
            </a:extLst>
          </p:cNvPr>
          <p:cNvSpPr/>
          <p:nvPr userDrawn="1"/>
        </p:nvSpPr>
        <p:spPr>
          <a:xfrm>
            <a:off x="17692407" y="1409649"/>
            <a:ext cx="2221096" cy="4100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561"/>
          </a:p>
        </p:txBody>
      </p:sp>
    </p:spTree>
    <p:extLst>
      <p:ext uri="{BB962C8B-B14F-4D97-AF65-F5344CB8AC3E}">
        <p14:creationId xmlns:p14="http://schemas.microsoft.com/office/powerpoint/2010/main" val="176504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44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1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56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70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97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49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14ABBF37-0FAB-77A2-0EBC-99CE23E9AE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9026" y="1596779"/>
            <a:ext cx="2164475" cy="3715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23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2.open.ac.uk/mod/oucontent/view.php?id=1696832" TargetMode="External"/><Relationship Id="rId13" Type="http://schemas.openxmlformats.org/officeDocument/2006/relationships/image" Target="../media/image4.jpeg"/><Relationship Id="rId18" Type="http://schemas.openxmlformats.org/officeDocument/2006/relationships/chart" Target="../charts/chart2.xml"/><Relationship Id="rId3" Type="http://schemas.openxmlformats.org/officeDocument/2006/relationships/notesSlide" Target="../notesSlides/notesSlide1.xml"/><Relationship Id="rId7" Type="http://schemas.openxmlformats.org/officeDocument/2006/relationships/hyperlink" Target="https://doi.org/10.1191/1478088706qp063oa" TargetMode="External"/><Relationship Id="rId12" Type="http://schemas.openxmlformats.org/officeDocument/2006/relationships/hyperlink" Target="mailto:joan.jackson@open.ac.uk" TargetMode="External"/><Relationship Id="rId17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png"/><Relationship Id="rId1" Type="http://schemas.openxmlformats.org/officeDocument/2006/relationships/tags" Target="../tags/tag2.xml"/><Relationship Id="rId6" Type="http://schemas.openxmlformats.org/officeDocument/2006/relationships/hyperlink" Target="https://www.ipma.world/individuals/standard/" TargetMode="External"/><Relationship Id="rId11" Type="http://schemas.openxmlformats.org/officeDocument/2006/relationships/hyperlink" Target="mailto:kay.Bromley@open.ac.uk" TargetMode="External"/><Relationship Id="rId5" Type="http://schemas.openxmlformats.org/officeDocument/2006/relationships/hyperlink" Target="https://www.apm.org.uk/about-us/apm-5-dimensions-of-professionalism/" TargetMode="External"/><Relationship Id="rId15" Type="http://schemas.openxmlformats.org/officeDocument/2006/relationships/image" Target="../media/image6.png"/><Relationship Id="rId10" Type="http://schemas.openxmlformats.org/officeDocument/2006/relationships/image" Target="../media/image3.png"/><Relationship Id="rId4" Type="http://schemas.openxmlformats.org/officeDocument/2006/relationships/hyperlink" Target="https://www.apm.org.uk/resources/find-a-resource/competence-framework/overview/" TargetMode="External"/><Relationship Id="rId9" Type="http://schemas.openxmlformats.org/officeDocument/2006/relationships/image" Target="../media/image2.pn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Single Corner Rounded 7" descr="Next content box">
            <a:extLst>
              <a:ext uri="{FF2B5EF4-FFF2-40B4-BE49-F238E27FC236}">
                <a16:creationId xmlns:a16="http://schemas.microsoft.com/office/drawing/2014/main" id="{DCEC5176-8F6F-E436-45FB-A11EDF680F5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 flipV="1">
            <a:off x="262408" y="3450747"/>
            <a:ext cx="13324730" cy="8511814"/>
          </a:xfrm>
          <a:prstGeom prst="round1Rect">
            <a:avLst>
              <a:gd name="adj" fmla="val 17065"/>
            </a:avLst>
          </a:prstGeom>
          <a:solidFill>
            <a:schemeClr val="bg1"/>
          </a:solidFill>
          <a:ln>
            <a:solidFill>
              <a:srgbClr val="0606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291E1EBE-B293-0EBF-3F84-5B1EE95D3464}"/>
              </a:ext>
            </a:extLst>
          </p:cNvPr>
          <p:cNvSpPr txBox="1"/>
          <p:nvPr/>
        </p:nvSpPr>
        <p:spPr>
          <a:xfrm>
            <a:off x="563255" y="3516010"/>
            <a:ext cx="12818884" cy="382684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2800" b="1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Introduction: context, motivation, reflective practice; methodology.</a:t>
            </a:r>
            <a:endParaRPr lang="en-GB" sz="2800" kern="100" dirty="0">
              <a:solidFill>
                <a:srgbClr val="002060"/>
              </a:solidFill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The </a:t>
            </a:r>
            <a:r>
              <a:rPr lang="en-GB" sz="2200" b="1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context</a:t>
            </a: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for the research is an Open University, distance learning, 30 credit STEM optional postgraduate Project Management (PM) module, </a:t>
            </a: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a</a:t>
            </a: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ccredited by The Association for Project Management (APM).</a:t>
            </a: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The student population is typically working in the STEM sector and</a:t>
            </a: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studying a range of MScs, some have experience of working in project teams or project management.</a:t>
            </a: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The research was </a:t>
            </a:r>
            <a:r>
              <a:rPr lang="en-GB" sz="2200" b="1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motivated</a:t>
            </a: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by a</a:t>
            </a: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necdotal evidence of weak student recognition </a:t>
            </a: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that study of the module results in </a:t>
            </a: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behavioural competence development</a:t>
            </a: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and improvement in employability/</a:t>
            </a: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transferable skills.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" name="TextBox 1" hidden="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8862647" y="20732610"/>
            <a:ext cx="592674" cy="1457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561" dirty="0"/>
          </a:p>
        </p:txBody>
      </p:sp>
      <p:sp>
        <p:nvSpPr>
          <p:cNvPr id="4" name="Rectangle: Single Corner Rounded 3" descr="Next content box">
            <a:extLst>
              <a:ext uri="{FF2B5EF4-FFF2-40B4-BE49-F238E27FC236}">
                <a16:creationId xmlns:a16="http://schemas.microsoft.com/office/drawing/2014/main" id="{5CFC83A3-AD07-3650-2D22-278294EE9DB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 flipV="1">
            <a:off x="262408" y="12073650"/>
            <a:ext cx="20747595" cy="8167007"/>
          </a:xfrm>
          <a:prstGeom prst="round1Rect">
            <a:avLst>
              <a:gd name="adj" fmla="val 17065"/>
            </a:avLst>
          </a:prstGeom>
          <a:solidFill>
            <a:schemeClr val="lt1"/>
          </a:solidFill>
          <a:ln>
            <a:solidFill>
              <a:srgbClr val="0606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: Single Corner Rounded 5" descr="Next content box">
            <a:extLst>
              <a:ext uri="{FF2B5EF4-FFF2-40B4-BE49-F238E27FC236}">
                <a16:creationId xmlns:a16="http://schemas.microsoft.com/office/drawing/2014/main" id="{0A3DB243-DF26-0E3C-B991-CBD07550535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 flipV="1">
            <a:off x="13648948" y="3428120"/>
            <a:ext cx="7312335" cy="8541397"/>
          </a:xfrm>
          <a:prstGeom prst="round1Rect">
            <a:avLst>
              <a:gd name="adj" fmla="val 17065"/>
            </a:avLst>
          </a:prstGeom>
          <a:solidFill>
            <a:schemeClr val="bg1"/>
          </a:solidFill>
          <a:ln>
            <a:solidFill>
              <a:srgbClr val="0606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Single Corner Rounded 6" descr="Next content box">
            <a:extLst>
              <a:ext uri="{FF2B5EF4-FFF2-40B4-BE49-F238E27FC236}">
                <a16:creationId xmlns:a16="http://schemas.microsoft.com/office/drawing/2014/main" id="{E090ACB9-48DD-34E9-2B91-58153128071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 flipV="1">
            <a:off x="318014" y="20349639"/>
            <a:ext cx="20747595" cy="4603231"/>
          </a:xfrm>
          <a:prstGeom prst="round1Rect">
            <a:avLst>
              <a:gd name="adj" fmla="val 17065"/>
            </a:avLst>
          </a:prstGeom>
          <a:solidFill>
            <a:schemeClr val="bg1"/>
          </a:solidFill>
          <a:ln>
            <a:solidFill>
              <a:srgbClr val="0606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A5E86F-F201-79D0-AEF5-253564278BB4}"/>
              </a:ext>
            </a:extLst>
          </p:cNvPr>
          <p:cNvSpPr txBox="1"/>
          <p:nvPr/>
        </p:nvSpPr>
        <p:spPr>
          <a:xfrm>
            <a:off x="391106" y="20478950"/>
            <a:ext cx="20241745" cy="999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800" b="1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Students’ perceptions</a:t>
            </a:r>
            <a:r>
              <a:rPr lang="en-GB" sz="28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</a:t>
            </a:r>
            <a:r>
              <a:rPr lang="en-GB" sz="2800" b="1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of behavioural competence development and application in workplace based on questionnaire (13% response rate).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FB62FB-0D2C-F14C-D8C5-B8B1A0AD22CE}"/>
              </a:ext>
            </a:extLst>
          </p:cNvPr>
          <p:cNvSpPr txBox="1"/>
          <p:nvPr/>
        </p:nvSpPr>
        <p:spPr>
          <a:xfrm>
            <a:off x="10620004" y="21069676"/>
            <a:ext cx="10378792" cy="3546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Measuring improvement on 6-point scale: before study some students are Unaware, but none are Unaware after study; more are Expert after study than before.  The peaks of student perception have moved from Practised to Competent and Proficient.  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Some students reflect on positive impacts in organisations and benefit of behavioural skills development in future academic study.  Other students’ perception of skills and competence development is weak. 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Confirmed the findings of the thematic analysis.  Reflective practice is a key behavioural competence developed. </a:t>
            </a:r>
            <a:endParaRPr lang="en-GB" sz="2200" kern="100" dirty="0">
              <a:solidFill>
                <a:srgbClr val="002060"/>
              </a:solidFill>
              <a:effectLst/>
              <a:highlight>
                <a:srgbClr val="FFFF00"/>
              </a:highlight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</p:txBody>
      </p:sp>
      <p:sp>
        <p:nvSpPr>
          <p:cNvPr id="18" name="Rectangle: Single Corner Rounded 17" descr="Next content box">
            <a:extLst>
              <a:ext uri="{FF2B5EF4-FFF2-40B4-BE49-F238E27FC236}">
                <a16:creationId xmlns:a16="http://schemas.microsoft.com/office/drawing/2014/main" id="{546E8B0D-ACEB-6F8B-2898-DFA522F427F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 flipV="1">
            <a:off x="11337159" y="25028626"/>
            <a:ext cx="9924599" cy="5129871"/>
          </a:xfrm>
          <a:prstGeom prst="round1Rect">
            <a:avLst>
              <a:gd name="adj" fmla="val 17065"/>
            </a:avLst>
          </a:prstGeom>
          <a:solidFill>
            <a:schemeClr val="bg1"/>
          </a:solidFill>
          <a:ln>
            <a:solidFill>
              <a:srgbClr val="0606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266ED31F-DC03-A903-9212-085AE7CC967E}"/>
              </a:ext>
            </a:extLst>
          </p:cNvPr>
          <p:cNvSpPr txBox="1"/>
          <p:nvPr/>
        </p:nvSpPr>
        <p:spPr>
          <a:xfrm>
            <a:off x="11337158" y="24997401"/>
            <a:ext cx="9728451" cy="448472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2400" b="1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References</a:t>
            </a:r>
            <a:r>
              <a:rPr lang="en-GB" sz="2000" b="1" kern="1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[1] Association for Project Management (APM) (2024) </a:t>
            </a:r>
            <a:r>
              <a:rPr lang="en-GB" sz="1600" i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APM Competence Framework - Overview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Available at:  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https://www.apm.org.uk/resources/find-a-resource/competence-framework/overview/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(Accessed: 2 April 2024).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[2] Association for Project Management (APM) (2024) </a:t>
            </a:r>
            <a:r>
              <a:rPr lang="en-GB" sz="16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Five Dimensions of Professionalism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 Available at: 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https://www.apm.org.uk/about-us/apm-5-dimensions-of-professionalism/</a:t>
            </a:r>
            <a:r>
              <a:rPr lang="en-GB" sz="1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(Accessed: 2 April 2024).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[3] IPMA International Project Management Association (IPMA) (2015) </a:t>
            </a:r>
            <a:r>
              <a:rPr lang="en-GB" sz="16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Individual Competence Baseline for Project Management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Version 4. Available at: </a:t>
            </a:r>
            <a:r>
              <a:rPr lang="en-GB" sz="1600" u="sng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https://www.ipma.world/individuals/standard/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(Accessed: 2 April 2024).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[4] Braun, V. and Clarke, V. (2006) ‘Using thematic analysis in psychology’, </a:t>
            </a:r>
            <a:r>
              <a:rPr lang="en-GB" sz="1600" i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Qualitative research in psychology</a:t>
            </a:r>
            <a:r>
              <a:rPr lang="en-GB" sz="16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3(2), pp. 77–101. Available at: </a:t>
            </a:r>
            <a:r>
              <a:rPr lang="en-GB" sz="1600" u="sng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https://doi.org/10.1191/1478088706qp063oa</a:t>
            </a:r>
            <a:r>
              <a:rPr lang="en-GB" sz="16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(Accessed: 4 June 2024).</a:t>
            </a:r>
            <a:endParaRPr lang="en-GB" sz="1600" dirty="0">
              <a:solidFill>
                <a:srgbClr val="00206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[5] The Open University (2024) </a:t>
            </a:r>
            <a:r>
              <a:rPr lang="en-GB" sz="16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Reflect on the development of your employability from OU Study – Computing (Postgraduate)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Available at:  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https://learn2.open.ac.uk/mod/oucontent/view.php?id=1696832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(Accessed: 2 April 2024).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[6] Rezende, L. B. D. and Blackwell, P. (2019). Project management competency framework. </a:t>
            </a:r>
            <a:r>
              <a:rPr lang="en-GB" sz="16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Iberoamerican</a:t>
            </a:r>
            <a:r>
              <a:rPr lang="en-GB" sz="16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Journal of Project Management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10(1), 34-59.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[7] Udo, N. and </a:t>
            </a:r>
            <a:r>
              <a:rPr lang="en-GB" sz="1600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Koppensteiner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S. (2004). </a:t>
            </a:r>
            <a:r>
              <a:rPr lang="en-GB" sz="16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What are the core competencies of a successful project manager? Paper presented at PMI® Global Congress 2004—EMEA, Prague, Czech Republic</a:t>
            </a:r>
            <a:r>
              <a:rPr lang="en-GB" sz="16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Newtown Square, PA: Project Management Institute. </a:t>
            </a:r>
            <a:endParaRPr lang="en-GB" sz="2000" kern="100" dirty="0">
              <a:solidFill>
                <a:srgbClr val="002060"/>
              </a:solidFill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kern="1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 </a:t>
            </a:r>
          </a:p>
        </p:txBody>
      </p:sp>
      <p:sp>
        <p:nvSpPr>
          <p:cNvPr id="24" name="Rectangle: Single Corner Rounded 23" descr="Next content box">
            <a:extLst>
              <a:ext uri="{FF2B5EF4-FFF2-40B4-BE49-F238E27FC236}">
                <a16:creationId xmlns:a16="http://schemas.microsoft.com/office/drawing/2014/main" id="{4C2A12B6-D140-72AA-5894-AF310A45126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 flipV="1">
            <a:off x="318012" y="25009887"/>
            <a:ext cx="10908615" cy="5129871"/>
          </a:xfrm>
          <a:prstGeom prst="round1Rect">
            <a:avLst>
              <a:gd name="adj" fmla="val 17065"/>
            </a:avLst>
          </a:prstGeom>
          <a:solidFill>
            <a:schemeClr val="bg1"/>
          </a:solidFill>
          <a:ln>
            <a:solidFill>
              <a:srgbClr val="0606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031D6470-82B1-BFC9-1FEF-4AA353862C75}"/>
              </a:ext>
            </a:extLst>
          </p:cNvPr>
          <p:cNvSpPr txBox="1"/>
          <p:nvPr/>
        </p:nvSpPr>
        <p:spPr>
          <a:xfrm>
            <a:off x="13775350" y="3384107"/>
            <a:ext cx="6857501" cy="85074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2800" b="1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Competence frameworks.</a:t>
            </a:r>
            <a:r>
              <a:rPr lang="en-GB" sz="28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Professional competence is based on both knowledge and ability to apply. </a:t>
            </a: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Development of competence improves general employability.</a:t>
            </a:r>
            <a:endParaRPr lang="en-GB" sz="2200" kern="100" dirty="0">
              <a:solidFill>
                <a:srgbClr val="002060"/>
              </a:solidFill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sz="2200" kern="100" dirty="0">
              <a:solidFill>
                <a:srgbClr val="002060"/>
              </a:solidFill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sz="2200" kern="100" dirty="0">
              <a:solidFill>
                <a:srgbClr val="002060"/>
              </a:solidFill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sz="2200" kern="100" dirty="0">
              <a:solidFill>
                <a:srgbClr val="002060"/>
              </a:solidFill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sz="2200" kern="100" dirty="0">
              <a:solidFill>
                <a:srgbClr val="002060"/>
              </a:solidFill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sz="2200" kern="100" dirty="0">
              <a:solidFill>
                <a:srgbClr val="002060"/>
              </a:solidFill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sz="2200" kern="100" dirty="0">
              <a:solidFill>
                <a:srgbClr val="002060"/>
              </a:solidFill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sz="2200" kern="100" dirty="0">
              <a:solidFill>
                <a:srgbClr val="002060"/>
              </a:solidFill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Based on APM [1], IPMA [3], other </a:t>
            </a: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project management competence frameworks [6, 7], </a:t>
            </a: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MSc academic requirements and OU employability frameworks [5], 18 technical and 4 behavioural competences developed by study of the module were identified and long descriptors developed and reviewed by students. 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Behavioural competences are closely related to transferable skills.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24EDB42-08E0-FC3C-9911-6FAED1D8A5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67445" y="15210359"/>
            <a:ext cx="9596453" cy="487213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54C1B61-BD11-E53D-C8AF-A2328EB7FB68}"/>
              </a:ext>
            </a:extLst>
          </p:cNvPr>
          <p:cNvSpPr txBox="1"/>
          <p:nvPr/>
        </p:nvSpPr>
        <p:spPr>
          <a:xfrm>
            <a:off x="391106" y="12102458"/>
            <a:ext cx="20674503" cy="3282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Analysis of competence development based on thematic analysis of end of module assessment (EMA).</a:t>
            </a:r>
            <a:endParaRPr lang="en-GB" kern="100" dirty="0">
              <a:solidFill>
                <a:srgbClr val="002060"/>
              </a:solidFill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Thematic analysis of 138 EMAs showed 85% of students recognised competence development of knowledge acquired.  Reflective practice is a key competence developed.  Whilst there is recognition of ability to apply knowledge in the workplace, the opportunity for recognition is limited within the timeframe for study.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Based on key word analysis researchers could identify additional </a:t>
            </a: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impacts within organisations and professional development, but student recognition of employability and soft/transferable skills development as a result of study is low.  Students did recognise development in terms of the APM Five Dimensions of </a:t>
            </a: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Professionalism [2], breadth and depth of knowledge were extended.  </a:t>
            </a:r>
            <a:r>
              <a:rPr lang="en-GB" sz="22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Additional keywords emerged: impact on future studies; confidence to apply; improved time management.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AA1CAF0-B37F-3B20-EB4F-FD27604974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5215" y="15448326"/>
            <a:ext cx="9048047" cy="4695648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A628A95-AE21-A527-BDD6-BDDAE2E7A608}"/>
              </a:ext>
            </a:extLst>
          </p:cNvPr>
          <p:cNvSpPr txBox="1"/>
          <p:nvPr/>
        </p:nvSpPr>
        <p:spPr>
          <a:xfrm rot="10800000" flipH="1" flipV="1">
            <a:off x="7865859" y="7168964"/>
            <a:ext cx="5217672" cy="4168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Students study the module to gain experience of project management or for the 30 credits.  The module teaches reflective practice and embeds </a:t>
            </a:r>
            <a:r>
              <a:rPr lang="en-GB" sz="2200" b="1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r</a:t>
            </a:r>
            <a:r>
              <a:rPr kumimoji="0" lang="en-GB" sz="2200" b="1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eflection</a:t>
            </a:r>
            <a:r>
              <a:rPr lang="en-GB" sz="2200" b="1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</a:t>
            </a:r>
            <a:r>
              <a:rPr lang="en-GB" sz="22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in </a:t>
            </a:r>
            <a:r>
              <a:rPr kumimoji="0" lang="en-GB" sz="22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assessment based on knowledge development and application of PM theory within the workplace.  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The research adopted a mixed methods </a:t>
            </a:r>
            <a:r>
              <a:rPr kumimoji="0" lang="en-GB" sz="2200" b="1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methodology</a:t>
            </a:r>
            <a:r>
              <a:rPr kumimoji="0" lang="en-GB" sz="220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[4].</a:t>
            </a:r>
            <a:endParaRPr kumimoji="0" lang="en-GB" sz="2200" b="1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F761CCD-D8B6-E79A-A6BD-23ED7DD104C7}"/>
              </a:ext>
            </a:extLst>
          </p:cNvPr>
          <p:cNvSpPr txBox="1"/>
          <p:nvPr/>
        </p:nvSpPr>
        <p:spPr>
          <a:xfrm>
            <a:off x="262408" y="418919"/>
            <a:ext cx="20692527" cy="30024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0" name="Rectangle 1">
            <a:extLst>
              <a:ext uri="{FF2B5EF4-FFF2-40B4-BE49-F238E27FC236}">
                <a16:creationId xmlns:a16="http://schemas.microsoft.com/office/drawing/2014/main" id="{70136F53-AD5C-5DF6-D6F4-2E3111CC9F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373082" y="472045"/>
            <a:ext cx="20609531" cy="2890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0377" tIns="80189" rIns="160377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55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Employability skills development in STEM </a:t>
            </a:r>
            <a:br>
              <a:rPr lang="en-GB" sz="44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</a:br>
            <a:r>
              <a:rPr lang="en-GB" sz="3600" b="1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an example using postgraduate study of project management</a:t>
            </a:r>
            <a:br>
              <a:rPr lang="en-GB" altLang="en-US" sz="4209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3157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sz="3600" b="1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Kay Bromley, Joan Jackson, Jill Shaw, Mark Slaymaker</a:t>
            </a:r>
            <a:br>
              <a:rPr lang="en-GB" sz="3600" b="1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</a:br>
            <a:r>
              <a:rPr lang="en-GB" sz="24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  <a:hlinkClick r:id="rId11"/>
              </a:rPr>
              <a:t>kay.bromley@open.ac.uk</a:t>
            </a:r>
            <a:r>
              <a:rPr lang="en-GB" sz="2400" kern="1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    </a:t>
            </a:r>
            <a:r>
              <a:rPr lang="en-GB" sz="24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  <a:hlinkClick r:id="rId12"/>
              </a:rPr>
              <a:t>joan.jackson@open.ac.uk</a:t>
            </a:r>
            <a:r>
              <a:rPr lang="en-GB" sz="2400" kern="1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 </a:t>
            </a:r>
            <a:endParaRPr lang="en-GB" altLang="en-US" sz="3157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41" name="Picture 40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7565EE7B-116C-B77A-FEA8-8E2B704D7C7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1864" y="645142"/>
            <a:ext cx="3987357" cy="1304952"/>
          </a:xfrm>
          <a:prstGeom prst="rect">
            <a:avLst/>
          </a:prstGeom>
        </p:spPr>
      </p:pic>
      <p:pic>
        <p:nvPicPr>
          <p:cNvPr id="42" name="Picture 4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E42F3A39-A0E2-20D9-6386-993CDB5506F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1864" y="2285041"/>
            <a:ext cx="4861381" cy="6986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9A7888B-CD69-73A7-BC35-BB21A6BB7F8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3670676" y="5305418"/>
            <a:ext cx="7226194" cy="22943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4E98D8-F1EC-0F2F-ECBC-D7B91E29E4F9}"/>
              </a:ext>
            </a:extLst>
          </p:cNvPr>
          <p:cNvSpPr txBox="1"/>
          <p:nvPr/>
        </p:nvSpPr>
        <p:spPr>
          <a:xfrm>
            <a:off x="347258" y="25043926"/>
            <a:ext cx="1090861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Outcomes and recommendations.</a:t>
            </a:r>
          </a:p>
          <a:p>
            <a:r>
              <a:rPr lang="en-GB" sz="22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Additional reflection on competence development embedded in assessment, introduced by module chair’s tutorial.</a:t>
            </a:r>
          </a:p>
          <a:p>
            <a:r>
              <a:rPr lang="en-GB" sz="22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Personal reflection more explicitly linked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Identification of technical and behavioural competences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Professional competence defined in terms of knowledge and ability to apply technical and behavioural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Impact in workplace, future studies, increased confidence to apply and improved employability.</a:t>
            </a:r>
          </a:p>
          <a:p>
            <a:endParaRPr lang="en-GB" sz="2200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Additional APM webinar to link competence development with enhanced employability in project management.  More publicity for student membership of professional bodies.  </a:t>
            </a:r>
          </a:p>
          <a:p>
            <a:r>
              <a:rPr lang="en-GB" sz="22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Further recommendations will be shared across MSc Qualifications.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386BE9-6357-CE40-998A-D70E50012A3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46793" y="7168964"/>
            <a:ext cx="6920459" cy="4723128"/>
          </a:xfrm>
          <a:prstGeom prst="rect">
            <a:avLst/>
          </a:prstGeom>
        </p:spPr>
      </p:pic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6BEAD70E-AFC4-E3D3-1C19-87BAEBF744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7919034"/>
              </p:ext>
            </p:extLst>
          </p:nvPr>
        </p:nvGraphicFramePr>
        <p:xfrm>
          <a:off x="598296" y="21569703"/>
          <a:ext cx="5176283" cy="3355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298974C-E7C3-6965-6DA6-9A9142B285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2262867"/>
              </p:ext>
            </p:extLst>
          </p:nvPr>
        </p:nvGraphicFramePr>
        <p:xfrm>
          <a:off x="5493839" y="21551072"/>
          <a:ext cx="5314226" cy="3446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10067</TotalTime>
  <Words>967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2013 - 2022 Theme</vt:lpstr>
      <vt:lpstr>Employability skills development in STEM  an example using postgraduate study of project management  Kay Bromley, Joan Jackson, Jill Shaw, Mark Slaymaker kay.bromley@open.ac.uk     joan.jackson@open.ac.uk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489</cp:revision>
  <cp:lastPrinted>2018-10-16T09:27:54Z</cp:lastPrinted>
  <dcterms:created xsi:type="dcterms:W3CDTF">2017-05-06T04:58:44Z</dcterms:created>
  <dcterms:modified xsi:type="dcterms:W3CDTF">2024-06-17T11:27:01Z</dcterms:modified>
</cp:coreProperties>
</file>