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31" r:id="rId2"/>
  </p:sldIdLst>
  <p:sldSz cx="12192000" cy="6858000"/>
  <p:notesSz cx="7010400" cy="92964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0645"/>
    <a:srgbClr val="FF8A77"/>
    <a:srgbClr val="06061D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95" autoAdjust="0"/>
    <p:restoredTop sz="86410" autoAdjust="0"/>
  </p:normalViewPr>
  <p:slideViewPr>
    <p:cSldViewPr snapToGrid="0">
      <p:cViewPr varScale="1">
        <p:scale>
          <a:sx n="72" d="100"/>
          <a:sy n="72" d="100"/>
        </p:scale>
        <p:origin x="1042" y="4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6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4937"/>
    </p:cViewPr>
  </p:sorterViewPr>
  <p:notesViewPr>
    <p:cSldViewPr snapToGrid="0">
      <p:cViewPr varScale="1">
        <p:scale>
          <a:sx n="64" d="100"/>
          <a:sy n="64" d="100"/>
        </p:scale>
        <p:origin x="3149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CC96A8-6ED5-4539-87D6-AFCB6A9ADD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01CA9-6E9A-4637-835A-572E070E7F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31E61-F304-4060-A71B-12EF89F2AB62}" type="datetimeFigureOut">
              <a:rPr lang="en-GB" smtClean="0"/>
              <a:t>06/05/2025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7BD09-F700-4294-844B-B16BB42D45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BD03D2-9D32-4973-B2F2-CBB43172B8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62D12-9E5E-493C-BE47-C6A094F24C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7103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1C1C4-A2CA-4E67-A1F5-602634E2BCF5}" type="datetimeFigureOut">
              <a:rPr lang="en-GB" smtClean="0"/>
              <a:t>06/05/2025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55DF9-41A9-4B2A-8603-E47104E21A8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5099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55DF9-41A9-4B2A-8603-E47104E21A85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4922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5024934-070C-DA4D-AC21-0DC55BDEFACF}"/>
              </a:ext>
            </a:extLst>
          </p:cNvPr>
          <p:cNvSpPr/>
          <p:nvPr userDrawn="1"/>
        </p:nvSpPr>
        <p:spPr>
          <a:xfrm>
            <a:off x="10087429" y="319314"/>
            <a:ext cx="1266371" cy="928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4th May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eSTEeM 16th Project Cohort Induction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2869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4th May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eSTEeM 16th Project Cohort Induction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854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4th May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eSTEeM 16th Project Cohort Induction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9705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4th May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eSTEeM 16th Project Cohort Induction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074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4th May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eSTEeM 16th Project Cohort Induction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2414B7-E694-DD45-8C62-70FE79ADDF1F}"/>
              </a:ext>
            </a:extLst>
          </p:cNvPr>
          <p:cNvSpPr/>
          <p:nvPr userDrawn="1"/>
        </p:nvSpPr>
        <p:spPr>
          <a:xfrm>
            <a:off x="10087429" y="319314"/>
            <a:ext cx="1266371" cy="928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35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68107"/>
            <a:ext cx="5181600" cy="480885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8107"/>
            <a:ext cx="5181600" cy="4808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4th May 2020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eSTEeM 16th Project Cohort Induction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980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4th May 2020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eSTEeM 16th Project Cohort Induction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4158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4th May 2020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eSTEeM 16th Project Cohort Induction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7539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4th May 2020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eSTEeM 16th Project Cohort Induction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1443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4th May 2020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eSTEeM 16th Project Cohort Induction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989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4th May 2020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eSTEeM 16th Project Cohort Induction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37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51280"/>
            <a:ext cx="10515600" cy="4846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Monday, 4th May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eSTEeM 16th Project Cohort Induction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D4F6A-8D54-49B9-8B0E-EEA58E4D334B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2" descr="Image result for open university logo">
            <a:extLst>
              <a:ext uri="{FF2B5EF4-FFF2-40B4-BE49-F238E27FC236}">
                <a16:creationId xmlns:a16="http://schemas.microsoft.com/office/drawing/2014/main" id="{73F5A3A6-890C-3C44-8E85-866FAD5E91E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9712" y="361703"/>
            <a:ext cx="1234088" cy="84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1027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BC9E42-CF55-F942-9572-3ACDE7694071}"/>
              </a:ext>
            </a:extLst>
          </p:cNvPr>
          <p:cNvSpPr txBox="1"/>
          <p:nvPr/>
        </p:nvSpPr>
        <p:spPr>
          <a:xfrm>
            <a:off x="5285678" y="66461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F465D11-9EEB-4425-A721-333EF169DD5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3912" y="363762"/>
            <a:ext cx="11797967" cy="6786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eaLnBrk="0" fontAlgn="base" hangingPunct="0">
              <a:lnSpc>
                <a:spcPct val="100000"/>
              </a:lnSpc>
              <a:spcAft>
                <a:spcPct val="0"/>
              </a:spcAft>
            </a:pPr>
            <a:br>
              <a:rPr lang="en-GB" altLang="en-US" sz="2400" b="1" dirty="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br>
              <a:rPr lang="en-GB" altLang="en-US" sz="1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br>
              <a:rPr lang="en-GB" altLang="en-US" sz="1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br>
              <a:rPr lang="en-GB" altLang="en-US" sz="1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br>
              <a:rPr lang="en-GB" altLang="en-US" sz="1800" b="1" dirty="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br>
              <a:rPr lang="en-GB" altLang="en-US" sz="1800" b="1" dirty="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br>
              <a:rPr lang="en-GB" altLang="en-US" sz="1800" b="1" dirty="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br>
              <a:rPr lang="en-GB" altLang="en-US" sz="1600" b="1" dirty="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br>
              <a:rPr lang="en-GB" altLang="en-US" sz="1600" b="1" dirty="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n-GB" sz="14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</a:br>
            <a:b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</a:br>
            <a:b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6C7A6090-39D0-B303-D8E4-96EDB08762E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8464" y="379696"/>
            <a:ext cx="2273415" cy="744026"/>
          </a:xfrm>
          <a:prstGeom prst="rect">
            <a:avLst/>
          </a:prstGeom>
        </p:spPr>
      </p:pic>
      <p:pic>
        <p:nvPicPr>
          <p:cNvPr id="5" name="Picture 4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0F097027-6750-6F5F-752A-302E0706278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016" y="6280564"/>
            <a:ext cx="2771745" cy="3983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F465D11-9EEB-4425-A721-333EF169DD5E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90121" y="155309"/>
            <a:ext cx="9331448" cy="1431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eaLnBrk="0" fontAlgn="base" hangingPunct="0">
              <a:lnSpc>
                <a:spcPct val="100000"/>
              </a:lnSpc>
              <a:spcAft>
                <a:spcPts val="600"/>
              </a:spcAft>
            </a:pPr>
            <a:r>
              <a:rPr lang="en-GB" altLang="en-US" sz="2400" b="1" dirty="0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Developing an interactive visual learning journey: an accessible overview of key milestones to help students stay motivated</a:t>
            </a:r>
            <a:br>
              <a:rPr lang="en-GB" altLang="en-US" sz="1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id="{6946F6BF-85AA-8813-6E4E-01F55C7F2C32}"/>
              </a:ext>
            </a:extLst>
          </p:cNvPr>
          <p:cNvSpPr txBox="1"/>
          <p:nvPr/>
        </p:nvSpPr>
        <p:spPr>
          <a:xfrm>
            <a:off x="2165491" y="1373742"/>
            <a:ext cx="57807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altLang="en-US" sz="1800" b="1" dirty="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Arabelle Bentley, Iris Verhagen</a:t>
            </a:r>
            <a:endParaRPr lang="en-GB" dirty="0"/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8C5BB881-800C-C363-03C1-4F1C8C336859}"/>
              </a:ext>
            </a:extLst>
          </p:cNvPr>
          <p:cNvSpPr txBox="1"/>
          <p:nvPr/>
        </p:nvSpPr>
        <p:spPr>
          <a:xfrm>
            <a:off x="468104" y="2727707"/>
            <a:ext cx="3167330" cy="329320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sz="1600" b="1" dirty="0">
                <a:solidFill>
                  <a:srgbClr val="002060"/>
                </a:solidFill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  <a:t>Background: </a:t>
            </a:r>
          </a:p>
          <a:p>
            <a:endParaRPr lang="en-GB" altLang="en-US" sz="1600" b="1" dirty="0">
              <a:solidFill>
                <a:srgbClr val="002060"/>
              </a:solidFill>
              <a:latin typeface="Poppins" panose="00000500000000000000" pitchFamily="2" charset="0"/>
              <a:ea typeface="Times New Roman" panose="02020603050405020304" pitchFamily="18" charset="0"/>
              <a:cs typeface="Poppins" panose="00000500000000000000" pitchFamily="2" charset="0"/>
            </a:endParaRPr>
          </a:p>
          <a:p>
            <a:r>
              <a:rPr lang="en-GB" altLang="en-US" sz="1600" dirty="0">
                <a:solidFill>
                  <a:srgbClr val="002060"/>
                </a:solidFill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  <a:t>1. Evidence that students are overwhelmed at the start of the module and don’t engage with additional materials.</a:t>
            </a:r>
          </a:p>
          <a:p>
            <a:endParaRPr lang="en-GB" altLang="en-US" sz="1600" dirty="0">
              <a:solidFill>
                <a:srgbClr val="002060"/>
              </a:solidFill>
              <a:latin typeface="Poppins" panose="00000500000000000000" pitchFamily="2" charset="0"/>
              <a:ea typeface="Times New Roman" panose="02020603050405020304" pitchFamily="18" charset="0"/>
              <a:cs typeface="Poppins" panose="00000500000000000000" pitchFamily="2" charset="0"/>
            </a:endParaRPr>
          </a:p>
          <a:p>
            <a:r>
              <a:rPr lang="en-GB" altLang="en-US" sz="1600" dirty="0">
                <a:solidFill>
                  <a:srgbClr val="002060"/>
                </a:solidFill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  <a:t>2. Use of visual mapping helps learners to better understand and retain information, improving learning outcomes</a:t>
            </a:r>
            <a:endParaRPr lang="en-GB" sz="1600" dirty="0"/>
          </a:p>
        </p:txBody>
      </p:sp>
      <p:sp>
        <p:nvSpPr>
          <p:cNvPr id="15" name="TextBox 10">
            <a:extLst>
              <a:ext uri="{FF2B5EF4-FFF2-40B4-BE49-F238E27FC236}">
                <a16:creationId xmlns:a16="http://schemas.microsoft.com/office/drawing/2014/main" id="{35F4B03A-9264-64BE-8B0A-F6F41E49C618}"/>
              </a:ext>
            </a:extLst>
          </p:cNvPr>
          <p:cNvSpPr txBox="1"/>
          <p:nvPr/>
        </p:nvSpPr>
        <p:spPr>
          <a:xfrm>
            <a:off x="3756229" y="2727707"/>
            <a:ext cx="4293332" cy="400109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sz="1600" b="1" dirty="0">
                <a:solidFill>
                  <a:srgbClr val="002060"/>
                </a:solidFill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  <a:t>Objectives: </a:t>
            </a:r>
          </a:p>
          <a:p>
            <a:endParaRPr lang="en-GB" altLang="en-US" sz="1400" b="1" dirty="0">
              <a:solidFill>
                <a:srgbClr val="002060"/>
              </a:solidFill>
              <a:latin typeface="Poppins" panose="00000500000000000000" pitchFamily="2" charset="0"/>
              <a:ea typeface="Times New Roman" panose="02020603050405020304" pitchFamily="18" charset="0"/>
              <a:cs typeface="Poppins" panose="00000500000000000000" pitchFamily="2" charset="0"/>
            </a:endParaRPr>
          </a:p>
          <a:p>
            <a:r>
              <a:rPr lang="en-GB" sz="1400" dirty="0">
                <a:solidFill>
                  <a:srgbClr val="00206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1. Identify the main challenges students face in their journey through a module, particularly S209.</a:t>
            </a:r>
          </a:p>
          <a:p>
            <a:br>
              <a:rPr lang="en-GB" sz="1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en-GB" sz="1400" dirty="0">
                <a:solidFill>
                  <a:srgbClr val="00206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Design an in-house visual learning journey for S209 in collaboration with LDS.</a:t>
            </a:r>
          </a:p>
          <a:p>
            <a:br>
              <a:rPr lang="en-GB" sz="1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en-GB" sz="1400" dirty="0">
                <a:solidFill>
                  <a:srgbClr val="00206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Implement and trial the visual learning journey in S209 25J. </a:t>
            </a:r>
          </a:p>
          <a:p>
            <a:br>
              <a:rPr lang="en-GB" sz="1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</a:t>
            </a:r>
            <a:r>
              <a:rPr lang="en-GB" sz="1400" dirty="0">
                <a:solidFill>
                  <a:srgbClr val="00206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Evaluate the efficacy of the visual learning journey.</a:t>
            </a:r>
          </a:p>
          <a:p>
            <a:br>
              <a:rPr lang="en-GB" sz="1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</a:t>
            </a:r>
            <a:r>
              <a:rPr lang="en-GB" sz="1400" dirty="0">
                <a:solidFill>
                  <a:srgbClr val="002060"/>
                </a:solidFill>
                <a:latin typeface="Poppins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Disseminate</a:t>
            </a:r>
            <a:r>
              <a:rPr lang="en-GB" sz="1400" dirty="0">
                <a:solidFill>
                  <a:srgbClr val="00206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 the findings internally and externally with a view to incorporate in other modules (e.g., S229).</a:t>
            </a:r>
            <a:endParaRPr lang="en-GB" altLang="en-US" sz="1400" b="1" dirty="0">
              <a:solidFill>
                <a:srgbClr val="002060"/>
              </a:solidFill>
              <a:latin typeface="Poppins" panose="00000500000000000000" pitchFamily="2" charset="0"/>
              <a:ea typeface="Times New Roman" panose="02020603050405020304" pitchFamily="18" charset="0"/>
              <a:cs typeface="Poppins" panose="00000500000000000000" pitchFamily="2" charset="0"/>
            </a:endParaRPr>
          </a:p>
        </p:txBody>
      </p:sp>
      <p:sp>
        <p:nvSpPr>
          <p:cNvPr id="17" name="TextBox 10">
            <a:extLst>
              <a:ext uri="{FF2B5EF4-FFF2-40B4-BE49-F238E27FC236}">
                <a16:creationId xmlns:a16="http://schemas.microsoft.com/office/drawing/2014/main" id="{733CDFEA-8A56-C785-8825-C0A233FB2934}"/>
              </a:ext>
            </a:extLst>
          </p:cNvPr>
          <p:cNvSpPr txBox="1"/>
          <p:nvPr/>
        </p:nvSpPr>
        <p:spPr>
          <a:xfrm>
            <a:off x="8291151" y="2766883"/>
            <a:ext cx="3052209" cy="350865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sz="1600" b="1" dirty="0">
                <a:solidFill>
                  <a:srgbClr val="002060"/>
                </a:solidFill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  <a:t>Activities: </a:t>
            </a:r>
          </a:p>
          <a:p>
            <a:endParaRPr lang="en-GB" altLang="en-US" sz="1400" dirty="0">
              <a:solidFill>
                <a:srgbClr val="002060"/>
              </a:solidFill>
              <a:latin typeface="Poppins" panose="00000500000000000000" pitchFamily="2" charset="0"/>
              <a:ea typeface="Times New Roman" panose="02020603050405020304" pitchFamily="18" charset="0"/>
              <a:cs typeface="Poppins" panose="00000500000000000000" pitchFamily="2" charset="0"/>
            </a:endParaRPr>
          </a:p>
          <a:p>
            <a:r>
              <a:rPr lang="en-GB" altLang="en-US" sz="1600" dirty="0">
                <a:solidFill>
                  <a:srgbClr val="002060"/>
                </a:solidFill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  <a:t>1. Gather feedback from ALs and current students.</a:t>
            </a:r>
          </a:p>
          <a:p>
            <a:endParaRPr lang="en-GB" altLang="en-US" sz="1600" dirty="0">
              <a:solidFill>
                <a:srgbClr val="002060"/>
              </a:solidFill>
              <a:latin typeface="Poppins" panose="00000500000000000000" pitchFamily="2" charset="0"/>
              <a:ea typeface="Times New Roman" panose="02020603050405020304" pitchFamily="18" charset="0"/>
              <a:cs typeface="Poppins" panose="00000500000000000000" pitchFamily="2" charset="0"/>
            </a:endParaRPr>
          </a:p>
          <a:p>
            <a:r>
              <a:rPr lang="en-GB" altLang="en-US" sz="1600" dirty="0">
                <a:solidFill>
                  <a:srgbClr val="002060"/>
                </a:solidFill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  <a:t>2. Identify key challenges.</a:t>
            </a:r>
          </a:p>
          <a:p>
            <a:endParaRPr lang="en-GB" altLang="en-US" sz="1600" dirty="0">
              <a:solidFill>
                <a:srgbClr val="002060"/>
              </a:solidFill>
              <a:latin typeface="Poppins" panose="00000500000000000000" pitchFamily="2" charset="0"/>
              <a:ea typeface="Times New Roman" panose="02020603050405020304" pitchFamily="18" charset="0"/>
              <a:cs typeface="Poppins" panose="00000500000000000000" pitchFamily="2" charset="0"/>
            </a:endParaRPr>
          </a:p>
          <a:p>
            <a:r>
              <a:rPr lang="en-GB" altLang="en-US" sz="1600" dirty="0">
                <a:solidFill>
                  <a:srgbClr val="002060"/>
                </a:solidFill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  <a:t>3. Run student focus groups (Sept 25, June 26).</a:t>
            </a:r>
          </a:p>
          <a:p>
            <a:endParaRPr lang="en-GB" altLang="en-US" sz="1600" dirty="0">
              <a:solidFill>
                <a:srgbClr val="002060"/>
              </a:solidFill>
              <a:latin typeface="Poppins" panose="00000500000000000000" pitchFamily="2" charset="0"/>
              <a:ea typeface="Times New Roman" panose="02020603050405020304" pitchFamily="18" charset="0"/>
              <a:cs typeface="Poppins" panose="00000500000000000000" pitchFamily="2" charset="0"/>
            </a:endParaRPr>
          </a:p>
          <a:p>
            <a:r>
              <a:rPr lang="en-GB" altLang="en-US" sz="1600" dirty="0">
                <a:solidFill>
                  <a:srgbClr val="002060"/>
                </a:solidFill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  <a:t>4. Analyse qualitative data.</a:t>
            </a:r>
          </a:p>
          <a:p>
            <a:endParaRPr lang="en-GB" altLang="en-US" sz="1600" dirty="0">
              <a:solidFill>
                <a:srgbClr val="002060"/>
              </a:solidFill>
              <a:latin typeface="Poppins" panose="00000500000000000000" pitchFamily="2" charset="0"/>
              <a:ea typeface="Times New Roman" panose="02020603050405020304" pitchFamily="18" charset="0"/>
              <a:cs typeface="Poppins" panose="00000500000000000000" pitchFamily="2" charset="0"/>
            </a:endParaRPr>
          </a:p>
          <a:p>
            <a:r>
              <a:rPr lang="en-GB" altLang="en-US" sz="1600" dirty="0">
                <a:solidFill>
                  <a:srgbClr val="002060"/>
                </a:solidFill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  <a:t>5. Compare retention 25J with previous presentation.</a:t>
            </a:r>
          </a:p>
        </p:txBody>
      </p:sp>
      <p:sp>
        <p:nvSpPr>
          <p:cNvPr id="18" name="TextBox 10">
            <a:extLst>
              <a:ext uri="{FF2B5EF4-FFF2-40B4-BE49-F238E27FC236}">
                <a16:creationId xmlns:a16="http://schemas.microsoft.com/office/drawing/2014/main" id="{7342E8A3-B768-33E2-0D51-A5F3F5DCFE37}"/>
              </a:ext>
            </a:extLst>
          </p:cNvPr>
          <p:cNvSpPr txBox="1"/>
          <p:nvPr/>
        </p:nvSpPr>
        <p:spPr>
          <a:xfrm>
            <a:off x="267449" y="1899677"/>
            <a:ext cx="115074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altLang="en-US" sz="1800" b="1" dirty="0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Aim: </a:t>
            </a:r>
            <a:r>
              <a:rPr kumimoji="0" lang="en-GB" altLang="en-US" sz="1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altLang="en-US" sz="1800" b="1" dirty="0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</a:t>
            </a:r>
            <a:r>
              <a:rPr kumimoji="0" lang="en-GB" altLang="en-US" sz="18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esign and implement a detailed visual interactive map of th</a:t>
            </a:r>
            <a:r>
              <a:rPr lang="en-GB" altLang="en-US" sz="1800" b="1" dirty="0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 learning pathway in S209 (Earth Science) to help students navigate throughout the module</a:t>
            </a:r>
            <a:endParaRPr lang="en-GB" dirty="0"/>
          </a:p>
        </p:txBody>
      </p:sp>
      <p:sp>
        <p:nvSpPr>
          <p:cNvPr id="22" name="TextBox 65">
            <a:extLst>
              <a:ext uri="{FF2B5EF4-FFF2-40B4-BE49-F238E27FC236}">
                <a16:creationId xmlns:a16="http://schemas.microsoft.com/office/drawing/2014/main" id="{52139205-21F3-81CB-99C4-B7FAF35E9134}"/>
              </a:ext>
            </a:extLst>
          </p:cNvPr>
          <p:cNvSpPr txBox="1"/>
          <p:nvPr/>
        </p:nvSpPr>
        <p:spPr>
          <a:xfrm>
            <a:off x="8142712" y="6329670"/>
            <a:ext cx="3852271" cy="40011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dirty="0">
                <a:effectLst/>
                <a:latin typeface="Poppins" panose="00000500000000000000" pitchFamily="2" charset="0"/>
                <a:ea typeface="Calibri" panose="020F0502020204030204" pitchFamily="34" charset="0"/>
              </a:rPr>
              <a:t>This project links to eSTEeM priority areas of continuation and completion and access, participation and success</a:t>
            </a:r>
            <a:endParaRPr lang="en-GB" sz="1000" b="0" i="0" u="none" strike="noStrike" kern="1200" cap="none" spc="0" baseline="0" dirty="0">
              <a:solidFill>
                <a:srgbClr val="000000"/>
              </a:solidFill>
              <a:uFillTx/>
              <a:latin typeface="Apto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85722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PRESENTATIONINFO" val="{&quot;DocumentId&quot;:&quot;29ad3a3ebe5e404357d4ecaf534720f0&quot;,&quot;LanguageCode&quot;:&quot;en-US&quot;,&quot;SlideGuids&quot;:[&quot;c9357629-6185-4467-a39f-3b7c432b5c10&quot;,&quot;a4878e81-4d15-4d43-9531-39680c84ecfd&quot;,&quot;f5b398ea-cf7c-4b3e-8177-824a4a8ab1cf&quot;,&quot;c49b6e99-fa39-4211-a779-fc7790e6eed6&quot;,&quot;dd196faf-b12c-483b-aa38-b2c4502e2f6b&quot;,&quot;18aba1ed-efdf-4f22-8d7a-ad6c440525cb&quot;,&quot;7158b587-1b31-406f-8257-87dc7fa3f787&quot;,&quot;05797c85-1add-41f0-b160-1fadf135e4cf&quot;,&quot;adaa4fae-b221-436f-8dba-057a16a6d2e7&quot;,&quot;e72066f0-097a-49a3-a904-6929ad9723e8&quot;,&quot;34c97da7-b5dc-453c-a409-7a366c37ccaf&quot;,&quot;6cc20db3-ea89-47d1-a321-ca87e78ad727&quot;,&quot;6538ee61-a74c-46f4-87b8-1761415f06fa&quot;],&quot;TimeStamp&quot;:&quot;2018-10-04T22:54:38.6356615+01:00&quot;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c9357629-6185-4467-a39f-3b7c432b5c10&quot;,&quot;TimeStamp&quot;:&quot;2018-10-04T22:54:38.5658229+01:00&quot;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4028</TotalTime>
  <Words>268</Words>
  <Application>Microsoft Office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Poppins</vt:lpstr>
      <vt:lpstr>Office Theme</vt:lpstr>
      <vt:lpstr>                          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Embedding and sustaining inclusive STEM practices</dc:title>
  <dc:creator>Trevor Collins</dc:creator>
  <cp:lastModifiedBy>Diane.Ford</cp:lastModifiedBy>
  <cp:revision>486</cp:revision>
  <cp:lastPrinted>2018-10-16T09:27:54Z</cp:lastPrinted>
  <dcterms:created xsi:type="dcterms:W3CDTF">2017-05-06T04:58:44Z</dcterms:created>
  <dcterms:modified xsi:type="dcterms:W3CDTF">2025-05-06T08:51:07Z</dcterms:modified>
</cp:coreProperties>
</file>