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771" r:id="rId5"/>
    <p:sldMasterId id="2147483863" r:id="rId6"/>
    <p:sldMasterId id="2147483817" r:id="rId7"/>
    <p:sldMasterId id="2147483927" r:id="rId8"/>
  </p:sldMasterIdLst>
  <p:notesMasterIdLst>
    <p:notesMasterId r:id="rId37"/>
  </p:notesMasterIdLst>
  <p:handoutMasterIdLst>
    <p:handoutMasterId r:id="rId38"/>
  </p:handoutMasterIdLst>
  <p:sldIdLst>
    <p:sldId id="256" r:id="rId9"/>
    <p:sldId id="363" r:id="rId10"/>
    <p:sldId id="343" r:id="rId11"/>
    <p:sldId id="366" r:id="rId12"/>
    <p:sldId id="367" r:id="rId13"/>
    <p:sldId id="345" r:id="rId14"/>
    <p:sldId id="360" r:id="rId15"/>
    <p:sldId id="368" r:id="rId16"/>
    <p:sldId id="369" r:id="rId17"/>
    <p:sldId id="370" r:id="rId18"/>
    <p:sldId id="371" r:id="rId19"/>
    <p:sldId id="372" r:id="rId20"/>
    <p:sldId id="373" r:id="rId21"/>
    <p:sldId id="340" r:id="rId22"/>
    <p:sldId id="354" r:id="rId23"/>
    <p:sldId id="365" r:id="rId24"/>
    <p:sldId id="341" r:id="rId25"/>
    <p:sldId id="355" r:id="rId26"/>
    <p:sldId id="356" r:id="rId27"/>
    <p:sldId id="342" r:id="rId28"/>
    <p:sldId id="348" r:id="rId29"/>
    <p:sldId id="339" r:id="rId30"/>
    <p:sldId id="364" r:id="rId31"/>
    <p:sldId id="359" r:id="rId32"/>
    <p:sldId id="376" r:id="rId33"/>
    <p:sldId id="361" r:id="rId34"/>
    <p:sldId id="350" r:id="rId35"/>
    <p:sldId id="31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92C21D-9C31-DAEC-E611-E76D7525B8BA}" name="Hannah.King" initials="H" userId="S::hlk63@open.ac.uk::a66496f2-2df4-4361-8801-89f9e25bfc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60645"/>
    <a:srgbClr val="FF8A76"/>
    <a:srgbClr val="FFD7FD"/>
    <a:srgbClr val="FFB4FF"/>
    <a:srgbClr val="D6FFF2"/>
    <a:srgbClr val="CAD2FF"/>
    <a:srgbClr val="FEE3E9"/>
    <a:srgbClr val="4F9AE9"/>
    <a:srgbClr val="8AFF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78AF0E-54EB-6F67-85EE-1B2F1359EDEF}" v="25" dt="2024-06-19T10:44:28.564"/>
    <p1510:client id="{BCC07B9D-6E67-45E6-B0F7-7EC6D65A6CDA}" v="2977" dt="2024-06-19T14:27:11.721"/>
    <p1510:client id="{F8E95FC3-901B-4EB7-8A86-37DC0081D093}" v="8" dt="2024-06-19T10:31:56.2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285" autoAdjust="0"/>
  </p:normalViewPr>
  <p:slideViewPr>
    <p:cSldViewPr snapToGrid="0">
      <p:cViewPr varScale="1">
        <p:scale>
          <a:sx n="56" d="100"/>
          <a:sy n="56" d="100"/>
        </p:scale>
        <p:origin x="1685" y="53"/>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https://openuniv-my.sharepoint.com/personal/ad2472_open_ac_uk/Documents/Research/2024/StructErrorCount21J.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9"/>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1B2-4B36-901F-723EC041861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1B2-4B36-901F-723EC0418619}"/>
              </c:ext>
            </c:extLst>
          </c:dPt>
          <c:dPt>
            <c:idx val="2"/>
            <c:bubble3D val="0"/>
            <c:spPr>
              <a:solidFill>
                <a:schemeClr val="bg2">
                  <a:lumMod val="25000"/>
                </a:schemeClr>
              </a:solidFill>
              <a:ln w="19050">
                <a:solidFill>
                  <a:schemeClr val="lt1"/>
                </a:solidFill>
              </a:ln>
              <a:effectLst/>
            </c:spPr>
            <c:extLst>
              <c:ext xmlns:c16="http://schemas.microsoft.com/office/drawing/2014/chart" uri="{C3380CC4-5D6E-409C-BE32-E72D297353CC}">
                <c16:uniqueId val="{00000005-51B2-4B36-901F-723EC041861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1B2-4B36-901F-723EC0418619}"/>
              </c:ext>
            </c:extLst>
          </c:dPt>
          <c:dLbls>
            <c:dLbl>
              <c:idx val="0"/>
              <c:layout>
                <c:manualLayout>
                  <c:x val="-1.2834441699004016E-2"/>
                  <c:y val="-1.03143218347639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B2-4B36-901F-723EC0418619}"/>
                </c:ext>
              </c:extLst>
            </c:dLbl>
            <c:dLbl>
              <c:idx val="1"/>
              <c:layout>
                <c:manualLayout>
                  <c:x val="-4.1952880378299442E-3"/>
                  <c:y val="-3.54618126640589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1B2-4B36-901F-723EC0418619}"/>
                </c:ext>
              </c:extLst>
            </c:dLbl>
            <c:dLbl>
              <c:idx val="2"/>
              <c:layout>
                <c:manualLayout>
                  <c:x val="-7.723508961378589E-2"/>
                  <c:y val="-9.39916795904359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1B2-4B36-901F-723EC0418619}"/>
                </c:ext>
              </c:extLst>
            </c:dLbl>
            <c:dLbl>
              <c:idx val="3"/>
              <c:layout>
                <c:manualLayout>
                  <c:x val="-4.0972784597381063E-3"/>
                  <c:y val="5.40368692377162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1B2-4B36-901F-723EC041861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Sheet1!$B$1:$E$1</c:f>
              <c:strCache>
                <c:ptCount val="4"/>
                <c:pt idx="0">
                  <c:v>class</c:v>
                </c:pt>
                <c:pt idx="1">
                  <c:v>field</c:v>
                </c:pt>
                <c:pt idx="2">
                  <c:v>method</c:v>
                </c:pt>
                <c:pt idx="3">
                  <c:v>constructor</c:v>
                </c:pt>
              </c:strCache>
            </c:strRef>
          </c:cat>
          <c:val>
            <c:numRef>
              <c:f>Sheet1!$B$3:$E$3</c:f>
              <c:numCache>
                <c:formatCode>0.0%</c:formatCode>
                <c:ptCount val="4"/>
                <c:pt idx="0">
                  <c:v>8.0077369439071566E-2</c:v>
                </c:pt>
                <c:pt idx="1">
                  <c:v>0.14081237911025146</c:v>
                </c:pt>
                <c:pt idx="2">
                  <c:v>0.74816247582205031</c:v>
                </c:pt>
                <c:pt idx="3">
                  <c:v>3.0947775628626693E-2</c:v>
                </c:pt>
              </c:numCache>
            </c:numRef>
          </c:val>
          <c:extLst>
            <c:ext xmlns:c16="http://schemas.microsoft.com/office/drawing/2014/chart" uri="{C3380CC4-5D6E-409C-BE32-E72D297353CC}">
              <c16:uniqueId val="{00000008-51B2-4B36-901F-723EC0418619}"/>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Poppins" panose="00000500000000000000" pitchFamily="2" charset="0"/>
            </a:endParaRPr>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latin typeface="Poppins" panose="00000500000000000000" pitchFamily="2" charset="0"/>
              </a:rPr>
              <a:t>19/06/2024</a:t>
            </a:fld>
            <a:endParaRPr lang="en-GB">
              <a:latin typeface="Poppins" panose="00000500000000000000" pitchFamily="2" charset="0"/>
            </a:endParaRPr>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Poppins" panose="00000500000000000000" pitchFamily="2" charset="0"/>
            </a:endParaRPr>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latin typeface="Poppins" panose="00000500000000000000" pitchFamily="2" charset="0"/>
              </a:rPr>
              <a:t>‹#›</a:t>
            </a:fld>
            <a:endParaRPr lang="en-GB">
              <a:latin typeface="Poppins" panose="00000500000000000000" pitchFamily="2" charset="0"/>
            </a:endParaRPr>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oppins" panose="00000500000000000000"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oppins" panose="00000500000000000000" pitchFamily="2" charset="0"/>
              </a:defRPr>
            </a:lvl1pPr>
          </a:lstStyle>
          <a:p>
            <a:fld id="{816C2FE4-2A89-2C48-B077-AF8EE4693F31}" type="datetimeFigureOut">
              <a:rPr lang="en-US" smtClean="0"/>
              <a:pPr/>
              <a:t>6/19/2024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oppins" panose="00000500000000000000"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anose="00000500000000000000" pitchFamily="2" charset="0"/>
              </a:defRPr>
            </a:lvl1pPr>
          </a:lstStyle>
          <a:p>
            <a:fld id="{8CCD80B4-3417-B74B-BDCD-C7836226A258}" type="slidenum">
              <a:rPr lang="en-US" smtClean="0"/>
              <a:pPr/>
              <a:t>‹#›</a:t>
            </a:fld>
            <a:endParaRPr lang="en-US"/>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a 2</a:t>
            </a:r>
            <a:r>
              <a:rPr lang="en-GB" baseline="30000" dirty="0"/>
              <a:t>nd</a:t>
            </a:r>
            <a:r>
              <a:rPr lang="en-GB" dirty="0"/>
              <a:t> year object-oriented Java programming module with a starting cohort of about 1400. Dropout rate is about 25%.  We offer formative and summative activities with automated feedback.</a:t>
            </a:r>
          </a:p>
          <a:p>
            <a:endParaRPr lang="en-GB" dirty="0"/>
          </a:p>
          <a:p>
            <a:r>
              <a:rPr lang="en-GB" dirty="0"/>
              <a:t>There are historical (and continuing) differences in pass rates for certain demographic groups: lower for female, black, disabled students.  Analysing use of feedback gives some insight into why these differences might arise.</a:t>
            </a:r>
          </a:p>
          <a:p>
            <a:endParaRPr lang="en-GB" dirty="0"/>
          </a:p>
          <a:p>
            <a:r>
              <a:rPr lang="en-GB" dirty="0"/>
              <a:t>Automated feedback is via the Moodle VLE, and we are focussing on interactive feedback for coding activities, which is delivered via the Coderunner plugin for Moodle.</a:t>
            </a:r>
          </a:p>
        </p:txBody>
      </p:sp>
      <p:sp>
        <p:nvSpPr>
          <p:cNvPr id="4" name="Slide Number Placeholder 3"/>
          <p:cNvSpPr>
            <a:spLocks noGrp="1"/>
          </p:cNvSpPr>
          <p:nvPr>
            <p:ph type="sldNum" sz="quarter" idx="5"/>
          </p:nvPr>
        </p:nvSpPr>
        <p:spPr/>
        <p:txBody>
          <a:bodyPr/>
          <a:lstStyle/>
          <a:p>
            <a:fld id="{8CCD80B4-3417-B74B-BDCD-C7836226A258}" type="slidenum">
              <a:rPr lang="en-US" smtClean="0"/>
              <a:t>1</a:t>
            </a:fld>
            <a:endParaRPr lang="en-US"/>
          </a:p>
        </p:txBody>
      </p:sp>
    </p:spTree>
    <p:extLst>
      <p:ext uri="{BB962C8B-B14F-4D97-AF65-F5344CB8AC3E}">
        <p14:creationId xmlns:p14="http://schemas.microsoft.com/office/powerpoint/2010/main" val="4008887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Graph edited to merge 65+ with 55-64.</a:t>
            </a:r>
          </a:p>
          <a:p>
            <a:endParaRPr lang="en-GB" dirty="0"/>
          </a:p>
          <a:p>
            <a:r>
              <a:rPr lang="en-GB" dirty="0"/>
              <a:t>The same pattern is seen with summative testbed use to a lesser extent, see next slide. </a:t>
            </a:r>
          </a:p>
          <a:p>
            <a:endParaRPr lang="en-GB" dirty="0"/>
          </a:p>
          <a:p>
            <a:r>
              <a:rPr lang="en-GB" dirty="0"/>
              <a:t>Other differences in engagement by demographic can be seen in our Esteem report on scholarship home.</a:t>
            </a:r>
          </a:p>
          <a:p>
            <a:endParaRPr lang="en-GB" dirty="0"/>
          </a:p>
          <a:p>
            <a:r>
              <a:rPr lang="en-GB" dirty="0"/>
              <a:t>SPSS </a:t>
            </a:r>
            <a:r>
              <a:rPr lang="en-GB" dirty="0" err="1"/>
              <a:t>Analyze</a:t>
            </a:r>
            <a:r>
              <a:rPr lang="en-GB" dirty="0"/>
              <a:t> -&gt; Explore -&gt; Dependent variable ‘number of questions visited’, Factor: Age band.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15</a:t>
            </a:fld>
            <a:endParaRPr lang="en-US"/>
          </a:p>
        </p:txBody>
      </p:sp>
    </p:spTree>
    <p:extLst>
      <p:ext uri="{BB962C8B-B14F-4D97-AF65-F5344CB8AC3E}">
        <p14:creationId xmlns:p14="http://schemas.microsoft.com/office/powerpoint/2010/main" val="3022321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SPSS </a:t>
            </a:r>
            <a:r>
              <a:rPr lang="en-GB" dirty="0" err="1"/>
              <a:t>Analyze</a:t>
            </a:r>
            <a:r>
              <a:rPr lang="en-GB" dirty="0"/>
              <a:t> -&gt; Explore -&gt; Dependent variable ‘number of questions visited’, Factor: Age band. Graph edited to merge 65+, using minimum group size.</a:t>
            </a:r>
          </a:p>
          <a:p>
            <a:endParaRPr lang="en-GB" dirty="0"/>
          </a:p>
          <a:p>
            <a:r>
              <a:rPr lang="en-GB" dirty="0"/>
              <a:t>The same pattern is seen with summative testbed use to a lesser extent, see table</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16</a:t>
            </a:fld>
            <a:endParaRPr lang="en-US"/>
          </a:p>
        </p:txBody>
      </p:sp>
    </p:spTree>
    <p:extLst>
      <p:ext uri="{BB962C8B-B14F-4D97-AF65-F5344CB8AC3E}">
        <p14:creationId xmlns:p14="http://schemas.microsoft.com/office/powerpoint/2010/main" val="2715220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students use thousands of steps (Check and Precheck requests).</a:t>
            </a:r>
          </a:p>
          <a:p>
            <a:endParaRPr lang="en-US" dirty="0"/>
          </a:p>
          <a:p>
            <a:r>
              <a:rPr lang="en-US" dirty="0"/>
              <a:t>Error ratio also varies by demographic – females’ code is less likely to compile successfully than males’.</a:t>
            </a:r>
          </a:p>
          <a:p>
            <a:endParaRPr lang="en-US" dirty="0"/>
          </a:p>
          <a:p>
            <a:r>
              <a:rPr lang="en-US" dirty="0"/>
              <a:t>On the first assignment, 47% of the requests were for structural and compilation feedback, and this decreased as the module progressed, as did the error ratio (proportion of time students code doesn’t compile). However, some of this is due to weaker students dropping out. Nevertheless, it is clear that some students are leaning quite heavily on structural feedback early on in the module and even stronger students continue to use it later on.</a:t>
            </a:r>
          </a:p>
        </p:txBody>
      </p:sp>
      <p:sp>
        <p:nvSpPr>
          <p:cNvPr id="4" name="Slide Number Placeholder 3"/>
          <p:cNvSpPr>
            <a:spLocks noGrp="1"/>
          </p:cNvSpPr>
          <p:nvPr>
            <p:ph type="sldNum" sz="quarter" idx="5"/>
          </p:nvPr>
        </p:nvSpPr>
        <p:spPr/>
        <p:txBody>
          <a:bodyPr/>
          <a:lstStyle/>
          <a:p>
            <a:fld id="{8CCD80B4-3417-B74B-BDCD-C7836226A258}" type="slidenum">
              <a:rPr lang="en-US" smtClean="0"/>
              <a:pPr/>
              <a:t>17</a:t>
            </a:fld>
            <a:endParaRPr lang="en-US"/>
          </a:p>
        </p:txBody>
      </p:sp>
    </p:spTree>
    <p:extLst>
      <p:ext uri="{BB962C8B-B14F-4D97-AF65-F5344CB8AC3E}">
        <p14:creationId xmlns:p14="http://schemas.microsoft.com/office/powerpoint/2010/main" val="2632576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is not lognormal, just more bell-shaped after applying log, indicating high skew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M250 Comfort Level isn’t significant for median number of steps, while means are sig. different, which is because there is a larger IQR for the ‘level too high’ group for numbers of steps, and a longer tail of students who are thrashing around on the testbed – so the means are significantly different.</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2400" dirty="0"/>
              <a:t>Number of steps is not related to Qualification significantly.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CCD80B4-3417-B74B-BDCD-C7836226A258}" type="slidenum">
              <a:rPr lang="en-US" smtClean="0"/>
              <a:pPr/>
              <a:t>18</a:t>
            </a:fld>
            <a:endParaRPr lang="en-US"/>
          </a:p>
        </p:txBody>
      </p:sp>
    </p:spTree>
    <p:extLst>
      <p:ext uri="{BB962C8B-B14F-4D97-AF65-F5344CB8AC3E}">
        <p14:creationId xmlns:p14="http://schemas.microsoft.com/office/powerpoint/2010/main" val="348530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CCD80B4-3417-B74B-BDCD-C7836226A258}" type="slidenum">
              <a:rPr lang="en-US" smtClean="0"/>
              <a:pPr/>
              <a:t>19</a:t>
            </a:fld>
            <a:endParaRPr lang="en-US"/>
          </a:p>
        </p:txBody>
      </p:sp>
    </p:spTree>
    <p:extLst>
      <p:ext uri="{BB962C8B-B14F-4D97-AF65-F5344CB8AC3E}">
        <p14:creationId xmlns:p14="http://schemas.microsoft.com/office/powerpoint/2010/main" val="1322187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Transition matrices give an impression of the amount of switching students did between different forms of feedback. In assignment 1 students spent 2/3 of the time switching back and forth between structural and functional feedback. By TMA03 they mainly required functional feedback.</a:t>
            </a:r>
          </a:p>
          <a:p>
            <a:r>
              <a:rPr lang="en-US"/>
              <a:t>Even within the stronger cohort left at the end of the module, there is still considerable use of structural / compilation error feedback.</a:t>
            </a:r>
          </a:p>
        </p:txBody>
      </p:sp>
      <p:sp>
        <p:nvSpPr>
          <p:cNvPr id="4" name="Slide Number Placeholder 3"/>
          <p:cNvSpPr>
            <a:spLocks noGrp="1"/>
          </p:cNvSpPr>
          <p:nvPr>
            <p:ph type="sldNum" sz="quarter" idx="5"/>
          </p:nvPr>
        </p:nvSpPr>
        <p:spPr/>
        <p:txBody>
          <a:bodyPr/>
          <a:lstStyle/>
          <a:p>
            <a:fld id="{8CCD80B4-3417-B74B-BDCD-C7836226A258}" type="slidenum">
              <a:rPr lang="en-US" smtClean="0"/>
              <a:pPr/>
              <a:t>20</a:t>
            </a:fld>
            <a:endParaRPr lang="en-US"/>
          </a:p>
        </p:txBody>
      </p:sp>
    </p:spTree>
    <p:extLst>
      <p:ext uri="{BB962C8B-B14F-4D97-AF65-F5344CB8AC3E}">
        <p14:creationId xmlns:p14="http://schemas.microsoft.com/office/powerpoint/2010/main" val="4219963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2800">
                <a:effectLst/>
                <a:latin typeface="Calibri" panose="020F0502020204030204" pitchFamily="34" charset="0"/>
                <a:ea typeface="Calibri" panose="020F0502020204030204" pitchFamily="34" charset="0"/>
                <a:cs typeface="Times New Roman" panose="02020603050405020304" pitchFamily="18" charset="0"/>
              </a:rPr>
              <a:t>C:\Users\ad2472\OneDrive - The Open University\M250\Esteem2022\2023\TMARelated\errors\TMA01ErrorOKCounts-Sum-Demog.sav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2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2800">
                <a:effectLst/>
                <a:latin typeface="Calibri" panose="020F0502020204030204" pitchFamily="34" charset="0"/>
                <a:ea typeface="Calibri" panose="020F0502020204030204" pitchFamily="34" charset="0"/>
                <a:cs typeface="Times New Roman" panose="02020603050405020304" pitchFamily="18" charset="0"/>
              </a:rPr>
              <a:t>Most authors talk about ‘Error ratio’. OK ratio = 1 – Error Ratio.</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2800"/>
          </a:p>
          <a:p>
            <a:pPr marL="0" marR="0" lvl="0" indent="0" algn="l" defTabSz="914400" rtl="0" eaLnBrk="1" fontAlgn="auto" latinLnBrk="0" hangingPunct="1">
              <a:lnSpc>
                <a:spcPct val="107000"/>
              </a:lnSpc>
              <a:spcBef>
                <a:spcPts val="0"/>
              </a:spcBef>
              <a:spcAft>
                <a:spcPts val="800"/>
              </a:spcAft>
              <a:buClrTx/>
              <a:buSzTx/>
              <a:buFontTx/>
              <a:buNone/>
              <a:tabLst/>
              <a:defRPr/>
            </a:pPr>
            <a:r>
              <a:rPr lang="en-GB" sz="2800"/>
              <a:t>No significance for qualification (Q62 versus other) or older age (35+ vs younger).</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2800"/>
          </a:p>
          <a:p>
            <a:pPr marL="0" marR="0" lvl="0" indent="0" algn="l" defTabSz="914400" rtl="0" eaLnBrk="1" fontAlgn="auto" latinLnBrk="0" hangingPunct="1">
              <a:lnSpc>
                <a:spcPct val="107000"/>
              </a:lnSpc>
              <a:spcBef>
                <a:spcPts val="0"/>
              </a:spcBef>
              <a:spcAft>
                <a:spcPts val="800"/>
              </a:spcAft>
              <a:buClrTx/>
              <a:buSzTx/>
              <a:buFontTx/>
              <a:buNone/>
              <a:tabLst/>
              <a:defRPr/>
            </a:pPr>
            <a:r>
              <a:rPr lang="en-GB" sz="2800"/>
              <a:t>No significance for ethnicity or white versus ethnic minorities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2800"/>
          </a:p>
          <a:p>
            <a:pPr marL="0" marR="0" lvl="0" indent="0" algn="l" defTabSz="914400" rtl="0" eaLnBrk="1" fontAlgn="auto" latinLnBrk="0" hangingPunct="1">
              <a:lnSpc>
                <a:spcPct val="107000"/>
              </a:lnSpc>
              <a:spcBef>
                <a:spcPts val="0"/>
              </a:spcBef>
              <a:spcAft>
                <a:spcPts val="800"/>
              </a:spcAft>
              <a:buClrTx/>
              <a:buSzTx/>
              <a:buFontTx/>
              <a:buNone/>
              <a:tabLst/>
              <a:defRPr/>
            </a:pPr>
            <a:r>
              <a:rPr lang="en-GB" sz="2800"/>
              <a:t>Strongest difference in means for female.   </a:t>
            </a:r>
            <a:r>
              <a:rPr lang="en-GB" sz="1800">
                <a:effectLst/>
                <a:latin typeface="Calibri" panose="020F0502020204030204" pitchFamily="34" charset="0"/>
                <a:ea typeface="Calibri" panose="020F0502020204030204" pitchFamily="34" charset="0"/>
                <a:cs typeface="Times New Roman" panose="02020603050405020304" pitchFamily="18" charset="0"/>
              </a:rPr>
              <a:t>10% higher compilation error ratio for females</a:t>
            </a:r>
          </a:p>
        </p:txBody>
      </p:sp>
      <p:sp>
        <p:nvSpPr>
          <p:cNvPr id="4" name="Slide Number Placeholder 3"/>
          <p:cNvSpPr>
            <a:spLocks noGrp="1"/>
          </p:cNvSpPr>
          <p:nvPr>
            <p:ph type="sldNum" sz="quarter" idx="5"/>
          </p:nvPr>
        </p:nvSpPr>
        <p:spPr/>
        <p:txBody>
          <a:bodyPr/>
          <a:lstStyle/>
          <a:p>
            <a:fld id="{8CCD80B4-3417-B74B-BDCD-C7836226A258}" type="slidenum">
              <a:rPr lang="en-US" smtClean="0"/>
              <a:pPr/>
              <a:t>21</a:t>
            </a:fld>
            <a:endParaRPr lang="en-US"/>
          </a:p>
        </p:txBody>
      </p:sp>
    </p:spTree>
    <p:extLst>
      <p:ext uri="{BB962C8B-B14F-4D97-AF65-F5344CB8AC3E}">
        <p14:creationId xmlns:p14="http://schemas.microsoft.com/office/powerpoint/2010/main" val="4226894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22</a:t>
            </a:fld>
            <a:endParaRPr lang="en-US"/>
          </a:p>
        </p:txBody>
      </p:sp>
    </p:spTree>
    <p:extLst>
      <p:ext uri="{BB962C8B-B14F-4D97-AF65-F5344CB8AC3E}">
        <p14:creationId xmlns:p14="http://schemas.microsoft.com/office/powerpoint/2010/main" val="3733825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negatively skewed distribution of scores for TMA01 for testbed users.</a:t>
            </a:r>
          </a:p>
          <a:p>
            <a:r>
              <a:rPr lang="en-GB" dirty="0"/>
              <a:t>More normal distribution of scores for non-testbed users.</a:t>
            </a:r>
          </a:p>
          <a:p>
            <a:r>
              <a:rPr lang="en-GB" dirty="0"/>
              <a:t>No sig difference in submission rate between these groups.</a:t>
            </a:r>
          </a:p>
          <a:p>
            <a:endParaRPr lang="en-GB" dirty="0"/>
          </a:p>
          <a:p>
            <a:pP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Explanations for why students may </a:t>
            </a:r>
            <a:r>
              <a:rPr lang="en-GB" sz="1200" i="1" dirty="0">
                <a:effectLst/>
                <a:latin typeface="Calibri" panose="020F0502020204030204" pitchFamily="34" charset="0"/>
                <a:ea typeface="Calibri" panose="020F0502020204030204" pitchFamily="34" charset="0"/>
                <a:cs typeface="Arial" panose="020B0604020202020204" pitchFamily="34" charset="0"/>
              </a:rPr>
              <a:t>not</a:t>
            </a:r>
            <a:r>
              <a:rPr lang="en-GB" sz="1200" dirty="0">
                <a:effectLst/>
                <a:latin typeface="Calibri" panose="020F0502020204030204" pitchFamily="34" charset="0"/>
                <a:ea typeface="Calibri" panose="020F0502020204030204" pitchFamily="34" charset="0"/>
                <a:cs typeface="Arial" panose="020B0604020202020204" pitchFamily="34" charset="0"/>
              </a:rPr>
              <a:t> have used the testbed include:</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Arial" panose="020B0604020202020204" pitchFamily="34" charset="0"/>
              </a:rPr>
              <a:t>assessment banking from a previous presentation, including resits,</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Arial" panose="020B0604020202020204" pitchFamily="34" charset="0"/>
              </a:rPr>
              <a:t>not finding it (though it is linked to from the TMA, so this seems unlikely),</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Arial" panose="020B0604020202020204" pitchFamily="34" charset="0"/>
              </a:rPr>
              <a:t>fear of penalisation for using it (there is none),</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Arial" panose="020B0604020202020204" pitchFamily="34" charset="0"/>
              </a:rPr>
              <a:t>having already dropped out, or deferred,</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Arial" panose="020B0604020202020204" pitchFamily="34" charset="0"/>
              </a:rPr>
              <a:t>running out of time to test their code,</a:t>
            </a:r>
          </a:p>
          <a:p>
            <a:pPr marL="342900" lvl="0" indent="-342900">
              <a:lnSpc>
                <a:spcPct val="107000"/>
              </a:lnSpc>
              <a:spcAft>
                <a:spcPts val="80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Arial" panose="020B0604020202020204" pitchFamily="34" charset="0"/>
              </a:rPr>
              <a:t>confidence that their solution fulfilled requirements, without testing.</a:t>
            </a:r>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23</a:t>
            </a:fld>
            <a:endParaRPr lang="en-US"/>
          </a:p>
        </p:txBody>
      </p:sp>
    </p:spTree>
    <p:extLst>
      <p:ext uri="{BB962C8B-B14F-4D97-AF65-F5344CB8AC3E}">
        <p14:creationId xmlns:p14="http://schemas.microsoft.com/office/powerpoint/2010/main" val="1688374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The effect size by Cohen’s d is -1.694, which approaches two standard deviations between the two groups, based on the pooled standard deviation.</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sz="1800">
                <a:effectLst/>
                <a:latin typeface="Calibri" panose="020F0502020204030204" pitchFamily="34" charset="0"/>
                <a:ea typeface="Calibri" panose="020F0502020204030204" pitchFamily="34" charset="0"/>
                <a:cs typeface="Arial" panose="020B0604020202020204" pitchFamily="34" charset="0"/>
              </a:rPr>
              <a:t>Human scores are </a:t>
            </a:r>
            <a:r>
              <a:rPr lang="en-GB" sz="1800" dirty="0">
                <a:effectLst/>
                <a:latin typeface="Calibri" panose="020F0502020204030204" pitchFamily="34" charset="0"/>
                <a:ea typeface="Calibri" panose="020F0502020204030204" pitchFamily="34" charset="0"/>
                <a:cs typeface="Arial" panose="020B0604020202020204" pitchFamily="34" charset="0"/>
              </a:rPr>
              <a:t>also quite similar to testbed scores.  Humans are better at marking when the assignment is poor.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24</a:t>
            </a:fld>
            <a:endParaRPr lang="en-US"/>
          </a:p>
        </p:txBody>
      </p:sp>
    </p:spTree>
    <p:extLst>
      <p:ext uri="{BB962C8B-B14F-4D97-AF65-F5344CB8AC3E}">
        <p14:creationId xmlns:p14="http://schemas.microsoft.com/office/powerpoint/2010/main" val="839956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We’d like to be able to provide automated tests for our students’ code. But test code and student code may not be compatible with each other.</a:t>
            </a:r>
          </a:p>
          <a:p>
            <a:endParaRPr lang="en-GB" dirty="0"/>
          </a:p>
          <a:p>
            <a:r>
              <a:rPr lang="en-GB" dirty="0"/>
              <a:t>A compilation error message like this can be hard for students to understand. </a:t>
            </a:r>
          </a:p>
          <a:p>
            <a:endParaRPr lang="en-GB" dirty="0"/>
          </a:p>
          <a:p>
            <a:r>
              <a:rPr lang="en-GB" dirty="0"/>
              <a:t>In Coderunner, students would not even see the test code that led to the error, because Coderunner won’t show the test case when compilation fails. </a:t>
            </a:r>
          </a:p>
        </p:txBody>
      </p:sp>
      <p:sp>
        <p:nvSpPr>
          <p:cNvPr id="4" name="Slide Number Placeholder 3"/>
          <p:cNvSpPr>
            <a:spLocks noGrp="1"/>
          </p:cNvSpPr>
          <p:nvPr>
            <p:ph type="sldNum" sz="quarter" idx="5"/>
          </p:nvPr>
        </p:nvSpPr>
        <p:spPr/>
        <p:txBody>
          <a:bodyPr/>
          <a:lstStyle/>
          <a:p>
            <a:fld id="{8CCD80B4-3417-B74B-BDCD-C7836226A258}" type="slidenum">
              <a:rPr lang="en-US" smtClean="0"/>
              <a:pPr/>
              <a:t>2</a:t>
            </a:fld>
            <a:endParaRPr lang="en-US"/>
          </a:p>
        </p:txBody>
      </p:sp>
    </p:spTree>
    <p:extLst>
      <p:ext uri="{BB962C8B-B14F-4D97-AF65-F5344CB8AC3E}">
        <p14:creationId xmlns:p14="http://schemas.microsoft.com/office/powerpoint/2010/main" val="17832548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25</a:t>
            </a:fld>
            <a:endParaRPr lang="en-US"/>
          </a:p>
        </p:txBody>
      </p:sp>
    </p:spTree>
    <p:extLst>
      <p:ext uri="{BB962C8B-B14F-4D97-AF65-F5344CB8AC3E}">
        <p14:creationId xmlns:p14="http://schemas.microsoft.com/office/powerpoint/2010/main" val="2951795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Unlimited feedback, while supposedly removing </a:t>
            </a:r>
            <a:r>
              <a:rPr lang="en-GB"/>
              <a:t>jeopardy or the </a:t>
            </a:r>
            <a:r>
              <a:rPr lang="en-GB" dirty="0"/>
              <a:t>need to cheat, doesn’t.</a:t>
            </a:r>
          </a:p>
        </p:txBody>
      </p:sp>
      <p:sp>
        <p:nvSpPr>
          <p:cNvPr id="4" name="Slide Number Placeholder 3"/>
          <p:cNvSpPr>
            <a:spLocks noGrp="1"/>
          </p:cNvSpPr>
          <p:nvPr>
            <p:ph type="sldNum" sz="quarter" idx="5"/>
          </p:nvPr>
        </p:nvSpPr>
        <p:spPr/>
        <p:txBody>
          <a:bodyPr/>
          <a:lstStyle/>
          <a:p>
            <a:fld id="{8CCD80B4-3417-B74B-BDCD-C7836226A258}" type="slidenum">
              <a:rPr lang="en-US" smtClean="0"/>
              <a:pPr/>
              <a:t>26</a:t>
            </a:fld>
            <a:endParaRPr lang="en-US"/>
          </a:p>
        </p:txBody>
      </p:sp>
    </p:spTree>
    <p:extLst>
      <p:ext uri="{BB962C8B-B14F-4D97-AF65-F5344CB8AC3E}">
        <p14:creationId xmlns:p14="http://schemas.microsoft.com/office/powerpoint/2010/main" val="2292345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detail, including other demographic analyses, please see our </a:t>
            </a:r>
            <a:r>
              <a:rPr lang="en-US"/>
              <a:t>Esteem report.</a:t>
            </a:r>
          </a:p>
        </p:txBody>
      </p:sp>
      <p:sp>
        <p:nvSpPr>
          <p:cNvPr id="4" name="Slide Number Placeholder 3"/>
          <p:cNvSpPr>
            <a:spLocks noGrp="1"/>
          </p:cNvSpPr>
          <p:nvPr>
            <p:ph type="sldNum" sz="quarter" idx="5"/>
          </p:nvPr>
        </p:nvSpPr>
        <p:spPr/>
        <p:txBody>
          <a:bodyPr/>
          <a:lstStyle/>
          <a:p>
            <a:fld id="{8CCD80B4-3417-B74B-BDCD-C7836226A258}" type="slidenum">
              <a:rPr lang="en-US" smtClean="0"/>
              <a:pPr/>
              <a:t>27</a:t>
            </a:fld>
            <a:endParaRPr lang="en-US"/>
          </a:p>
        </p:txBody>
      </p:sp>
    </p:spTree>
    <p:extLst>
      <p:ext uri="{BB962C8B-B14F-4D97-AF65-F5344CB8AC3E}">
        <p14:creationId xmlns:p14="http://schemas.microsoft.com/office/powerpoint/2010/main" val="34457073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28</a:t>
            </a:fld>
            <a:endParaRPr lang="en-US"/>
          </a:p>
        </p:txBody>
      </p:sp>
    </p:spTree>
    <p:extLst>
      <p:ext uri="{BB962C8B-B14F-4D97-AF65-F5344CB8AC3E}">
        <p14:creationId xmlns:p14="http://schemas.microsoft.com/office/powerpoint/2010/main" val="4117485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added separate compilation and structural tests. </a:t>
            </a:r>
          </a:p>
          <a:p>
            <a:endParaRPr lang="en-GB" dirty="0"/>
          </a:p>
          <a:p>
            <a:r>
              <a:rPr lang="en-GB" dirty="0"/>
              <a:t>Because the compiler call here is dynamic, we can compile the student’s code in isolation from test code.</a:t>
            </a:r>
          </a:p>
          <a:p>
            <a:endParaRPr lang="en-GB" dirty="0"/>
          </a:p>
          <a:p>
            <a:r>
              <a:rPr lang="en-GB" dirty="0"/>
              <a:t>We try to provide a more friendly error message, but sometimes it is not so clear what causes a problem.</a:t>
            </a:r>
          </a:p>
        </p:txBody>
      </p:sp>
      <p:sp>
        <p:nvSpPr>
          <p:cNvPr id="4" name="Slide Number Placeholder 3"/>
          <p:cNvSpPr>
            <a:spLocks noGrp="1"/>
          </p:cNvSpPr>
          <p:nvPr>
            <p:ph type="sldNum" sz="quarter" idx="5"/>
          </p:nvPr>
        </p:nvSpPr>
        <p:spPr/>
        <p:txBody>
          <a:bodyPr/>
          <a:lstStyle/>
          <a:p>
            <a:fld id="{8CCD80B4-3417-B74B-BDCD-C7836226A258}" type="slidenum">
              <a:rPr lang="en-US" smtClean="0"/>
              <a:pPr/>
              <a:t>3</a:t>
            </a:fld>
            <a:endParaRPr lang="en-US"/>
          </a:p>
        </p:txBody>
      </p:sp>
    </p:spTree>
    <p:extLst>
      <p:ext uri="{BB962C8B-B14F-4D97-AF65-F5344CB8AC3E}">
        <p14:creationId xmlns:p14="http://schemas.microsoft.com/office/powerpoint/2010/main" val="59440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Even if code doesn’t compile, structural feedback can often be provided.  This involves parsing the students code and comparing against a known specification.</a:t>
            </a:r>
          </a:p>
          <a:p>
            <a:endParaRPr lang="en-GB" dirty="0"/>
          </a:p>
          <a:p>
            <a:r>
              <a:rPr lang="en-GB" dirty="0"/>
              <a:t>In general, you can’t unit test unless your code compiles and passes structural tests, although there are a few exceptions for structural failures.</a:t>
            </a:r>
          </a:p>
          <a:p>
            <a:endParaRPr lang="en-GB" dirty="0"/>
          </a:p>
          <a:p>
            <a:r>
              <a:rPr lang="en-GB" dirty="0"/>
              <a:t>Structural and compilation error feedback are to help students get to the point where they can test their code.</a:t>
            </a:r>
          </a:p>
        </p:txBody>
      </p:sp>
      <p:sp>
        <p:nvSpPr>
          <p:cNvPr id="4" name="Slide Number Placeholder 3"/>
          <p:cNvSpPr>
            <a:spLocks noGrp="1"/>
          </p:cNvSpPr>
          <p:nvPr>
            <p:ph type="sldNum" sz="quarter" idx="5"/>
          </p:nvPr>
        </p:nvSpPr>
        <p:spPr/>
        <p:txBody>
          <a:bodyPr/>
          <a:lstStyle/>
          <a:p>
            <a:fld id="{8CCD80B4-3417-B74B-BDCD-C7836226A258}" type="slidenum">
              <a:rPr lang="en-US" smtClean="0"/>
              <a:pPr/>
              <a:t>4</a:t>
            </a:fld>
            <a:endParaRPr lang="en-US"/>
          </a:p>
        </p:txBody>
      </p:sp>
    </p:spTree>
    <p:extLst>
      <p:ext uri="{BB962C8B-B14F-4D97-AF65-F5344CB8AC3E}">
        <p14:creationId xmlns:p14="http://schemas.microsoft.com/office/powerpoint/2010/main" val="2791963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we can also show errors relating to the contents of the Book class.</a:t>
            </a:r>
          </a:p>
          <a:p>
            <a:endParaRPr lang="en-GB" dirty="0"/>
          </a:p>
          <a:p>
            <a:r>
              <a:rPr lang="en-GB" dirty="0"/>
              <a:t>We do this by specifying closely what students are expected to produce. We say that ‘The solution is the specification’. </a:t>
            </a:r>
          </a:p>
        </p:txBody>
      </p:sp>
      <p:sp>
        <p:nvSpPr>
          <p:cNvPr id="4" name="Slide Number Placeholder 3"/>
          <p:cNvSpPr>
            <a:spLocks noGrp="1"/>
          </p:cNvSpPr>
          <p:nvPr>
            <p:ph type="sldNum" sz="quarter" idx="5"/>
          </p:nvPr>
        </p:nvSpPr>
        <p:spPr/>
        <p:txBody>
          <a:bodyPr/>
          <a:lstStyle/>
          <a:p>
            <a:fld id="{8CCD80B4-3417-B74B-BDCD-C7836226A258}" type="slidenum">
              <a:rPr lang="en-US" smtClean="0"/>
              <a:pPr/>
              <a:t>5</a:t>
            </a:fld>
            <a:endParaRPr lang="en-US"/>
          </a:p>
        </p:txBody>
      </p:sp>
    </p:spTree>
    <p:extLst>
      <p:ext uri="{BB962C8B-B14F-4D97-AF65-F5344CB8AC3E}">
        <p14:creationId xmlns:p14="http://schemas.microsoft.com/office/powerpoint/2010/main" val="2538221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all three kinds of feedback can be seen. The student should really have fixed their specification (structural errors) first.</a:t>
            </a:r>
          </a:p>
          <a:p>
            <a:endParaRPr lang="en-GB" dirty="0"/>
          </a:p>
          <a:p>
            <a:r>
              <a:rPr lang="en-GB" dirty="0"/>
              <a:t>Structural testing can be made fairly complete easily. Question author can write a single test for each assignment in effect. Some extra work needed in Coderunner to make this happen.</a:t>
            </a:r>
          </a:p>
          <a:p>
            <a:endParaRPr lang="en-GB" dirty="0"/>
          </a:p>
          <a:p>
            <a:r>
              <a:rPr lang="en-GB" dirty="0"/>
              <a:t>The third test here is functional.</a:t>
            </a:r>
          </a:p>
          <a:p>
            <a:endParaRPr lang="en-GB" dirty="0"/>
          </a:p>
          <a:p>
            <a:r>
              <a:rPr lang="en-GB" dirty="0"/>
              <a:t>Students don’t always understand the difference between these three layers of testing. </a:t>
            </a:r>
          </a:p>
        </p:txBody>
      </p:sp>
      <p:sp>
        <p:nvSpPr>
          <p:cNvPr id="4" name="Slide Number Placeholder 3"/>
          <p:cNvSpPr>
            <a:spLocks noGrp="1"/>
          </p:cNvSpPr>
          <p:nvPr>
            <p:ph type="sldNum" sz="quarter" idx="5"/>
          </p:nvPr>
        </p:nvSpPr>
        <p:spPr/>
        <p:txBody>
          <a:bodyPr/>
          <a:lstStyle/>
          <a:p>
            <a:fld id="{8CCD80B4-3417-B74B-BDCD-C7836226A258}" type="slidenum">
              <a:rPr lang="en-US" smtClean="0"/>
              <a:pPr/>
              <a:t>6</a:t>
            </a:fld>
            <a:endParaRPr lang="en-US"/>
          </a:p>
        </p:txBody>
      </p:sp>
    </p:spTree>
    <p:extLst>
      <p:ext uri="{BB962C8B-B14F-4D97-AF65-F5344CB8AC3E}">
        <p14:creationId xmlns:p14="http://schemas.microsoft.com/office/powerpoint/2010/main" val="2136989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involves parsing the students code and comparing against a known specification.</a:t>
            </a:r>
          </a:p>
          <a:p>
            <a:endParaRPr lang="en-GB"/>
          </a:p>
          <a:p>
            <a:r>
              <a:rPr lang="en-GB"/>
              <a:t>The tool is run in two modes: generate and check. The generate mode uses a model solution. We say ‘the solution is the specification’ , at least for structural part.</a:t>
            </a:r>
          </a:p>
          <a:p>
            <a:endParaRPr lang="en-GB"/>
          </a:p>
          <a:p>
            <a:r>
              <a:rPr lang="en-GB"/>
              <a:t>A serialised java object is added to the Coderunner support files, together with the </a:t>
            </a:r>
            <a:r>
              <a:rPr lang="en-GB" err="1"/>
              <a:t>JavaSpecCheck</a:t>
            </a:r>
            <a:r>
              <a:rPr lang="en-GB"/>
              <a:t> jar (the structural checking tool) and with some adjustment of the Coderunner template, a single test can be used in all assignments to report on structure. This is preferable to hand-writing unit tests for structures, which some authors have done. Also, we can report when code doesn’t compile, most of the time, where many rely on bytecode (compiled code) for reporting purposes. There are other advantages to using a parser.</a:t>
            </a:r>
          </a:p>
        </p:txBody>
      </p:sp>
      <p:sp>
        <p:nvSpPr>
          <p:cNvPr id="4" name="Slide Number Placeholder 3"/>
          <p:cNvSpPr>
            <a:spLocks noGrp="1"/>
          </p:cNvSpPr>
          <p:nvPr>
            <p:ph type="sldNum" sz="quarter" idx="5"/>
          </p:nvPr>
        </p:nvSpPr>
        <p:spPr/>
        <p:txBody>
          <a:bodyPr/>
          <a:lstStyle/>
          <a:p>
            <a:fld id="{8CCD80B4-3417-B74B-BDCD-C7836226A258}" type="slidenum">
              <a:rPr lang="en-US" smtClean="0"/>
              <a:pPr/>
              <a:t>7</a:t>
            </a:fld>
            <a:endParaRPr lang="en-US"/>
          </a:p>
        </p:txBody>
      </p:sp>
    </p:spTree>
    <p:extLst>
      <p:ext uri="{BB962C8B-B14F-4D97-AF65-F5344CB8AC3E}">
        <p14:creationId xmlns:p14="http://schemas.microsoft.com/office/powerpoint/2010/main" val="503629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8</a:t>
            </a:fld>
            <a:endParaRPr lang="en-US"/>
          </a:p>
        </p:txBody>
      </p:sp>
    </p:spTree>
    <p:extLst>
      <p:ext uri="{BB962C8B-B14F-4D97-AF65-F5344CB8AC3E}">
        <p14:creationId xmlns:p14="http://schemas.microsoft.com/office/powerpoint/2010/main" val="3292662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14</a:t>
            </a:fld>
            <a:endParaRPr lang="en-US"/>
          </a:p>
        </p:txBody>
      </p:sp>
    </p:spTree>
    <p:extLst>
      <p:ext uri="{BB962C8B-B14F-4D97-AF65-F5344CB8AC3E}">
        <p14:creationId xmlns:p14="http://schemas.microsoft.com/office/powerpoint/2010/main" val="32926629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a:extLst>
              <a:ext uri="{FF2B5EF4-FFF2-40B4-BE49-F238E27FC236}">
                <a16:creationId xmlns:a16="http://schemas.microsoft.com/office/drawing/2014/main" id="{2B25C514-5CFA-FD4E-BB21-038E4D8FF8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7823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descr="The Open University Logo">
            <a:extLst>
              <a:ext uri="{FF2B5EF4-FFF2-40B4-BE49-F238E27FC236}">
                <a16:creationId xmlns:a16="http://schemas.microsoft.com/office/drawing/2014/main" id="{E4D12D21-2F9E-2846-20E0-F0307CE0821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25229865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5915414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366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3933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3822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2573154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464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078553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60575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2360226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27310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197737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429783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612600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25229865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29297659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195868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38025509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587298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a:extLst>
              <a:ext uri="{FF2B5EF4-FFF2-40B4-BE49-F238E27FC236}">
                <a16:creationId xmlns:a16="http://schemas.microsoft.com/office/drawing/2014/main" id="{C3B3B649-1EB8-9846-A24F-3002667E74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82093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theme" Target="../theme/theme4.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6/19/2024</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 id="2147483936" r:id="rId4"/>
    <p:sldLayoutId id="2147483940" r:id="rId5"/>
    <p:sldLayoutId id="2147483941" r:id="rId6"/>
    <p:sldLayoutId id="2147483942" r:id="rId7"/>
    <p:sldLayoutId id="2147483943" r:id="rId8"/>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948" r:id="rId1"/>
    <p:sldLayoutId id="2147483827" r:id="rId2"/>
    <p:sldLayoutId id="2147483919" r:id="rId3"/>
    <p:sldLayoutId id="2147483828" r:id="rId4"/>
    <p:sldLayoutId id="2147483829" r:id="rId5"/>
    <p:sldLayoutId id="2147483830" r:id="rId6"/>
    <p:sldLayoutId id="2147483831" r:id="rId7"/>
    <p:sldLayoutId id="2147483835" r:id="rId8"/>
    <p:sldLayoutId id="2147483836" r:id="rId9"/>
    <p:sldLayoutId id="2147483839" r:id="rId10"/>
    <p:sldLayoutId id="2147483935" r:id="rId11"/>
    <p:sldLayoutId id="2147483842" r:id="rId12"/>
    <p:sldLayoutId id="2147483846" r:id="rId13"/>
    <p:sldLayoutId id="2147483847" r:id="rId14"/>
    <p:sldLayoutId id="2147483848" r:id="rId15"/>
    <p:sldLayoutId id="2147483849" r:id="rId16"/>
    <p:sldLayoutId id="2147483850" r:id="rId17"/>
    <p:sldLayoutId id="2147483851" r:id="rId18"/>
    <p:sldLayoutId id="2147483852" r:id="rId19"/>
    <p:sldLayoutId id="214748385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AC98-8F4A-A002-FEDA-2D0C617B145D}"/>
              </a:ext>
            </a:extLst>
          </p:cNvPr>
          <p:cNvSpPr>
            <a:spLocks noGrp="1"/>
          </p:cNvSpPr>
          <p:nvPr>
            <p:ph type="title" idx="4294967295"/>
          </p:nvPr>
        </p:nvSpPr>
        <p:spPr>
          <a:xfrm>
            <a:off x="0" y="-425903"/>
            <a:ext cx="10515600" cy="347039"/>
          </a:xfrm>
        </p:spPr>
        <p:txBody>
          <a:bodyPr>
            <a:normAutofit fontScale="90000"/>
          </a:bodyPr>
          <a:lstStyle/>
          <a:p>
            <a:r>
              <a:rPr lang="en-GB" sz="2000"/>
              <a:t>Intro</a:t>
            </a:r>
            <a:r>
              <a:rPr lang="en-GB" sz="2000" baseline="0"/>
              <a:t> </a:t>
            </a:r>
            <a:r>
              <a:rPr lang="en-GB" sz="2000"/>
              <a:t>Slide Title 1</a:t>
            </a:r>
          </a:p>
        </p:txBody>
      </p:sp>
      <p:sp>
        <p:nvSpPr>
          <p:cNvPr id="14" name="Text Placeholder 13">
            <a:extLst>
              <a:ext uri="{FF2B5EF4-FFF2-40B4-BE49-F238E27FC236}">
                <a16:creationId xmlns:a16="http://schemas.microsoft.com/office/drawing/2014/main" id="{BCD67DD9-3DAA-313B-8305-6C266ED950EB}"/>
              </a:ext>
            </a:extLst>
          </p:cNvPr>
          <p:cNvSpPr>
            <a:spLocks noGrp="1"/>
          </p:cNvSpPr>
          <p:nvPr>
            <p:ph type="body" sz="quarter" idx="11"/>
          </p:nvPr>
        </p:nvSpPr>
        <p:spPr/>
        <p:txBody>
          <a:bodyPr/>
          <a:lstStyle/>
          <a:p>
            <a:r>
              <a:rPr lang="en-GB" dirty="0"/>
              <a:t>M250’s unlimited feedback</a:t>
            </a:r>
          </a:p>
        </p:txBody>
      </p:sp>
      <p:sp>
        <p:nvSpPr>
          <p:cNvPr id="15" name="Text Placeholder 14">
            <a:extLst>
              <a:ext uri="{FF2B5EF4-FFF2-40B4-BE49-F238E27FC236}">
                <a16:creationId xmlns:a16="http://schemas.microsoft.com/office/drawing/2014/main" id="{E81A18EA-A9B5-381F-97C4-750E9537808C}"/>
              </a:ext>
            </a:extLst>
          </p:cNvPr>
          <p:cNvSpPr>
            <a:spLocks noGrp="1"/>
          </p:cNvSpPr>
          <p:nvPr>
            <p:ph type="body" sz="quarter" idx="12"/>
          </p:nvPr>
        </p:nvSpPr>
        <p:spPr>
          <a:xfrm>
            <a:off x="408208" y="2997306"/>
            <a:ext cx="5557584" cy="739426"/>
          </a:xfrm>
        </p:spPr>
        <p:txBody>
          <a:bodyPr/>
          <a:lstStyle/>
          <a:p>
            <a:r>
              <a:rPr lang="en-GB" dirty="0"/>
              <a:t>What we’ve learned</a:t>
            </a:r>
          </a:p>
        </p:txBody>
      </p:sp>
      <p:sp>
        <p:nvSpPr>
          <p:cNvPr id="16" name="Text Placeholder 15">
            <a:extLst>
              <a:ext uri="{FF2B5EF4-FFF2-40B4-BE49-F238E27FC236}">
                <a16:creationId xmlns:a16="http://schemas.microsoft.com/office/drawing/2014/main" id="{91E9862C-F9C6-300D-C161-CC5F2057C191}"/>
              </a:ext>
            </a:extLst>
          </p:cNvPr>
          <p:cNvSpPr>
            <a:spLocks noGrp="1"/>
          </p:cNvSpPr>
          <p:nvPr>
            <p:ph type="body" sz="quarter" idx="13"/>
          </p:nvPr>
        </p:nvSpPr>
        <p:spPr/>
        <p:txBody>
          <a:bodyPr/>
          <a:lstStyle/>
          <a:p>
            <a:r>
              <a:rPr lang="en-GB" dirty="0"/>
              <a:t>Anton </a:t>
            </a:r>
            <a:r>
              <a:rPr lang="en-GB" dirty="0" err="1"/>
              <a:t>Dil</a:t>
            </a:r>
            <a:r>
              <a:rPr lang="en-GB" dirty="0"/>
              <a:t> and Sharon Dawes</a:t>
            </a:r>
          </a:p>
        </p:txBody>
      </p:sp>
      <p:sp>
        <p:nvSpPr>
          <p:cNvPr id="17" name="Text Placeholder 16">
            <a:extLst>
              <a:ext uri="{FF2B5EF4-FFF2-40B4-BE49-F238E27FC236}">
                <a16:creationId xmlns:a16="http://schemas.microsoft.com/office/drawing/2014/main" id="{ACCCC83C-A3BB-829E-51E0-D71CBA10B1EE}"/>
              </a:ext>
            </a:extLst>
          </p:cNvPr>
          <p:cNvSpPr>
            <a:spLocks noGrp="1"/>
          </p:cNvSpPr>
          <p:nvPr>
            <p:ph type="body" sz="quarter" idx="14"/>
          </p:nvPr>
        </p:nvSpPr>
        <p:spPr/>
        <p:txBody>
          <a:bodyPr/>
          <a:lstStyle/>
          <a:p>
            <a:r>
              <a:rPr lang="en-GB"/>
              <a:t>Computing and communications</a:t>
            </a:r>
          </a:p>
        </p:txBody>
      </p:sp>
      <p:sp>
        <p:nvSpPr>
          <p:cNvPr id="18" name="Text Placeholder 17">
            <a:extLst>
              <a:ext uri="{FF2B5EF4-FFF2-40B4-BE49-F238E27FC236}">
                <a16:creationId xmlns:a16="http://schemas.microsoft.com/office/drawing/2014/main" id="{7C582E8A-5AC5-EBB0-D16B-4437F42A33D5}"/>
              </a:ext>
            </a:extLst>
          </p:cNvPr>
          <p:cNvSpPr>
            <a:spLocks noGrp="1"/>
          </p:cNvSpPr>
          <p:nvPr>
            <p:ph type="body" sz="quarter" idx="15"/>
          </p:nvPr>
        </p:nvSpPr>
        <p:spPr/>
        <p:txBody>
          <a:bodyPr/>
          <a:lstStyle/>
          <a:p>
            <a:r>
              <a:rPr lang="en-GB"/>
              <a:t>20</a:t>
            </a:r>
            <a:r>
              <a:rPr lang="en-GB" baseline="30000"/>
              <a:t>th</a:t>
            </a:r>
            <a:r>
              <a:rPr lang="en-GB"/>
              <a:t> June 2024</a:t>
            </a:r>
          </a:p>
        </p:txBody>
      </p:sp>
      <p:pic>
        <p:nvPicPr>
          <p:cNvPr id="4" name="Picture Placeholder 3" descr="A screenshot of a computer&#10;&#10;Description automatically generated">
            <a:extLst>
              <a:ext uri="{FF2B5EF4-FFF2-40B4-BE49-F238E27FC236}">
                <a16:creationId xmlns:a16="http://schemas.microsoft.com/office/drawing/2014/main" id="{8176356C-2312-8086-564E-2FB51D572BC0}"/>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31847" t="-1090" r="28154" b="1090"/>
          <a:stretch/>
        </p:blipFill>
        <p:spPr>
          <a:xfrm>
            <a:off x="6096000" y="36892"/>
            <a:ext cx="6096000" cy="3810000"/>
          </a:xfrm>
        </p:spPr>
      </p:pic>
    </p:spTree>
    <p:extLst>
      <p:ext uri="{BB962C8B-B14F-4D97-AF65-F5344CB8AC3E}">
        <p14:creationId xmlns:p14="http://schemas.microsoft.com/office/powerpoint/2010/main" val="3771289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486755" y="1560071"/>
            <a:ext cx="9591229" cy="496800"/>
          </a:xfrm>
        </p:spPr>
        <p:txBody>
          <a:bodyPr/>
          <a:lstStyle/>
          <a:p>
            <a:r>
              <a:rPr lang="en-GB" sz="1600" b="1">
                <a:solidFill>
                  <a:srgbClr val="0070C0"/>
                </a:solidFill>
                <a:latin typeface="Arial" pitchFamily="34" charset="0"/>
                <a:cs typeface="Arial" pitchFamily="34" charset="0"/>
              </a:rPr>
              <a:t>We asked how easy it was to check compilation errors in </a:t>
            </a:r>
            <a:r>
              <a:rPr lang="en-GB" sz="1600" b="1" err="1">
                <a:solidFill>
                  <a:srgbClr val="0070C0"/>
                </a:solidFill>
                <a:latin typeface="Arial" pitchFamily="34" charset="0"/>
                <a:cs typeface="Arial" pitchFamily="34" charset="0"/>
              </a:rPr>
              <a:t>CodeRunner</a:t>
            </a:r>
            <a:r>
              <a:rPr lang="en-GB" sz="1600" b="1">
                <a:solidFill>
                  <a:srgbClr val="0070C0"/>
                </a:solidFill>
                <a:latin typeface="Arial" pitchFamily="34" charset="0"/>
                <a:cs typeface="Arial" pitchFamily="34" charset="0"/>
              </a:rPr>
              <a:t>:</a:t>
            </a:r>
            <a:endParaRPr lang="en-GB"/>
          </a:p>
        </p:txBody>
      </p:sp>
      <p:sp>
        <p:nvSpPr>
          <p:cNvPr id="7" name="Text Placeholder 6"/>
          <p:cNvSpPr>
            <a:spLocks noGrp="1"/>
          </p:cNvSpPr>
          <p:nvPr>
            <p:ph type="body" sz="quarter" idx="24"/>
          </p:nvPr>
        </p:nvSpPr>
        <p:spPr/>
        <p:txBody>
          <a:bodyPr/>
          <a:lstStyle/>
          <a:p>
            <a:r>
              <a:rPr lang="en-GB"/>
              <a:t>Student Survey</a:t>
            </a:r>
          </a:p>
        </p:txBody>
      </p:sp>
      <p:sp>
        <p:nvSpPr>
          <p:cNvPr id="8" name="Text Placeholder 7"/>
          <p:cNvSpPr>
            <a:spLocks noGrp="1"/>
          </p:cNvSpPr>
          <p:nvPr>
            <p:ph type="body" sz="quarter" idx="25"/>
          </p:nvPr>
        </p:nvSpPr>
        <p:spPr/>
        <p:txBody>
          <a:bodyPr/>
          <a:lstStyle/>
          <a:p>
            <a:r>
              <a:rPr lang="en-GB"/>
              <a:t>Student view of </a:t>
            </a:r>
            <a:r>
              <a:rPr lang="en-GB" err="1"/>
              <a:t>CodeRunner</a:t>
            </a:r>
            <a:endParaRPr lang="en-GB"/>
          </a:p>
        </p:txBody>
      </p:sp>
      <p:sp>
        <p:nvSpPr>
          <p:cNvPr id="6" name="Text Placeholder 5"/>
          <p:cNvSpPr>
            <a:spLocks noGrp="1"/>
          </p:cNvSpPr>
          <p:nvPr>
            <p:ph type="body" sz="quarter" idx="15"/>
          </p:nvPr>
        </p:nvSpPr>
        <p:spPr>
          <a:xfrm>
            <a:off x="582005" y="3868824"/>
            <a:ext cx="8676295" cy="760325"/>
          </a:xfrm>
        </p:spPr>
        <p:txBody>
          <a:bodyPr/>
          <a:lstStyle/>
          <a:p>
            <a:pPr>
              <a:buNone/>
            </a:pPr>
            <a:r>
              <a:rPr lang="en-GB" sz="1600" b="1">
                <a:solidFill>
                  <a:srgbClr val="0070C0"/>
                </a:solidFill>
                <a:latin typeface="Arial" pitchFamily="34" charset="0"/>
                <a:cs typeface="Arial" pitchFamily="34" charset="0"/>
              </a:rPr>
              <a:t>and in </a:t>
            </a:r>
            <a:r>
              <a:rPr lang="en-GB" sz="1600" b="1" err="1">
                <a:solidFill>
                  <a:srgbClr val="0070C0"/>
                </a:solidFill>
                <a:latin typeface="Arial" pitchFamily="34" charset="0"/>
                <a:cs typeface="Arial" pitchFamily="34" charset="0"/>
              </a:rPr>
              <a:t>BlueJ</a:t>
            </a:r>
            <a:r>
              <a:rPr lang="en-GB" sz="1600" b="1">
                <a:solidFill>
                  <a:srgbClr val="0070C0"/>
                </a:solidFill>
                <a:latin typeface="Arial" pitchFamily="34" charset="0"/>
                <a:cs typeface="Arial" pitchFamily="34" charset="0"/>
              </a:rPr>
              <a:t>:</a:t>
            </a:r>
            <a:endParaRPr lang="en-GB"/>
          </a:p>
        </p:txBody>
      </p:sp>
      <p:pic>
        <p:nvPicPr>
          <p:cNvPr id="9" name="Picture 2"/>
          <p:cNvPicPr>
            <a:picLocks noChangeAspect="1" noChangeArrowheads="1"/>
          </p:cNvPicPr>
          <p:nvPr/>
        </p:nvPicPr>
        <p:blipFill>
          <a:blip r:embed="rId2" cstate="print"/>
          <a:srcRect/>
          <a:stretch>
            <a:fillRect/>
          </a:stretch>
        </p:blipFill>
        <p:spPr bwMode="auto">
          <a:xfrm>
            <a:off x="2248728" y="2117998"/>
            <a:ext cx="8928993" cy="1827800"/>
          </a:xfrm>
          <a:prstGeom prst="rect">
            <a:avLst/>
          </a:prstGeom>
          <a:noFill/>
          <a:ln w="9525">
            <a:noFill/>
            <a:miter lim="800000"/>
            <a:headEnd/>
            <a:tailEnd/>
          </a:ln>
        </p:spPr>
      </p:pic>
      <p:pic>
        <p:nvPicPr>
          <p:cNvPr id="11" name="Picture 3"/>
          <p:cNvPicPr>
            <a:picLocks noChangeAspect="1" noChangeArrowheads="1"/>
          </p:cNvPicPr>
          <p:nvPr/>
        </p:nvPicPr>
        <p:blipFill>
          <a:blip r:embed="rId3" cstate="print"/>
          <a:srcRect/>
          <a:stretch>
            <a:fillRect/>
          </a:stretch>
        </p:blipFill>
        <p:spPr bwMode="auto">
          <a:xfrm>
            <a:off x="2267778" y="4165064"/>
            <a:ext cx="8832981" cy="1791304"/>
          </a:xfrm>
          <a:prstGeom prst="rect">
            <a:avLst/>
          </a:prstGeom>
          <a:noFill/>
          <a:ln w="9525">
            <a:noFill/>
            <a:miter lim="800000"/>
            <a:headEnd/>
            <a:tailEnd/>
          </a:ln>
        </p:spPr>
      </p:pic>
    </p:spTree>
    <p:extLst>
      <p:ext uri="{BB962C8B-B14F-4D97-AF65-F5344CB8AC3E}">
        <p14:creationId xmlns:p14="http://schemas.microsoft.com/office/powerpoint/2010/main" val="1899992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486755" y="1560071"/>
            <a:ext cx="9591229" cy="496800"/>
          </a:xfrm>
        </p:spPr>
        <p:txBody>
          <a:bodyPr/>
          <a:lstStyle/>
          <a:p>
            <a:r>
              <a:rPr lang="en-GB" sz="1600" b="1">
                <a:solidFill>
                  <a:srgbClr val="0070C0"/>
                </a:solidFill>
                <a:latin typeface="Arial" pitchFamily="34" charset="0"/>
                <a:cs typeface="Arial" pitchFamily="34" charset="0"/>
              </a:rPr>
              <a:t>We asked how easy it was to check code logic in </a:t>
            </a:r>
            <a:r>
              <a:rPr lang="en-GB" sz="1600" b="1" err="1">
                <a:solidFill>
                  <a:srgbClr val="0070C0"/>
                </a:solidFill>
                <a:latin typeface="Arial" pitchFamily="34" charset="0"/>
                <a:cs typeface="Arial" pitchFamily="34" charset="0"/>
              </a:rPr>
              <a:t>CodeRunner</a:t>
            </a:r>
            <a:r>
              <a:rPr lang="en-GB" sz="1600" b="1">
                <a:solidFill>
                  <a:srgbClr val="0070C0"/>
                </a:solidFill>
                <a:latin typeface="Arial" pitchFamily="34" charset="0"/>
                <a:cs typeface="Arial" pitchFamily="34" charset="0"/>
              </a:rPr>
              <a:t>:</a:t>
            </a:r>
            <a:endParaRPr lang="en-GB"/>
          </a:p>
        </p:txBody>
      </p:sp>
      <p:sp>
        <p:nvSpPr>
          <p:cNvPr id="7" name="Text Placeholder 6"/>
          <p:cNvSpPr>
            <a:spLocks noGrp="1"/>
          </p:cNvSpPr>
          <p:nvPr>
            <p:ph type="body" sz="quarter" idx="24"/>
          </p:nvPr>
        </p:nvSpPr>
        <p:spPr/>
        <p:txBody>
          <a:bodyPr/>
          <a:lstStyle/>
          <a:p>
            <a:r>
              <a:rPr lang="en-GB"/>
              <a:t>Student Survey</a:t>
            </a:r>
          </a:p>
        </p:txBody>
      </p:sp>
      <p:sp>
        <p:nvSpPr>
          <p:cNvPr id="8" name="Text Placeholder 7"/>
          <p:cNvSpPr>
            <a:spLocks noGrp="1"/>
          </p:cNvSpPr>
          <p:nvPr>
            <p:ph type="body" sz="quarter" idx="25"/>
          </p:nvPr>
        </p:nvSpPr>
        <p:spPr/>
        <p:txBody>
          <a:bodyPr/>
          <a:lstStyle/>
          <a:p>
            <a:r>
              <a:rPr lang="en-GB"/>
              <a:t>Student view of </a:t>
            </a:r>
            <a:r>
              <a:rPr lang="en-GB" err="1"/>
              <a:t>CodeRunner</a:t>
            </a:r>
            <a:endParaRPr lang="en-GB"/>
          </a:p>
        </p:txBody>
      </p:sp>
      <p:sp>
        <p:nvSpPr>
          <p:cNvPr id="6" name="Text Placeholder 5"/>
          <p:cNvSpPr>
            <a:spLocks noGrp="1"/>
          </p:cNvSpPr>
          <p:nvPr>
            <p:ph type="body" sz="quarter" idx="15"/>
          </p:nvPr>
        </p:nvSpPr>
        <p:spPr>
          <a:xfrm>
            <a:off x="582005" y="3868824"/>
            <a:ext cx="8676295" cy="760325"/>
          </a:xfrm>
        </p:spPr>
        <p:txBody>
          <a:bodyPr/>
          <a:lstStyle/>
          <a:p>
            <a:pPr>
              <a:buNone/>
            </a:pPr>
            <a:r>
              <a:rPr lang="en-GB" sz="1600" b="1">
                <a:solidFill>
                  <a:srgbClr val="0070C0"/>
                </a:solidFill>
                <a:latin typeface="Arial" pitchFamily="34" charset="0"/>
                <a:cs typeface="Arial" pitchFamily="34" charset="0"/>
              </a:rPr>
              <a:t>and in </a:t>
            </a:r>
            <a:r>
              <a:rPr lang="en-GB" sz="1600" b="1" err="1">
                <a:solidFill>
                  <a:srgbClr val="0070C0"/>
                </a:solidFill>
                <a:latin typeface="Arial" pitchFamily="34" charset="0"/>
                <a:cs typeface="Arial" pitchFamily="34" charset="0"/>
              </a:rPr>
              <a:t>BlueJ</a:t>
            </a:r>
            <a:r>
              <a:rPr lang="en-GB" sz="1600" b="1">
                <a:solidFill>
                  <a:srgbClr val="0070C0"/>
                </a:solidFill>
                <a:latin typeface="Arial" pitchFamily="34" charset="0"/>
                <a:cs typeface="Arial" pitchFamily="34" charset="0"/>
              </a:rPr>
              <a:t>:</a:t>
            </a:r>
            <a:endParaRPr lang="en-GB"/>
          </a:p>
        </p:txBody>
      </p:sp>
      <p:pic>
        <p:nvPicPr>
          <p:cNvPr id="10" name="Picture 4"/>
          <p:cNvPicPr>
            <a:picLocks noChangeAspect="1" noChangeArrowheads="1"/>
          </p:cNvPicPr>
          <p:nvPr/>
        </p:nvPicPr>
        <p:blipFill>
          <a:blip r:embed="rId2" cstate="print"/>
          <a:srcRect/>
          <a:stretch>
            <a:fillRect/>
          </a:stretch>
        </p:blipFill>
        <p:spPr bwMode="auto">
          <a:xfrm>
            <a:off x="2246445" y="2060849"/>
            <a:ext cx="9013395" cy="1831501"/>
          </a:xfrm>
          <a:prstGeom prst="rect">
            <a:avLst/>
          </a:prstGeom>
          <a:noFill/>
          <a:ln w="9525">
            <a:noFill/>
            <a:miter lim="800000"/>
            <a:headEnd/>
            <a:tailEnd/>
          </a:ln>
        </p:spPr>
      </p:pic>
      <p:pic>
        <p:nvPicPr>
          <p:cNvPr id="12" name="Picture 3"/>
          <p:cNvPicPr>
            <a:picLocks noChangeAspect="1" noChangeArrowheads="1"/>
          </p:cNvPicPr>
          <p:nvPr/>
        </p:nvPicPr>
        <p:blipFill>
          <a:blip r:embed="rId3" cstate="print"/>
          <a:srcRect/>
          <a:stretch>
            <a:fillRect/>
          </a:stretch>
        </p:blipFill>
        <p:spPr bwMode="auto">
          <a:xfrm>
            <a:off x="2227396" y="4202038"/>
            <a:ext cx="9152069" cy="1945342"/>
          </a:xfrm>
          <a:prstGeom prst="rect">
            <a:avLst/>
          </a:prstGeom>
          <a:noFill/>
          <a:ln w="9525">
            <a:noFill/>
            <a:miter lim="800000"/>
            <a:headEnd/>
            <a:tailEnd/>
          </a:ln>
        </p:spPr>
      </p:pic>
    </p:spTree>
    <p:extLst>
      <p:ext uri="{BB962C8B-B14F-4D97-AF65-F5344CB8AC3E}">
        <p14:creationId xmlns:p14="http://schemas.microsoft.com/office/powerpoint/2010/main" val="3943388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486755" y="1560071"/>
            <a:ext cx="9591229" cy="496800"/>
          </a:xfrm>
        </p:spPr>
        <p:txBody>
          <a:bodyPr/>
          <a:lstStyle/>
          <a:p>
            <a:pPr marL="342900" indent="-342900">
              <a:lnSpc>
                <a:spcPct val="130000"/>
              </a:lnSpc>
              <a:spcBef>
                <a:spcPct val="20000"/>
              </a:spcBef>
            </a:pPr>
            <a:r>
              <a:rPr lang="en-GB" sz="1600" b="1">
                <a:solidFill>
                  <a:srgbClr val="0070C0"/>
                </a:solidFill>
                <a:latin typeface="Arial" pitchFamily="34" charset="0"/>
                <a:cs typeface="Arial" pitchFamily="34" charset="0"/>
              </a:rPr>
              <a:t>81% of students reported that their confidence was increased a bit or significantly when using the </a:t>
            </a:r>
            <a:r>
              <a:rPr lang="en-GB" sz="1600" b="1" err="1">
                <a:solidFill>
                  <a:srgbClr val="0070C0"/>
                </a:solidFill>
                <a:latin typeface="Arial" pitchFamily="34" charset="0"/>
                <a:cs typeface="Arial" pitchFamily="34" charset="0"/>
              </a:rPr>
              <a:t>TestBed</a:t>
            </a:r>
            <a:r>
              <a:rPr lang="en-GB" sz="1600" b="1">
                <a:solidFill>
                  <a:srgbClr val="0070C0"/>
                </a:solidFill>
                <a:latin typeface="Arial" pitchFamily="34" charset="0"/>
                <a:cs typeface="Arial" pitchFamily="34" charset="0"/>
              </a:rPr>
              <a:t> to check their TMA answers.</a:t>
            </a:r>
          </a:p>
        </p:txBody>
      </p:sp>
      <p:sp>
        <p:nvSpPr>
          <p:cNvPr id="7" name="Text Placeholder 6"/>
          <p:cNvSpPr>
            <a:spLocks noGrp="1"/>
          </p:cNvSpPr>
          <p:nvPr>
            <p:ph type="body" sz="quarter" idx="24"/>
          </p:nvPr>
        </p:nvSpPr>
        <p:spPr/>
        <p:txBody>
          <a:bodyPr/>
          <a:lstStyle/>
          <a:p>
            <a:r>
              <a:rPr lang="en-GB"/>
              <a:t>Student Survey</a:t>
            </a:r>
          </a:p>
        </p:txBody>
      </p:sp>
      <p:sp>
        <p:nvSpPr>
          <p:cNvPr id="8" name="Text Placeholder 7"/>
          <p:cNvSpPr>
            <a:spLocks noGrp="1"/>
          </p:cNvSpPr>
          <p:nvPr>
            <p:ph type="body" sz="quarter" idx="25"/>
          </p:nvPr>
        </p:nvSpPr>
        <p:spPr/>
        <p:txBody>
          <a:bodyPr/>
          <a:lstStyle/>
          <a:p>
            <a:r>
              <a:rPr lang="en-GB"/>
              <a:t>Student confidence</a:t>
            </a:r>
          </a:p>
        </p:txBody>
      </p:sp>
      <p:pic>
        <p:nvPicPr>
          <p:cNvPr id="11" name="Picture 4"/>
          <p:cNvPicPr>
            <a:picLocks noChangeAspect="1" noChangeArrowheads="1"/>
          </p:cNvPicPr>
          <p:nvPr/>
        </p:nvPicPr>
        <p:blipFill>
          <a:blip r:embed="rId2" cstate="print"/>
          <a:srcRect/>
          <a:stretch>
            <a:fillRect/>
          </a:stretch>
        </p:blipFill>
        <p:spPr bwMode="auto">
          <a:xfrm>
            <a:off x="642442" y="2770635"/>
            <a:ext cx="10922000" cy="2390775"/>
          </a:xfrm>
          <a:prstGeom prst="rect">
            <a:avLst/>
          </a:prstGeom>
          <a:noFill/>
          <a:ln w="9525">
            <a:noFill/>
            <a:miter lim="800000"/>
            <a:headEnd/>
            <a:tailEnd/>
          </a:ln>
        </p:spPr>
      </p:pic>
    </p:spTree>
    <p:extLst>
      <p:ext uri="{BB962C8B-B14F-4D97-AF65-F5344CB8AC3E}">
        <p14:creationId xmlns:p14="http://schemas.microsoft.com/office/powerpoint/2010/main" val="935473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24"/>
          </p:nvPr>
        </p:nvSpPr>
        <p:spPr/>
        <p:txBody>
          <a:bodyPr/>
          <a:lstStyle/>
          <a:p>
            <a:r>
              <a:rPr lang="en-GB"/>
              <a:t>Student Survey</a:t>
            </a:r>
          </a:p>
        </p:txBody>
      </p:sp>
      <p:sp>
        <p:nvSpPr>
          <p:cNvPr id="8" name="Text Placeholder 7"/>
          <p:cNvSpPr>
            <a:spLocks noGrp="1"/>
          </p:cNvSpPr>
          <p:nvPr>
            <p:ph type="body" sz="quarter" idx="25"/>
          </p:nvPr>
        </p:nvSpPr>
        <p:spPr/>
        <p:txBody>
          <a:bodyPr/>
          <a:lstStyle/>
          <a:p>
            <a:r>
              <a:rPr lang="en-GB"/>
              <a:t>Insight into how students were using the software</a:t>
            </a:r>
          </a:p>
        </p:txBody>
      </p:sp>
      <p:pic>
        <p:nvPicPr>
          <p:cNvPr id="9" name="Picture 2"/>
          <p:cNvPicPr>
            <a:picLocks noChangeAspect="1" noChangeArrowheads="1"/>
          </p:cNvPicPr>
          <p:nvPr/>
        </p:nvPicPr>
        <p:blipFill>
          <a:blip r:embed="rId2" cstate="print"/>
          <a:srcRect/>
          <a:stretch>
            <a:fillRect/>
          </a:stretch>
        </p:blipFill>
        <p:spPr bwMode="auto">
          <a:xfrm>
            <a:off x="586053" y="1705372"/>
            <a:ext cx="10947400" cy="3600450"/>
          </a:xfrm>
          <a:prstGeom prst="rect">
            <a:avLst/>
          </a:prstGeom>
          <a:noFill/>
          <a:ln w="9525">
            <a:noFill/>
            <a:miter lim="800000"/>
            <a:headEnd/>
            <a:tailEnd/>
          </a:ln>
        </p:spPr>
      </p:pic>
    </p:spTree>
    <p:extLst>
      <p:ext uri="{BB962C8B-B14F-4D97-AF65-F5344CB8AC3E}">
        <p14:creationId xmlns:p14="http://schemas.microsoft.com/office/powerpoint/2010/main" val="1287934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9424F2A-3804-FA6B-BFD2-E30C1D3A4440}"/>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a:t>
            </a:r>
          </a:p>
        </p:txBody>
      </p:sp>
      <p:sp>
        <p:nvSpPr>
          <p:cNvPr id="8" name="Text Placeholder 7">
            <a:extLst>
              <a:ext uri="{FF2B5EF4-FFF2-40B4-BE49-F238E27FC236}">
                <a16:creationId xmlns:a16="http://schemas.microsoft.com/office/drawing/2014/main" id="{0D42120B-7A11-9FBB-9201-8087371FA618}"/>
              </a:ext>
            </a:extLst>
          </p:cNvPr>
          <p:cNvSpPr>
            <a:spLocks noGrp="1"/>
          </p:cNvSpPr>
          <p:nvPr>
            <p:ph type="body" sz="quarter" idx="11"/>
          </p:nvPr>
        </p:nvSpPr>
        <p:spPr/>
        <p:txBody>
          <a:bodyPr/>
          <a:lstStyle/>
          <a:p>
            <a:r>
              <a:rPr lang="en-GB" dirty="0"/>
              <a:t>Student use</a:t>
            </a:r>
          </a:p>
        </p:txBody>
      </p:sp>
      <p:sp>
        <p:nvSpPr>
          <p:cNvPr id="9" name="Text Placeholder 8">
            <a:extLst>
              <a:ext uri="{FF2B5EF4-FFF2-40B4-BE49-F238E27FC236}">
                <a16:creationId xmlns:a16="http://schemas.microsoft.com/office/drawing/2014/main" id="{417D1F39-7B90-5489-AB65-600E4AF1377E}"/>
              </a:ext>
            </a:extLst>
          </p:cNvPr>
          <p:cNvSpPr>
            <a:spLocks noGrp="1"/>
          </p:cNvSpPr>
          <p:nvPr>
            <p:ph type="body" sz="quarter" idx="12"/>
          </p:nvPr>
        </p:nvSpPr>
        <p:spPr/>
        <p:txBody>
          <a:bodyPr/>
          <a:lstStyle/>
          <a:p>
            <a:r>
              <a:rPr lang="en-GB" dirty="0"/>
              <a:t>Varies a lot</a:t>
            </a:r>
          </a:p>
        </p:txBody>
      </p:sp>
      <p:sp>
        <p:nvSpPr>
          <p:cNvPr id="7" name="Picture Placeholder 6">
            <a:extLst>
              <a:ext uri="{FF2B5EF4-FFF2-40B4-BE49-F238E27FC236}">
                <a16:creationId xmlns:a16="http://schemas.microsoft.com/office/drawing/2014/main" id="{5771B116-A7D2-08C4-E243-B81918124F84}"/>
              </a:ext>
              <a:ext uri="{C183D7F6-B498-43B3-948B-1728B52AA6E4}">
                <adec:decorative xmlns:adec="http://schemas.microsoft.com/office/drawing/2017/decorative" val="1"/>
              </a:ext>
            </a:extLst>
          </p:cNvPr>
          <p:cNvSpPr>
            <a:spLocks noGrp="1"/>
          </p:cNvSpPr>
          <p:nvPr>
            <p:ph type="pic" sz="quarter" idx="10"/>
          </p:nvPr>
        </p:nvSpPr>
        <p:spPr/>
        <p:txBody>
          <a:bodyPr/>
          <a:lstStyle/>
          <a:p>
            <a:endParaRPr lang="en-US"/>
          </a:p>
        </p:txBody>
      </p:sp>
      <p:sp>
        <p:nvSpPr>
          <p:cNvPr id="10" name="Text Placeholder 9">
            <a:extLst>
              <a:ext uri="{FF2B5EF4-FFF2-40B4-BE49-F238E27FC236}">
                <a16:creationId xmlns:a16="http://schemas.microsoft.com/office/drawing/2014/main" id="{343FB805-1043-E0B7-4FE0-673C2D10A2E0}"/>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2140427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356E26-BF32-E0C3-9428-C737B58C0F7A}"/>
              </a:ext>
            </a:extLst>
          </p:cNvPr>
          <p:cNvSpPr>
            <a:spLocks noGrp="1"/>
          </p:cNvSpPr>
          <p:nvPr>
            <p:ph type="body" sz="quarter" idx="18"/>
          </p:nvPr>
        </p:nvSpPr>
        <p:spPr>
          <a:xfrm>
            <a:off x="8792552" y="2051304"/>
            <a:ext cx="2920912" cy="4221480"/>
          </a:xfrm>
        </p:spPr>
        <p:txBody>
          <a:bodyPr/>
          <a:lstStyle/>
          <a:p>
            <a:r>
              <a:rPr lang="en-GB" b="1">
                <a:solidFill>
                  <a:srgbClr val="FF0000"/>
                </a:solidFill>
              </a:rPr>
              <a:t>Age</a:t>
            </a:r>
          </a:p>
          <a:p>
            <a:pPr marL="285750" indent="-285750">
              <a:buFont typeface="Arial" panose="020B0604020202020204" pitchFamily="34" charset="0"/>
              <a:buChar char="•"/>
            </a:pPr>
            <a:r>
              <a:rPr lang="en-GB" b="1"/>
              <a:t>Mean and median engagement increases with age</a:t>
            </a:r>
            <a:endParaRPr lang="en-GB"/>
          </a:p>
          <a:p>
            <a:pPr marL="285750" indent="-285750">
              <a:buFont typeface="Arial" panose="020B0604020202020204" pitchFamily="34" charset="0"/>
              <a:buChar char="•"/>
            </a:pPr>
            <a:r>
              <a:rPr lang="en-GB"/>
              <a:t>Here 65+ (N=3 group) is merged with 55-64.</a:t>
            </a:r>
          </a:p>
          <a:p>
            <a:pPr marL="285750" indent="-285750">
              <a:buFont typeface="Arial" panose="020B0604020202020204" pitchFamily="34" charset="0"/>
              <a:buChar char="•"/>
            </a:pPr>
            <a:endParaRPr lang="en-GB"/>
          </a:p>
          <a:p>
            <a:r>
              <a:rPr lang="en-GB" b="1">
                <a:solidFill>
                  <a:srgbClr val="FF0000"/>
                </a:solidFill>
              </a:rPr>
              <a:t>Gender</a:t>
            </a:r>
          </a:p>
          <a:p>
            <a:pPr marL="285750" indent="-285750">
              <a:buFont typeface="Arial" panose="020B0604020202020204" pitchFamily="34" charset="0"/>
              <a:buChar char="•"/>
            </a:pPr>
            <a:r>
              <a:rPr lang="en-GB" b="1"/>
              <a:t>Females more engaged </a:t>
            </a:r>
            <a:r>
              <a:rPr lang="en-GB"/>
              <a:t>(median +7) p = .024</a:t>
            </a:r>
            <a:br>
              <a:rPr lang="en-GB"/>
            </a:br>
            <a:endParaRPr lang="en-GB"/>
          </a:p>
          <a:p>
            <a:pPr marL="285750" indent="-285750">
              <a:buFont typeface="Arial" panose="020B0604020202020204" pitchFamily="34" charset="0"/>
              <a:buChar char="•"/>
            </a:pPr>
            <a:r>
              <a:rPr lang="en-GB"/>
              <a:t>Female lower IQR (interquartile range)</a:t>
            </a:r>
          </a:p>
          <a:p>
            <a:pPr marL="971550" lvl="1" indent="-285750"/>
            <a:endParaRPr lang="en-GB"/>
          </a:p>
        </p:txBody>
      </p:sp>
      <p:sp>
        <p:nvSpPr>
          <p:cNvPr id="4" name="Text Placeholder 3">
            <a:extLst>
              <a:ext uri="{FF2B5EF4-FFF2-40B4-BE49-F238E27FC236}">
                <a16:creationId xmlns:a16="http://schemas.microsoft.com/office/drawing/2014/main" id="{6E42E83A-57D5-1E25-2316-302A60B5B9A2}"/>
              </a:ext>
            </a:extLst>
          </p:cNvPr>
          <p:cNvSpPr>
            <a:spLocks noGrp="1"/>
          </p:cNvSpPr>
          <p:nvPr>
            <p:ph type="body" sz="quarter" idx="21"/>
          </p:nvPr>
        </p:nvSpPr>
        <p:spPr/>
        <p:txBody>
          <a:bodyPr/>
          <a:lstStyle/>
          <a:p>
            <a:r>
              <a:rPr lang="en-GB"/>
              <a:t>M250 2021J Formative Engagement</a:t>
            </a:r>
          </a:p>
        </p:txBody>
      </p:sp>
      <p:sp>
        <p:nvSpPr>
          <p:cNvPr id="5" name="Text Placeholder 4">
            <a:extLst>
              <a:ext uri="{FF2B5EF4-FFF2-40B4-BE49-F238E27FC236}">
                <a16:creationId xmlns:a16="http://schemas.microsoft.com/office/drawing/2014/main" id="{9C59B86A-2146-4BD3-3D45-0FF26A17CC05}"/>
              </a:ext>
            </a:extLst>
          </p:cNvPr>
          <p:cNvSpPr>
            <a:spLocks noGrp="1"/>
          </p:cNvSpPr>
          <p:nvPr>
            <p:ph type="body" sz="quarter" idx="22"/>
          </p:nvPr>
        </p:nvSpPr>
        <p:spPr>
          <a:xfrm>
            <a:off x="413915" y="823189"/>
            <a:ext cx="10766703" cy="289311"/>
          </a:xfrm>
        </p:spPr>
        <p:txBody>
          <a:bodyPr/>
          <a:lstStyle/>
          <a:p>
            <a:r>
              <a:rPr lang="en-GB"/>
              <a:t>70 embedded activities online, with automated feedback</a:t>
            </a:r>
          </a:p>
        </p:txBody>
      </p:sp>
      <p:pic>
        <p:nvPicPr>
          <p:cNvPr id="16" name="Picture 15">
            <a:extLst>
              <a:ext uri="{FF2B5EF4-FFF2-40B4-BE49-F238E27FC236}">
                <a16:creationId xmlns:a16="http://schemas.microsoft.com/office/drawing/2014/main" id="{2EC7D24E-DE99-DE58-A095-B946125298C6}"/>
              </a:ext>
            </a:extLst>
          </p:cNvPr>
          <p:cNvPicPr>
            <a:picLocks noChangeAspect="1"/>
          </p:cNvPicPr>
          <p:nvPr/>
        </p:nvPicPr>
        <p:blipFill>
          <a:blip r:embed="rId3"/>
          <a:stretch>
            <a:fillRect/>
          </a:stretch>
        </p:blipFill>
        <p:spPr>
          <a:xfrm>
            <a:off x="234604" y="1914525"/>
            <a:ext cx="8124825" cy="4791075"/>
          </a:xfrm>
          <a:prstGeom prst="rect">
            <a:avLst/>
          </a:prstGeom>
        </p:spPr>
      </p:pic>
    </p:spTree>
    <p:extLst>
      <p:ext uri="{BB962C8B-B14F-4D97-AF65-F5344CB8AC3E}">
        <p14:creationId xmlns:p14="http://schemas.microsoft.com/office/powerpoint/2010/main" val="1174351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42E83A-57D5-1E25-2316-302A60B5B9A2}"/>
              </a:ext>
            </a:extLst>
          </p:cNvPr>
          <p:cNvSpPr>
            <a:spLocks noGrp="1"/>
          </p:cNvSpPr>
          <p:nvPr>
            <p:ph type="body" sz="quarter" idx="21"/>
          </p:nvPr>
        </p:nvSpPr>
        <p:spPr/>
        <p:txBody>
          <a:bodyPr/>
          <a:lstStyle/>
          <a:p>
            <a:r>
              <a:rPr lang="en-GB"/>
              <a:t>M250 2021J Summative testbed requests</a:t>
            </a:r>
          </a:p>
        </p:txBody>
      </p:sp>
      <p:sp>
        <p:nvSpPr>
          <p:cNvPr id="5" name="Text Placeholder 4">
            <a:extLst>
              <a:ext uri="{FF2B5EF4-FFF2-40B4-BE49-F238E27FC236}">
                <a16:creationId xmlns:a16="http://schemas.microsoft.com/office/drawing/2014/main" id="{9C59B86A-2146-4BD3-3D45-0FF26A17CC05}"/>
              </a:ext>
            </a:extLst>
          </p:cNvPr>
          <p:cNvSpPr>
            <a:spLocks noGrp="1"/>
          </p:cNvSpPr>
          <p:nvPr>
            <p:ph type="body" sz="quarter" idx="22"/>
          </p:nvPr>
        </p:nvSpPr>
        <p:spPr>
          <a:xfrm>
            <a:off x="413915" y="823189"/>
            <a:ext cx="10766703" cy="289311"/>
          </a:xfrm>
        </p:spPr>
        <p:txBody>
          <a:bodyPr/>
          <a:lstStyle/>
          <a:p>
            <a:r>
              <a:rPr lang="en-GB"/>
              <a:t>TMA01</a:t>
            </a:r>
          </a:p>
        </p:txBody>
      </p:sp>
      <p:graphicFrame>
        <p:nvGraphicFramePr>
          <p:cNvPr id="3" name="Table 2">
            <a:extLst>
              <a:ext uri="{FF2B5EF4-FFF2-40B4-BE49-F238E27FC236}">
                <a16:creationId xmlns:a16="http://schemas.microsoft.com/office/drawing/2014/main" id="{DD266BEE-90A7-38C0-88DF-4D4AF9C6ACC4}"/>
              </a:ext>
            </a:extLst>
          </p:cNvPr>
          <p:cNvGraphicFramePr>
            <a:graphicFrameLocks noGrp="1"/>
          </p:cNvGraphicFramePr>
          <p:nvPr>
            <p:extLst>
              <p:ext uri="{D42A27DB-BD31-4B8C-83A1-F6EECF244321}">
                <p14:modId xmlns:p14="http://schemas.microsoft.com/office/powerpoint/2010/main" val="552252132"/>
              </p:ext>
            </p:extLst>
          </p:nvPr>
        </p:nvGraphicFramePr>
        <p:xfrm>
          <a:off x="413915" y="2661321"/>
          <a:ext cx="5800455" cy="3109164"/>
        </p:xfrm>
        <a:graphic>
          <a:graphicData uri="http://schemas.openxmlformats.org/drawingml/2006/table">
            <a:tbl>
              <a:tblPr firstRow="1" firstCol="1" bandRow="1">
                <a:tableStyleId>{5C22544A-7EE6-4342-B048-85BDC9FD1C3A}</a:tableStyleId>
              </a:tblPr>
              <a:tblGrid>
                <a:gridCol w="1933485">
                  <a:extLst>
                    <a:ext uri="{9D8B030D-6E8A-4147-A177-3AD203B41FA5}">
                      <a16:colId xmlns:a16="http://schemas.microsoft.com/office/drawing/2014/main" val="899273969"/>
                    </a:ext>
                  </a:extLst>
                </a:gridCol>
                <a:gridCol w="1933485">
                  <a:extLst>
                    <a:ext uri="{9D8B030D-6E8A-4147-A177-3AD203B41FA5}">
                      <a16:colId xmlns:a16="http://schemas.microsoft.com/office/drawing/2014/main" val="3916904244"/>
                    </a:ext>
                  </a:extLst>
                </a:gridCol>
                <a:gridCol w="1933485">
                  <a:extLst>
                    <a:ext uri="{9D8B030D-6E8A-4147-A177-3AD203B41FA5}">
                      <a16:colId xmlns:a16="http://schemas.microsoft.com/office/drawing/2014/main" val="1268110927"/>
                    </a:ext>
                  </a:extLst>
                </a:gridCol>
              </a:tblGrid>
              <a:tr h="518194">
                <a:tc>
                  <a:txBody>
                    <a:bodyPr/>
                    <a:lstStyle/>
                    <a:p>
                      <a:pPr>
                        <a:lnSpc>
                          <a:spcPct val="107000"/>
                        </a:lnSpc>
                        <a:spcAft>
                          <a:spcPts val="800"/>
                        </a:spcAft>
                      </a:pPr>
                      <a:r>
                        <a:rPr lang="en-GB" sz="1800">
                          <a:effectLst/>
                        </a:rPr>
                        <a:t>Age band</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800">
                          <a:effectLst/>
                        </a:rPr>
                        <a:t>Median</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800">
                          <a:effectLst/>
                        </a:rPr>
                        <a:t>Max</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74941028"/>
                  </a:ext>
                </a:extLst>
              </a:tr>
              <a:tr h="518194">
                <a:tc>
                  <a:txBody>
                    <a:bodyPr/>
                    <a:lstStyle/>
                    <a:p>
                      <a:pPr>
                        <a:lnSpc>
                          <a:spcPct val="107000"/>
                        </a:lnSpc>
                        <a:spcAft>
                          <a:spcPts val="800"/>
                        </a:spcAft>
                      </a:pPr>
                      <a:r>
                        <a:rPr lang="en-GB" sz="1800">
                          <a:effectLst/>
                        </a:rPr>
                        <a:t>&lt; 25</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800">
                          <a:effectLst/>
                        </a:rPr>
                        <a:t>23</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800">
                          <a:effectLst/>
                        </a:rPr>
                        <a:t>434</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18896258"/>
                  </a:ext>
                </a:extLst>
              </a:tr>
              <a:tr h="518194">
                <a:tc>
                  <a:txBody>
                    <a:bodyPr/>
                    <a:lstStyle/>
                    <a:p>
                      <a:pPr>
                        <a:lnSpc>
                          <a:spcPct val="107000"/>
                        </a:lnSpc>
                        <a:spcAft>
                          <a:spcPts val="800"/>
                        </a:spcAft>
                      </a:pPr>
                      <a:r>
                        <a:rPr lang="en-GB" sz="1800">
                          <a:effectLst/>
                        </a:rPr>
                        <a:t>25 – 34</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800">
                          <a:effectLst/>
                        </a:rPr>
                        <a:t>29.5</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800">
                          <a:effectLst/>
                        </a:rPr>
                        <a:t>590</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5447562"/>
                  </a:ext>
                </a:extLst>
              </a:tr>
              <a:tr h="518194">
                <a:tc>
                  <a:txBody>
                    <a:bodyPr/>
                    <a:lstStyle/>
                    <a:p>
                      <a:pPr>
                        <a:lnSpc>
                          <a:spcPct val="107000"/>
                        </a:lnSpc>
                        <a:spcAft>
                          <a:spcPts val="800"/>
                        </a:spcAft>
                      </a:pPr>
                      <a:r>
                        <a:rPr lang="en-GB" sz="1800">
                          <a:effectLst/>
                        </a:rPr>
                        <a:t>35 – 44</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800">
                          <a:effectLst/>
                        </a:rPr>
                        <a:t>34</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800">
                          <a:effectLst/>
                        </a:rPr>
                        <a:t>2160</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92875764"/>
                  </a:ext>
                </a:extLst>
              </a:tr>
              <a:tr h="518194">
                <a:tc>
                  <a:txBody>
                    <a:bodyPr/>
                    <a:lstStyle/>
                    <a:p>
                      <a:pPr>
                        <a:lnSpc>
                          <a:spcPct val="107000"/>
                        </a:lnSpc>
                        <a:spcAft>
                          <a:spcPts val="800"/>
                        </a:spcAft>
                      </a:pPr>
                      <a:r>
                        <a:rPr lang="en-GB" sz="1800">
                          <a:effectLst/>
                        </a:rPr>
                        <a:t>45 – 54</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800">
                          <a:effectLst/>
                        </a:rPr>
                        <a:t>35</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800">
                          <a:effectLst/>
                        </a:rPr>
                        <a:t>922</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17553746"/>
                  </a:ext>
                </a:extLst>
              </a:tr>
              <a:tr h="518194">
                <a:tc>
                  <a:txBody>
                    <a:bodyPr/>
                    <a:lstStyle/>
                    <a:p>
                      <a:pPr>
                        <a:lnSpc>
                          <a:spcPct val="107000"/>
                        </a:lnSpc>
                        <a:spcAft>
                          <a:spcPts val="800"/>
                        </a:spcAft>
                      </a:pPr>
                      <a:r>
                        <a:rPr lang="en-GB" sz="1800">
                          <a:effectLst/>
                        </a:rPr>
                        <a:t>55+</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800">
                          <a:effectLst/>
                        </a:rPr>
                        <a:t>48.5</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800">
                          <a:effectLst/>
                        </a:rPr>
                        <a:t>244</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09395451"/>
                  </a:ext>
                </a:extLst>
              </a:tr>
            </a:tbl>
          </a:graphicData>
        </a:graphic>
      </p:graphicFrame>
      <p:sp>
        <p:nvSpPr>
          <p:cNvPr id="7" name="Text Placeholder 6">
            <a:extLst>
              <a:ext uri="{FF2B5EF4-FFF2-40B4-BE49-F238E27FC236}">
                <a16:creationId xmlns:a16="http://schemas.microsoft.com/office/drawing/2014/main" id="{4B796359-794F-997A-CE43-500123897C86}"/>
              </a:ext>
            </a:extLst>
          </p:cNvPr>
          <p:cNvSpPr>
            <a:spLocks noGrp="1"/>
          </p:cNvSpPr>
          <p:nvPr>
            <p:ph type="body" sz="quarter" idx="18"/>
          </p:nvPr>
        </p:nvSpPr>
        <p:spPr>
          <a:xfrm>
            <a:off x="6493565" y="2661321"/>
            <a:ext cx="4687053" cy="3415817"/>
          </a:xfrm>
        </p:spPr>
        <p:txBody>
          <a:bodyPr/>
          <a:lstStyle/>
          <a:p>
            <a:r>
              <a:rPr lang="en-GB" sz="1800" b="1" dirty="0">
                <a:effectLst/>
                <a:latin typeface="Calibri" panose="020F0502020204030204" pitchFamily="34" charset="0"/>
                <a:ea typeface="Calibri" panose="020F0502020204030204" pitchFamily="34" charset="0"/>
                <a:cs typeface="Arial" panose="020B0604020202020204" pitchFamily="34" charset="0"/>
              </a:rPr>
              <a:t>Similar age pattern with summative feedback.</a:t>
            </a:r>
          </a:p>
          <a:p>
            <a:r>
              <a:rPr lang="en-GB" sz="1800" dirty="0">
                <a:effectLst/>
                <a:latin typeface="Calibri" panose="020F0502020204030204" pitchFamily="34" charset="0"/>
                <a:ea typeface="Calibri" panose="020F0502020204030204" pitchFamily="34" charset="0"/>
                <a:cs typeface="Arial" panose="020B0604020202020204" pitchFamily="34" charset="0"/>
              </a:rPr>
              <a:t>However, the median TMA scores across age groups are not significantly different by an independent samples median test or by </a:t>
            </a:r>
            <a:r>
              <a:rPr lang="en-GB" sz="1800" dirty="0" err="1">
                <a:effectLst/>
                <a:latin typeface="Calibri" panose="020F0502020204030204" pitchFamily="34" charset="0"/>
                <a:ea typeface="Calibri" panose="020F0502020204030204" pitchFamily="34" charset="0"/>
                <a:cs typeface="Arial" panose="020B0604020202020204" pitchFamily="34" charset="0"/>
              </a:rPr>
              <a:t>Kruskall</a:t>
            </a:r>
            <a:r>
              <a:rPr lang="en-GB" sz="1800" dirty="0">
                <a:effectLst/>
                <a:latin typeface="Calibri" panose="020F0502020204030204" pitchFamily="34" charset="0"/>
                <a:ea typeface="Calibri" panose="020F0502020204030204" pitchFamily="34" charset="0"/>
                <a:cs typeface="Arial" panose="020B0604020202020204" pitchFamily="34" charset="0"/>
              </a:rPr>
              <a:t>-Wallis. So the implications of testbed use by age are not clear cut. </a:t>
            </a:r>
          </a:p>
          <a:p>
            <a:r>
              <a:rPr lang="en-GB" sz="1800" dirty="0">
                <a:effectLst/>
                <a:latin typeface="Calibri" panose="020F0502020204030204" pitchFamily="34" charset="0"/>
                <a:ea typeface="Calibri" panose="020F0502020204030204" pitchFamily="34" charset="0"/>
                <a:cs typeface="Arial" panose="020B0604020202020204" pitchFamily="34" charset="0"/>
              </a:rPr>
              <a:t>It appears that older students are benefitting more from automated feedback, since we know that testbed use is associated with higher scores</a:t>
            </a:r>
            <a:endParaRPr lang="en-GB" dirty="0"/>
          </a:p>
        </p:txBody>
      </p:sp>
    </p:spTree>
    <p:extLst>
      <p:ext uri="{BB962C8B-B14F-4D97-AF65-F5344CB8AC3E}">
        <p14:creationId xmlns:p14="http://schemas.microsoft.com/office/powerpoint/2010/main" val="2723763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D08C6EE-A253-DB00-6ADC-896A6F5D3CA2}"/>
              </a:ext>
            </a:extLst>
          </p:cNvPr>
          <p:cNvSpPr txBox="1">
            <a:spLocks noGrp="1"/>
          </p:cNvSpPr>
          <p:nvPr>
            <p:ph type="title" idx="4294967295"/>
          </p:nvPr>
        </p:nvSpPr>
        <p:spPr>
          <a:xfrm>
            <a:off x="0" y="-425450"/>
            <a:ext cx="10515600" cy="346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17</a:t>
            </a:r>
          </a:p>
        </p:txBody>
      </p:sp>
      <p:sp>
        <p:nvSpPr>
          <p:cNvPr id="14" name="Text Placeholder 13">
            <a:extLst>
              <a:ext uri="{FF2B5EF4-FFF2-40B4-BE49-F238E27FC236}">
                <a16:creationId xmlns:a16="http://schemas.microsoft.com/office/drawing/2014/main" id="{909E58D8-39FC-AF4F-D5C1-D3A75864E056}"/>
              </a:ext>
            </a:extLst>
          </p:cNvPr>
          <p:cNvSpPr>
            <a:spLocks noGrp="1"/>
          </p:cNvSpPr>
          <p:nvPr>
            <p:ph type="body" sz="quarter" idx="21"/>
          </p:nvPr>
        </p:nvSpPr>
        <p:spPr/>
        <p:txBody>
          <a:bodyPr/>
          <a:lstStyle/>
          <a:p>
            <a:r>
              <a:rPr lang="en-GB"/>
              <a:t>Structural checking requests by assignment</a:t>
            </a:r>
          </a:p>
        </p:txBody>
      </p:sp>
      <p:graphicFrame>
        <p:nvGraphicFramePr>
          <p:cNvPr id="5" name="Table 4">
            <a:extLst>
              <a:ext uri="{FF2B5EF4-FFF2-40B4-BE49-F238E27FC236}">
                <a16:creationId xmlns:a16="http://schemas.microsoft.com/office/drawing/2014/main" id="{CF3E9130-4CCC-352C-19E4-E39333302C7D}"/>
              </a:ext>
            </a:extLst>
          </p:cNvPr>
          <p:cNvGraphicFramePr>
            <a:graphicFrameLocks noGrp="1"/>
          </p:cNvGraphicFramePr>
          <p:nvPr>
            <p:extLst>
              <p:ext uri="{D42A27DB-BD31-4B8C-83A1-F6EECF244321}">
                <p14:modId xmlns:p14="http://schemas.microsoft.com/office/powerpoint/2010/main" val="2865592907"/>
              </p:ext>
            </p:extLst>
          </p:nvPr>
        </p:nvGraphicFramePr>
        <p:xfrm>
          <a:off x="413917" y="1298764"/>
          <a:ext cx="9456868" cy="4840823"/>
        </p:xfrm>
        <a:graphic>
          <a:graphicData uri="http://schemas.openxmlformats.org/drawingml/2006/table">
            <a:tbl>
              <a:tblPr firstRow="1" firstCol="1" bandRow="1">
                <a:tableStyleId>{5C22544A-7EE6-4342-B048-85BDC9FD1C3A}</a:tableStyleId>
              </a:tblPr>
              <a:tblGrid>
                <a:gridCol w="3706527">
                  <a:extLst>
                    <a:ext uri="{9D8B030D-6E8A-4147-A177-3AD203B41FA5}">
                      <a16:colId xmlns:a16="http://schemas.microsoft.com/office/drawing/2014/main" val="4259054191"/>
                    </a:ext>
                  </a:extLst>
                </a:gridCol>
                <a:gridCol w="1605598">
                  <a:extLst>
                    <a:ext uri="{9D8B030D-6E8A-4147-A177-3AD203B41FA5}">
                      <a16:colId xmlns:a16="http://schemas.microsoft.com/office/drawing/2014/main" val="1817872569"/>
                    </a:ext>
                  </a:extLst>
                </a:gridCol>
                <a:gridCol w="1916536">
                  <a:extLst>
                    <a:ext uri="{9D8B030D-6E8A-4147-A177-3AD203B41FA5}">
                      <a16:colId xmlns:a16="http://schemas.microsoft.com/office/drawing/2014/main" val="2954969744"/>
                    </a:ext>
                  </a:extLst>
                </a:gridCol>
                <a:gridCol w="2228207">
                  <a:extLst>
                    <a:ext uri="{9D8B030D-6E8A-4147-A177-3AD203B41FA5}">
                      <a16:colId xmlns:a16="http://schemas.microsoft.com/office/drawing/2014/main" val="3152515806"/>
                    </a:ext>
                  </a:extLst>
                </a:gridCol>
              </a:tblGrid>
              <a:tr h="436494">
                <a:tc>
                  <a:txBody>
                    <a:bodyPr/>
                    <a:lstStyle/>
                    <a:p>
                      <a:pPr algn="l">
                        <a:lnSpc>
                          <a:spcPct val="110000"/>
                        </a:lnSpc>
                      </a:pPr>
                      <a:r>
                        <a:rPr lang="en-US" sz="1800">
                          <a:effectLst/>
                        </a:rPr>
                        <a:t>Assignment</a:t>
                      </a:r>
                      <a:endParaRPr lang="en-GB" sz="1800">
                        <a:effectLst/>
                        <a:latin typeface="Linux Libertine"/>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algn="just">
                        <a:lnSpc>
                          <a:spcPct val="110000"/>
                        </a:lnSpc>
                      </a:pPr>
                      <a:r>
                        <a:rPr lang="en-US" sz="1800">
                          <a:effectLst/>
                        </a:rPr>
                        <a:t>1</a:t>
                      </a:r>
                      <a:endParaRPr lang="en-GB" sz="1800">
                        <a:effectLst/>
                        <a:latin typeface="Linux Libertine"/>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algn="just">
                        <a:lnSpc>
                          <a:spcPct val="110000"/>
                        </a:lnSpc>
                      </a:pPr>
                      <a:r>
                        <a:rPr lang="en-US" sz="1800" dirty="0">
                          <a:effectLst/>
                        </a:rPr>
                        <a:t>2</a:t>
                      </a:r>
                      <a:endParaRPr lang="en-GB" sz="1800" dirty="0">
                        <a:effectLst/>
                        <a:latin typeface="Linux Libertine"/>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algn="just">
                        <a:lnSpc>
                          <a:spcPct val="110000"/>
                        </a:lnSpc>
                      </a:pPr>
                      <a:r>
                        <a:rPr lang="en-US" sz="1800" dirty="0">
                          <a:effectLst/>
                        </a:rPr>
                        <a:t>3</a:t>
                      </a:r>
                      <a:endParaRPr lang="en-GB" sz="1800" dirty="0">
                        <a:effectLst/>
                        <a:latin typeface="Linux Libertine"/>
                        <a:ea typeface="Calibri" panose="020F0502020204030204" pitchFamily="34" charset="0"/>
                        <a:cs typeface="Times New Roman" panose="02020603050405020304" pitchFamily="18" charset="0"/>
                      </a:endParaRPr>
                    </a:p>
                  </a:txBody>
                  <a:tcPr marL="68580" marR="68580" marT="0" marB="0" anchor="ctr">
                    <a:solidFill>
                      <a:schemeClr val="tx1"/>
                    </a:solidFill>
                  </a:tcPr>
                </a:tc>
                <a:extLst>
                  <a:ext uri="{0D108BD9-81ED-4DB2-BD59-A6C34878D82A}">
                    <a16:rowId xmlns:a16="http://schemas.microsoft.com/office/drawing/2014/main" val="878123097"/>
                  </a:ext>
                </a:extLst>
              </a:tr>
              <a:tr h="622536">
                <a:tc>
                  <a:txBody>
                    <a:bodyPr/>
                    <a:lstStyle/>
                    <a:p>
                      <a:pPr algn="l">
                        <a:lnSpc>
                          <a:spcPct val="110000"/>
                        </a:lnSpc>
                      </a:pPr>
                      <a:r>
                        <a:rPr lang="en-US" sz="1800">
                          <a:effectLst/>
                        </a:rPr>
                        <a:t>Total requests</a:t>
                      </a:r>
                      <a:endParaRPr lang="en-GB" sz="1800">
                        <a:effectLst/>
                        <a:latin typeface="Linux Libertine"/>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algn="just">
                        <a:lnSpc>
                          <a:spcPct val="110000"/>
                        </a:lnSpc>
                      </a:pPr>
                      <a:r>
                        <a:rPr lang="en-US" sz="1800">
                          <a:effectLst/>
                        </a:rPr>
                        <a:t>63725 </a:t>
                      </a:r>
                      <a:endParaRPr lang="en-GB" sz="1800">
                        <a:effectLst/>
                        <a:latin typeface="Linux Libertine"/>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0000"/>
                        </a:lnSpc>
                      </a:pPr>
                      <a:r>
                        <a:rPr lang="en-US" sz="1800">
                          <a:effectLst/>
                        </a:rPr>
                        <a:t>45627 </a:t>
                      </a:r>
                      <a:endParaRPr lang="en-GB" sz="1800">
                        <a:effectLst/>
                        <a:latin typeface="Linux Libertine"/>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0000"/>
                        </a:lnSpc>
                      </a:pPr>
                      <a:r>
                        <a:rPr lang="en-US" sz="1800">
                          <a:effectLst/>
                        </a:rPr>
                        <a:t>58678 </a:t>
                      </a:r>
                      <a:endParaRPr lang="en-GB" sz="1800">
                        <a:effectLst/>
                        <a:latin typeface="Linux Libertine"/>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77528952"/>
                  </a:ext>
                </a:extLst>
              </a:tr>
              <a:tr h="1044125">
                <a:tc>
                  <a:txBody>
                    <a:bodyPr/>
                    <a:lstStyle/>
                    <a:p>
                      <a:pPr algn="l">
                        <a:lnSpc>
                          <a:spcPct val="110000"/>
                        </a:lnSpc>
                      </a:pPr>
                      <a:r>
                        <a:rPr lang="en-US" sz="1800">
                          <a:effectLst/>
                        </a:rPr>
                        <a:t>Functional feedback (unit testing) </a:t>
                      </a:r>
                      <a:endParaRPr lang="en-GB" sz="1800">
                        <a:effectLst/>
                        <a:latin typeface="Linux Libertine"/>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algn="just">
                        <a:lnSpc>
                          <a:spcPct val="110000"/>
                        </a:lnSpc>
                      </a:pPr>
                      <a:r>
                        <a:rPr lang="en-US" sz="1800">
                          <a:effectLst/>
                        </a:rPr>
                        <a:t>33719 (53%)</a:t>
                      </a:r>
                      <a:endParaRPr lang="en-GB" sz="1800">
                        <a:effectLst/>
                        <a:latin typeface="Linux Libertine"/>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0000"/>
                        </a:lnSpc>
                      </a:pPr>
                      <a:r>
                        <a:rPr lang="en-US" sz="1800">
                          <a:effectLst/>
                        </a:rPr>
                        <a:t>31090 (68%)</a:t>
                      </a:r>
                      <a:endParaRPr lang="en-GB" sz="1800">
                        <a:effectLst/>
                        <a:latin typeface="Linux Libertine"/>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0000"/>
                        </a:lnSpc>
                      </a:pPr>
                      <a:r>
                        <a:rPr lang="en-US" sz="1800">
                          <a:effectLst/>
                        </a:rPr>
                        <a:t>31090 (72%)</a:t>
                      </a:r>
                      <a:endParaRPr lang="en-GB" sz="1800">
                        <a:effectLst/>
                        <a:latin typeface="Linux Libertine"/>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68500095"/>
                  </a:ext>
                </a:extLst>
              </a:tr>
              <a:tr h="1254920">
                <a:tc>
                  <a:txBody>
                    <a:bodyPr/>
                    <a:lstStyle/>
                    <a:p>
                      <a:pPr algn="l">
                        <a:lnSpc>
                          <a:spcPct val="110000"/>
                        </a:lnSpc>
                      </a:pPr>
                      <a:r>
                        <a:rPr lang="en-US" sz="1800">
                          <a:effectLst/>
                        </a:rPr>
                        <a:t>Structural / compilation feedback</a:t>
                      </a:r>
                      <a:endParaRPr lang="en-GB" sz="1800">
                        <a:effectLst/>
                        <a:latin typeface="Linux Libertine"/>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algn="just">
                        <a:lnSpc>
                          <a:spcPct val="110000"/>
                        </a:lnSpc>
                      </a:pPr>
                      <a:r>
                        <a:rPr lang="en-US" sz="1800">
                          <a:effectLst/>
                        </a:rPr>
                        <a:t>30006 (47%)</a:t>
                      </a:r>
                      <a:endParaRPr lang="en-GB" sz="1800">
                        <a:effectLst/>
                        <a:latin typeface="Linux Libertine"/>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0000"/>
                        </a:lnSpc>
                      </a:pPr>
                      <a:r>
                        <a:rPr lang="en-US" sz="1800">
                          <a:effectLst/>
                        </a:rPr>
                        <a:t>14537 (32%)</a:t>
                      </a:r>
                      <a:endParaRPr lang="en-GB" sz="1800">
                        <a:effectLst/>
                        <a:latin typeface="Linux Libertine"/>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0000"/>
                        </a:lnSpc>
                      </a:pPr>
                      <a:r>
                        <a:rPr lang="en-US" sz="1800">
                          <a:effectLst/>
                        </a:rPr>
                        <a:t>16328 (28%)</a:t>
                      </a:r>
                      <a:endParaRPr lang="en-GB" sz="1800">
                        <a:effectLst/>
                        <a:latin typeface="Linux Libertine"/>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79802602"/>
                  </a:ext>
                </a:extLst>
              </a:tr>
              <a:tr h="833331">
                <a:tc>
                  <a:txBody>
                    <a:bodyPr/>
                    <a:lstStyle/>
                    <a:p>
                      <a:pPr algn="l">
                        <a:lnSpc>
                          <a:spcPct val="110000"/>
                        </a:lnSpc>
                      </a:pPr>
                      <a:r>
                        <a:rPr lang="en-US" sz="1800" dirty="0">
                          <a:effectLst/>
                        </a:rPr>
                        <a:t>Compilation Error ratio</a:t>
                      </a:r>
                      <a:endParaRPr lang="en-GB" sz="1800" dirty="0">
                        <a:effectLst/>
                        <a:latin typeface="Linux Libertine"/>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algn="just">
                        <a:lnSpc>
                          <a:spcPct val="110000"/>
                        </a:lnSpc>
                      </a:pPr>
                      <a:r>
                        <a:rPr lang="en-US" sz="1800">
                          <a:effectLst/>
                        </a:rPr>
                        <a:t>0.386</a:t>
                      </a:r>
                      <a:endParaRPr lang="en-GB" sz="1800">
                        <a:effectLst/>
                        <a:latin typeface="Linux Libertine"/>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0000"/>
                        </a:lnSpc>
                      </a:pPr>
                      <a:r>
                        <a:rPr lang="en-US" sz="1800">
                          <a:effectLst/>
                        </a:rPr>
                        <a:t>0.262</a:t>
                      </a:r>
                      <a:endParaRPr lang="en-GB" sz="1800">
                        <a:effectLst/>
                        <a:latin typeface="Linux Libertine"/>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0000"/>
                        </a:lnSpc>
                      </a:pPr>
                      <a:r>
                        <a:rPr lang="en-US" sz="1800">
                          <a:effectLst/>
                        </a:rPr>
                        <a:t>0.200</a:t>
                      </a:r>
                      <a:endParaRPr lang="en-GB" sz="1800">
                        <a:effectLst/>
                        <a:latin typeface="Linux Libertine"/>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7742186"/>
                  </a:ext>
                </a:extLst>
              </a:tr>
              <a:tr h="649417">
                <a:tc>
                  <a:txBody>
                    <a:bodyPr/>
                    <a:lstStyle/>
                    <a:p>
                      <a:pPr algn="l">
                        <a:lnSpc>
                          <a:spcPct val="110000"/>
                        </a:lnSpc>
                      </a:pPr>
                      <a:r>
                        <a:rPr lang="en-US" sz="1800">
                          <a:effectLst/>
                        </a:rPr>
                        <a:t>% of starting cohort</a:t>
                      </a:r>
                      <a:endParaRPr lang="en-GB" sz="1800">
                        <a:effectLst/>
                        <a:latin typeface="Linux Libertine"/>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algn="just">
                        <a:lnSpc>
                          <a:spcPct val="110000"/>
                        </a:lnSpc>
                      </a:pPr>
                      <a:r>
                        <a:rPr lang="en-US" sz="1800" dirty="0">
                          <a:effectLst/>
                        </a:rPr>
                        <a:t>95.6%</a:t>
                      </a:r>
                      <a:endParaRPr lang="en-GB" sz="1800" dirty="0">
                        <a:effectLst/>
                        <a:latin typeface="Linux Libertine"/>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0000"/>
                        </a:lnSpc>
                      </a:pPr>
                      <a:r>
                        <a:rPr lang="en-US" sz="1800">
                          <a:effectLst/>
                        </a:rPr>
                        <a:t>85.4%</a:t>
                      </a:r>
                      <a:endParaRPr lang="en-GB" sz="1800">
                        <a:effectLst/>
                        <a:latin typeface="Linux Libertine"/>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0000"/>
                        </a:lnSpc>
                      </a:pPr>
                      <a:r>
                        <a:rPr lang="en-US" sz="1800" dirty="0">
                          <a:effectLst/>
                        </a:rPr>
                        <a:t>79.9%</a:t>
                      </a:r>
                      <a:endParaRPr lang="en-GB" sz="1800" dirty="0">
                        <a:effectLst/>
                        <a:latin typeface="Linux Libertine"/>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24401709"/>
                  </a:ext>
                </a:extLst>
              </a:tr>
            </a:tbl>
          </a:graphicData>
        </a:graphic>
      </p:graphicFrame>
    </p:spTree>
    <p:extLst>
      <p:ext uri="{BB962C8B-B14F-4D97-AF65-F5344CB8AC3E}">
        <p14:creationId xmlns:p14="http://schemas.microsoft.com/office/powerpoint/2010/main" val="448146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356E26-BF32-E0C3-9428-C737B58C0F7A}"/>
              </a:ext>
            </a:extLst>
          </p:cNvPr>
          <p:cNvSpPr>
            <a:spLocks noGrp="1"/>
          </p:cNvSpPr>
          <p:nvPr>
            <p:ph type="body" sz="quarter" idx="18"/>
          </p:nvPr>
        </p:nvSpPr>
        <p:spPr>
          <a:xfrm>
            <a:off x="6341165" y="1676400"/>
            <a:ext cx="5760720" cy="5072270"/>
          </a:xfrm>
        </p:spPr>
        <p:txBody>
          <a:bodyPr/>
          <a:lstStyle/>
          <a:p>
            <a:pPr marL="285750" indent="-285750">
              <a:buFont typeface="Arial" panose="020B0604020202020204" pitchFamily="34" charset="0"/>
              <a:buChar char="•"/>
            </a:pPr>
            <a:r>
              <a:rPr lang="en-GB" dirty="0"/>
              <a:t>Similar pattern across all TMAs.</a:t>
            </a:r>
          </a:p>
          <a:p>
            <a:pPr marL="285750" indent="-285750">
              <a:buFont typeface="Arial" panose="020B0604020202020204" pitchFamily="34" charset="0"/>
              <a:buChar char="•"/>
            </a:pPr>
            <a:r>
              <a:rPr lang="en-GB" dirty="0"/>
              <a:t>Here only including students who did all three TMAs.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highlight>
                  <a:srgbClr val="FFFF00"/>
                </a:highlight>
              </a:rPr>
              <a:t>Mean total steps 193, median 136</a:t>
            </a:r>
          </a:p>
          <a:p>
            <a:pPr marL="285750" indent="-285750">
              <a:buFont typeface="Arial" panose="020B0604020202020204" pitchFamily="34" charset="0"/>
              <a:buChar char="•"/>
            </a:pPr>
            <a:r>
              <a:rPr lang="en-GB" dirty="0"/>
              <a:t>but &gt; 1000 interactions for some students. </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n-GB" b="1" dirty="0"/>
              <a:t>T-tests for different mean total number of steps</a:t>
            </a:r>
          </a:p>
          <a:p>
            <a:r>
              <a:rPr lang="en-GB" dirty="0"/>
              <a:t>       </a:t>
            </a:r>
            <a:r>
              <a:rPr lang="en-GB" b="1" dirty="0"/>
              <a:t>Age 35+                       &gt;   younger                      p = .005</a:t>
            </a:r>
            <a:br>
              <a:rPr lang="en-GB" b="1" dirty="0"/>
            </a:br>
            <a:r>
              <a:rPr lang="en-GB" b="1" dirty="0"/>
              <a:t>         M250 Level ‘high’ &gt;   M250 level ‘OK’     p = .030</a:t>
            </a:r>
          </a:p>
          <a:p>
            <a:r>
              <a:rPr lang="en-GB" b="1" dirty="0"/>
              <a:t>         </a:t>
            </a:r>
            <a:r>
              <a:rPr lang="en-GB" dirty="0"/>
              <a:t>female                     &gt;   male                       p = .081</a:t>
            </a:r>
          </a:p>
          <a:p>
            <a:endParaRPr lang="en-GB" dirty="0"/>
          </a:p>
          <a:p>
            <a:pPr marL="285750" indent="-285750">
              <a:buFont typeface="Arial" panose="020B0604020202020204" pitchFamily="34" charset="0"/>
              <a:buChar char="•"/>
            </a:pPr>
            <a:r>
              <a:rPr lang="en-GB" dirty="0"/>
              <a:t>Unclear from this whether fewer interactions means more confident or more stuck.</a:t>
            </a:r>
          </a:p>
          <a:p>
            <a:pPr marL="285750" indent="-285750">
              <a:buFont typeface="Arial" panose="020B0604020202020204" pitchFamily="34" charset="0"/>
              <a:buChar char="•"/>
            </a:pPr>
            <a:r>
              <a:rPr lang="en-GB" dirty="0"/>
              <a:t>Some bring nearly complete work to testbed, others work in testbed.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971550" lvl="1" indent="-285750"/>
            <a:endParaRPr lang="en-GB" dirty="0"/>
          </a:p>
        </p:txBody>
      </p:sp>
      <p:sp>
        <p:nvSpPr>
          <p:cNvPr id="3" name="Text Placeholder 2">
            <a:extLst>
              <a:ext uri="{FF2B5EF4-FFF2-40B4-BE49-F238E27FC236}">
                <a16:creationId xmlns:a16="http://schemas.microsoft.com/office/drawing/2014/main" id="{CB0F2DBE-3417-6034-5923-23001245827B}"/>
              </a:ext>
            </a:extLst>
          </p:cNvPr>
          <p:cNvSpPr>
            <a:spLocks noGrp="1"/>
          </p:cNvSpPr>
          <p:nvPr>
            <p:ph type="body" sz="quarter" idx="14"/>
          </p:nvPr>
        </p:nvSpPr>
        <p:spPr>
          <a:xfrm>
            <a:off x="711200" y="1713943"/>
            <a:ext cx="5384800" cy="496800"/>
          </a:xfrm>
        </p:spPr>
        <p:txBody>
          <a:bodyPr/>
          <a:lstStyle/>
          <a:p>
            <a:r>
              <a:rPr lang="en-GB" b="1"/>
              <a:t>Log-scale interactions over all TMAs per student</a:t>
            </a:r>
          </a:p>
        </p:txBody>
      </p:sp>
      <p:sp>
        <p:nvSpPr>
          <p:cNvPr id="4" name="Text Placeholder 3">
            <a:extLst>
              <a:ext uri="{FF2B5EF4-FFF2-40B4-BE49-F238E27FC236}">
                <a16:creationId xmlns:a16="http://schemas.microsoft.com/office/drawing/2014/main" id="{6E42E83A-57D5-1E25-2316-302A60B5B9A2}"/>
              </a:ext>
            </a:extLst>
          </p:cNvPr>
          <p:cNvSpPr>
            <a:spLocks noGrp="1"/>
          </p:cNvSpPr>
          <p:nvPr>
            <p:ph type="body" sz="quarter" idx="21"/>
          </p:nvPr>
        </p:nvSpPr>
        <p:spPr/>
        <p:txBody>
          <a:bodyPr/>
          <a:lstStyle/>
          <a:p>
            <a:r>
              <a:rPr lang="en-GB"/>
              <a:t>M250 2021J Summative TMA Interactions</a:t>
            </a:r>
          </a:p>
        </p:txBody>
      </p:sp>
      <p:sp>
        <p:nvSpPr>
          <p:cNvPr id="5" name="Text Placeholder 4">
            <a:extLst>
              <a:ext uri="{FF2B5EF4-FFF2-40B4-BE49-F238E27FC236}">
                <a16:creationId xmlns:a16="http://schemas.microsoft.com/office/drawing/2014/main" id="{9C59B86A-2146-4BD3-3D45-0FF26A17CC05}"/>
              </a:ext>
            </a:extLst>
          </p:cNvPr>
          <p:cNvSpPr>
            <a:spLocks noGrp="1"/>
          </p:cNvSpPr>
          <p:nvPr>
            <p:ph type="body" sz="quarter" idx="22"/>
          </p:nvPr>
        </p:nvSpPr>
        <p:spPr/>
        <p:txBody>
          <a:bodyPr/>
          <a:lstStyle/>
          <a:p>
            <a:r>
              <a:rPr lang="en-GB"/>
              <a:t>Older, female students have a higher median steps on testbeds</a:t>
            </a:r>
          </a:p>
        </p:txBody>
      </p:sp>
      <p:pic>
        <p:nvPicPr>
          <p:cNvPr id="9" name="Picture 8">
            <a:extLst>
              <a:ext uri="{FF2B5EF4-FFF2-40B4-BE49-F238E27FC236}">
                <a16:creationId xmlns:a16="http://schemas.microsoft.com/office/drawing/2014/main" id="{E9DC246C-6851-0B44-B6C2-96879207264D}"/>
              </a:ext>
            </a:extLst>
          </p:cNvPr>
          <p:cNvPicPr>
            <a:picLocks noChangeAspect="1"/>
          </p:cNvPicPr>
          <p:nvPr/>
        </p:nvPicPr>
        <p:blipFill rotWithShape="1">
          <a:blip r:embed="rId3"/>
          <a:srcRect t="9358"/>
          <a:stretch/>
        </p:blipFill>
        <p:spPr>
          <a:xfrm>
            <a:off x="160577" y="2510397"/>
            <a:ext cx="6198441" cy="3890403"/>
          </a:xfrm>
          <a:prstGeom prst="rect">
            <a:avLst/>
          </a:prstGeom>
        </p:spPr>
      </p:pic>
    </p:spTree>
    <p:extLst>
      <p:ext uri="{BB962C8B-B14F-4D97-AF65-F5344CB8AC3E}">
        <p14:creationId xmlns:p14="http://schemas.microsoft.com/office/powerpoint/2010/main" val="3563711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0F2DBE-3417-6034-5923-23001245827B}"/>
              </a:ext>
            </a:extLst>
          </p:cNvPr>
          <p:cNvSpPr>
            <a:spLocks noGrp="1"/>
          </p:cNvSpPr>
          <p:nvPr>
            <p:ph type="body" sz="quarter" idx="14"/>
          </p:nvPr>
        </p:nvSpPr>
        <p:spPr>
          <a:xfrm>
            <a:off x="6262490" y="2038744"/>
            <a:ext cx="5438244" cy="4493228"/>
          </a:xfrm>
        </p:spPr>
        <p:txBody>
          <a:bodyPr/>
          <a:lstStyle/>
          <a:p>
            <a:pPr marL="285750" indent="-285750">
              <a:buFont typeface="Arial" panose="020B0604020202020204" pitchFamily="34" charset="0"/>
              <a:buChar char="•"/>
            </a:pPr>
            <a:r>
              <a:rPr lang="en-US" sz="1400" dirty="0">
                <a:effectLst/>
                <a:latin typeface="+mn-lt"/>
                <a:ea typeface="Calibri" panose="020F0502020204030204" pitchFamily="34" charset="0"/>
                <a:cs typeface="Times New Roman" panose="02020603050405020304" pitchFamily="18" charset="0"/>
              </a:rPr>
              <a:t>33.5% of submissions contained a structural error, with a total of 2381 structural errors detected (N=1240 students)</a:t>
            </a:r>
          </a:p>
          <a:p>
            <a:pPr marL="285750" indent="-285750">
              <a:buFont typeface="Arial" panose="020B0604020202020204" pitchFamily="34" charset="0"/>
              <a:buChar char="•"/>
            </a:pPr>
            <a:r>
              <a:rPr lang="en-US" sz="1400" dirty="0">
                <a:effectLst/>
                <a:latin typeface="+mn-lt"/>
                <a:ea typeface="Calibri" panose="020F0502020204030204" pitchFamily="34" charset="0"/>
                <a:cs typeface="Times New Roman" panose="02020603050405020304" pitchFamily="18" charset="0"/>
              </a:rPr>
              <a:t>44.7% of submissions previously contained errors (previous assignment without automated feedback, N=250)</a:t>
            </a:r>
            <a:endParaRPr lang="en-GB" b="1" dirty="0">
              <a:solidFill>
                <a:schemeClr val="tx1">
                  <a:lumMod val="90000"/>
                  <a:lumOff val="10000"/>
                </a:schemeClr>
              </a:solidFill>
            </a:endParaRPr>
          </a:p>
          <a:p>
            <a:pPr marL="285750" indent="-285750">
              <a:buFont typeface="Arial" panose="020B0604020202020204" pitchFamily="34" charset="0"/>
              <a:buChar char="•"/>
            </a:pPr>
            <a:r>
              <a:rPr lang="en-GB" dirty="0">
                <a:solidFill>
                  <a:schemeClr val="tx1">
                    <a:lumMod val="90000"/>
                    <a:lumOff val="10000"/>
                  </a:schemeClr>
                </a:solidFill>
              </a:rPr>
              <a:t>Many introduced extra structures and some other object-oriented design errors</a:t>
            </a:r>
          </a:p>
          <a:p>
            <a:pPr marL="285750" indent="-285750">
              <a:buFont typeface="Arial" panose="020B0604020202020204" pitchFamily="34" charset="0"/>
              <a:buChar char="•"/>
            </a:pPr>
            <a:r>
              <a:rPr lang="en-GB" dirty="0">
                <a:solidFill>
                  <a:schemeClr val="tx1">
                    <a:lumMod val="90000"/>
                    <a:lumOff val="10000"/>
                  </a:schemeClr>
                </a:solidFill>
              </a:rPr>
              <a:t>Several patterns in type errors we can identify</a:t>
            </a:r>
          </a:p>
          <a:p>
            <a:pPr marL="285750" indent="-285750">
              <a:buFont typeface="Arial" panose="020B0604020202020204" pitchFamily="34" charset="0"/>
              <a:buChar char="•"/>
            </a:pPr>
            <a:r>
              <a:rPr lang="en-GB" dirty="0">
                <a:solidFill>
                  <a:schemeClr val="tx1">
                    <a:lumMod val="90000"/>
                    <a:lumOff val="10000"/>
                  </a:schemeClr>
                </a:solidFill>
              </a:rPr>
              <a:t>Some patterns in naming errors, e.g.</a:t>
            </a:r>
          </a:p>
          <a:p>
            <a:pPr marL="971550" lvl="1" indent="-285750"/>
            <a:r>
              <a:rPr lang="en-GB" sz="1400" dirty="0">
                <a:solidFill>
                  <a:schemeClr val="tx1">
                    <a:lumMod val="90000"/>
                    <a:lumOff val="10000"/>
                  </a:schemeClr>
                </a:solidFill>
              </a:rPr>
              <a:t>Camel-case errors</a:t>
            </a:r>
          </a:p>
          <a:p>
            <a:pPr marL="971550" lvl="1" indent="-285750"/>
            <a:r>
              <a:rPr lang="en-GB" sz="1400" dirty="0">
                <a:solidFill>
                  <a:schemeClr val="tx1">
                    <a:lumMod val="90000"/>
                    <a:lumOff val="10000"/>
                  </a:schemeClr>
                </a:solidFill>
              </a:rPr>
              <a:t>Contractions / expansions of names, or adding words (elaborating)</a:t>
            </a:r>
          </a:p>
          <a:p>
            <a:pPr marL="971550" lvl="1" indent="-285750"/>
            <a:r>
              <a:rPr lang="en-GB" sz="1400" dirty="0">
                <a:solidFill>
                  <a:schemeClr val="tx1">
                    <a:lumMod val="90000"/>
                    <a:lumOff val="10000"/>
                  </a:schemeClr>
                </a:solidFill>
              </a:rPr>
              <a:t>Prefix (get / is / has) variations, including dropping the prefix</a:t>
            </a:r>
            <a:endParaRPr lang="en-GB" sz="1400" dirty="0"/>
          </a:p>
          <a:p>
            <a:pPr marL="285750" indent="-285750">
              <a:buFont typeface="Arial" panose="020B0604020202020204" pitchFamily="34" charset="0"/>
              <a:buChar char="•"/>
            </a:pPr>
            <a:endParaRPr lang="en-GB" b="1" dirty="0"/>
          </a:p>
        </p:txBody>
      </p:sp>
      <p:sp>
        <p:nvSpPr>
          <p:cNvPr id="4" name="Text Placeholder 3">
            <a:extLst>
              <a:ext uri="{FF2B5EF4-FFF2-40B4-BE49-F238E27FC236}">
                <a16:creationId xmlns:a16="http://schemas.microsoft.com/office/drawing/2014/main" id="{6E42E83A-57D5-1E25-2316-302A60B5B9A2}"/>
              </a:ext>
            </a:extLst>
          </p:cNvPr>
          <p:cNvSpPr>
            <a:spLocks noGrp="1"/>
          </p:cNvSpPr>
          <p:nvPr>
            <p:ph type="body" sz="quarter" idx="21"/>
          </p:nvPr>
        </p:nvSpPr>
        <p:spPr/>
        <p:txBody>
          <a:bodyPr/>
          <a:lstStyle/>
          <a:p>
            <a:r>
              <a:rPr lang="en-GB"/>
              <a:t>M250 2021J TMA01 structural errors</a:t>
            </a:r>
          </a:p>
        </p:txBody>
      </p:sp>
      <p:sp>
        <p:nvSpPr>
          <p:cNvPr id="5" name="Text Placeholder 4">
            <a:extLst>
              <a:ext uri="{FF2B5EF4-FFF2-40B4-BE49-F238E27FC236}">
                <a16:creationId xmlns:a16="http://schemas.microsoft.com/office/drawing/2014/main" id="{9C59B86A-2146-4BD3-3D45-0FF26A17CC05}"/>
              </a:ext>
            </a:extLst>
          </p:cNvPr>
          <p:cNvSpPr>
            <a:spLocks noGrp="1"/>
          </p:cNvSpPr>
          <p:nvPr>
            <p:ph type="body" sz="quarter" idx="22"/>
          </p:nvPr>
        </p:nvSpPr>
        <p:spPr/>
        <p:txBody>
          <a:bodyPr/>
          <a:lstStyle/>
          <a:p>
            <a:r>
              <a:rPr lang="en-GB" b="1"/>
              <a:t>Proportions due to different code structures</a:t>
            </a:r>
          </a:p>
        </p:txBody>
      </p:sp>
      <p:graphicFrame>
        <p:nvGraphicFramePr>
          <p:cNvPr id="2" name="Chart 1">
            <a:extLst>
              <a:ext uri="{FF2B5EF4-FFF2-40B4-BE49-F238E27FC236}">
                <a16:creationId xmlns:a16="http://schemas.microsoft.com/office/drawing/2014/main" id="{3DCF74ED-AB42-04EF-F3F0-9E55F4EB3A9A}"/>
              </a:ext>
            </a:extLst>
          </p:cNvPr>
          <p:cNvGraphicFramePr/>
          <p:nvPr>
            <p:extLst>
              <p:ext uri="{D42A27DB-BD31-4B8C-83A1-F6EECF244321}">
                <p14:modId xmlns:p14="http://schemas.microsoft.com/office/powerpoint/2010/main" val="334954063"/>
              </p:ext>
            </p:extLst>
          </p:nvPr>
        </p:nvGraphicFramePr>
        <p:xfrm>
          <a:off x="112702" y="2038744"/>
          <a:ext cx="5438244" cy="42652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3015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63D6D2C-E891-C043-EC13-5D7C5E9C9D41}"/>
              </a:ext>
            </a:extLst>
          </p:cNvPr>
          <p:cNvSpPr>
            <a:spLocks noGrp="1"/>
          </p:cNvSpPr>
          <p:nvPr>
            <p:ph type="body" sz="quarter" idx="21"/>
          </p:nvPr>
        </p:nvSpPr>
        <p:spPr>
          <a:xfrm>
            <a:off x="413914" y="404664"/>
            <a:ext cx="10931747" cy="497161"/>
          </a:xfrm>
        </p:spPr>
        <p:txBody>
          <a:bodyPr/>
          <a:lstStyle/>
          <a:p>
            <a:r>
              <a:rPr lang="en-GB"/>
              <a:t>Example of unit-test incompatibility with student code</a:t>
            </a:r>
          </a:p>
        </p:txBody>
      </p:sp>
      <p:graphicFrame>
        <p:nvGraphicFramePr>
          <p:cNvPr id="2" name="Table 4">
            <a:extLst>
              <a:ext uri="{FF2B5EF4-FFF2-40B4-BE49-F238E27FC236}">
                <a16:creationId xmlns:a16="http://schemas.microsoft.com/office/drawing/2014/main" id="{78C971B1-96FC-5E97-61EF-70C4FE9F232A}"/>
              </a:ext>
            </a:extLst>
          </p:cNvPr>
          <p:cNvGraphicFramePr>
            <a:graphicFrameLocks/>
          </p:cNvGraphicFramePr>
          <p:nvPr>
            <p:extLst>
              <p:ext uri="{D42A27DB-BD31-4B8C-83A1-F6EECF244321}">
                <p14:modId xmlns:p14="http://schemas.microsoft.com/office/powerpoint/2010/main" val="3568744854"/>
              </p:ext>
            </p:extLst>
          </p:nvPr>
        </p:nvGraphicFramePr>
        <p:xfrm>
          <a:off x="204186" y="1162976"/>
          <a:ext cx="11673759" cy="4389120"/>
        </p:xfrm>
        <a:graphic>
          <a:graphicData uri="http://schemas.openxmlformats.org/drawingml/2006/table">
            <a:tbl>
              <a:tblPr firstRow="1" bandRow="1">
                <a:tableStyleId>{5C22544A-7EE6-4342-B048-85BDC9FD1C3A}</a:tableStyleId>
              </a:tblPr>
              <a:tblGrid>
                <a:gridCol w="3577701">
                  <a:extLst>
                    <a:ext uri="{9D8B030D-6E8A-4147-A177-3AD203B41FA5}">
                      <a16:colId xmlns:a16="http://schemas.microsoft.com/office/drawing/2014/main" val="641474600"/>
                    </a:ext>
                  </a:extLst>
                </a:gridCol>
                <a:gridCol w="4204805">
                  <a:extLst>
                    <a:ext uri="{9D8B030D-6E8A-4147-A177-3AD203B41FA5}">
                      <a16:colId xmlns:a16="http://schemas.microsoft.com/office/drawing/2014/main" val="3764001771"/>
                    </a:ext>
                  </a:extLst>
                </a:gridCol>
                <a:gridCol w="3891253">
                  <a:extLst>
                    <a:ext uri="{9D8B030D-6E8A-4147-A177-3AD203B41FA5}">
                      <a16:colId xmlns:a16="http://schemas.microsoft.com/office/drawing/2014/main" val="508147970"/>
                    </a:ext>
                  </a:extLst>
                </a:gridCol>
              </a:tblGrid>
              <a:tr h="498322">
                <a:tc>
                  <a:txBody>
                    <a:bodyPr/>
                    <a:lstStyle/>
                    <a:p>
                      <a:r>
                        <a:rPr lang="en-GB"/>
                        <a:t>Unit test</a:t>
                      </a:r>
                    </a:p>
                  </a:txBody>
                  <a:tcPr/>
                </a:tc>
                <a:tc>
                  <a:txBody>
                    <a:bodyPr/>
                    <a:lstStyle/>
                    <a:p>
                      <a:r>
                        <a:rPr lang="en-GB"/>
                        <a:t>Student’s code</a:t>
                      </a:r>
                    </a:p>
                  </a:txBody>
                  <a:tcPr/>
                </a:tc>
                <a:tc>
                  <a:txBody>
                    <a:bodyPr/>
                    <a:lstStyle/>
                    <a:p>
                      <a:r>
                        <a:rPr lang="en-GB"/>
                        <a:t>Typical compiler error message  for first issue</a:t>
                      </a:r>
                    </a:p>
                  </a:txBody>
                  <a:tcPr/>
                </a:tc>
                <a:extLst>
                  <a:ext uri="{0D108BD9-81ED-4DB2-BD59-A6C34878D82A}">
                    <a16:rowId xmlns:a16="http://schemas.microsoft.com/office/drawing/2014/main" val="1093432171"/>
                  </a:ext>
                </a:extLst>
              </a:tr>
              <a:tr h="3274687">
                <a:tc>
                  <a:txBody>
                    <a:bodyPr/>
                    <a:lstStyle/>
                    <a:p>
                      <a:r>
                        <a:rPr lang="en-GB">
                          <a:latin typeface="Courier New" panose="02070309020205020404" pitchFamily="49" charset="0"/>
                          <a:cs typeface="Courier New" panose="02070309020205020404" pitchFamily="49" charset="0"/>
                        </a:rPr>
                        <a:t>Book b = new Book();</a:t>
                      </a:r>
                    </a:p>
                    <a:p>
                      <a:endParaRPr lang="en-GB">
                        <a:latin typeface="Courier New" panose="02070309020205020404" pitchFamily="49" charset="0"/>
                        <a:cs typeface="Courier New" panose="02070309020205020404" pitchFamily="49" charset="0"/>
                      </a:endParaRPr>
                    </a:p>
                    <a:p>
                      <a:r>
                        <a:rPr lang="en-GB">
                          <a:latin typeface="Courier New" panose="02070309020205020404" pitchFamily="49" charset="0"/>
                          <a:cs typeface="Courier New" panose="02070309020205020404" pitchFamily="49" charset="0"/>
                        </a:rPr>
                        <a:t>System.out.println(b.getId());</a:t>
                      </a:r>
                    </a:p>
                  </a:txBody>
                  <a:tcPr/>
                </a:tc>
                <a:tc>
                  <a:txBody>
                    <a:bodyPr/>
                    <a:lstStyle/>
                    <a:p>
                      <a:r>
                        <a:rPr lang="en-GB">
                          <a:latin typeface="Courier New" panose="02070309020205020404" pitchFamily="49" charset="0"/>
                          <a:cs typeface="Courier New" panose="02070309020205020404" pitchFamily="49" charset="0"/>
                        </a:rPr>
                        <a:t>class </a:t>
                      </a:r>
                      <a:r>
                        <a:rPr lang="en-GB">
                          <a:solidFill>
                            <a:srgbClr val="FF0000"/>
                          </a:solidFill>
                          <a:latin typeface="Courier New" panose="02070309020205020404" pitchFamily="49" charset="0"/>
                          <a:cs typeface="Courier New" panose="02070309020205020404" pitchFamily="49" charset="0"/>
                        </a:rPr>
                        <a:t>b</a:t>
                      </a:r>
                      <a:r>
                        <a:rPr lang="en-GB">
                          <a:latin typeface="Courier New" panose="02070309020205020404" pitchFamily="49" charset="0"/>
                          <a:cs typeface="Courier New" panose="02070309020205020404" pitchFamily="49" charset="0"/>
                        </a:rPr>
                        <a:t>ook {</a:t>
                      </a:r>
                    </a:p>
                    <a:p>
                      <a:r>
                        <a:rPr lang="en-GB">
                          <a:latin typeface="Courier New" panose="02070309020205020404" pitchFamily="49" charset="0"/>
                          <a:cs typeface="Courier New" panose="02070309020205020404" pitchFamily="49" charset="0"/>
                        </a:rPr>
                        <a:t>    String id = "a1234";</a:t>
                      </a:r>
                    </a:p>
                    <a:p>
                      <a:endParaRPr lang="en-GB">
                        <a:latin typeface="Courier New" panose="02070309020205020404" pitchFamily="49" charset="0"/>
                        <a:cs typeface="Courier New" panose="02070309020205020404" pitchFamily="49" charset="0"/>
                      </a:endParaRPr>
                    </a:p>
                    <a:p>
                      <a:r>
                        <a:rPr lang="en-GB">
                          <a:latin typeface="Courier New" panose="02070309020205020404" pitchFamily="49" charset="0"/>
                          <a:cs typeface="Courier New" panose="02070309020205020404" pitchFamily="49" charset="0"/>
                        </a:rPr>
                        <a:t>    public String </a:t>
                      </a:r>
                      <a:r>
                        <a:rPr lang="en-GB">
                          <a:solidFill>
                            <a:srgbClr val="FF0000"/>
                          </a:solidFill>
                          <a:latin typeface="Courier New" panose="02070309020205020404" pitchFamily="49" charset="0"/>
                          <a:cs typeface="Courier New" panose="02070309020205020404" pitchFamily="49" charset="0"/>
                        </a:rPr>
                        <a:t>G</a:t>
                      </a:r>
                      <a:r>
                        <a:rPr lang="en-GB">
                          <a:latin typeface="Courier New" panose="02070309020205020404" pitchFamily="49" charset="0"/>
                          <a:cs typeface="Courier New" panose="02070309020205020404" pitchFamily="49" charset="0"/>
                        </a:rPr>
                        <a:t>etId() {</a:t>
                      </a:r>
                      <a:br>
                        <a:rPr lang="en-GB">
                          <a:latin typeface="Courier New" panose="02070309020205020404" pitchFamily="49" charset="0"/>
                          <a:cs typeface="Courier New" panose="02070309020205020404" pitchFamily="49" charset="0"/>
                        </a:rPr>
                      </a:br>
                      <a:r>
                        <a:rPr lang="en-GB">
                          <a:latin typeface="Courier New" panose="02070309020205020404" pitchFamily="49" charset="0"/>
                          <a:cs typeface="Courier New" panose="02070309020205020404" pitchFamily="49" charset="0"/>
                        </a:rPr>
                        <a:t>         return id;</a:t>
                      </a:r>
                      <a:br>
                        <a:rPr lang="en-GB">
                          <a:latin typeface="Courier New" panose="02070309020205020404" pitchFamily="49" charset="0"/>
                          <a:cs typeface="Courier New" panose="02070309020205020404" pitchFamily="49" charset="0"/>
                        </a:rPr>
                      </a:br>
                      <a:r>
                        <a:rPr lang="en-GB">
                          <a:latin typeface="Courier New" panose="02070309020205020404" pitchFamily="49" charset="0"/>
                          <a:cs typeface="Courier New" panose="02070309020205020404" pitchFamily="49" charset="0"/>
                        </a:rPr>
                        <a:t>    }</a:t>
                      </a:r>
                    </a:p>
                    <a:p>
                      <a:r>
                        <a:rPr lang="en-GB">
                          <a:latin typeface="Courier New" panose="02070309020205020404" pitchFamily="49" charset="0"/>
                          <a:cs typeface="Courier New" panose="02070309020205020404" pitchFamily="49" charset="0"/>
                        </a:rPr>
                        <a:t>}</a:t>
                      </a:r>
                    </a:p>
                  </a:txBody>
                  <a:tcPr/>
                </a:tc>
                <a:tc>
                  <a:txBody>
                    <a:bodyPr/>
                    <a:lstStyle/>
                    <a:p>
                      <a:r>
                        <a:rPr lang="en-GB" sz="1600" i="1"/>
                        <a:t>Test.java:11: error: cannot find symbol</a:t>
                      </a:r>
                    </a:p>
                    <a:p>
                      <a:r>
                        <a:rPr lang="en-GB" sz="1600" i="1"/>
                        <a:t>        Book b = new Book();</a:t>
                      </a:r>
                    </a:p>
                    <a:p>
                      <a:r>
                        <a:rPr lang="en-GB" sz="1600" i="1"/>
                        <a:t>       ^</a:t>
                      </a:r>
                    </a:p>
                    <a:p>
                      <a:r>
                        <a:rPr lang="en-GB" sz="1600" i="1"/>
                        <a:t>  symbol:   class Book</a:t>
                      </a:r>
                    </a:p>
                    <a:p>
                      <a:r>
                        <a:rPr lang="en-GB" sz="1600" i="1"/>
                        <a:t>  location: class Test</a:t>
                      </a:r>
                    </a:p>
                    <a:p>
                      <a:endParaRPr lang="en-GB" sz="1600" i="1"/>
                    </a:p>
                    <a:p>
                      <a:r>
                        <a:rPr lang="en-GB" sz="1600" i="1"/>
                        <a:t>Test.java:11: error: cannot find symbol</a:t>
                      </a:r>
                    </a:p>
                    <a:p>
                      <a:r>
                        <a:rPr lang="en-GB" sz="1600" i="1"/>
                        <a:t>        Book b = new Book();</a:t>
                      </a:r>
                    </a:p>
                    <a:p>
                      <a:r>
                        <a:rPr lang="en-GB" sz="1600" i="1"/>
                        <a:t>                                ^</a:t>
                      </a:r>
                    </a:p>
                    <a:p>
                      <a:r>
                        <a:rPr lang="en-GB" sz="1600" i="1"/>
                        <a:t>  symbol:   class Book</a:t>
                      </a:r>
                    </a:p>
                    <a:p>
                      <a:r>
                        <a:rPr lang="en-GB" sz="1600" i="1"/>
                        <a:t>  location: class Test</a:t>
                      </a:r>
                    </a:p>
                    <a:p>
                      <a:endParaRPr lang="en-GB" sz="1600" i="1"/>
                    </a:p>
                    <a:p>
                      <a:r>
                        <a:rPr lang="en-GB" sz="1600" i="1"/>
                        <a:t>2 errors</a:t>
                      </a:r>
                    </a:p>
                  </a:txBody>
                  <a:tcPr/>
                </a:tc>
                <a:extLst>
                  <a:ext uri="{0D108BD9-81ED-4DB2-BD59-A6C34878D82A}">
                    <a16:rowId xmlns:a16="http://schemas.microsoft.com/office/drawing/2014/main" val="3943276684"/>
                  </a:ext>
                </a:extLst>
              </a:tr>
            </a:tbl>
          </a:graphicData>
        </a:graphic>
      </p:graphicFrame>
    </p:spTree>
    <p:extLst>
      <p:ext uri="{BB962C8B-B14F-4D97-AF65-F5344CB8AC3E}">
        <p14:creationId xmlns:p14="http://schemas.microsoft.com/office/powerpoint/2010/main" val="802559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D08C6EE-A253-DB00-6ADC-896A6F5D3CA2}"/>
              </a:ext>
            </a:extLst>
          </p:cNvPr>
          <p:cNvSpPr txBox="1">
            <a:spLocks noGrp="1"/>
          </p:cNvSpPr>
          <p:nvPr>
            <p:ph type="title" idx="4294967295"/>
          </p:nvPr>
        </p:nvSpPr>
        <p:spPr>
          <a:xfrm>
            <a:off x="0" y="-425450"/>
            <a:ext cx="10515600" cy="346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17</a:t>
            </a:r>
          </a:p>
        </p:txBody>
      </p:sp>
      <p:sp>
        <p:nvSpPr>
          <p:cNvPr id="14" name="Text Placeholder 13">
            <a:extLst>
              <a:ext uri="{FF2B5EF4-FFF2-40B4-BE49-F238E27FC236}">
                <a16:creationId xmlns:a16="http://schemas.microsoft.com/office/drawing/2014/main" id="{909E58D8-39FC-AF4F-D5C1-D3A75864E056}"/>
              </a:ext>
            </a:extLst>
          </p:cNvPr>
          <p:cNvSpPr>
            <a:spLocks noGrp="1"/>
          </p:cNvSpPr>
          <p:nvPr>
            <p:ph type="body" sz="quarter" idx="21"/>
          </p:nvPr>
        </p:nvSpPr>
        <p:spPr/>
        <p:txBody>
          <a:bodyPr/>
          <a:lstStyle/>
          <a:p>
            <a:r>
              <a:rPr lang="en-GB"/>
              <a:t>Structural checking process – transition matrices</a:t>
            </a:r>
          </a:p>
        </p:txBody>
      </p:sp>
      <p:graphicFrame>
        <p:nvGraphicFramePr>
          <p:cNvPr id="2" name="Table 1">
            <a:extLst>
              <a:ext uri="{FF2B5EF4-FFF2-40B4-BE49-F238E27FC236}">
                <a16:creationId xmlns:a16="http://schemas.microsoft.com/office/drawing/2014/main" id="{75376411-DA5D-5F16-8D02-1550052D3DB0}"/>
              </a:ext>
            </a:extLst>
          </p:cNvPr>
          <p:cNvGraphicFramePr>
            <a:graphicFrameLocks noGrp="1"/>
          </p:cNvGraphicFramePr>
          <p:nvPr>
            <p:extLst>
              <p:ext uri="{D42A27DB-BD31-4B8C-83A1-F6EECF244321}">
                <p14:modId xmlns:p14="http://schemas.microsoft.com/office/powerpoint/2010/main" val="3606104001"/>
              </p:ext>
            </p:extLst>
          </p:nvPr>
        </p:nvGraphicFramePr>
        <p:xfrm>
          <a:off x="537883" y="1312434"/>
          <a:ext cx="10766700" cy="3670700"/>
        </p:xfrm>
        <a:graphic>
          <a:graphicData uri="http://schemas.openxmlformats.org/drawingml/2006/table">
            <a:tbl>
              <a:tblPr firstRow="1" firstCol="1" bandRow="1">
                <a:tableStyleId>{5C22544A-7EE6-4342-B048-85BDC9FD1C3A}</a:tableStyleId>
              </a:tblPr>
              <a:tblGrid>
                <a:gridCol w="1196300">
                  <a:extLst>
                    <a:ext uri="{9D8B030D-6E8A-4147-A177-3AD203B41FA5}">
                      <a16:colId xmlns:a16="http://schemas.microsoft.com/office/drawing/2014/main" val="3309606262"/>
                    </a:ext>
                  </a:extLst>
                </a:gridCol>
                <a:gridCol w="1196300">
                  <a:extLst>
                    <a:ext uri="{9D8B030D-6E8A-4147-A177-3AD203B41FA5}">
                      <a16:colId xmlns:a16="http://schemas.microsoft.com/office/drawing/2014/main" val="237518057"/>
                    </a:ext>
                  </a:extLst>
                </a:gridCol>
                <a:gridCol w="1196300">
                  <a:extLst>
                    <a:ext uri="{9D8B030D-6E8A-4147-A177-3AD203B41FA5}">
                      <a16:colId xmlns:a16="http://schemas.microsoft.com/office/drawing/2014/main" val="3965162966"/>
                    </a:ext>
                  </a:extLst>
                </a:gridCol>
                <a:gridCol w="1196300">
                  <a:extLst>
                    <a:ext uri="{9D8B030D-6E8A-4147-A177-3AD203B41FA5}">
                      <a16:colId xmlns:a16="http://schemas.microsoft.com/office/drawing/2014/main" val="2862446505"/>
                    </a:ext>
                  </a:extLst>
                </a:gridCol>
                <a:gridCol w="1196300">
                  <a:extLst>
                    <a:ext uri="{9D8B030D-6E8A-4147-A177-3AD203B41FA5}">
                      <a16:colId xmlns:a16="http://schemas.microsoft.com/office/drawing/2014/main" val="1669416108"/>
                    </a:ext>
                  </a:extLst>
                </a:gridCol>
                <a:gridCol w="1196300">
                  <a:extLst>
                    <a:ext uri="{9D8B030D-6E8A-4147-A177-3AD203B41FA5}">
                      <a16:colId xmlns:a16="http://schemas.microsoft.com/office/drawing/2014/main" val="2305933323"/>
                    </a:ext>
                  </a:extLst>
                </a:gridCol>
                <a:gridCol w="1196300">
                  <a:extLst>
                    <a:ext uri="{9D8B030D-6E8A-4147-A177-3AD203B41FA5}">
                      <a16:colId xmlns:a16="http://schemas.microsoft.com/office/drawing/2014/main" val="615541895"/>
                    </a:ext>
                  </a:extLst>
                </a:gridCol>
                <a:gridCol w="1196300">
                  <a:extLst>
                    <a:ext uri="{9D8B030D-6E8A-4147-A177-3AD203B41FA5}">
                      <a16:colId xmlns:a16="http://schemas.microsoft.com/office/drawing/2014/main" val="3184039397"/>
                    </a:ext>
                  </a:extLst>
                </a:gridCol>
                <a:gridCol w="1196300">
                  <a:extLst>
                    <a:ext uri="{9D8B030D-6E8A-4147-A177-3AD203B41FA5}">
                      <a16:colId xmlns:a16="http://schemas.microsoft.com/office/drawing/2014/main" val="4188349339"/>
                    </a:ext>
                  </a:extLst>
                </a:gridCol>
              </a:tblGrid>
              <a:tr h="917675">
                <a:tc gridSpan="3">
                  <a:txBody>
                    <a:bodyPr/>
                    <a:lstStyle/>
                    <a:p>
                      <a:pPr algn="just">
                        <a:lnSpc>
                          <a:spcPct val="110000"/>
                        </a:lnSpc>
                      </a:pPr>
                      <a:r>
                        <a:rPr lang="en-US" sz="1800">
                          <a:effectLst/>
                        </a:rPr>
                        <a:t>Assignment 1</a:t>
                      </a:r>
                      <a:endParaRPr lang="en-GB" sz="1800">
                        <a:effectLst/>
                        <a:latin typeface="Linux Libertine"/>
                        <a:ea typeface="Calibri" panose="020F0502020204030204" pitchFamily="34" charset="0"/>
                        <a:cs typeface="Times New Roman" panose="02020603050405020304" pitchFamily="18" charset="0"/>
                      </a:endParaRPr>
                    </a:p>
                  </a:txBody>
                  <a:tcPr marL="68580" marR="68580" marT="0" marB="0">
                    <a:solidFill>
                      <a:schemeClr val="tx1"/>
                    </a:solidFill>
                  </a:tcPr>
                </a:tc>
                <a:tc hMerge="1">
                  <a:txBody>
                    <a:bodyPr/>
                    <a:lstStyle/>
                    <a:p>
                      <a:endParaRPr lang="en-GB"/>
                    </a:p>
                  </a:txBody>
                  <a:tcPr/>
                </a:tc>
                <a:tc hMerge="1">
                  <a:txBody>
                    <a:bodyPr/>
                    <a:lstStyle/>
                    <a:p>
                      <a:endParaRPr lang="en-GB"/>
                    </a:p>
                  </a:txBody>
                  <a:tcPr/>
                </a:tc>
                <a:tc gridSpan="3">
                  <a:txBody>
                    <a:bodyPr/>
                    <a:lstStyle/>
                    <a:p>
                      <a:pPr algn="just">
                        <a:lnSpc>
                          <a:spcPct val="110000"/>
                        </a:lnSpc>
                      </a:pPr>
                      <a:r>
                        <a:rPr lang="en-US" sz="1800">
                          <a:effectLst/>
                        </a:rPr>
                        <a:t>Assignment 2</a:t>
                      </a:r>
                      <a:endParaRPr lang="en-GB" sz="1800">
                        <a:effectLst/>
                        <a:latin typeface="Linux Libertine"/>
                        <a:ea typeface="Calibri" panose="020F0502020204030204" pitchFamily="34" charset="0"/>
                        <a:cs typeface="Times New Roman" panose="02020603050405020304" pitchFamily="18" charset="0"/>
                      </a:endParaRPr>
                    </a:p>
                  </a:txBody>
                  <a:tcPr marL="68580" marR="68580" marT="0" marB="0">
                    <a:solidFill>
                      <a:schemeClr val="tx1"/>
                    </a:solidFill>
                  </a:tcPr>
                </a:tc>
                <a:tc hMerge="1">
                  <a:txBody>
                    <a:bodyPr/>
                    <a:lstStyle/>
                    <a:p>
                      <a:endParaRPr lang="en-GB"/>
                    </a:p>
                  </a:txBody>
                  <a:tcPr/>
                </a:tc>
                <a:tc hMerge="1">
                  <a:txBody>
                    <a:bodyPr/>
                    <a:lstStyle/>
                    <a:p>
                      <a:endParaRPr lang="en-GB"/>
                    </a:p>
                  </a:txBody>
                  <a:tcPr/>
                </a:tc>
                <a:tc gridSpan="3">
                  <a:txBody>
                    <a:bodyPr/>
                    <a:lstStyle/>
                    <a:p>
                      <a:pPr algn="just">
                        <a:lnSpc>
                          <a:spcPct val="110000"/>
                        </a:lnSpc>
                      </a:pPr>
                      <a:r>
                        <a:rPr lang="en-US" sz="1800">
                          <a:effectLst/>
                        </a:rPr>
                        <a:t>Assignment 3</a:t>
                      </a:r>
                      <a:endParaRPr lang="en-GB" sz="1800">
                        <a:effectLst/>
                        <a:latin typeface="Linux Libertine"/>
                        <a:ea typeface="Calibri" panose="020F0502020204030204" pitchFamily="34" charset="0"/>
                        <a:cs typeface="Times New Roman" panose="02020603050405020304" pitchFamily="18" charset="0"/>
                      </a:endParaRPr>
                    </a:p>
                  </a:txBody>
                  <a:tcPr marL="68580" marR="68580" marT="0" marB="0">
                    <a:solidFill>
                      <a:schemeClr val="tx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54183358"/>
                  </a:ext>
                </a:extLst>
              </a:tr>
              <a:tr h="917675">
                <a:tc>
                  <a:txBody>
                    <a:bodyPr/>
                    <a:lstStyle/>
                    <a:p>
                      <a:pPr algn="just">
                        <a:lnSpc>
                          <a:spcPct val="110000"/>
                        </a:lnSpc>
                      </a:pPr>
                      <a:r>
                        <a:rPr lang="en-US" sz="1800">
                          <a:effectLst/>
                        </a:rPr>
                        <a:t> </a:t>
                      </a:r>
                      <a:endParaRPr lang="en-GB" sz="1800">
                        <a:effectLst/>
                        <a:latin typeface="Linux Libertine"/>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just">
                        <a:lnSpc>
                          <a:spcPct val="110000"/>
                        </a:lnSpc>
                      </a:pPr>
                      <a:r>
                        <a:rPr lang="en-US" sz="1800" b="1" i="1">
                          <a:solidFill>
                            <a:schemeClr val="bg2"/>
                          </a:solidFill>
                          <a:effectLst/>
                        </a:rPr>
                        <a:t>S</a:t>
                      </a:r>
                      <a:endParaRPr lang="en-GB" sz="1800" b="1" i="1">
                        <a:solidFill>
                          <a:schemeClr val="bg2"/>
                        </a:solidFill>
                        <a:effectLst/>
                        <a:latin typeface="Linux Libertine"/>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just">
                        <a:lnSpc>
                          <a:spcPct val="110000"/>
                        </a:lnSpc>
                      </a:pPr>
                      <a:r>
                        <a:rPr lang="en-US" sz="1800" b="1" i="1">
                          <a:solidFill>
                            <a:schemeClr val="bg2"/>
                          </a:solidFill>
                          <a:effectLst/>
                        </a:rPr>
                        <a:t>F</a:t>
                      </a:r>
                      <a:endParaRPr lang="en-GB" sz="1800" b="1" i="1">
                        <a:solidFill>
                          <a:schemeClr val="bg2"/>
                        </a:solidFill>
                        <a:effectLst/>
                        <a:latin typeface="Linux Libertine"/>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just">
                        <a:lnSpc>
                          <a:spcPct val="110000"/>
                        </a:lnSpc>
                      </a:pPr>
                      <a:r>
                        <a:rPr lang="en-US" sz="1800" b="1" i="1">
                          <a:solidFill>
                            <a:schemeClr val="bg2"/>
                          </a:solidFill>
                          <a:effectLst/>
                        </a:rPr>
                        <a:t> </a:t>
                      </a:r>
                      <a:endParaRPr lang="en-GB" sz="1800" b="1" i="1">
                        <a:solidFill>
                          <a:schemeClr val="bg2"/>
                        </a:solidFill>
                        <a:effectLst/>
                        <a:latin typeface="Linux Libertine"/>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just">
                        <a:lnSpc>
                          <a:spcPct val="110000"/>
                        </a:lnSpc>
                      </a:pPr>
                      <a:r>
                        <a:rPr lang="en-US" sz="1800" b="1" i="1">
                          <a:solidFill>
                            <a:schemeClr val="bg2"/>
                          </a:solidFill>
                          <a:effectLst/>
                        </a:rPr>
                        <a:t>S</a:t>
                      </a:r>
                      <a:endParaRPr lang="en-GB" sz="1800" b="1" i="1">
                        <a:solidFill>
                          <a:schemeClr val="bg2"/>
                        </a:solidFill>
                        <a:effectLst/>
                        <a:latin typeface="Linux Libertine"/>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just">
                        <a:lnSpc>
                          <a:spcPct val="110000"/>
                        </a:lnSpc>
                      </a:pPr>
                      <a:r>
                        <a:rPr lang="en-US" sz="1800" b="1" i="1">
                          <a:solidFill>
                            <a:schemeClr val="bg2"/>
                          </a:solidFill>
                          <a:effectLst/>
                        </a:rPr>
                        <a:t>F</a:t>
                      </a:r>
                      <a:endParaRPr lang="en-GB" sz="1800" b="1" i="1">
                        <a:solidFill>
                          <a:schemeClr val="bg2"/>
                        </a:solidFill>
                        <a:effectLst/>
                        <a:latin typeface="Linux Libertine"/>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just">
                        <a:lnSpc>
                          <a:spcPct val="110000"/>
                        </a:lnSpc>
                      </a:pPr>
                      <a:r>
                        <a:rPr lang="en-US" sz="1800" b="1" i="1">
                          <a:solidFill>
                            <a:schemeClr val="bg2"/>
                          </a:solidFill>
                          <a:effectLst/>
                        </a:rPr>
                        <a:t> </a:t>
                      </a:r>
                      <a:endParaRPr lang="en-GB" sz="1800" b="1" i="1">
                        <a:solidFill>
                          <a:schemeClr val="bg2"/>
                        </a:solidFill>
                        <a:effectLst/>
                        <a:latin typeface="Linux Libertine"/>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just">
                        <a:lnSpc>
                          <a:spcPct val="110000"/>
                        </a:lnSpc>
                      </a:pPr>
                      <a:r>
                        <a:rPr lang="en-US" sz="1800" b="1" i="1">
                          <a:solidFill>
                            <a:schemeClr val="bg2"/>
                          </a:solidFill>
                          <a:effectLst/>
                        </a:rPr>
                        <a:t>S</a:t>
                      </a:r>
                      <a:endParaRPr lang="en-GB" sz="1800" b="1" i="1">
                        <a:solidFill>
                          <a:schemeClr val="bg2"/>
                        </a:solidFill>
                        <a:effectLst/>
                        <a:latin typeface="Linux Libertine"/>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just">
                        <a:lnSpc>
                          <a:spcPct val="110000"/>
                        </a:lnSpc>
                      </a:pPr>
                      <a:r>
                        <a:rPr lang="en-US" sz="1800" b="1" i="1">
                          <a:solidFill>
                            <a:schemeClr val="bg2"/>
                          </a:solidFill>
                          <a:effectLst/>
                        </a:rPr>
                        <a:t>F</a:t>
                      </a:r>
                      <a:endParaRPr lang="en-GB" sz="1800" b="1" i="1">
                        <a:solidFill>
                          <a:schemeClr val="bg2"/>
                        </a:solidFill>
                        <a:effectLst/>
                        <a:latin typeface="Linux Libertine"/>
                        <a:ea typeface="Calibri" panose="020F0502020204030204" pitchFamily="34" charset="0"/>
                        <a:cs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1067957073"/>
                  </a:ext>
                </a:extLst>
              </a:tr>
              <a:tr h="917675">
                <a:tc>
                  <a:txBody>
                    <a:bodyPr/>
                    <a:lstStyle/>
                    <a:p>
                      <a:pPr algn="just">
                        <a:lnSpc>
                          <a:spcPct val="110000"/>
                        </a:lnSpc>
                      </a:pPr>
                      <a:r>
                        <a:rPr lang="en-US" sz="1800" i="1">
                          <a:effectLst/>
                        </a:rPr>
                        <a:t>S</a:t>
                      </a:r>
                      <a:endParaRPr lang="en-GB" sz="1800" i="1">
                        <a:effectLst/>
                        <a:latin typeface="Linux Libertine"/>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just">
                        <a:lnSpc>
                          <a:spcPct val="110000"/>
                        </a:lnSpc>
                      </a:pPr>
                      <a:r>
                        <a:rPr lang="en-US" sz="1800">
                          <a:effectLst/>
                        </a:rPr>
                        <a:t>0.32</a:t>
                      </a:r>
                      <a:endParaRPr lang="en-GB" sz="1800">
                        <a:effectLst/>
                        <a:latin typeface="Linux Libertine"/>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0000"/>
                        </a:lnSpc>
                      </a:pPr>
                      <a:r>
                        <a:rPr lang="en-US" sz="1800">
                          <a:effectLst/>
                        </a:rPr>
                        <a:t>0.68</a:t>
                      </a:r>
                      <a:endParaRPr lang="en-GB" sz="1800">
                        <a:effectLst/>
                        <a:latin typeface="Linux Libertine"/>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0000"/>
                        </a:lnSpc>
                      </a:pPr>
                      <a:r>
                        <a:rPr lang="en-US" sz="1800" b="1" i="1">
                          <a:solidFill>
                            <a:schemeClr val="bg2"/>
                          </a:solidFill>
                          <a:effectLst/>
                        </a:rPr>
                        <a:t>S</a:t>
                      </a:r>
                      <a:endParaRPr lang="en-GB" sz="1800" b="1" i="1">
                        <a:solidFill>
                          <a:schemeClr val="bg2"/>
                        </a:solidFill>
                        <a:effectLst/>
                        <a:latin typeface="Linux Libertine"/>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just">
                        <a:lnSpc>
                          <a:spcPct val="110000"/>
                        </a:lnSpc>
                      </a:pPr>
                      <a:r>
                        <a:rPr lang="en-US" sz="1800">
                          <a:effectLst/>
                        </a:rPr>
                        <a:t>0.23</a:t>
                      </a:r>
                      <a:endParaRPr lang="en-GB" sz="1800">
                        <a:effectLst/>
                        <a:latin typeface="Linux Libertine"/>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0000"/>
                        </a:lnSpc>
                      </a:pPr>
                      <a:r>
                        <a:rPr lang="en-US" sz="1800">
                          <a:effectLst/>
                        </a:rPr>
                        <a:t>0.77</a:t>
                      </a:r>
                      <a:endParaRPr lang="en-GB" sz="1800">
                        <a:effectLst/>
                        <a:latin typeface="Linux Libertine"/>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0000"/>
                        </a:lnSpc>
                      </a:pPr>
                      <a:r>
                        <a:rPr lang="en-US" sz="1800" b="1" i="1">
                          <a:solidFill>
                            <a:schemeClr val="bg2"/>
                          </a:solidFill>
                          <a:effectLst/>
                        </a:rPr>
                        <a:t>S</a:t>
                      </a:r>
                      <a:endParaRPr lang="en-GB" sz="1800" b="1" i="1">
                        <a:solidFill>
                          <a:schemeClr val="bg2"/>
                        </a:solidFill>
                        <a:effectLst/>
                        <a:latin typeface="Linux Libertine"/>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just">
                        <a:lnSpc>
                          <a:spcPct val="110000"/>
                        </a:lnSpc>
                      </a:pPr>
                      <a:r>
                        <a:rPr lang="en-US" sz="1800">
                          <a:effectLst/>
                        </a:rPr>
                        <a:t>0.21</a:t>
                      </a:r>
                      <a:endParaRPr lang="en-GB" sz="1800">
                        <a:effectLst/>
                        <a:latin typeface="Linux Libertine"/>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0000"/>
                        </a:lnSpc>
                      </a:pPr>
                      <a:r>
                        <a:rPr lang="en-US" sz="1800">
                          <a:effectLst/>
                        </a:rPr>
                        <a:t>0.79</a:t>
                      </a:r>
                      <a:endParaRPr lang="en-GB" sz="1800">
                        <a:effectLst/>
                        <a:latin typeface="Linux Libertine"/>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9991615"/>
                  </a:ext>
                </a:extLst>
              </a:tr>
              <a:tr h="917675">
                <a:tc>
                  <a:txBody>
                    <a:bodyPr/>
                    <a:lstStyle/>
                    <a:p>
                      <a:pPr algn="just">
                        <a:lnSpc>
                          <a:spcPct val="110000"/>
                        </a:lnSpc>
                      </a:pPr>
                      <a:r>
                        <a:rPr lang="en-US" sz="1800" i="1">
                          <a:effectLst/>
                        </a:rPr>
                        <a:t>F</a:t>
                      </a:r>
                      <a:endParaRPr lang="en-GB" sz="1800" i="1">
                        <a:effectLst/>
                        <a:latin typeface="Linux Libertine"/>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just">
                        <a:lnSpc>
                          <a:spcPct val="110000"/>
                        </a:lnSpc>
                      </a:pPr>
                      <a:r>
                        <a:rPr lang="en-US" sz="1800">
                          <a:effectLst/>
                        </a:rPr>
                        <a:t>0.67</a:t>
                      </a:r>
                      <a:endParaRPr lang="en-GB" sz="1800">
                        <a:effectLst/>
                        <a:latin typeface="Linux Libertine"/>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0000"/>
                        </a:lnSpc>
                      </a:pPr>
                      <a:r>
                        <a:rPr lang="en-US" sz="1800">
                          <a:effectLst/>
                        </a:rPr>
                        <a:t>0.33</a:t>
                      </a:r>
                      <a:endParaRPr lang="en-GB" sz="1800">
                        <a:effectLst/>
                        <a:latin typeface="Linux Libertine"/>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0000"/>
                        </a:lnSpc>
                      </a:pPr>
                      <a:r>
                        <a:rPr lang="en-US" sz="1800" b="1" i="1">
                          <a:solidFill>
                            <a:schemeClr val="bg2"/>
                          </a:solidFill>
                          <a:effectLst/>
                        </a:rPr>
                        <a:t>F</a:t>
                      </a:r>
                      <a:endParaRPr lang="en-GB" sz="1800" b="1" i="1">
                        <a:solidFill>
                          <a:schemeClr val="bg2"/>
                        </a:solidFill>
                        <a:effectLst/>
                        <a:latin typeface="Linux Libertine"/>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just">
                        <a:lnSpc>
                          <a:spcPct val="110000"/>
                        </a:lnSpc>
                      </a:pPr>
                      <a:r>
                        <a:rPr lang="en-US" sz="1800">
                          <a:effectLst/>
                        </a:rPr>
                        <a:t>0.69</a:t>
                      </a:r>
                      <a:endParaRPr lang="en-GB" sz="1800">
                        <a:effectLst/>
                        <a:latin typeface="Linux Libertine"/>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0000"/>
                        </a:lnSpc>
                      </a:pPr>
                      <a:r>
                        <a:rPr lang="en-US" sz="1800">
                          <a:effectLst/>
                        </a:rPr>
                        <a:t>0.31</a:t>
                      </a:r>
                      <a:endParaRPr lang="en-GB" sz="1800">
                        <a:effectLst/>
                        <a:latin typeface="Linux Libertine"/>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0000"/>
                        </a:lnSpc>
                      </a:pPr>
                      <a:r>
                        <a:rPr lang="en-US" sz="1800" b="1" i="1">
                          <a:solidFill>
                            <a:schemeClr val="bg2"/>
                          </a:solidFill>
                          <a:effectLst/>
                        </a:rPr>
                        <a:t>F</a:t>
                      </a:r>
                      <a:endParaRPr lang="en-GB" sz="1800" b="1" i="1">
                        <a:solidFill>
                          <a:schemeClr val="bg2"/>
                        </a:solidFill>
                        <a:effectLst/>
                        <a:latin typeface="Linux Libertine"/>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just">
                        <a:lnSpc>
                          <a:spcPct val="110000"/>
                        </a:lnSpc>
                      </a:pPr>
                      <a:r>
                        <a:rPr lang="en-US" sz="1800">
                          <a:effectLst/>
                        </a:rPr>
                        <a:t>0.44</a:t>
                      </a:r>
                      <a:endParaRPr lang="en-GB" sz="1800">
                        <a:effectLst/>
                        <a:latin typeface="Linux Libertine"/>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0000"/>
                        </a:lnSpc>
                      </a:pPr>
                      <a:r>
                        <a:rPr lang="en-US" sz="1800">
                          <a:effectLst/>
                        </a:rPr>
                        <a:t>0.56</a:t>
                      </a:r>
                      <a:endParaRPr lang="en-GB" sz="1800">
                        <a:effectLst/>
                        <a:latin typeface="Linux Libertine"/>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2852034"/>
                  </a:ext>
                </a:extLst>
              </a:tr>
            </a:tbl>
          </a:graphicData>
        </a:graphic>
      </p:graphicFrame>
      <p:sp>
        <p:nvSpPr>
          <p:cNvPr id="6" name="TextBox 5">
            <a:extLst>
              <a:ext uri="{FF2B5EF4-FFF2-40B4-BE49-F238E27FC236}">
                <a16:creationId xmlns:a16="http://schemas.microsoft.com/office/drawing/2014/main" id="{B0A7FAAE-98CE-1D12-4DDB-F067FE9927EB}"/>
              </a:ext>
            </a:extLst>
          </p:cNvPr>
          <p:cNvSpPr txBox="1"/>
          <p:nvPr/>
        </p:nvSpPr>
        <p:spPr>
          <a:xfrm>
            <a:off x="537883" y="5421854"/>
            <a:ext cx="9628093" cy="1200329"/>
          </a:xfrm>
          <a:prstGeom prst="rect">
            <a:avLst/>
          </a:prstGeom>
          <a:noFill/>
        </p:spPr>
        <p:txBody>
          <a:bodyPr wrap="square" rtlCol="0">
            <a:spAutoFit/>
          </a:bodyPr>
          <a:lstStyle/>
          <a:p>
            <a:r>
              <a:rPr lang="en-GB" i="1"/>
              <a:t>S = Structural and compilation error feedback (Precheck)</a:t>
            </a:r>
          </a:p>
          <a:p>
            <a:r>
              <a:rPr lang="en-GB" i="1"/>
              <a:t>F = Functionality feedback (unit testing)</a:t>
            </a:r>
          </a:p>
          <a:p>
            <a:endParaRPr lang="en-GB" i="1"/>
          </a:p>
          <a:p>
            <a:r>
              <a:rPr lang="en-GB" i="1"/>
              <a:t>Showing transitions S-S, S-F, F-S, F-F</a:t>
            </a:r>
          </a:p>
        </p:txBody>
      </p:sp>
    </p:spTree>
    <p:extLst>
      <p:ext uri="{BB962C8B-B14F-4D97-AF65-F5344CB8AC3E}">
        <p14:creationId xmlns:p14="http://schemas.microsoft.com/office/powerpoint/2010/main" val="722829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0F2DBE-3417-6034-5923-23001245827B}"/>
              </a:ext>
            </a:extLst>
          </p:cNvPr>
          <p:cNvSpPr>
            <a:spLocks noGrp="1"/>
          </p:cNvSpPr>
          <p:nvPr>
            <p:ph type="body" sz="quarter" idx="14"/>
          </p:nvPr>
        </p:nvSpPr>
        <p:spPr>
          <a:xfrm>
            <a:off x="752244" y="1834349"/>
            <a:ext cx="5438244" cy="496800"/>
          </a:xfrm>
        </p:spPr>
        <p:txBody>
          <a:bodyPr/>
          <a:lstStyle/>
          <a:p>
            <a:r>
              <a:rPr lang="en-GB" b="1"/>
              <a:t>Ratio of OK compilations / number of steps</a:t>
            </a:r>
          </a:p>
        </p:txBody>
      </p:sp>
      <p:sp>
        <p:nvSpPr>
          <p:cNvPr id="4" name="Text Placeholder 3">
            <a:extLst>
              <a:ext uri="{FF2B5EF4-FFF2-40B4-BE49-F238E27FC236}">
                <a16:creationId xmlns:a16="http://schemas.microsoft.com/office/drawing/2014/main" id="{6E42E83A-57D5-1E25-2316-302A60B5B9A2}"/>
              </a:ext>
            </a:extLst>
          </p:cNvPr>
          <p:cNvSpPr>
            <a:spLocks noGrp="1"/>
          </p:cNvSpPr>
          <p:nvPr>
            <p:ph type="body" sz="quarter" idx="21"/>
          </p:nvPr>
        </p:nvSpPr>
        <p:spPr/>
        <p:txBody>
          <a:bodyPr/>
          <a:lstStyle/>
          <a:p>
            <a:r>
              <a:rPr lang="en-GB"/>
              <a:t>M250 2021J TMA01 Interactions</a:t>
            </a:r>
          </a:p>
        </p:txBody>
      </p:sp>
      <p:sp>
        <p:nvSpPr>
          <p:cNvPr id="5" name="Text Placeholder 4">
            <a:extLst>
              <a:ext uri="{FF2B5EF4-FFF2-40B4-BE49-F238E27FC236}">
                <a16:creationId xmlns:a16="http://schemas.microsoft.com/office/drawing/2014/main" id="{9C59B86A-2146-4BD3-3D45-0FF26A17CC05}"/>
              </a:ext>
            </a:extLst>
          </p:cNvPr>
          <p:cNvSpPr>
            <a:spLocks noGrp="1"/>
          </p:cNvSpPr>
          <p:nvPr>
            <p:ph type="body" sz="quarter" idx="22"/>
          </p:nvPr>
        </p:nvSpPr>
        <p:spPr/>
        <p:txBody>
          <a:bodyPr/>
          <a:lstStyle/>
          <a:p>
            <a:r>
              <a:rPr lang="en-GB"/>
              <a:t>Ratio of OK compilations by demographic</a:t>
            </a:r>
          </a:p>
        </p:txBody>
      </p:sp>
      <p:sp>
        <p:nvSpPr>
          <p:cNvPr id="8" name="TextBox 7">
            <a:extLst>
              <a:ext uri="{FF2B5EF4-FFF2-40B4-BE49-F238E27FC236}">
                <a16:creationId xmlns:a16="http://schemas.microsoft.com/office/drawing/2014/main" id="{F3228B47-2224-A364-C2AE-5059223F9F82}"/>
              </a:ext>
            </a:extLst>
          </p:cNvPr>
          <p:cNvSpPr txBox="1"/>
          <p:nvPr/>
        </p:nvSpPr>
        <p:spPr>
          <a:xfrm flipH="1">
            <a:off x="6803532" y="2007657"/>
            <a:ext cx="4937539" cy="4524315"/>
          </a:xfrm>
          <a:prstGeom prst="rect">
            <a:avLst/>
          </a:prstGeom>
          <a:noFill/>
        </p:spPr>
        <p:txBody>
          <a:bodyPr wrap="square" rtlCol="0">
            <a:spAutoFit/>
          </a:bodyPr>
          <a:lstStyle/>
          <a:p>
            <a:r>
              <a:rPr lang="en-GB" dirty="0">
                <a:solidFill>
                  <a:srgbClr val="FF0000"/>
                </a:solidFill>
              </a:rPr>
              <a:t>TMA01 comparison</a:t>
            </a:r>
          </a:p>
          <a:p>
            <a:endParaRPr lang="en-GB" b="1" dirty="0"/>
          </a:p>
          <a:p>
            <a:r>
              <a:rPr lang="en-GB" b="1" dirty="0"/>
              <a:t>T-test for different means of OK compilation ratio</a:t>
            </a:r>
          </a:p>
          <a:p>
            <a:endParaRPr lang="en-GB" b="1" dirty="0"/>
          </a:p>
          <a:p>
            <a:r>
              <a:rPr lang="en-GB" b="1" dirty="0">
                <a:highlight>
                  <a:srgbClr val="FFFF00"/>
                </a:highlight>
              </a:rPr>
              <a:t>Mean  = .72,  std dev. = .256   (N = 1251)</a:t>
            </a:r>
          </a:p>
          <a:p>
            <a:endParaRPr lang="en-GB" dirty="0"/>
          </a:p>
          <a:p>
            <a:r>
              <a:rPr lang="en-GB" b="1" dirty="0"/>
              <a:t>Female &lt; Male                    </a:t>
            </a:r>
            <a:r>
              <a:rPr lang="en-GB" dirty="0"/>
              <a:t>t = -4.881  p &lt; .001   </a:t>
            </a:r>
            <a:br>
              <a:rPr lang="en-GB" dirty="0"/>
            </a:br>
            <a:r>
              <a:rPr lang="en-GB" dirty="0"/>
              <a:t> .65 vs .74 </a:t>
            </a:r>
          </a:p>
          <a:p>
            <a:endParaRPr lang="en-GB" dirty="0"/>
          </a:p>
          <a:p>
            <a:r>
              <a:rPr lang="en-GB" b="1" dirty="0"/>
              <a:t>Low SES &lt;  Higher               </a:t>
            </a:r>
            <a:r>
              <a:rPr lang="en-GB" dirty="0"/>
              <a:t>t = 2.399   p = .017    </a:t>
            </a:r>
            <a:br>
              <a:rPr lang="en-GB" dirty="0"/>
            </a:br>
            <a:r>
              <a:rPr lang="en-GB" dirty="0"/>
              <a:t> .68, vs .73 </a:t>
            </a:r>
          </a:p>
          <a:p>
            <a:endParaRPr lang="en-GB" dirty="0"/>
          </a:p>
          <a:p>
            <a:r>
              <a:rPr lang="en-GB" b="1" dirty="0"/>
              <a:t>Disabled &lt; Not                     </a:t>
            </a:r>
            <a:r>
              <a:rPr lang="en-GB" dirty="0"/>
              <a:t>t = 2.313   p = .021    </a:t>
            </a:r>
          </a:p>
          <a:p>
            <a:r>
              <a:rPr lang="en-GB" dirty="0"/>
              <a:t> .69, vs .73 </a:t>
            </a:r>
          </a:p>
          <a:p>
            <a:endParaRPr lang="en-GB" dirty="0"/>
          </a:p>
          <a:p>
            <a:endParaRPr lang="en-GB" dirty="0"/>
          </a:p>
        </p:txBody>
      </p:sp>
      <p:pic>
        <p:nvPicPr>
          <p:cNvPr id="17" name="Picture 16">
            <a:extLst>
              <a:ext uri="{FF2B5EF4-FFF2-40B4-BE49-F238E27FC236}">
                <a16:creationId xmlns:a16="http://schemas.microsoft.com/office/drawing/2014/main" id="{2799658E-7267-C981-24E0-88B00A19375A}"/>
              </a:ext>
            </a:extLst>
          </p:cNvPr>
          <p:cNvPicPr>
            <a:picLocks noChangeAspect="1"/>
          </p:cNvPicPr>
          <p:nvPr/>
        </p:nvPicPr>
        <p:blipFill rotWithShape="1">
          <a:blip r:embed="rId3"/>
          <a:srcRect r="13583"/>
          <a:stretch/>
        </p:blipFill>
        <p:spPr>
          <a:xfrm>
            <a:off x="322146" y="2331149"/>
            <a:ext cx="5936414" cy="4050858"/>
          </a:xfrm>
          <a:prstGeom prst="rect">
            <a:avLst/>
          </a:prstGeom>
        </p:spPr>
      </p:pic>
    </p:spTree>
    <p:extLst>
      <p:ext uri="{BB962C8B-B14F-4D97-AF65-F5344CB8AC3E}">
        <p14:creationId xmlns:p14="http://schemas.microsoft.com/office/powerpoint/2010/main" val="517888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9424F2A-3804-FA6B-BFD2-E30C1D3A4440}"/>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a:t>
            </a:r>
          </a:p>
        </p:txBody>
      </p:sp>
      <p:sp>
        <p:nvSpPr>
          <p:cNvPr id="8" name="Text Placeholder 7">
            <a:extLst>
              <a:ext uri="{FF2B5EF4-FFF2-40B4-BE49-F238E27FC236}">
                <a16:creationId xmlns:a16="http://schemas.microsoft.com/office/drawing/2014/main" id="{0D42120B-7A11-9FBB-9201-8087371FA618}"/>
              </a:ext>
            </a:extLst>
          </p:cNvPr>
          <p:cNvSpPr>
            <a:spLocks noGrp="1"/>
          </p:cNvSpPr>
          <p:nvPr>
            <p:ph type="body" sz="quarter" idx="11"/>
          </p:nvPr>
        </p:nvSpPr>
        <p:spPr/>
        <p:txBody>
          <a:bodyPr/>
          <a:lstStyle/>
          <a:p>
            <a:r>
              <a:rPr lang="en-GB"/>
              <a:t>Impact on results</a:t>
            </a:r>
          </a:p>
        </p:txBody>
      </p:sp>
      <p:sp>
        <p:nvSpPr>
          <p:cNvPr id="9" name="Text Placeholder 8">
            <a:extLst>
              <a:ext uri="{FF2B5EF4-FFF2-40B4-BE49-F238E27FC236}">
                <a16:creationId xmlns:a16="http://schemas.microsoft.com/office/drawing/2014/main" id="{417D1F39-7B90-5489-AB65-600E4AF1377E}"/>
              </a:ext>
            </a:extLst>
          </p:cNvPr>
          <p:cNvSpPr>
            <a:spLocks noGrp="1"/>
          </p:cNvSpPr>
          <p:nvPr>
            <p:ph type="body" sz="quarter" idx="12"/>
          </p:nvPr>
        </p:nvSpPr>
        <p:spPr/>
        <p:txBody>
          <a:bodyPr/>
          <a:lstStyle/>
          <a:p>
            <a:r>
              <a:rPr lang="en-GB"/>
              <a:t>Useful...</a:t>
            </a:r>
          </a:p>
        </p:txBody>
      </p:sp>
      <p:sp>
        <p:nvSpPr>
          <p:cNvPr id="7" name="Picture Placeholder 6">
            <a:extLst>
              <a:ext uri="{FF2B5EF4-FFF2-40B4-BE49-F238E27FC236}">
                <a16:creationId xmlns:a16="http://schemas.microsoft.com/office/drawing/2014/main" id="{5771B116-A7D2-08C4-E243-B81918124F84}"/>
              </a:ext>
              <a:ext uri="{C183D7F6-B498-43B3-948B-1728B52AA6E4}">
                <adec:decorative xmlns:adec="http://schemas.microsoft.com/office/drawing/2017/decorative" val="1"/>
              </a:ext>
            </a:extLst>
          </p:cNvPr>
          <p:cNvSpPr>
            <a:spLocks noGrp="1"/>
          </p:cNvSpPr>
          <p:nvPr>
            <p:ph type="pic" sz="quarter" idx="10"/>
          </p:nvPr>
        </p:nvSpPr>
        <p:spPr/>
      </p:sp>
      <p:sp>
        <p:nvSpPr>
          <p:cNvPr id="10" name="Text Placeholder 9">
            <a:extLst>
              <a:ext uri="{FF2B5EF4-FFF2-40B4-BE49-F238E27FC236}">
                <a16:creationId xmlns:a16="http://schemas.microsoft.com/office/drawing/2014/main" id="{343FB805-1043-E0B7-4FE0-673C2D10A2E0}"/>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1934240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2E2D69-D451-D7D3-0ED7-5BB6DB056A4B}"/>
              </a:ext>
            </a:extLst>
          </p:cNvPr>
          <p:cNvSpPr>
            <a:spLocks noGrp="1"/>
          </p:cNvSpPr>
          <p:nvPr>
            <p:ph type="body" sz="quarter" idx="21"/>
          </p:nvPr>
        </p:nvSpPr>
        <p:spPr>
          <a:xfrm>
            <a:off x="413915" y="163013"/>
            <a:ext cx="11378035" cy="497161"/>
          </a:xfrm>
        </p:spPr>
        <p:txBody>
          <a:bodyPr/>
          <a:lstStyle/>
          <a:p>
            <a:r>
              <a:rPr lang="en-GB"/>
              <a:t>Grade distributions – testbed / non-testbed users (2021)</a:t>
            </a:r>
          </a:p>
        </p:txBody>
      </p:sp>
      <p:pic>
        <p:nvPicPr>
          <p:cNvPr id="2" name="Picture 1">
            <a:extLst>
              <a:ext uri="{FF2B5EF4-FFF2-40B4-BE49-F238E27FC236}">
                <a16:creationId xmlns:a16="http://schemas.microsoft.com/office/drawing/2014/main" id="{7C377215-2DCC-39E9-42B8-9CE1B85A2ED7}"/>
              </a:ext>
            </a:extLst>
          </p:cNvPr>
          <p:cNvPicPr>
            <a:picLocks noChangeAspect="1"/>
          </p:cNvPicPr>
          <p:nvPr/>
        </p:nvPicPr>
        <p:blipFill>
          <a:blip r:embed="rId3"/>
          <a:stretch>
            <a:fillRect/>
          </a:stretch>
        </p:blipFill>
        <p:spPr>
          <a:xfrm>
            <a:off x="313308" y="1675256"/>
            <a:ext cx="6742763" cy="3975735"/>
          </a:xfrm>
          <a:prstGeom prst="rect">
            <a:avLst/>
          </a:prstGeom>
        </p:spPr>
      </p:pic>
      <p:pic>
        <p:nvPicPr>
          <p:cNvPr id="5" name="Picture 4">
            <a:extLst>
              <a:ext uri="{FF2B5EF4-FFF2-40B4-BE49-F238E27FC236}">
                <a16:creationId xmlns:a16="http://schemas.microsoft.com/office/drawing/2014/main" id="{913700DD-02A4-5857-6B43-429D52BD45A8}"/>
              </a:ext>
            </a:extLst>
          </p:cNvPr>
          <p:cNvPicPr>
            <a:picLocks noChangeAspect="1"/>
          </p:cNvPicPr>
          <p:nvPr/>
        </p:nvPicPr>
        <p:blipFill>
          <a:blip r:embed="rId4"/>
          <a:stretch>
            <a:fillRect/>
          </a:stretch>
        </p:blipFill>
        <p:spPr>
          <a:xfrm>
            <a:off x="6460490" y="2105025"/>
            <a:ext cx="5731510" cy="3379470"/>
          </a:xfrm>
          <a:prstGeom prst="rect">
            <a:avLst/>
          </a:prstGeom>
        </p:spPr>
      </p:pic>
    </p:spTree>
    <p:extLst>
      <p:ext uri="{BB962C8B-B14F-4D97-AF65-F5344CB8AC3E}">
        <p14:creationId xmlns:p14="http://schemas.microsoft.com/office/powerpoint/2010/main" val="907716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76A4D6-6177-E780-D160-49EBB9C0733B}"/>
              </a:ext>
            </a:extLst>
          </p:cNvPr>
          <p:cNvSpPr>
            <a:spLocks noGrp="1"/>
          </p:cNvSpPr>
          <p:nvPr>
            <p:ph type="body" sz="quarter" idx="14"/>
          </p:nvPr>
        </p:nvSpPr>
        <p:spPr>
          <a:xfrm>
            <a:off x="413915" y="1463040"/>
            <a:ext cx="6803631" cy="4988560"/>
          </a:xfrm>
        </p:spPr>
        <p:txBody>
          <a:bodyPr/>
          <a:lstStyle/>
          <a:p>
            <a:pPr marL="285750" indent="-285750">
              <a:buFont typeface="Arial" panose="020B0604020202020204" pitchFamily="34" charset="0"/>
              <a:buChar char="•"/>
            </a:pPr>
            <a:r>
              <a:rPr lang="en-GB" sz="1600" dirty="0">
                <a:latin typeface="+mj-lt"/>
              </a:rPr>
              <a:t>Mean TMA01 score testbed users: </a:t>
            </a:r>
            <a:r>
              <a:rPr lang="en-GB" sz="1600" b="1" dirty="0">
                <a:latin typeface="+mj-lt"/>
              </a:rPr>
              <a:t>87.3%</a:t>
            </a:r>
            <a:r>
              <a:rPr lang="en-GB" sz="1600" dirty="0">
                <a:latin typeface="+mj-lt"/>
              </a:rPr>
              <a:t>, </a:t>
            </a:r>
            <a:r>
              <a:rPr lang="en-GB" sz="1600" dirty="0" err="1">
                <a:latin typeface="+mj-lt"/>
              </a:rPr>
              <a:t>s.d.</a:t>
            </a:r>
            <a:r>
              <a:rPr lang="en-GB" sz="1600" dirty="0">
                <a:latin typeface="+mj-lt"/>
              </a:rPr>
              <a:t> 16.1   (N=1268)</a:t>
            </a:r>
          </a:p>
          <a:p>
            <a:pPr marL="285750" indent="-285750">
              <a:buFont typeface="Arial" panose="020B0604020202020204" pitchFamily="34" charset="0"/>
              <a:buChar char="•"/>
            </a:pPr>
            <a:r>
              <a:rPr lang="en-GB" sz="1600" dirty="0">
                <a:latin typeface="+mj-lt"/>
              </a:rPr>
              <a:t>versus non-testbed users: </a:t>
            </a:r>
            <a:r>
              <a:rPr lang="en-GB" sz="1600" b="1" dirty="0">
                <a:latin typeface="+mj-lt"/>
              </a:rPr>
              <a:t>56.7%</a:t>
            </a:r>
            <a:r>
              <a:rPr lang="en-GB" sz="1600" dirty="0">
                <a:latin typeface="+mj-lt"/>
              </a:rPr>
              <a:t>, </a:t>
            </a:r>
            <a:r>
              <a:rPr lang="en-GB" sz="1600" dirty="0" err="1">
                <a:latin typeface="+mj-lt"/>
              </a:rPr>
              <a:t>s.d.</a:t>
            </a:r>
            <a:r>
              <a:rPr lang="en-GB" sz="1600" dirty="0">
                <a:latin typeface="+mj-lt"/>
              </a:rPr>
              <a:t> 24.2 (N=72)</a:t>
            </a:r>
          </a:p>
          <a:p>
            <a:pPr marL="285750" indent="-285750">
              <a:buFont typeface="Arial" panose="020B0604020202020204" pitchFamily="34" charset="0"/>
              <a:buChar char="•"/>
            </a:pPr>
            <a:r>
              <a:rPr lang="en-GB" sz="1600" dirty="0">
                <a:effectLst/>
                <a:latin typeface="+mj-lt"/>
                <a:ea typeface="Calibri" panose="020F0502020204030204" pitchFamily="34" charset="0"/>
                <a:cs typeface="Arial" panose="020B0604020202020204" pitchFamily="34" charset="0"/>
              </a:rPr>
              <a:t>Students in the below median (&lt; 136 over all TMAs) interactions group have significantly lower mean, but not median TMA scores, due to a different distribution of scores</a:t>
            </a:r>
          </a:p>
          <a:p>
            <a:pPr marL="971550" lvl="1" indent="-285750"/>
            <a:r>
              <a:rPr lang="en-GB" sz="1600" dirty="0">
                <a:solidFill>
                  <a:schemeClr val="tx1"/>
                </a:solidFill>
                <a:latin typeface="+mj-lt"/>
                <a:ea typeface="Calibri" panose="020F0502020204030204" pitchFamily="34" charset="0"/>
                <a:cs typeface="Arial" panose="020B0604020202020204" pitchFamily="34" charset="0"/>
              </a:rPr>
              <a:t>i.e. some make few requests because they’re done, others not...</a:t>
            </a:r>
          </a:p>
          <a:p>
            <a:pPr marL="971550" lvl="1" indent="-285750"/>
            <a:endParaRPr lang="en-GB" sz="1600" dirty="0">
              <a:effectLst/>
              <a:latin typeface="+mj-lt"/>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600" dirty="0">
                <a:latin typeface="+mj-lt"/>
                <a:cs typeface="Arial" panose="020B0604020202020204" pitchFamily="34" charset="0"/>
              </a:rPr>
              <a:t>Has an impact on Pass 1 % rate, although there are other factors in M250.</a:t>
            </a:r>
          </a:p>
          <a:p>
            <a:pPr marL="285750" indent="-285750">
              <a:buFont typeface="Arial" panose="020B0604020202020204" pitchFamily="34" charset="0"/>
              <a:buChar char="•"/>
            </a:pPr>
            <a:r>
              <a:rPr lang="en-GB" sz="1600" dirty="0">
                <a:effectLst/>
                <a:latin typeface="+mj-lt"/>
                <a:ea typeface="Calibri" panose="020F0502020204030204" pitchFamily="34" charset="0"/>
                <a:cs typeface="Arial" panose="020B0604020202020204" pitchFamily="34" charset="0"/>
              </a:rPr>
              <a:t>High numbers of interactions are strongly positively correlated with higher final scores, indicating that our automated feedback is helping some students to improve their work.  </a:t>
            </a:r>
          </a:p>
          <a:p>
            <a:pPr marL="285750" indent="-285750">
              <a:buFont typeface="Arial" panose="020B0604020202020204" pitchFamily="34" charset="0"/>
              <a:buChar char="•"/>
            </a:pPr>
            <a:endParaRPr lang="en-GB" sz="1400" dirty="0">
              <a:latin typeface="+mn-lt"/>
            </a:endParaRPr>
          </a:p>
        </p:txBody>
      </p:sp>
      <p:sp>
        <p:nvSpPr>
          <p:cNvPr id="3" name="Text Placeholder 2">
            <a:extLst>
              <a:ext uri="{FF2B5EF4-FFF2-40B4-BE49-F238E27FC236}">
                <a16:creationId xmlns:a16="http://schemas.microsoft.com/office/drawing/2014/main" id="{8A2E2D69-D451-D7D3-0ED7-5BB6DB056A4B}"/>
              </a:ext>
            </a:extLst>
          </p:cNvPr>
          <p:cNvSpPr>
            <a:spLocks noGrp="1"/>
          </p:cNvSpPr>
          <p:nvPr>
            <p:ph type="body" sz="quarter" idx="21"/>
          </p:nvPr>
        </p:nvSpPr>
        <p:spPr/>
        <p:txBody>
          <a:bodyPr/>
          <a:lstStyle/>
          <a:p>
            <a:r>
              <a:rPr lang="en-GB"/>
              <a:t>Results</a:t>
            </a:r>
          </a:p>
        </p:txBody>
      </p:sp>
      <p:sp>
        <p:nvSpPr>
          <p:cNvPr id="5" name="TextBox 4">
            <a:extLst>
              <a:ext uri="{FF2B5EF4-FFF2-40B4-BE49-F238E27FC236}">
                <a16:creationId xmlns:a16="http://schemas.microsoft.com/office/drawing/2014/main" id="{B012DFF8-D287-0E12-4365-B7207CE35A35}"/>
              </a:ext>
            </a:extLst>
          </p:cNvPr>
          <p:cNvSpPr txBox="1"/>
          <p:nvPr/>
        </p:nvSpPr>
        <p:spPr>
          <a:xfrm>
            <a:off x="7576469" y="1362480"/>
            <a:ext cx="4045555" cy="646331"/>
          </a:xfrm>
          <a:prstGeom prst="rect">
            <a:avLst/>
          </a:prstGeom>
          <a:noFill/>
        </p:spPr>
        <p:txBody>
          <a:bodyPr wrap="square">
            <a:spAutoFit/>
          </a:bodyPr>
          <a:lstStyle/>
          <a:p>
            <a:r>
              <a:rPr lang="en-GB" b="1"/>
              <a:t>Grades awarded versus testbed interactions.</a:t>
            </a:r>
          </a:p>
        </p:txBody>
      </p:sp>
      <p:graphicFrame>
        <p:nvGraphicFramePr>
          <p:cNvPr id="6" name="Table 6">
            <a:extLst>
              <a:ext uri="{FF2B5EF4-FFF2-40B4-BE49-F238E27FC236}">
                <a16:creationId xmlns:a16="http://schemas.microsoft.com/office/drawing/2014/main" id="{17EF24DA-74B2-27DF-171A-882D45EE854D}"/>
              </a:ext>
            </a:extLst>
          </p:cNvPr>
          <p:cNvGraphicFramePr>
            <a:graphicFrameLocks noGrp="1"/>
          </p:cNvGraphicFramePr>
          <p:nvPr>
            <p:extLst>
              <p:ext uri="{D42A27DB-BD31-4B8C-83A1-F6EECF244321}">
                <p14:modId xmlns:p14="http://schemas.microsoft.com/office/powerpoint/2010/main" val="962230920"/>
              </p:ext>
            </p:extLst>
          </p:nvPr>
        </p:nvGraphicFramePr>
        <p:xfrm>
          <a:off x="7646495" y="2194560"/>
          <a:ext cx="3905502" cy="2468880"/>
        </p:xfrm>
        <a:graphic>
          <a:graphicData uri="http://schemas.openxmlformats.org/drawingml/2006/table">
            <a:tbl>
              <a:tblPr firstRow="1" bandRow="1">
                <a:tableStyleId>{5C22544A-7EE6-4342-B048-85BDC9FD1C3A}</a:tableStyleId>
              </a:tblPr>
              <a:tblGrid>
                <a:gridCol w="1301834">
                  <a:extLst>
                    <a:ext uri="{9D8B030D-6E8A-4147-A177-3AD203B41FA5}">
                      <a16:colId xmlns:a16="http://schemas.microsoft.com/office/drawing/2014/main" val="1570172655"/>
                    </a:ext>
                  </a:extLst>
                </a:gridCol>
                <a:gridCol w="1301834">
                  <a:extLst>
                    <a:ext uri="{9D8B030D-6E8A-4147-A177-3AD203B41FA5}">
                      <a16:colId xmlns:a16="http://schemas.microsoft.com/office/drawing/2014/main" val="1501598839"/>
                    </a:ext>
                  </a:extLst>
                </a:gridCol>
                <a:gridCol w="1301834">
                  <a:extLst>
                    <a:ext uri="{9D8B030D-6E8A-4147-A177-3AD203B41FA5}">
                      <a16:colId xmlns:a16="http://schemas.microsoft.com/office/drawing/2014/main" val="2691298823"/>
                    </a:ext>
                  </a:extLst>
                </a:gridCol>
              </a:tblGrid>
              <a:tr h="0">
                <a:tc>
                  <a:txBody>
                    <a:bodyPr/>
                    <a:lstStyle/>
                    <a:p>
                      <a:r>
                        <a:rPr lang="en-GB"/>
                        <a:t>Grade</a:t>
                      </a:r>
                    </a:p>
                  </a:txBody>
                  <a:tcPr/>
                </a:tc>
                <a:tc>
                  <a:txBody>
                    <a:bodyPr/>
                    <a:lstStyle/>
                    <a:p>
                      <a:r>
                        <a:rPr lang="en-GB"/>
                        <a:t>Median steps</a:t>
                      </a:r>
                    </a:p>
                  </a:txBody>
                  <a:tcPr/>
                </a:tc>
                <a:tc>
                  <a:txBody>
                    <a:bodyPr/>
                    <a:lstStyle/>
                    <a:p>
                      <a:r>
                        <a:rPr lang="en-GB"/>
                        <a:t>Max steps</a:t>
                      </a:r>
                    </a:p>
                  </a:txBody>
                  <a:tcPr/>
                </a:tc>
                <a:extLst>
                  <a:ext uri="{0D108BD9-81ED-4DB2-BD59-A6C34878D82A}">
                    <a16:rowId xmlns:a16="http://schemas.microsoft.com/office/drawing/2014/main" val="3303474864"/>
                  </a:ext>
                </a:extLst>
              </a:tr>
              <a:tr h="0">
                <a:tc>
                  <a:txBody>
                    <a:bodyPr/>
                    <a:lstStyle/>
                    <a:p>
                      <a:r>
                        <a:rPr lang="en-GB"/>
                        <a:t>5</a:t>
                      </a:r>
                    </a:p>
                  </a:txBody>
                  <a:tcPr/>
                </a:tc>
                <a:tc>
                  <a:txBody>
                    <a:bodyPr/>
                    <a:lstStyle/>
                    <a:p>
                      <a:r>
                        <a:rPr lang="en-GB"/>
                        <a:t>8.5</a:t>
                      </a:r>
                    </a:p>
                  </a:txBody>
                  <a:tcPr/>
                </a:tc>
                <a:tc>
                  <a:txBody>
                    <a:bodyPr/>
                    <a:lstStyle/>
                    <a:p>
                      <a:r>
                        <a:rPr lang="en-GB"/>
                        <a:t>2160</a:t>
                      </a:r>
                    </a:p>
                  </a:txBody>
                  <a:tcPr/>
                </a:tc>
                <a:extLst>
                  <a:ext uri="{0D108BD9-81ED-4DB2-BD59-A6C34878D82A}">
                    <a16:rowId xmlns:a16="http://schemas.microsoft.com/office/drawing/2014/main" val="482397239"/>
                  </a:ext>
                </a:extLst>
              </a:tr>
              <a:tr h="0">
                <a:tc>
                  <a:txBody>
                    <a:bodyPr/>
                    <a:lstStyle/>
                    <a:p>
                      <a:r>
                        <a:rPr lang="en-GB"/>
                        <a:t>4</a:t>
                      </a:r>
                    </a:p>
                  </a:txBody>
                  <a:tcPr/>
                </a:tc>
                <a:tc>
                  <a:txBody>
                    <a:bodyPr/>
                    <a:lstStyle/>
                    <a:p>
                      <a:r>
                        <a:rPr lang="en-GB"/>
                        <a:t>10</a:t>
                      </a:r>
                    </a:p>
                  </a:txBody>
                  <a:tcPr/>
                </a:tc>
                <a:tc>
                  <a:txBody>
                    <a:bodyPr/>
                    <a:lstStyle/>
                    <a:p>
                      <a:r>
                        <a:rPr lang="en-GB"/>
                        <a:t>541</a:t>
                      </a:r>
                    </a:p>
                  </a:txBody>
                  <a:tcPr/>
                </a:tc>
                <a:extLst>
                  <a:ext uri="{0D108BD9-81ED-4DB2-BD59-A6C34878D82A}">
                    <a16:rowId xmlns:a16="http://schemas.microsoft.com/office/drawing/2014/main" val="3612260066"/>
                  </a:ext>
                </a:extLst>
              </a:tr>
              <a:tr h="0">
                <a:tc>
                  <a:txBody>
                    <a:bodyPr/>
                    <a:lstStyle/>
                    <a:p>
                      <a:r>
                        <a:rPr lang="en-GB"/>
                        <a:t>3</a:t>
                      </a:r>
                    </a:p>
                  </a:txBody>
                  <a:tcPr/>
                </a:tc>
                <a:tc>
                  <a:txBody>
                    <a:bodyPr/>
                    <a:lstStyle/>
                    <a:p>
                      <a:r>
                        <a:rPr lang="en-GB"/>
                        <a:t>19.5</a:t>
                      </a:r>
                    </a:p>
                  </a:txBody>
                  <a:tcPr/>
                </a:tc>
                <a:tc>
                  <a:txBody>
                    <a:bodyPr/>
                    <a:lstStyle/>
                    <a:p>
                      <a:r>
                        <a:rPr lang="en-GB"/>
                        <a:t>870</a:t>
                      </a:r>
                    </a:p>
                  </a:txBody>
                  <a:tcPr/>
                </a:tc>
                <a:extLst>
                  <a:ext uri="{0D108BD9-81ED-4DB2-BD59-A6C34878D82A}">
                    <a16:rowId xmlns:a16="http://schemas.microsoft.com/office/drawing/2014/main" val="2815894479"/>
                  </a:ext>
                </a:extLst>
              </a:tr>
              <a:tr h="0">
                <a:tc>
                  <a:txBody>
                    <a:bodyPr/>
                    <a:lstStyle/>
                    <a:p>
                      <a:r>
                        <a:rPr lang="en-GB"/>
                        <a:t>2</a:t>
                      </a:r>
                    </a:p>
                  </a:txBody>
                  <a:tcPr/>
                </a:tc>
                <a:tc>
                  <a:txBody>
                    <a:bodyPr/>
                    <a:lstStyle/>
                    <a:p>
                      <a:r>
                        <a:rPr lang="en-GB"/>
                        <a:t>34</a:t>
                      </a:r>
                    </a:p>
                  </a:txBody>
                  <a:tcPr/>
                </a:tc>
                <a:tc>
                  <a:txBody>
                    <a:bodyPr/>
                    <a:lstStyle/>
                    <a:p>
                      <a:r>
                        <a:rPr lang="en-GB"/>
                        <a:t>466</a:t>
                      </a:r>
                    </a:p>
                  </a:txBody>
                  <a:tcPr/>
                </a:tc>
                <a:extLst>
                  <a:ext uri="{0D108BD9-81ED-4DB2-BD59-A6C34878D82A}">
                    <a16:rowId xmlns:a16="http://schemas.microsoft.com/office/drawing/2014/main" val="1816089884"/>
                  </a:ext>
                </a:extLst>
              </a:tr>
              <a:tr h="0">
                <a:tc>
                  <a:txBody>
                    <a:bodyPr/>
                    <a:lstStyle/>
                    <a:p>
                      <a:r>
                        <a:rPr lang="en-GB"/>
                        <a:t>1</a:t>
                      </a:r>
                    </a:p>
                  </a:txBody>
                  <a:tcPr/>
                </a:tc>
                <a:tc>
                  <a:txBody>
                    <a:bodyPr/>
                    <a:lstStyle/>
                    <a:p>
                      <a:r>
                        <a:rPr lang="en-GB"/>
                        <a:t>34</a:t>
                      </a:r>
                    </a:p>
                  </a:txBody>
                  <a:tcPr/>
                </a:tc>
                <a:tc>
                  <a:txBody>
                    <a:bodyPr/>
                    <a:lstStyle/>
                    <a:p>
                      <a:r>
                        <a:rPr lang="en-GB"/>
                        <a:t>203</a:t>
                      </a:r>
                    </a:p>
                  </a:txBody>
                  <a:tcPr/>
                </a:tc>
                <a:extLst>
                  <a:ext uri="{0D108BD9-81ED-4DB2-BD59-A6C34878D82A}">
                    <a16:rowId xmlns:a16="http://schemas.microsoft.com/office/drawing/2014/main" val="2130845525"/>
                  </a:ext>
                </a:extLst>
              </a:tr>
            </a:tbl>
          </a:graphicData>
        </a:graphic>
      </p:graphicFrame>
      <p:sp>
        <p:nvSpPr>
          <p:cNvPr id="7" name="TextBox 6">
            <a:extLst>
              <a:ext uri="{FF2B5EF4-FFF2-40B4-BE49-F238E27FC236}">
                <a16:creationId xmlns:a16="http://schemas.microsoft.com/office/drawing/2014/main" id="{674C22F2-382A-4C86-2840-CF8026DE9500}"/>
              </a:ext>
            </a:extLst>
          </p:cNvPr>
          <p:cNvSpPr txBox="1"/>
          <p:nvPr/>
        </p:nvSpPr>
        <p:spPr>
          <a:xfrm>
            <a:off x="7955280" y="4849190"/>
            <a:ext cx="3502152" cy="1264642"/>
          </a:xfrm>
          <a:prstGeom prst="rect">
            <a:avLst/>
          </a:prstGeom>
          <a:noFill/>
        </p:spPr>
        <p:txBody>
          <a:bodyPr wrap="square" rtlCol="0">
            <a:spAutoFit/>
          </a:bodyPr>
          <a:lstStyle/>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The Spearman’s rho correlation coefficient between human scores and automated testbed scores is 0.746. (Pearson’s r = 0.774.)  </a:t>
            </a:r>
          </a:p>
        </p:txBody>
      </p:sp>
    </p:spTree>
    <p:extLst>
      <p:ext uri="{BB962C8B-B14F-4D97-AF65-F5344CB8AC3E}">
        <p14:creationId xmlns:p14="http://schemas.microsoft.com/office/powerpoint/2010/main" val="3370856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9424F2A-3804-FA6B-BFD2-E30C1D3A4440}"/>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a:t>
            </a:r>
          </a:p>
        </p:txBody>
      </p:sp>
      <p:sp>
        <p:nvSpPr>
          <p:cNvPr id="8" name="Text Placeholder 7">
            <a:extLst>
              <a:ext uri="{FF2B5EF4-FFF2-40B4-BE49-F238E27FC236}">
                <a16:creationId xmlns:a16="http://schemas.microsoft.com/office/drawing/2014/main" id="{0D42120B-7A11-9FBB-9201-8087371FA618}"/>
              </a:ext>
            </a:extLst>
          </p:cNvPr>
          <p:cNvSpPr>
            <a:spLocks noGrp="1"/>
          </p:cNvSpPr>
          <p:nvPr>
            <p:ph type="body" sz="quarter" idx="11"/>
          </p:nvPr>
        </p:nvSpPr>
        <p:spPr/>
        <p:txBody>
          <a:bodyPr lIns="91440" tIns="45720" rIns="91440" bIns="45720" anchor="t">
            <a:noAutofit/>
          </a:bodyPr>
          <a:lstStyle/>
          <a:p>
            <a:r>
              <a:rPr lang="en-GB">
                <a:latin typeface="Poppins SemiBold"/>
                <a:cs typeface="Poppins SemiBold"/>
              </a:rPr>
              <a:t>Future work</a:t>
            </a:r>
            <a:endParaRPr lang="en-GB"/>
          </a:p>
        </p:txBody>
      </p:sp>
      <p:sp>
        <p:nvSpPr>
          <p:cNvPr id="7" name="Picture Placeholder 6">
            <a:extLst>
              <a:ext uri="{FF2B5EF4-FFF2-40B4-BE49-F238E27FC236}">
                <a16:creationId xmlns:a16="http://schemas.microsoft.com/office/drawing/2014/main" id="{5771B116-A7D2-08C4-E243-B81918124F84}"/>
              </a:ext>
              <a:ext uri="{C183D7F6-B498-43B3-948B-1728B52AA6E4}">
                <adec:decorative xmlns:adec="http://schemas.microsoft.com/office/drawing/2017/decorative" val="1"/>
              </a:ext>
            </a:extLst>
          </p:cNvPr>
          <p:cNvSpPr>
            <a:spLocks noGrp="1"/>
          </p:cNvSpPr>
          <p:nvPr>
            <p:ph type="pic" sz="quarter" idx="10"/>
          </p:nvPr>
        </p:nvSpPr>
        <p:spPr/>
      </p:sp>
      <p:sp>
        <p:nvSpPr>
          <p:cNvPr id="10" name="Text Placeholder 9">
            <a:extLst>
              <a:ext uri="{FF2B5EF4-FFF2-40B4-BE49-F238E27FC236}">
                <a16:creationId xmlns:a16="http://schemas.microsoft.com/office/drawing/2014/main" id="{343FB805-1043-E0B7-4FE0-673C2D10A2E0}"/>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3286927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2E2D69-D451-D7D3-0ED7-5BB6DB056A4B}"/>
              </a:ext>
            </a:extLst>
          </p:cNvPr>
          <p:cNvSpPr>
            <a:spLocks noGrp="1"/>
          </p:cNvSpPr>
          <p:nvPr>
            <p:ph type="body" sz="quarter" idx="21"/>
          </p:nvPr>
        </p:nvSpPr>
        <p:spPr/>
        <p:txBody>
          <a:bodyPr/>
          <a:lstStyle/>
          <a:p>
            <a:r>
              <a:rPr lang="en-GB"/>
              <a:t>Future work</a:t>
            </a:r>
          </a:p>
        </p:txBody>
      </p:sp>
      <p:sp>
        <p:nvSpPr>
          <p:cNvPr id="4" name="Text Placeholder 1">
            <a:extLst>
              <a:ext uri="{FF2B5EF4-FFF2-40B4-BE49-F238E27FC236}">
                <a16:creationId xmlns:a16="http://schemas.microsoft.com/office/drawing/2014/main" id="{2A05F9AC-BE5D-F929-81AC-E192A26478E3}"/>
              </a:ext>
            </a:extLst>
          </p:cNvPr>
          <p:cNvSpPr txBox="1">
            <a:spLocks/>
          </p:cNvSpPr>
          <p:nvPr/>
        </p:nvSpPr>
        <p:spPr>
          <a:xfrm>
            <a:off x="566315" y="1056444"/>
            <a:ext cx="10983534" cy="5115756"/>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sz="2400" dirty="0">
                <a:latin typeface="Calibri" panose="020F0502020204030204" pitchFamily="34" charset="0"/>
                <a:ea typeface="Calibri" panose="020F0502020204030204" pitchFamily="34" charset="0"/>
                <a:cs typeface="Arial" panose="020B0604020202020204" pitchFamily="34" charset="0"/>
              </a:rPr>
              <a:t>Interpretation of automated feedback use is difficult:</a:t>
            </a:r>
          </a:p>
          <a:p>
            <a:pPr marL="971550" lvl="1" indent="-285750"/>
            <a:r>
              <a:rPr lang="en-GB" sz="2000" dirty="0">
                <a:solidFill>
                  <a:schemeClr val="tx1"/>
                </a:solidFill>
                <a:latin typeface="Calibri" panose="020F0502020204030204" pitchFamily="34" charset="0"/>
                <a:ea typeface="Calibri" panose="020F0502020204030204" pitchFamily="34" charset="0"/>
                <a:cs typeface="Arial" panose="020B0604020202020204" pitchFamily="34" charset="0"/>
              </a:rPr>
              <a:t>Scores increase as students try more</a:t>
            </a:r>
          </a:p>
          <a:p>
            <a:pPr marL="971550" lvl="1" indent="-285750"/>
            <a:r>
              <a:rPr lang="en-GB" sz="2000" dirty="0">
                <a:solidFill>
                  <a:schemeClr val="tx1"/>
                </a:solidFill>
                <a:latin typeface="Calibri" panose="020F0502020204030204" pitchFamily="34" charset="0"/>
                <a:ea typeface="Calibri" panose="020F0502020204030204" pitchFamily="34" charset="0"/>
                <a:cs typeface="Arial" panose="020B0604020202020204" pitchFamily="34" charset="0"/>
              </a:rPr>
              <a:t>Large number of requests could indicate being stuck </a:t>
            </a:r>
          </a:p>
          <a:p>
            <a:pPr marL="971550" lvl="1" indent="-285750"/>
            <a:r>
              <a:rPr lang="en-GB" sz="2000" dirty="0">
                <a:solidFill>
                  <a:schemeClr val="tx1"/>
                </a:solidFill>
                <a:latin typeface="Calibri" panose="020F0502020204030204" pitchFamily="34" charset="0"/>
                <a:ea typeface="Calibri" panose="020F0502020204030204" pitchFamily="34" charset="0"/>
                <a:cs typeface="Arial" panose="020B0604020202020204" pitchFamily="34" charset="0"/>
              </a:rPr>
              <a:t>Should we applaud someone who takes 2160 attempts? (It happened)</a:t>
            </a:r>
          </a:p>
          <a:p>
            <a:pPr marL="971550" lvl="1" indent="-285750"/>
            <a:r>
              <a:rPr lang="en-GB" sz="2000" dirty="0">
                <a:solidFill>
                  <a:schemeClr val="tx1"/>
                </a:solidFill>
                <a:latin typeface="Calibri" panose="020F0502020204030204" pitchFamily="34" charset="0"/>
                <a:ea typeface="Calibri" panose="020F0502020204030204" pitchFamily="34" charset="0"/>
                <a:cs typeface="Arial" panose="020B0604020202020204" pitchFamily="34" charset="0"/>
              </a:rPr>
              <a:t>Student intent is unclear – when writing a method, did they mean to?</a:t>
            </a:r>
          </a:p>
          <a:p>
            <a:pPr marL="971550" lvl="1" indent="-285750"/>
            <a:r>
              <a:rPr lang="en-GB" sz="2000" dirty="0">
                <a:solidFill>
                  <a:schemeClr val="tx1"/>
                </a:solidFill>
                <a:latin typeface="Calibri" panose="020F0502020204030204" pitchFamily="34" charset="0"/>
                <a:ea typeface="Calibri" panose="020F0502020204030204" pitchFamily="34" charset="0"/>
                <a:cs typeface="Arial" panose="020B0604020202020204" pitchFamily="34" charset="0"/>
              </a:rPr>
              <a:t>Some bring nearly complete work to the testbed, others code in it</a:t>
            </a:r>
          </a:p>
          <a:p>
            <a:pPr marL="971550" lvl="1" indent="-285750"/>
            <a:endParaRPr lang="en-GB" sz="20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2000" dirty="0"/>
              <a:t>Need to explore what students are doing while interacting, e.g. edit size, time between edits, transitions between kinds of checks, signs of being stuck.</a:t>
            </a:r>
          </a:p>
          <a:p>
            <a:pPr marL="285750" indent="-285750">
              <a:buFont typeface="Arial" panose="020B0604020202020204" pitchFamily="34" charset="0"/>
              <a:buChar char="•"/>
            </a:pPr>
            <a:r>
              <a:rPr lang="en-GB" sz="2000" dirty="0"/>
              <a:t>The best balance of tutor and automated marking is an open question.</a:t>
            </a:r>
          </a:p>
          <a:p>
            <a:pPr marL="971550" lvl="1" indent="-285750"/>
            <a:r>
              <a:rPr lang="en-GB" sz="2000" dirty="0">
                <a:solidFill>
                  <a:schemeClr val="tx1"/>
                </a:solidFill>
                <a:latin typeface="Calibri" panose="020F0502020204030204" pitchFamily="34" charset="0"/>
                <a:ea typeface="Calibri" panose="020F0502020204030204" pitchFamily="34" charset="0"/>
                <a:cs typeface="Arial" panose="020B0604020202020204" pitchFamily="34" charset="0"/>
              </a:rPr>
              <a:t>One student nearly finished assignment via testbed without the assignment one year</a:t>
            </a:r>
          </a:p>
          <a:p>
            <a:pPr marL="971550" lvl="1" indent="-285750"/>
            <a:r>
              <a:rPr lang="en-GB" sz="2000" dirty="0">
                <a:solidFill>
                  <a:schemeClr val="tx1"/>
                </a:solidFill>
                <a:latin typeface="Calibri" panose="020F0502020204030204" pitchFamily="34" charset="0"/>
                <a:ea typeface="Calibri" panose="020F0502020204030204" pitchFamily="34" charset="0"/>
                <a:cs typeface="Arial" panose="020B0604020202020204" pitchFamily="34" charset="0"/>
              </a:rPr>
              <a:t>We have seen our structural error messages on </a:t>
            </a:r>
            <a:r>
              <a:rPr lang="en-GB" sz="2000" dirty="0" err="1">
                <a:solidFill>
                  <a:schemeClr val="tx1"/>
                </a:solidFill>
                <a:latin typeface="Calibri" panose="020F0502020204030204" pitchFamily="34" charset="0"/>
                <a:ea typeface="Calibri" panose="020F0502020204030204" pitchFamily="34" charset="0"/>
                <a:cs typeface="Arial" panose="020B0604020202020204" pitchFamily="34" charset="0"/>
              </a:rPr>
              <a:t>CourseHero</a:t>
            </a:r>
            <a:r>
              <a:rPr lang="en-GB" sz="2000" dirty="0">
                <a:solidFill>
                  <a:schemeClr val="tx1"/>
                </a:solidFill>
                <a:latin typeface="Calibri" panose="020F0502020204030204" pitchFamily="34" charset="0"/>
                <a:ea typeface="Calibri" panose="020F0502020204030204" pitchFamily="34" charset="0"/>
                <a:cs typeface="Arial" panose="020B0604020202020204" pitchFamily="34" charset="0"/>
              </a:rPr>
              <a:t> and Chegg (unlimited, penalty-free feedback doesn’t stop cheating)</a:t>
            </a:r>
          </a:p>
          <a:p>
            <a:pPr marL="971550" lvl="1" indent="-285750"/>
            <a:r>
              <a:rPr lang="en-GB" sz="2000" dirty="0">
                <a:solidFill>
                  <a:schemeClr val="tx1"/>
                </a:solidFill>
                <a:latin typeface="Calibri" panose="020F0502020204030204" pitchFamily="34" charset="0"/>
                <a:ea typeface="Calibri" panose="020F0502020204030204" pitchFamily="34" charset="0"/>
                <a:cs typeface="Arial" panose="020B0604020202020204" pitchFamily="34" charset="0"/>
              </a:rPr>
              <a:t>The more closely we specify, the easier it is for GAI to produce a near-perfect solution.</a:t>
            </a:r>
          </a:p>
          <a:p>
            <a:pPr marL="971550" lvl="1" indent="-285750"/>
            <a:endParaRPr lang="en-GB" sz="20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1400" dirty="0">
              <a:latin typeface="+mn-lt"/>
            </a:endParaRPr>
          </a:p>
        </p:txBody>
      </p:sp>
    </p:spTree>
    <p:extLst>
      <p:ext uri="{BB962C8B-B14F-4D97-AF65-F5344CB8AC3E}">
        <p14:creationId xmlns:p14="http://schemas.microsoft.com/office/powerpoint/2010/main" val="1597504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86C0-E096-3423-EBBB-2AF0A6447631}"/>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30</a:t>
            </a:r>
          </a:p>
        </p:txBody>
      </p:sp>
      <p:sp>
        <p:nvSpPr>
          <p:cNvPr id="4" name="Text Placeholder 3">
            <a:extLst>
              <a:ext uri="{FF2B5EF4-FFF2-40B4-BE49-F238E27FC236}">
                <a16:creationId xmlns:a16="http://schemas.microsoft.com/office/drawing/2014/main" id="{DB5AF888-6AEC-BE02-D3D9-34B614D3DC04}"/>
              </a:ext>
            </a:extLst>
          </p:cNvPr>
          <p:cNvSpPr>
            <a:spLocks noGrp="1"/>
          </p:cNvSpPr>
          <p:nvPr>
            <p:ph type="body" sz="quarter" idx="10"/>
          </p:nvPr>
        </p:nvSpPr>
        <p:spPr>
          <a:xfrm>
            <a:off x="340167" y="3124517"/>
            <a:ext cx="7500938" cy="841196"/>
          </a:xfrm>
        </p:spPr>
        <p:txBody>
          <a:bodyPr/>
          <a:lstStyle/>
          <a:p>
            <a:r>
              <a:rPr lang="en-GB"/>
              <a:t>Thank you</a:t>
            </a:r>
          </a:p>
        </p:txBody>
      </p:sp>
      <p:sp>
        <p:nvSpPr>
          <p:cNvPr id="3" name="TextBox 2">
            <a:extLst>
              <a:ext uri="{FF2B5EF4-FFF2-40B4-BE49-F238E27FC236}">
                <a16:creationId xmlns:a16="http://schemas.microsoft.com/office/drawing/2014/main" id="{999199B6-33F2-2CBC-A945-D619966CFBFF}"/>
              </a:ext>
            </a:extLst>
          </p:cNvPr>
          <p:cNvSpPr txBox="1"/>
          <p:nvPr/>
        </p:nvSpPr>
        <p:spPr>
          <a:xfrm>
            <a:off x="487017" y="4343400"/>
            <a:ext cx="7185992" cy="1200329"/>
          </a:xfrm>
          <a:prstGeom prst="rect">
            <a:avLst/>
          </a:prstGeom>
          <a:noFill/>
        </p:spPr>
        <p:txBody>
          <a:bodyPr wrap="square" rtlCol="0">
            <a:spAutoFit/>
          </a:bodyPr>
          <a:lstStyle/>
          <a:p>
            <a:r>
              <a:rPr lang="en-GB">
                <a:solidFill>
                  <a:schemeClr val="bg1"/>
                </a:solidFill>
              </a:rPr>
              <a:t>Anton Dil</a:t>
            </a:r>
          </a:p>
          <a:p>
            <a:endParaRPr lang="en-GB">
              <a:solidFill>
                <a:schemeClr val="bg1"/>
              </a:solidFill>
            </a:endParaRPr>
          </a:p>
          <a:p>
            <a:r>
              <a:rPr lang="en-GB">
                <a:solidFill>
                  <a:schemeClr val="bg1"/>
                </a:solidFill>
              </a:rPr>
              <a:t>anton.dil@open.ac.uk</a:t>
            </a:r>
          </a:p>
          <a:p>
            <a:endParaRPr lang="en-GB"/>
          </a:p>
        </p:txBody>
      </p:sp>
      <p:sp>
        <p:nvSpPr>
          <p:cNvPr id="5" name="TextBox 4">
            <a:extLst>
              <a:ext uri="{FF2B5EF4-FFF2-40B4-BE49-F238E27FC236}">
                <a16:creationId xmlns:a16="http://schemas.microsoft.com/office/drawing/2014/main" id="{B8E703A3-CC70-7581-3C83-B9C9F9CC3CBD}"/>
              </a:ext>
            </a:extLst>
          </p:cNvPr>
          <p:cNvSpPr txBox="1"/>
          <p:nvPr/>
        </p:nvSpPr>
        <p:spPr>
          <a:xfrm>
            <a:off x="5282214" y="807868"/>
            <a:ext cx="5433134" cy="2585323"/>
          </a:xfrm>
          <a:prstGeom prst="rect">
            <a:avLst/>
          </a:prstGeom>
          <a:noFill/>
        </p:spPr>
        <p:txBody>
          <a:bodyPr wrap="square" rtlCol="0">
            <a:spAutoFit/>
          </a:bodyPr>
          <a:lstStyle/>
          <a:p>
            <a:pPr rtl="0"/>
            <a:r>
              <a:rPr lang="en-GB" b="1">
                <a:solidFill>
                  <a:schemeClr val="bg1"/>
                </a:solidFill>
                <a:highlight>
                  <a:srgbClr val="060645"/>
                </a:highlight>
              </a:rPr>
              <a:t>eSTEeM report </a:t>
            </a:r>
            <a:r>
              <a:rPr lang="en-GB" b="1" dirty="0">
                <a:solidFill>
                  <a:schemeClr val="bg1"/>
                </a:solidFill>
                <a:highlight>
                  <a:srgbClr val="060645"/>
                </a:highlight>
              </a:rPr>
              <a:t>on Scholarship Home</a:t>
            </a:r>
          </a:p>
          <a:p>
            <a:pPr rtl="0"/>
            <a:endParaRPr lang="en-GB" b="1" dirty="0">
              <a:solidFill>
                <a:schemeClr val="bg1"/>
              </a:solidFill>
              <a:highlight>
                <a:srgbClr val="060645"/>
              </a:highlight>
            </a:endParaRPr>
          </a:p>
          <a:p>
            <a:pPr rtl="0"/>
            <a:r>
              <a:rPr lang="en-GB" b="1" dirty="0">
                <a:solidFill>
                  <a:schemeClr val="bg1"/>
                </a:solidFill>
                <a:highlight>
                  <a:srgbClr val="060645"/>
                </a:highlight>
              </a:rPr>
              <a:t>“An evaluation of the impact of changes to assessment practice in a second-year object-oriented Java programming module”</a:t>
            </a:r>
          </a:p>
          <a:p>
            <a:pPr rtl="0"/>
            <a:endParaRPr lang="en-GB" b="1" dirty="0">
              <a:solidFill>
                <a:schemeClr val="bg1"/>
              </a:solidFill>
              <a:highlight>
                <a:srgbClr val="060645"/>
              </a:highlight>
            </a:endParaRPr>
          </a:p>
          <a:p>
            <a:pPr rtl="0"/>
            <a:endParaRPr lang="en-GB" b="1" dirty="0">
              <a:solidFill>
                <a:schemeClr val="bg1"/>
              </a:solidFill>
              <a:highlight>
                <a:srgbClr val="060645"/>
              </a:highlight>
            </a:endParaRPr>
          </a:p>
          <a:p>
            <a:pPr rtl="0"/>
            <a:endParaRPr lang="en-GB" b="1" dirty="0">
              <a:solidFill>
                <a:schemeClr val="bg1"/>
              </a:solidFill>
              <a:highlight>
                <a:srgbClr val="060645"/>
              </a:highlight>
            </a:endParaRPr>
          </a:p>
        </p:txBody>
      </p:sp>
    </p:spTree>
    <p:extLst>
      <p:ext uri="{BB962C8B-B14F-4D97-AF65-F5344CB8AC3E}">
        <p14:creationId xmlns:p14="http://schemas.microsoft.com/office/powerpoint/2010/main" val="659152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6E5B-D0A2-FD17-12DB-3E8FFA263BF3}"/>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31</a:t>
            </a:r>
          </a:p>
        </p:txBody>
      </p:sp>
    </p:spTree>
    <p:extLst>
      <p:ext uri="{BB962C8B-B14F-4D97-AF65-F5344CB8AC3E}">
        <p14:creationId xmlns:p14="http://schemas.microsoft.com/office/powerpoint/2010/main" val="2073721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63D6D2C-E891-C043-EC13-5D7C5E9C9D41}"/>
              </a:ext>
            </a:extLst>
          </p:cNvPr>
          <p:cNvSpPr>
            <a:spLocks noGrp="1"/>
          </p:cNvSpPr>
          <p:nvPr>
            <p:ph type="body" sz="quarter" idx="21"/>
          </p:nvPr>
        </p:nvSpPr>
        <p:spPr>
          <a:xfrm>
            <a:off x="413915" y="404664"/>
            <a:ext cx="5020530" cy="497161"/>
          </a:xfrm>
        </p:spPr>
        <p:txBody>
          <a:bodyPr/>
          <a:lstStyle/>
          <a:p>
            <a:r>
              <a:rPr lang="en-GB"/>
              <a:t>Three kinds of feedback</a:t>
            </a:r>
          </a:p>
        </p:txBody>
      </p:sp>
      <p:pic>
        <p:nvPicPr>
          <p:cNvPr id="11" name="Content Placeholder 10">
            <a:extLst>
              <a:ext uri="{FF2B5EF4-FFF2-40B4-BE49-F238E27FC236}">
                <a16:creationId xmlns:a16="http://schemas.microsoft.com/office/drawing/2014/main" id="{0C1AF3A2-3C9F-F439-D954-7FD3893CCA8D}"/>
              </a:ext>
            </a:extLst>
          </p:cNvPr>
          <p:cNvPicPr>
            <a:picLocks noGrp="1" noChangeAspect="1"/>
          </p:cNvPicPr>
          <p:nvPr>
            <p:ph sz="half" idx="2"/>
          </p:nvPr>
        </p:nvPicPr>
        <p:blipFill rotWithShape="1">
          <a:blip r:embed="rId3"/>
          <a:srcRect t="11223"/>
          <a:stretch/>
        </p:blipFill>
        <p:spPr>
          <a:xfrm>
            <a:off x="269302" y="1415039"/>
            <a:ext cx="10330286" cy="5182952"/>
          </a:xfrm>
        </p:spPr>
      </p:pic>
      <p:sp>
        <p:nvSpPr>
          <p:cNvPr id="17" name="Text Placeholder 16">
            <a:extLst>
              <a:ext uri="{FF2B5EF4-FFF2-40B4-BE49-F238E27FC236}">
                <a16:creationId xmlns:a16="http://schemas.microsoft.com/office/drawing/2014/main" id="{4E2F2F42-3C8C-C1A1-5342-50217023754E}"/>
              </a:ext>
            </a:extLst>
          </p:cNvPr>
          <p:cNvSpPr>
            <a:spLocks noGrp="1"/>
          </p:cNvSpPr>
          <p:nvPr>
            <p:ph type="body" sz="quarter" idx="22"/>
          </p:nvPr>
        </p:nvSpPr>
        <p:spPr>
          <a:xfrm>
            <a:off x="413915" y="912168"/>
            <a:ext cx="9972476" cy="368603"/>
          </a:xfrm>
        </p:spPr>
        <p:txBody>
          <a:bodyPr/>
          <a:lstStyle/>
          <a:p>
            <a:r>
              <a:rPr lang="en-GB"/>
              <a:t>1. </a:t>
            </a:r>
            <a:r>
              <a:rPr lang="en-GB">
                <a:solidFill>
                  <a:srgbClr val="FF0000"/>
                </a:solidFill>
              </a:rPr>
              <a:t>Compilation</a:t>
            </a:r>
            <a:r>
              <a:rPr lang="en-GB"/>
              <a:t> errors - hand-tuned, a bit of guesswork.</a:t>
            </a:r>
          </a:p>
        </p:txBody>
      </p:sp>
    </p:spTree>
    <p:extLst>
      <p:ext uri="{BB962C8B-B14F-4D97-AF65-F5344CB8AC3E}">
        <p14:creationId xmlns:p14="http://schemas.microsoft.com/office/powerpoint/2010/main" val="100041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63D6D2C-E891-C043-EC13-5D7C5E9C9D41}"/>
              </a:ext>
            </a:extLst>
          </p:cNvPr>
          <p:cNvSpPr>
            <a:spLocks noGrp="1"/>
          </p:cNvSpPr>
          <p:nvPr>
            <p:ph type="body" sz="quarter" idx="21"/>
          </p:nvPr>
        </p:nvSpPr>
        <p:spPr>
          <a:xfrm>
            <a:off x="413915" y="404664"/>
            <a:ext cx="7362924" cy="497161"/>
          </a:xfrm>
        </p:spPr>
        <p:txBody>
          <a:bodyPr/>
          <a:lstStyle/>
          <a:p>
            <a:r>
              <a:rPr lang="en-GB"/>
              <a:t>Structural feedback example (1)</a:t>
            </a:r>
          </a:p>
        </p:txBody>
      </p:sp>
      <p:sp>
        <p:nvSpPr>
          <p:cNvPr id="17" name="Text Placeholder 16">
            <a:extLst>
              <a:ext uri="{FF2B5EF4-FFF2-40B4-BE49-F238E27FC236}">
                <a16:creationId xmlns:a16="http://schemas.microsoft.com/office/drawing/2014/main" id="{4E2F2F42-3C8C-C1A1-5342-50217023754E}"/>
              </a:ext>
            </a:extLst>
          </p:cNvPr>
          <p:cNvSpPr>
            <a:spLocks noGrp="1"/>
          </p:cNvSpPr>
          <p:nvPr>
            <p:ph type="body" sz="quarter" idx="22"/>
          </p:nvPr>
        </p:nvSpPr>
        <p:spPr>
          <a:xfrm>
            <a:off x="413915" y="912168"/>
            <a:ext cx="9972476" cy="368603"/>
          </a:xfrm>
        </p:spPr>
        <p:txBody>
          <a:bodyPr/>
          <a:lstStyle/>
          <a:p>
            <a:r>
              <a:rPr lang="en-GB"/>
              <a:t>2. </a:t>
            </a:r>
            <a:r>
              <a:rPr lang="en-GB">
                <a:solidFill>
                  <a:srgbClr val="FF0000"/>
                </a:solidFill>
              </a:rPr>
              <a:t>Structural</a:t>
            </a:r>
            <a:r>
              <a:rPr lang="en-GB"/>
              <a:t> – comprehensive structural feedback, leading to unit testing.</a:t>
            </a:r>
          </a:p>
        </p:txBody>
      </p:sp>
      <p:sp>
        <p:nvSpPr>
          <p:cNvPr id="2" name="TextBox 1">
            <a:extLst>
              <a:ext uri="{FF2B5EF4-FFF2-40B4-BE49-F238E27FC236}">
                <a16:creationId xmlns:a16="http://schemas.microsoft.com/office/drawing/2014/main" id="{B759BA3C-741C-BA67-E3B3-8F83C613F2A8}"/>
              </a:ext>
            </a:extLst>
          </p:cNvPr>
          <p:cNvSpPr txBox="1"/>
          <p:nvPr/>
        </p:nvSpPr>
        <p:spPr>
          <a:xfrm>
            <a:off x="7705817" y="1620727"/>
            <a:ext cx="3949393" cy="3139321"/>
          </a:xfrm>
          <a:prstGeom prst="rect">
            <a:avLst/>
          </a:prstGeom>
          <a:noFill/>
        </p:spPr>
        <p:txBody>
          <a:bodyPr wrap="square" rtlCol="0">
            <a:spAutoFit/>
          </a:bodyPr>
          <a:lstStyle/>
          <a:p>
            <a:r>
              <a:rPr lang="en-GB"/>
              <a:t>Compilation and structural feedback were produced in a previous eSTEeM project and refined over several years.</a:t>
            </a:r>
          </a:p>
          <a:p>
            <a:endParaRPr lang="en-GB"/>
          </a:p>
          <a:p>
            <a:r>
              <a:rPr lang="en-GB"/>
              <a:t>Producing this feedback relies on close specification of what the student should produce.</a:t>
            </a:r>
          </a:p>
          <a:p>
            <a:endParaRPr lang="en-GB"/>
          </a:p>
          <a:p>
            <a:r>
              <a:rPr lang="en-GB"/>
              <a:t>This extra help is deployed via the Precheck button.</a:t>
            </a:r>
          </a:p>
        </p:txBody>
      </p:sp>
      <p:pic>
        <p:nvPicPr>
          <p:cNvPr id="10" name="Picture 9">
            <a:extLst>
              <a:ext uri="{FF2B5EF4-FFF2-40B4-BE49-F238E27FC236}">
                <a16:creationId xmlns:a16="http://schemas.microsoft.com/office/drawing/2014/main" id="{CF2710DC-3B50-7B2B-8A20-A713A61FE54F}"/>
              </a:ext>
            </a:extLst>
          </p:cNvPr>
          <p:cNvPicPr>
            <a:picLocks noChangeAspect="1"/>
          </p:cNvPicPr>
          <p:nvPr/>
        </p:nvPicPr>
        <p:blipFill>
          <a:blip r:embed="rId3"/>
          <a:stretch>
            <a:fillRect/>
          </a:stretch>
        </p:blipFill>
        <p:spPr>
          <a:xfrm>
            <a:off x="536790" y="1419292"/>
            <a:ext cx="6787288" cy="4342405"/>
          </a:xfrm>
          <a:prstGeom prst="rect">
            <a:avLst/>
          </a:prstGeom>
        </p:spPr>
      </p:pic>
    </p:spTree>
    <p:extLst>
      <p:ext uri="{BB962C8B-B14F-4D97-AF65-F5344CB8AC3E}">
        <p14:creationId xmlns:p14="http://schemas.microsoft.com/office/powerpoint/2010/main" val="996118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63D6D2C-E891-C043-EC13-5D7C5E9C9D41}"/>
              </a:ext>
            </a:extLst>
          </p:cNvPr>
          <p:cNvSpPr>
            <a:spLocks noGrp="1"/>
          </p:cNvSpPr>
          <p:nvPr>
            <p:ph type="body" sz="quarter" idx="21"/>
          </p:nvPr>
        </p:nvSpPr>
        <p:spPr>
          <a:xfrm>
            <a:off x="413914" y="404664"/>
            <a:ext cx="9165091" cy="497161"/>
          </a:xfrm>
        </p:spPr>
        <p:txBody>
          <a:bodyPr/>
          <a:lstStyle/>
          <a:p>
            <a:r>
              <a:rPr lang="en-GB"/>
              <a:t>Structural feedback example (2)</a:t>
            </a:r>
          </a:p>
        </p:txBody>
      </p:sp>
      <p:sp>
        <p:nvSpPr>
          <p:cNvPr id="17" name="Text Placeholder 16">
            <a:extLst>
              <a:ext uri="{FF2B5EF4-FFF2-40B4-BE49-F238E27FC236}">
                <a16:creationId xmlns:a16="http://schemas.microsoft.com/office/drawing/2014/main" id="{4E2F2F42-3C8C-C1A1-5342-50217023754E}"/>
              </a:ext>
            </a:extLst>
          </p:cNvPr>
          <p:cNvSpPr>
            <a:spLocks noGrp="1"/>
          </p:cNvSpPr>
          <p:nvPr>
            <p:ph type="body" sz="quarter" idx="22"/>
          </p:nvPr>
        </p:nvSpPr>
        <p:spPr>
          <a:xfrm>
            <a:off x="413915" y="912168"/>
            <a:ext cx="9972476" cy="368603"/>
          </a:xfrm>
        </p:spPr>
        <p:txBody>
          <a:bodyPr/>
          <a:lstStyle/>
          <a:p>
            <a:r>
              <a:rPr lang="en-GB"/>
              <a:t>2. </a:t>
            </a:r>
            <a:r>
              <a:rPr lang="en-GB">
                <a:solidFill>
                  <a:srgbClr val="FF0000"/>
                </a:solidFill>
              </a:rPr>
              <a:t>Structural</a:t>
            </a:r>
            <a:r>
              <a:rPr lang="en-GB"/>
              <a:t> – comprehensive structural feedback, leading to unit testing.</a:t>
            </a:r>
          </a:p>
        </p:txBody>
      </p:sp>
      <p:sp>
        <p:nvSpPr>
          <p:cNvPr id="2" name="TextBox 1">
            <a:extLst>
              <a:ext uri="{FF2B5EF4-FFF2-40B4-BE49-F238E27FC236}">
                <a16:creationId xmlns:a16="http://schemas.microsoft.com/office/drawing/2014/main" id="{B759BA3C-741C-BA67-E3B3-8F83C613F2A8}"/>
              </a:ext>
            </a:extLst>
          </p:cNvPr>
          <p:cNvSpPr txBox="1"/>
          <p:nvPr/>
        </p:nvSpPr>
        <p:spPr>
          <a:xfrm>
            <a:off x="8824404" y="2089973"/>
            <a:ext cx="2050741" cy="1477328"/>
          </a:xfrm>
          <a:prstGeom prst="rect">
            <a:avLst/>
          </a:prstGeom>
          <a:noFill/>
        </p:spPr>
        <p:txBody>
          <a:bodyPr wrap="square" rtlCol="0">
            <a:spAutoFit/>
          </a:bodyPr>
          <a:lstStyle/>
          <a:p>
            <a:r>
              <a:rPr lang="en-GB" dirty="0"/>
              <a:t>After fixing the class name error, further structural errors can be revealed</a:t>
            </a:r>
          </a:p>
        </p:txBody>
      </p:sp>
      <p:pic>
        <p:nvPicPr>
          <p:cNvPr id="4" name="Picture 3">
            <a:extLst>
              <a:ext uri="{FF2B5EF4-FFF2-40B4-BE49-F238E27FC236}">
                <a16:creationId xmlns:a16="http://schemas.microsoft.com/office/drawing/2014/main" id="{8B481D57-9B49-5FC5-24D9-979D5168331F}"/>
              </a:ext>
            </a:extLst>
          </p:cNvPr>
          <p:cNvPicPr>
            <a:picLocks noChangeAspect="1"/>
          </p:cNvPicPr>
          <p:nvPr/>
        </p:nvPicPr>
        <p:blipFill>
          <a:blip r:embed="rId3"/>
          <a:stretch>
            <a:fillRect/>
          </a:stretch>
        </p:blipFill>
        <p:spPr>
          <a:xfrm>
            <a:off x="536688" y="1752623"/>
            <a:ext cx="7876823" cy="3352754"/>
          </a:xfrm>
          <a:prstGeom prst="rect">
            <a:avLst/>
          </a:prstGeom>
        </p:spPr>
      </p:pic>
    </p:spTree>
    <p:extLst>
      <p:ext uri="{BB962C8B-B14F-4D97-AF65-F5344CB8AC3E}">
        <p14:creationId xmlns:p14="http://schemas.microsoft.com/office/powerpoint/2010/main" val="4141248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63D6D2C-E891-C043-EC13-5D7C5E9C9D41}"/>
              </a:ext>
            </a:extLst>
          </p:cNvPr>
          <p:cNvSpPr>
            <a:spLocks noGrp="1"/>
          </p:cNvSpPr>
          <p:nvPr>
            <p:ph type="body" sz="quarter" idx="21"/>
          </p:nvPr>
        </p:nvSpPr>
        <p:spPr>
          <a:xfrm>
            <a:off x="413915" y="404664"/>
            <a:ext cx="5020530" cy="497161"/>
          </a:xfrm>
        </p:spPr>
        <p:txBody>
          <a:bodyPr/>
          <a:lstStyle/>
          <a:p>
            <a:r>
              <a:rPr lang="en-GB"/>
              <a:t>Three kinds of feedback</a:t>
            </a:r>
          </a:p>
        </p:txBody>
      </p:sp>
      <p:sp>
        <p:nvSpPr>
          <p:cNvPr id="17" name="Text Placeholder 16">
            <a:extLst>
              <a:ext uri="{FF2B5EF4-FFF2-40B4-BE49-F238E27FC236}">
                <a16:creationId xmlns:a16="http://schemas.microsoft.com/office/drawing/2014/main" id="{4E2F2F42-3C8C-C1A1-5342-50217023754E}"/>
              </a:ext>
            </a:extLst>
          </p:cNvPr>
          <p:cNvSpPr>
            <a:spLocks noGrp="1"/>
          </p:cNvSpPr>
          <p:nvPr>
            <p:ph type="body" sz="quarter" idx="22"/>
          </p:nvPr>
        </p:nvSpPr>
        <p:spPr>
          <a:xfrm>
            <a:off x="413915" y="912168"/>
            <a:ext cx="9972476" cy="368603"/>
          </a:xfrm>
        </p:spPr>
        <p:txBody>
          <a:bodyPr/>
          <a:lstStyle/>
          <a:p>
            <a:r>
              <a:rPr lang="en-GB"/>
              <a:t>3. </a:t>
            </a:r>
            <a:r>
              <a:rPr lang="en-GB">
                <a:solidFill>
                  <a:srgbClr val="FF0000"/>
                </a:solidFill>
              </a:rPr>
              <a:t>Functional</a:t>
            </a:r>
            <a:r>
              <a:rPr lang="en-GB"/>
              <a:t>, testing the student’s code </a:t>
            </a:r>
          </a:p>
        </p:txBody>
      </p:sp>
      <p:pic>
        <p:nvPicPr>
          <p:cNvPr id="5" name="Picture 4">
            <a:extLst>
              <a:ext uri="{FF2B5EF4-FFF2-40B4-BE49-F238E27FC236}">
                <a16:creationId xmlns:a16="http://schemas.microsoft.com/office/drawing/2014/main" id="{3368DB50-F0A3-0C79-649B-431C2B79D93B}"/>
              </a:ext>
            </a:extLst>
          </p:cNvPr>
          <p:cNvPicPr>
            <a:picLocks noChangeAspect="1"/>
          </p:cNvPicPr>
          <p:nvPr/>
        </p:nvPicPr>
        <p:blipFill>
          <a:blip r:embed="rId3"/>
          <a:stretch>
            <a:fillRect/>
          </a:stretch>
        </p:blipFill>
        <p:spPr>
          <a:xfrm>
            <a:off x="344316" y="1619456"/>
            <a:ext cx="11613654" cy="3588648"/>
          </a:xfrm>
          <a:prstGeom prst="rect">
            <a:avLst/>
          </a:prstGeom>
        </p:spPr>
      </p:pic>
    </p:spTree>
    <p:extLst>
      <p:ext uri="{BB962C8B-B14F-4D97-AF65-F5344CB8AC3E}">
        <p14:creationId xmlns:p14="http://schemas.microsoft.com/office/powerpoint/2010/main" val="104366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63D6D2C-E891-C043-EC13-5D7C5E9C9D41}"/>
              </a:ext>
            </a:extLst>
          </p:cNvPr>
          <p:cNvSpPr>
            <a:spLocks noGrp="1"/>
          </p:cNvSpPr>
          <p:nvPr>
            <p:ph type="body" sz="quarter" idx="21"/>
          </p:nvPr>
        </p:nvSpPr>
        <p:spPr>
          <a:xfrm>
            <a:off x="392399" y="254057"/>
            <a:ext cx="10526612" cy="606555"/>
          </a:xfrm>
        </p:spPr>
        <p:txBody>
          <a:bodyPr/>
          <a:lstStyle/>
          <a:p>
            <a:r>
              <a:rPr lang="en-GB"/>
              <a:t>Structural checking process - JavaSpecCheck</a:t>
            </a:r>
          </a:p>
        </p:txBody>
      </p:sp>
      <p:pic>
        <p:nvPicPr>
          <p:cNvPr id="3" name="Content Placeholder 7">
            <a:extLst>
              <a:ext uri="{FF2B5EF4-FFF2-40B4-BE49-F238E27FC236}">
                <a16:creationId xmlns:a16="http://schemas.microsoft.com/office/drawing/2014/main" id="{23A4297D-20D1-C20B-D79D-87F9853D2E9F}"/>
              </a:ext>
            </a:extLst>
          </p:cNvPr>
          <p:cNvPicPr>
            <a:picLocks noChangeAspect="1"/>
          </p:cNvPicPr>
          <p:nvPr/>
        </p:nvPicPr>
        <p:blipFill>
          <a:blip r:embed="rId3">
            <a:alphaModFix/>
          </a:blip>
          <a:stretch>
            <a:fillRect/>
          </a:stretch>
        </p:blipFill>
        <p:spPr>
          <a:xfrm>
            <a:off x="3853771" y="943453"/>
            <a:ext cx="4286774" cy="5660490"/>
          </a:xfrm>
          <a:prstGeom prst="rect">
            <a:avLst/>
          </a:prstGeom>
        </p:spPr>
      </p:pic>
      <p:sp>
        <p:nvSpPr>
          <p:cNvPr id="2" name="TextBox 1">
            <a:extLst>
              <a:ext uri="{FF2B5EF4-FFF2-40B4-BE49-F238E27FC236}">
                <a16:creationId xmlns:a16="http://schemas.microsoft.com/office/drawing/2014/main" id="{BD354A44-A4A9-D734-2801-3ABF9336B4F3}"/>
              </a:ext>
            </a:extLst>
          </p:cNvPr>
          <p:cNvSpPr txBox="1"/>
          <p:nvPr/>
        </p:nvSpPr>
        <p:spPr>
          <a:xfrm>
            <a:off x="9429750" y="2905125"/>
            <a:ext cx="2133600" cy="1477328"/>
          </a:xfrm>
          <a:prstGeom prst="rect">
            <a:avLst/>
          </a:prstGeom>
          <a:noFill/>
        </p:spPr>
        <p:txBody>
          <a:bodyPr wrap="square" rtlCol="0">
            <a:spAutoFit/>
          </a:bodyPr>
          <a:lstStyle/>
          <a:p>
            <a:r>
              <a:rPr lang="en-GB"/>
              <a:t>Tutors could also use this to help mark code, but now it’s in the VLE anyway</a:t>
            </a:r>
          </a:p>
        </p:txBody>
      </p:sp>
    </p:spTree>
    <p:extLst>
      <p:ext uri="{BB962C8B-B14F-4D97-AF65-F5344CB8AC3E}">
        <p14:creationId xmlns:p14="http://schemas.microsoft.com/office/powerpoint/2010/main" val="2783956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9424F2A-3804-FA6B-BFD2-E30C1D3A4440}"/>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a:t>
            </a:r>
          </a:p>
        </p:txBody>
      </p:sp>
      <p:sp>
        <p:nvSpPr>
          <p:cNvPr id="8" name="Text Placeholder 7">
            <a:extLst>
              <a:ext uri="{FF2B5EF4-FFF2-40B4-BE49-F238E27FC236}">
                <a16:creationId xmlns:a16="http://schemas.microsoft.com/office/drawing/2014/main" id="{0D42120B-7A11-9FBB-9201-8087371FA618}"/>
              </a:ext>
            </a:extLst>
          </p:cNvPr>
          <p:cNvSpPr>
            <a:spLocks noGrp="1"/>
          </p:cNvSpPr>
          <p:nvPr>
            <p:ph type="body" sz="quarter" idx="11"/>
          </p:nvPr>
        </p:nvSpPr>
        <p:spPr/>
        <p:txBody>
          <a:bodyPr/>
          <a:lstStyle/>
          <a:p>
            <a:r>
              <a:rPr lang="en-GB"/>
              <a:t>Student survey</a:t>
            </a:r>
          </a:p>
        </p:txBody>
      </p:sp>
      <p:sp>
        <p:nvSpPr>
          <p:cNvPr id="9" name="Text Placeholder 8">
            <a:extLst>
              <a:ext uri="{FF2B5EF4-FFF2-40B4-BE49-F238E27FC236}">
                <a16:creationId xmlns:a16="http://schemas.microsoft.com/office/drawing/2014/main" id="{417D1F39-7B90-5489-AB65-600E4AF1377E}"/>
              </a:ext>
            </a:extLst>
          </p:cNvPr>
          <p:cNvSpPr>
            <a:spLocks noGrp="1"/>
          </p:cNvSpPr>
          <p:nvPr>
            <p:ph type="body" sz="quarter" idx="12"/>
          </p:nvPr>
        </p:nvSpPr>
        <p:spPr/>
        <p:txBody>
          <a:bodyPr/>
          <a:lstStyle/>
          <a:p>
            <a:r>
              <a:rPr lang="en-GB"/>
              <a:t>102 students responded</a:t>
            </a:r>
          </a:p>
        </p:txBody>
      </p:sp>
      <p:sp>
        <p:nvSpPr>
          <p:cNvPr id="7" name="Picture Placeholder 6">
            <a:extLst>
              <a:ext uri="{FF2B5EF4-FFF2-40B4-BE49-F238E27FC236}">
                <a16:creationId xmlns:a16="http://schemas.microsoft.com/office/drawing/2014/main" id="{5771B116-A7D2-08C4-E243-B81918124F84}"/>
              </a:ext>
              <a:ext uri="{C183D7F6-B498-43B3-948B-1728B52AA6E4}">
                <adec:decorative xmlns:adec="http://schemas.microsoft.com/office/drawing/2017/decorative" val="1"/>
              </a:ext>
            </a:extLst>
          </p:cNvPr>
          <p:cNvSpPr>
            <a:spLocks noGrp="1"/>
          </p:cNvSpPr>
          <p:nvPr>
            <p:ph type="pic" sz="quarter" idx="10"/>
          </p:nvPr>
        </p:nvSpPr>
        <p:spPr/>
      </p:sp>
      <p:sp>
        <p:nvSpPr>
          <p:cNvPr id="10" name="Text Placeholder 9">
            <a:extLst>
              <a:ext uri="{FF2B5EF4-FFF2-40B4-BE49-F238E27FC236}">
                <a16:creationId xmlns:a16="http://schemas.microsoft.com/office/drawing/2014/main" id="{343FB805-1043-E0B7-4FE0-673C2D10A2E0}"/>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2240001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486755" y="1560071"/>
            <a:ext cx="9591229" cy="496800"/>
          </a:xfrm>
        </p:spPr>
        <p:txBody>
          <a:bodyPr/>
          <a:lstStyle/>
          <a:p>
            <a:r>
              <a:rPr lang="en-GB" sz="1600" b="1" dirty="0">
                <a:solidFill>
                  <a:srgbClr val="0070C0"/>
                </a:solidFill>
                <a:latin typeface="Arial" pitchFamily="34" charset="0"/>
                <a:cs typeface="Arial" pitchFamily="34" charset="0"/>
              </a:rPr>
              <a:t>92% of students surveyed used CodeRunner for their practical exercises. They said:</a:t>
            </a:r>
          </a:p>
          <a:p>
            <a:endParaRPr lang="en-GB" dirty="0"/>
          </a:p>
        </p:txBody>
      </p:sp>
      <p:sp>
        <p:nvSpPr>
          <p:cNvPr id="7" name="Text Placeholder 6"/>
          <p:cNvSpPr>
            <a:spLocks noGrp="1"/>
          </p:cNvSpPr>
          <p:nvPr>
            <p:ph type="body" sz="quarter" idx="24"/>
          </p:nvPr>
        </p:nvSpPr>
        <p:spPr/>
        <p:txBody>
          <a:bodyPr/>
          <a:lstStyle/>
          <a:p>
            <a:r>
              <a:rPr lang="en-GB"/>
              <a:t>Student Survey</a:t>
            </a:r>
          </a:p>
        </p:txBody>
      </p:sp>
      <p:sp>
        <p:nvSpPr>
          <p:cNvPr id="8" name="Text Placeholder 7"/>
          <p:cNvSpPr>
            <a:spLocks noGrp="1"/>
          </p:cNvSpPr>
          <p:nvPr>
            <p:ph type="body" sz="quarter" idx="25"/>
          </p:nvPr>
        </p:nvSpPr>
        <p:spPr/>
        <p:txBody>
          <a:bodyPr/>
          <a:lstStyle/>
          <a:p>
            <a:r>
              <a:rPr lang="en-GB" dirty="0"/>
              <a:t>Student view of CodeRunner</a:t>
            </a:r>
          </a:p>
        </p:txBody>
      </p:sp>
      <p:sp>
        <p:nvSpPr>
          <p:cNvPr id="6" name="Text Placeholder 5"/>
          <p:cNvSpPr>
            <a:spLocks noGrp="1"/>
          </p:cNvSpPr>
          <p:nvPr>
            <p:ph type="body" sz="quarter" idx="15"/>
          </p:nvPr>
        </p:nvSpPr>
        <p:spPr>
          <a:xfrm>
            <a:off x="2277455" y="5811924"/>
            <a:ext cx="8676295" cy="760325"/>
          </a:xfrm>
        </p:spPr>
        <p:txBody>
          <a:bodyPr/>
          <a:lstStyle/>
          <a:p>
            <a:r>
              <a:rPr lang="en-GB" sz="1600" b="1">
                <a:solidFill>
                  <a:srgbClr val="0070C0"/>
                </a:solidFill>
                <a:latin typeface="Arial" pitchFamily="34" charset="0"/>
                <a:cs typeface="Arial" pitchFamily="34" charset="0"/>
              </a:rPr>
              <a:t>97% always or sometimes used </a:t>
            </a:r>
            <a:r>
              <a:rPr lang="en-GB" sz="1600" b="1" err="1">
                <a:solidFill>
                  <a:srgbClr val="0070C0"/>
                </a:solidFill>
                <a:latin typeface="Arial" pitchFamily="34" charset="0"/>
                <a:cs typeface="Arial" pitchFamily="34" charset="0"/>
              </a:rPr>
              <a:t>CodeRunner</a:t>
            </a:r>
            <a:r>
              <a:rPr lang="en-GB" sz="1600" b="1">
                <a:solidFill>
                  <a:srgbClr val="0070C0"/>
                </a:solidFill>
                <a:latin typeface="Arial" pitchFamily="34" charset="0"/>
                <a:cs typeface="Arial" pitchFamily="34" charset="0"/>
              </a:rPr>
              <a:t> to check the structure of code for their TMAs.</a:t>
            </a:r>
          </a:p>
          <a:p>
            <a:endParaRPr lang="en-GB"/>
          </a:p>
        </p:txBody>
      </p:sp>
      <p:pic>
        <p:nvPicPr>
          <p:cNvPr id="10" name="Picture 3"/>
          <p:cNvPicPr>
            <a:picLocks noChangeAspect="1" noChangeArrowheads="1"/>
          </p:cNvPicPr>
          <p:nvPr/>
        </p:nvPicPr>
        <p:blipFill>
          <a:blip r:embed="rId2" cstate="print"/>
          <a:srcRect/>
          <a:stretch>
            <a:fillRect/>
          </a:stretch>
        </p:blipFill>
        <p:spPr bwMode="auto">
          <a:xfrm>
            <a:off x="278210" y="2162572"/>
            <a:ext cx="11176000" cy="3086100"/>
          </a:xfrm>
          <a:prstGeom prst="rect">
            <a:avLst/>
          </a:prstGeom>
          <a:noFill/>
          <a:ln w="9525">
            <a:noFill/>
            <a:miter lim="800000"/>
            <a:headEnd/>
            <a:tailEnd/>
          </a:ln>
        </p:spPr>
      </p:pic>
    </p:spTree>
    <p:extLst>
      <p:ext uri="{BB962C8B-B14F-4D97-AF65-F5344CB8AC3E}">
        <p14:creationId xmlns:p14="http://schemas.microsoft.com/office/powerpoint/2010/main" val="3863899803"/>
      </p:ext>
    </p:extLst>
  </p:cSld>
  <p:clrMapOvr>
    <a:masterClrMapping/>
  </p:clrMapOvr>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AB24DCB6-B19B-4A4B-82AA-A443AC496DAE}"/>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60A6B559-7EF3-1146-8945-35F68351DF66}"/>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45991D4C-FE3A-DD49-9F9D-812C6DA697D5}"/>
    </a:ext>
  </a:extLst>
</a:theme>
</file>

<file path=ppt/theme/theme4.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F7B079B8-8FBA-9E46-A97C-4ADCB3A31155}"/>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EB94B822-F5A1-864D-A2F5-29356FFCDE5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4476828-269d-41e7-8c7f-463a607b843c" xsi:nil="true"/>
    <lcf76f155ced4ddcb4097134ff3c332f xmlns="4ed73a0e-c0f4-4682-9833-b80ae4bd077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3E7A8613C21C848AD2F91B91A9AAB64" ma:contentTypeVersion="20" ma:contentTypeDescription="Create a new document." ma:contentTypeScope="" ma:versionID="c1d9353f12382b36ac3f9f5b2f1dd716">
  <xsd:schema xmlns:xsd="http://www.w3.org/2001/XMLSchema" xmlns:xs="http://www.w3.org/2001/XMLSchema" xmlns:p="http://schemas.microsoft.com/office/2006/metadata/properties" xmlns:ns2="4ed73a0e-c0f4-4682-9833-b80ae4bd0773" xmlns:ns3="23060362-3cc1-48ff-8e33-88570e39b161" xmlns:ns4="e4476828-269d-41e7-8c7f-463a607b843c" targetNamespace="http://schemas.microsoft.com/office/2006/metadata/properties" ma:root="true" ma:fieldsID="c254bfd5ec353ffdfb8a6f8fbb6c5717" ns2:_="" ns3:_="" ns4:_="">
    <xsd:import namespace="4ed73a0e-c0f4-4682-9833-b80ae4bd0773"/>
    <xsd:import namespace="23060362-3cc1-48ff-8e33-88570e39b161"/>
    <xsd:import namespace="e4476828-269d-41e7-8c7f-463a607b843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4: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d73a0e-c0f4-4682-9833-b80ae4bd07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60362-3cc1-48ff-8e33-88570e39b16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476828-269d-41e7-8c7f-463a607b843c"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d206e9e1-5a8f-47ca-9c1f-db2539ee6553}" ma:internalName="TaxCatchAll" ma:showField="CatchAllData" ma:web="23060362-3cc1-48ff-8e33-88570e39b1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1F123D-72E4-47AA-AF87-050EE8541186}">
  <ds:schemaRefs>
    <ds:schemaRef ds:uri="23060362-3cc1-48ff-8e33-88570e39b161"/>
    <ds:schemaRef ds:uri="4ed73a0e-c0f4-4682-9833-b80ae4bd0773"/>
    <ds:schemaRef ds:uri="e4476828-269d-41e7-8c7f-463a607b843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66CD3E3-2AD4-4BFA-B062-CD9F3FC37753}">
  <ds:schemaRefs>
    <ds:schemaRef ds:uri="http://schemas.microsoft.com/sharepoint/v3/contenttype/forms"/>
  </ds:schemaRefs>
</ds:datastoreItem>
</file>

<file path=customXml/itemProps3.xml><?xml version="1.0" encoding="utf-8"?>
<ds:datastoreItem xmlns:ds="http://schemas.openxmlformats.org/officeDocument/2006/customXml" ds:itemID="{7ADD03CB-2A88-4644-BBA9-D7ABCC1D4135}">
  <ds:schemaRefs>
    <ds:schemaRef ds:uri="23060362-3cc1-48ff-8e33-88570e39b161"/>
    <ds:schemaRef ds:uri="4ed73a0e-c0f4-4682-9833-b80ae4bd0773"/>
    <ds:schemaRef ds:uri="e4476828-269d-41e7-8c7f-463a607b84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OU-Powerpoint-Template-Master</Template>
  <TotalTime>53</TotalTime>
  <Words>2664</Words>
  <Application>Microsoft Office PowerPoint</Application>
  <PresentationFormat>Widescreen</PresentationFormat>
  <Paragraphs>387</Paragraphs>
  <Slides>28</Slides>
  <Notes>23</Notes>
  <HiddenSlides>3</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28</vt:i4>
      </vt:variant>
    </vt:vector>
  </HeadingPairs>
  <TitlesOfParts>
    <vt:vector size="40" baseType="lpstr">
      <vt:lpstr>Arial</vt:lpstr>
      <vt:lpstr>Calibri</vt:lpstr>
      <vt:lpstr>Courier New</vt:lpstr>
      <vt:lpstr>Linux Libertine</vt:lpstr>
      <vt:lpstr>Poppins</vt:lpstr>
      <vt:lpstr>Poppins SemiBold</vt:lpstr>
      <vt:lpstr>Symbol</vt:lpstr>
      <vt:lpstr>Covers</vt:lpstr>
      <vt:lpstr>Contents Slides</vt:lpstr>
      <vt:lpstr>Chapter Headings / Dividers</vt:lpstr>
      <vt:lpstr>Slide Options</vt:lpstr>
      <vt:lpstr>End Slides</vt:lpstr>
      <vt:lpstr>Intro Slide Title 1</vt:lpstr>
      <vt:lpstr>PowerPoint Presentation</vt:lpstr>
      <vt:lpstr>PowerPoint Presentation</vt:lpstr>
      <vt:lpstr>PowerPoint Presentation</vt:lpstr>
      <vt:lpstr>PowerPoint Presentation</vt:lpstr>
      <vt:lpstr>PowerPoint Presentation</vt:lpstr>
      <vt:lpstr>PowerPoint Presentation</vt:lpstr>
      <vt:lpstr>Slide Title 2</vt:lpstr>
      <vt:lpstr>PowerPoint Presentation</vt:lpstr>
      <vt:lpstr>PowerPoint Presentation</vt:lpstr>
      <vt:lpstr>PowerPoint Presentation</vt:lpstr>
      <vt:lpstr>PowerPoint Presentation</vt:lpstr>
      <vt:lpstr>PowerPoint Presentation</vt:lpstr>
      <vt:lpstr>Slide Title 2</vt:lpstr>
      <vt:lpstr>PowerPoint Presentation</vt:lpstr>
      <vt:lpstr>PowerPoint Presentation</vt:lpstr>
      <vt:lpstr>Slide Title 17</vt:lpstr>
      <vt:lpstr>PowerPoint Presentation</vt:lpstr>
      <vt:lpstr>PowerPoint Presentation</vt:lpstr>
      <vt:lpstr>Slide Title 17</vt:lpstr>
      <vt:lpstr>PowerPoint Presentation</vt:lpstr>
      <vt:lpstr>Slide Title 2</vt:lpstr>
      <vt:lpstr>PowerPoint Presentation</vt:lpstr>
      <vt:lpstr>PowerPoint Presentation</vt:lpstr>
      <vt:lpstr>Slide Title 2</vt:lpstr>
      <vt:lpstr>PowerPoint Presentation</vt:lpstr>
      <vt:lpstr>Slide Title 30</vt:lpstr>
      <vt:lpstr>Slide Title 31</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Slide Title 1</dc:title>
  <dc:subject>OU Master PowerPoint Template with accessibility guidance and best practice tips</dc:subject>
  <dc:creator>Anton.Dil</dc:creator>
  <cp:keywords>OU Master PowerPoint Template</cp:keywords>
  <dc:description/>
  <cp:lastModifiedBy>Diane.Ford</cp:lastModifiedBy>
  <cp:revision>2</cp:revision>
  <dcterms:created xsi:type="dcterms:W3CDTF">2024-06-17T08:45:26Z</dcterms:created>
  <dcterms:modified xsi:type="dcterms:W3CDTF">2024-06-19T15:47:31Z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0x01010003E7A8613C21C848AD2F91B91A9AAB64</vt:lpwstr>
  </property>
  <property fmtid="{D5CDD505-2E9C-101B-9397-08002B2CF9AE}" pid="3" name="MediaServiceImageTags">
    <vt:lpwstr/>
  </property>
</Properties>
</file>