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62" r:id="rId2"/>
    <p:sldMasterId id="2147483667" r:id="rId3"/>
  </p:sldMasterIdLst>
  <p:notesMasterIdLst>
    <p:notesMasterId r:id="rId30"/>
  </p:notesMasterIdLst>
  <p:sldIdLst>
    <p:sldId id="272" r:id="rId4"/>
    <p:sldId id="274" r:id="rId5"/>
    <p:sldId id="275" r:id="rId6"/>
    <p:sldId id="278" r:id="rId7"/>
    <p:sldId id="279" r:id="rId8"/>
    <p:sldId id="260" r:id="rId9"/>
    <p:sldId id="283" r:id="rId10"/>
    <p:sldId id="282" r:id="rId11"/>
    <p:sldId id="262" r:id="rId12"/>
    <p:sldId id="287" r:id="rId13"/>
    <p:sldId id="286" r:id="rId14"/>
    <p:sldId id="285" r:id="rId15"/>
    <p:sldId id="284" r:id="rId16"/>
    <p:sldId id="261" r:id="rId17"/>
    <p:sldId id="288" r:id="rId18"/>
    <p:sldId id="292" r:id="rId19"/>
    <p:sldId id="291" r:id="rId20"/>
    <p:sldId id="294" r:id="rId21"/>
    <p:sldId id="295" r:id="rId22"/>
    <p:sldId id="296" r:id="rId23"/>
    <p:sldId id="290" r:id="rId24"/>
    <p:sldId id="293" r:id="rId25"/>
    <p:sldId id="263" r:id="rId26"/>
    <p:sldId id="297" r:id="rId27"/>
    <p:sldId id="264" r:id="rId28"/>
    <p:sldId id="270" r:id="rId2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65417" autoAdjust="0"/>
  </p:normalViewPr>
  <p:slideViewPr>
    <p:cSldViewPr snapToGrid="0">
      <p:cViewPr varScale="1">
        <p:scale>
          <a:sx n="55" d="100"/>
          <a:sy n="55" d="100"/>
        </p:scale>
        <p:origin x="2198" y="38"/>
      </p:cViewPr>
      <p:guideLst/>
    </p:cSldViewPr>
  </p:slideViewPr>
  <p:notesTextViewPr>
    <p:cViewPr>
      <p:scale>
        <a:sx n="1" d="1"/>
        <a:sy n="1" d="1"/>
      </p:scale>
      <p:origin x="0" y="0"/>
    </p:cViewPr>
  </p:notesTextViewPr>
  <p:notesViewPr>
    <p:cSldViewPr snapToGrid="0">
      <p:cViewPr varScale="1">
        <p:scale>
          <a:sx n="65" d="100"/>
          <a:sy n="65" d="100"/>
        </p:scale>
        <p:origin x="3082"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tableStyles" Target="tableStyle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theme" Target="theme/theme1.xml"/><Relationship Id="rId38" Type="http://schemas.microsoft.com/office/2015/10/relationships/revisionInfo" Target="revisionInfo.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viewProps" Target="view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presProps" Target="pres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72BBF2D-1D6B-4CA6-B6E6-ED1D7A5A2C52}" type="datetimeFigureOut">
              <a:rPr lang="en-GB" smtClean="0"/>
              <a:t>01/05/2018</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584D35C-64BE-4C31-960B-6F8DF5771103}" type="slidenum">
              <a:rPr lang="en-GB" smtClean="0"/>
              <a:t>‹#›</a:t>
            </a:fld>
            <a:endParaRPr lang="en-GB"/>
          </a:p>
        </p:txBody>
      </p:sp>
    </p:spTree>
    <p:extLst>
      <p:ext uri="{BB962C8B-B14F-4D97-AF65-F5344CB8AC3E}">
        <p14:creationId xmlns:p14="http://schemas.microsoft.com/office/powerpoint/2010/main" val="32147637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English specification is wordy and detailed, at least for some questions</a:t>
            </a:r>
            <a:endParaRPr lang="en-GB" dirty="0"/>
          </a:p>
        </p:txBody>
      </p:sp>
      <p:sp>
        <p:nvSpPr>
          <p:cNvPr id="4" name="Slide Number Placeholder 3"/>
          <p:cNvSpPr>
            <a:spLocks noGrp="1"/>
          </p:cNvSpPr>
          <p:nvPr>
            <p:ph type="sldNum" sz="quarter" idx="10"/>
          </p:nvPr>
        </p:nvSpPr>
        <p:spPr/>
        <p:txBody>
          <a:bodyPr/>
          <a:lstStyle/>
          <a:p>
            <a:fld id="{B584D35C-64BE-4C31-960B-6F8DF5771103}" type="slidenum">
              <a:rPr lang="en-GB" smtClean="0"/>
              <a:t>2</a:t>
            </a:fld>
            <a:endParaRPr lang="en-GB"/>
          </a:p>
        </p:txBody>
      </p:sp>
    </p:spTree>
    <p:extLst>
      <p:ext uri="{BB962C8B-B14F-4D97-AF65-F5344CB8AC3E}">
        <p14:creationId xmlns:p14="http://schemas.microsoft.com/office/powerpoint/2010/main" val="249670998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Main themes: </a:t>
            </a:r>
          </a:p>
          <a:p>
            <a:endParaRPr lang="en-GB" dirty="0" smtClean="0"/>
          </a:p>
          <a:p>
            <a:r>
              <a:rPr lang="en-GB" dirty="0" smtClean="0"/>
              <a:t>no time (underlined)</a:t>
            </a:r>
          </a:p>
          <a:p>
            <a:r>
              <a:rPr lang="en-GB" dirty="0" smtClean="0"/>
              <a:t>Didn’t feel it was needed (purple)</a:t>
            </a:r>
          </a:p>
          <a:p>
            <a:r>
              <a:rPr lang="en-GB" dirty="0" smtClean="0"/>
              <a:t>Didn’t know (italics)</a:t>
            </a:r>
          </a:p>
          <a:p>
            <a:endParaRPr lang="en-GB" dirty="0" smtClean="0"/>
          </a:p>
          <a:p>
            <a:endParaRPr lang="en-GB" dirty="0"/>
          </a:p>
        </p:txBody>
      </p:sp>
      <p:sp>
        <p:nvSpPr>
          <p:cNvPr id="4" name="Slide Number Placeholder 3"/>
          <p:cNvSpPr>
            <a:spLocks noGrp="1"/>
          </p:cNvSpPr>
          <p:nvPr>
            <p:ph type="sldNum" sz="quarter" idx="10"/>
          </p:nvPr>
        </p:nvSpPr>
        <p:spPr/>
        <p:txBody>
          <a:bodyPr/>
          <a:lstStyle/>
          <a:p>
            <a:fld id="{B584D35C-64BE-4C31-960B-6F8DF5771103}" type="slidenum">
              <a:rPr lang="en-GB" smtClean="0"/>
              <a:t>16</a:t>
            </a:fld>
            <a:endParaRPr lang="en-GB"/>
          </a:p>
        </p:txBody>
      </p:sp>
    </p:spTree>
    <p:extLst>
      <p:ext uri="{BB962C8B-B14F-4D97-AF65-F5344CB8AC3E}">
        <p14:creationId xmlns:p14="http://schemas.microsoft.com/office/powerpoint/2010/main" val="276767401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Time is a particular worry for many tutors, but some consider the extra time in using</a:t>
            </a:r>
            <a:r>
              <a:rPr lang="en-GB" baseline="0" dirty="0" smtClean="0"/>
              <a:t> a tool to be worth it, if it helps them find issues they might otherwise have missed. My feeling is the time investment is minimal and possibly marking could be speeded up by using the tool, once initial unfamiliarity is overcome and any user-interface issues are overcome.  One tutor reported that this was so – speed was increased by using the tool.</a:t>
            </a:r>
            <a:endParaRPr lang="en-GB" dirty="0"/>
          </a:p>
        </p:txBody>
      </p:sp>
      <p:sp>
        <p:nvSpPr>
          <p:cNvPr id="4" name="Slide Number Placeholder 3"/>
          <p:cNvSpPr>
            <a:spLocks noGrp="1"/>
          </p:cNvSpPr>
          <p:nvPr>
            <p:ph type="sldNum" sz="quarter" idx="10"/>
          </p:nvPr>
        </p:nvSpPr>
        <p:spPr/>
        <p:txBody>
          <a:bodyPr/>
          <a:lstStyle/>
          <a:p>
            <a:fld id="{B584D35C-64BE-4C31-960B-6F8DF5771103}" type="slidenum">
              <a:rPr lang="en-GB" smtClean="0"/>
              <a:t>17</a:t>
            </a:fld>
            <a:endParaRPr lang="en-GB"/>
          </a:p>
        </p:txBody>
      </p:sp>
    </p:spTree>
    <p:extLst>
      <p:ext uri="{BB962C8B-B14F-4D97-AF65-F5344CB8AC3E}">
        <p14:creationId xmlns:p14="http://schemas.microsoft.com/office/powerpoint/2010/main" val="18401540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My experience is everyone gets it wrong, frequently, i.e. misses</a:t>
            </a:r>
            <a:r>
              <a:rPr lang="en-GB" baseline="0" dirty="0" smtClean="0"/>
              <a:t> errors that students make.</a:t>
            </a:r>
          </a:p>
          <a:p>
            <a:endParaRPr lang="en-GB" baseline="0" dirty="0" smtClean="0"/>
          </a:p>
          <a:p>
            <a:r>
              <a:rPr lang="en-GB" baseline="0" dirty="0" smtClean="0"/>
              <a:t>I’ve seen this at marking coordination, and through monitoring, too often to believe anything else.</a:t>
            </a:r>
          </a:p>
          <a:p>
            <a:endParaRPr lang="en-GB" baseline="0" dirty="0" smtClean="0"/>
          </a:p>
          <a:p>
            <a:endParaRPr lang="en-GB" baseline="0" dirty="0" smtClean="0"/>
          </a:p>
          <a:p>
            <a:endParaRPr lang="en-GB" baseline="0" dirty="0" smtClean="0"/>
          </a:p>
          <a:p>
            <a:endParaRPr lang="en-GB" baseline="0" dirty="0" smtClean="0"/>
          </a:p>
          <a:p>
            <a:endParaRPr lang="en-GB" baseline="0" dirty="0" smtClean="0"/>
          </a:p>
          <a:p>
            <a:endParaRPr lang="en-GB" dirty="0"/>
          </a:p>
        </p:txBody>
      </p:sp>
      <p:sp>
        <p:nvSpPr>
          <p:cNvPr id="4" name="Slide Number Placeholder 3"/>
          <p:cNvSpPr>
            <a:spLocks noGrp="1"/>
          </p:cNvSpPr>
          <p:nvPr>
            <p:ph type="sldNum" sz="quarter" idx="10"/>
          </p:nvPr>
        </p:nvSpPr>
        <p:spPr/>
        <p:txBody>
          <a:bodyPr/>
          <a:lstStyle/>
          <a:p>
            <a:fld id="{B584D35C-64BE-4C31-960B-6F8DF5771103}" type="slidenum">
              <a:rPr lang="en-GB" smtClean="0"/>
              <a:t>18</a:t>
            </a:fld>
            <a:endParaRPr lang="en-GB"/>
          </a:p>
        </p:txBody>
      </p:sp>
    </p:spTree>
    <p:extLst>
      <p:ext uri="{BB962C8B-B14F-4D97-AF65-F5344CB8AC3E}">
        <p14:creationId xmlns:p14="http://schemas.microsoft.com/office/powerpoint/2010/main" val="262724049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Interviewees</a:t>
            </a:r>
            <a:r>
              <a:rPr lang="en-GB" baseline="0" dirty="0" smtClean="0"/>
              <a:t> recognised that the tool found issues that they hadn’t noticed.</a:t>
            </a:r>
          </a:p>
          <a:p>
            <a:endParaRPr lang="en-GB" baseline="0" dirty="0" smtClean="0"/>
          </a:p>
          <a:p>
            <a:r>
              <a:rPr lang="en-GB" baseline="0" dirty="0" smtClean="0"/>
              <a:t>In general this was considered valuable by those who used the tool.</a:t>
            </a:r>
            <a:endParaRPr lang="en-GB" dirty="0"/>
          </a:p>
        </p:txBody>
      </p:sp>
      <p:sp>
        <p:nvSpPr>
          <p:cNvPr id="4" name="Slide Number Placeholder 3"/>
          <p:cNvSpPr>
            <a:spLocks noGrp="1"/>
          </p:cNvSpPr>
          <p:nvPr>
            <p:ph type="sldNum" sz="quarter" idx="10"/>
          </p:nvPr>
        </p:nvSpPr>
        <p:spPr/>
        <p:txBody>
          <a:bodyPr/>
          <a:lstStyle/>
          <a:p>
            <a:fld id="{B584D35C-64BE-4C31-960B-6F8DF5771103}" type="slidenum">
              <a:rPr lang="en-GB" smtClean="0"/>
              <a:t>19</a:t>
            </a:fld>
            <a:endParaRPr lang="en-GB"/>
          </a:p>
        </p:txBody>
      </p:sp>
    </p:spTree>
    <p:extLst>
      <p:ext uri="{BB962C8B-B14F-4D97-AF65-F5344CB8AC3E}">
        <p14:creationId xmlns:p14="http://schemas.microsoft.com/office/powerpoint/2010/main" val="92164263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Over-reliance on tools is expressed both with</a:t>
            </a:r>
            <a:r>
              <a:rPr lang="en-GB" baseline="0" dirty="0" smtClean="0"/>
              <a:t> respect to tutors (might stop paying attention) and students (might think all is well when it’s not, basically the same issue).</a:t>
            </a:r>
          </a:p>
          <a:p>
            <a:endParaRPr lang="en-GB" baseline="0" dirty="0" smtClean="0"/>
          </a:p>
          <a:p>
            <a:r>
              <a:rPr lang="en-GB" dirty="0" smtClean="0"/>
              <a:t>In some cases tutors are also concerned about over-loading students, particularly if they are already struggling. This seems to me to be a reason to deploy the tool in a context like </a:t>
            </a:r>
            <a:r>
              <a:rPr lang="en-GB" dirty="0" err="1" smtClean="0"/>
              <a:t>coderunner</a:t>
            </a:r>
            <a:r>
              <a:rPr lang="en-GB" dirty="0" smtClean="0"/>
              <a:t>, where the module team deal with the</a:t>
            </a:r>
            <a:r>
              <a:rPr lang="en-GB" baseline="0" dirty="0" smtClean="0"/>
              <a:t> overhead of having to configure the tool.</a:t>
            </a:r>
          </a:p>
          <a:p>
            <a:endParaRPr lang="en-GB" baseline="0" dirty="0" smtClean="0"/>
          </a:p>
          <a:p>
            <a:r>
              <a:rPr lang="en-GB" baseline="0" dirty="0" smtClean="0"/>
              <a:t>Regarding ‘other things matter’, the idea has never been that specification checking would dominate or prevent checking against other kinds of correctness… So I think there’s some misunderstanding about how such a tool would be used in general.</a:t>
            </a:r>
            <a:endParaRPr lang="en-GB" dirty="0"/>
          </a:p>
        </p:txBody>
      </p:sp>
      <p:sp>
        <p:nvSpPr>
          <p:cNvPr id="4" name="Slide Number Placeholder 3"/>
          <p:cNvSpPr>
            <a:spLocks noGrp="1"/>
          </p:cNvSpPr>
          <p:nvPr>
            <p:ph type="sldNum" sz="quarter" idx="10"/>
          </p:nvPr>
        </p:nvSpPr>
        <p:spPr/>
        <p:txBody>
          <a:bodyPr/>
          <a:lstStyle/>
          <a:p>
            <a:fld id="{B584D35C-64BE-4C31-960B-6F8DF5771103}" type="slidenum">
              <a:rPr lang="en-GB" smtClean="0"/>
              <a:t>20</a:t>
            </a:fld>
            <a:endParaRPr lang="en-GB"/>
          </a:p>
        </p:txBody>
      </p:sp>
    </p:spTree>
    <p:extLst>
      <p:ext uri="{BB962C8B-B14F-4D97-AF65-F5344CB8AC3E}">
        <p14:creationId xmlns:p14="http://schemas.microsoft.com/office/powerpoint/2010/main" val="318472052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Based on 20 survey results.</a:t>
            </a:r>
            <a:r>
              <a:rPr lang="en-GB" baseline="0" dirty="0" smtClean="0"/>
              <a:t> 12 of the 20 didn’t actually use the tool.   60% of respondents didn’t use the tool.</a:t>
            </a:r>
          </a:p>
          <a:p>
            <a:endParaRPr lang="en-GB" baseline="0" dirty="0" smtClean="0"/>
          </a:p>
          <a:p>
            <a:r>
              <a:rPr lang="en-GB" baseline="0" dirty="0" smtClean="0"/>
              <a:t>Reporting percentages answering Extremely, Very or Moderately useful</a:t>
            </a:r>
          </a:p>
          <a:p>
            <a:endParaRPr lang="en-GB" baseline="0" dirty="0" smtClean="0"/>
          </a:p>
          <a:p>
            <a:r>
              <a:rPr lang="en-GB" dirty="0" smtClean="0"/>
              <a:t>Specification Checking help was rated</a:t>
            </a:r>
            <a:r>
              <a:rPr lang="en-GB" baseline="0" dirty="0" smtClean="0"/>
              <a:t> as more useful to students than tutors.</a:t>
            </a:r>
          </a:p>
          <a:p>
            <a:endParaRPr lang="en-GB" baseline="0" dirty="0" smtClean="0"/>
          </a:p>
          <a:p>
            <a:r>
              <a:rPr lang="en-GB" baseline="0" dirty="0" smtClean="0"/>
              <a:t>Doubtful all the tutors thought this </a:t>
            </a:r>
            <a:r>
              <a:rPr lang="en-GB" baseline="0" dirty="0" smtClean="0"/>
              <a:t>through.</a:t>
            </a:r>
          </a:p>
          <a:p>
            <a:endParaRPr lang="en-GB" baseline="0" dirty="0" smtClean="0"/>
          </a:p>
          <a:p>
            <a:r>
              <a:rPr lang="en-GB" baseline="0" dirty="0" smtClean="0"/>
              <a:t>I think more tutors would find the tool useful if they tried it and understood its relationship to unit testing. Possibly also tutors are familiar with the term ‘unit testing’, and not familiar with the idea I’m putting forward here of ‘specification testing’. It’s generally acknowledged that ‘unit testing is good’.</a:t>
            </a:r>
          </a:p>
        </p:txBody>
      </p:sp>
      <p:sp>
        <p:nvSpPr>
          <p:cNvPr id="4" name="Slide Number Placeholder 3"/>
          <p:cNvSpPr>
            <a:spLocks noGrp="1"/>
          </p:cNvSpPr>
          <p:nvPr>
            <p:ph type="sldNum" sz="quarter" idx="10"/>
          </p:nvPr>
        </p:nvSpPr>
        <p:spPr/>
        <p:txBody>
          <a:bodyPr/>
          <a:lstStyle/>
          <a:p>
            <a:fld id="{B584D35C-64BE-4C31-960B-6F8DF5771103}" type="slidenum">
              <a:rPr lang="en-GB" smtClean="0"/>
              <a:t>21</a:t>
            </a:fld>
            <a:endParaRPr lang="en-GB"/>
          </a:p>
        </p:txBody>
      </p:sp>
    </p:spTree>
    <p:extLst>
      <p:ext uri="{BB962C8B-B14F-4D97-AF65-F5344CB8AC3E}">
        <p14:creationId xmlns:p14="http://schemas.microsoft.com/office/powerpoint/2010/main" val="137483107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indent="-285750">
              <a:buFont typeface="Arial" panose="020B0604020202020204" pitchFamily="34" charset="0"/>
              <a:buChar char="•"/>
            </a:pPr>
            <a:r>
              <a:rPr lang="en-GB" sz="1800" dirty="0" smtClean="0"/>
              <a:t>There is an issue around generic types in the specification checking</a:t>
            </a:r>
          </a:p>
          <a:p>
            <a:pPr marL="285750" indent="-285750">
              <a:buFont typeface="Arial" panose="020B0604020202020204" pitchFamily="34" charset="0"/>
              <a:buChar char="•"/>
            </a:pPr>
            <a:r>
              <a:rPr lang="en-GB" sz="1800" dirty="0" smtClean="0"/>
              <a:t>It is desirable to check parameter names, which is easier in Java 8</a:t>
            </a:r>
          </a:p>
          <a:p>
            <a:pPr marL="742939" lvl="1" indent="-285750">
              <a:buFont typeface="Arial" panose="020B0604020202020204" pitchFamily="34" charset="0"/>
              <a:buChar char="•"/>
            </a:pPr>
            <a:r>
              <a:rPr lang="en-GB" sz="1800" dirty="0" smtClean="0"/>
              <a:t>M250 uses Java 7 at the moment</a:t>
            </a:r>
          </a:p>
          <a:p>
            <a:endParaRPr lang="en-GB" dirty="0"/>
          </a:p>
        </p:txBody>
      </p:sp>
      <p:sp>
        <p:nvSpPr>
          <p:cNvPr id="4" name="Slide Number Placeholder 3"/>
          <p:cNvSpPr>
            <a:spLocks noGrp="1"/>
          </p:cNvSpPr>
          <p:nvPr>
            <p:ph type="sldNum" sz="quarter" idx="10"/>
          </p:nvPr>
        </p:nvSpPr>
        <p:spPr/>
        <p:txBody>
          <a:bodyPr/>
          <a:lstStyle/>
          <a:p>
            <a:fld id="{B584D35C-64BE-4C31-960B-6F8DF5771103}" type="slidenum">
              <a:rPr lang="en-GB" smtClean="0"/>
              <a:t>25</a:t>
            </a:fld>
            <a:endParaRPr lang="en-GB"/>
          </a:p>
        </p:txBody>
      </p:sp>
    </p:spTree>
    <p:extLst>
      <p:ext uri="{BB962C8B-B14F-4D97-AF65-F5344CB8AC3E}">
        <p14:creationId xmlns:p14="http://schemas.microsoft.com/office/powerpoint/2010/main" val="207302027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
            </a:r>
            <a:br>
              <a:rPr lang="en-GB" dirty="0" smtClean="0"/>
            </a:br>
            <a:r>
              <a:rPr lang="en-GB" sz="1200" i="1" dirty="0" smtClean="0"/>
              <a:t>“It’s much better for [students] to find their own mistakes than for us to find them.  Both for saving time but more importantly for their learning. You remember things that you find yourself much better than things that people point out”</a:t>
            </a:r>
            <a:endParaRPr lang="en-GB" dirty="0"/>
          </a:p>
        </p:txBody>
      </p:sp>
      <p:sp>
        <p:nvSpPr>
          <p:cNvPr id="4" name="Slide Number Placeholder 3"/>
          <p:cNvSpPr>
            <a:spLocks noGrp="1"/>
          </p:cNvSpPr>
          <p:nvPr>
            <p:ph type="sldNum" sz="quarter" idx="10"/>
          </p:nvPr>
        </p:nvSpPr>
        <p:spPr/>
        <p:txBody>
          <a:bodyPr/>
          <a:lstStyle/>
          <a:p>
            <a:fld id="{B584D35C-64BE-4C31-960B-6F8DF5771103}" type="slidenum">
              <a:rPr lang="en-GB" smtClean="0"/>
              <a:t>26</a:t>
            </a:fld>
            <a:endParaRPr lang="en-GB"/>
          </a:p>
        </p:txBody>
      </p:sp>
    </p:spTree>
    <p:extLst>
      <p:ext uri="{BB962C8B-B14F-4D97-AF65-F5344CB8AC3E}">
        <p14:creationId xmlns:p14="http://schemas.microsoft.com/office/powerpoint/2010/main" val="28223557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indent="-342900">
              <a:buFont typeface="+mj-lt"/>
              <a:buAutoNum type="arabicPeriod"/>
            </a:pPr>
            <a:r>
              <a:rPr lang="en-GB" sz="1200" kern="1200" dirty="0" smtClean="0">
                <a:solidFill>
                  <a:schemeClr val="accent3">
                    <a:lumMod val="75000"/>
                  </a:schemeClr>
                </a:solidFill>
                <a:latin typeface="+mn-lt"/>
                <a:ea typeface="+mn-ea"/>
                <a:cs typeface="+mn-cs"/>
              </a:rPr>
              <a:t>In</a:t>
            </a:r>
            <a:r>
              <a:rPr lang="en-GB" sz="1200" kern="1200" baseline="0" dirty="0" smtClean="0">
                <a:solidFill>
                  <a:schemeClr val="accent3">
                    <a:lumMod val="75000"/>
                  </a:schemeClr>
                </a:solidFill>
                <a:latin typeface="+mn-lt"/>
                <a:ea typeface="+mn-ea"/>
                <a:cs typeface="+mn-cs"/>
              </a:rPr>
              <a:t> this case, i</a:t>
            </a:r>
            <a:r>
              <a:rPr lang="en-GB" sz="1200" kern="1200" dirty="0" smtClean="0">
                <a:solidFill>
                  <a:schemeClr val="accent3">
                    <a:lumMod val="75000"/>
                  </a:schemeClr>
                </a:solidFill>
                <a:latin typeface="+mn-lt"/>
                <a:ea typeface="+mn-ea"/>
                <a:cs typeface="+mn-cs"/>
              </a:rPr>
              <a:t>t’s consistently incorrect, so it will work, but it’s not what we asked for</a:t>
            </a:r>
          </a:p>
          <a:p>
            <a:pPr marL="342900" indent="-342900">
              <a:buFont typeface="+mj-lt"/>
              <a:buAutoNum type="arabicPeriod"/>
            </a:pPr>
            <a:r>
              <a:rPr lang="en-GB" sz="1200" kern="1200" dirty="0" smtClean="0">
                <a:solidFill>
                  <a:schemeClr val="accent3">
                    <a:lumMod val="75000"/>
                  </a:schemeClr>
                </a:solidFill>
                <a:latin typeface="+mn-lt"/>
                <a:ea typeface="+mn-ea"/>
                <a:cs typeface="Courier New" panose="02070309020205020404" pitchFamily="49" charset="0"/>
              </a:rPr>
              <a:t>It will work anyway, though it’s not what we asked for and it’s poor practice.</a:t>
            </a:r>
          </a:p>
          <a:p>
            <a:pPr marL="342900" indent="-342900">
              <a:buFont typeface="+mj-lt"/>
              <a:buAutoNum type="arabicPeriod"/>
            </a:pPr>
            <a:r>
              <a:rPr lang="en-GB" sz="1200" kern="1200" dirty="0" smtClean="0">
                <a:solidFill>
                  <a:schemeClr val="accent3">
                    <a:lumMod val="75000"/>
                  </a:schemeClr>
                </a:solidFill>
                <a:latin typeface="+mn-lt"/>
                <a:ea typeface="+mn-ea"/>
                <a:cs typeface="+mn-cs"/>
              </a:rPr>
              <a:t>The code will compile and run, but not as we intended</a:t>
            </a:r>
            <a:endParaRPr lang="en-GB" sz="1200" kern="1200" dirty="0" smtClean="0">
              <a:solidFill>
                <a:schemeClr val="accent3">
                  <a:lumMod val="75000"/>
                </a:schemeClr>
              </a:solidFill>
              <a:latin typeface="+mn-lt"/>
              <a:ea typeface="+mn-ea"/>
              <a:cs typeface="Courier New" panose="02070309020205020404" pitchFamily="49" charset="0"/>
            </a:endParaRPr>
          </a:p>
          <a:p>
            <a:pPr marL="342900" indent="-342900">
              <a:buFont typeface="+mj-lt"/>
              <a:buAutoNum type="arabicPeriod"/>
            </a:pPr>
            <a:r>
              <a:rPr lang="en-GB" sz="1200" kern="1200" dirty="0" smtClean="0">
                <a:solidFill>
                  <a:schemeClr val="accent3">
                    <a:lumMod val="75000"/>
                  </a:schemeClr>
                </a:solidFill>
                <a:latin typeface="+mn-lt"/>
                <a:ea typeface="+mn-ea"/>
                <a:cs typeface="+mn-cs"/>
              </a:rPr>
              <a:t>If misspelled consistently, it will run anyway</a:t>
            </a:r>
            <a:endParaRPr lang="en-GB" sz="1200" kern="1200" dirty="0" smtClean="0">
              <a:solidFill>
                <a:schemeClr val="accent3">
                  <a:lumMod val="75000"/>
                </a:schemeClr>
              </a:solidFill>
              <a:latin typeface="+mn-lt"/>
              <a:ea typeface="+mn-ea"/>
              <a:cs typeface="Courier New" panose="02070309020205020404" pitchFamily="49" charset="0"/>
            </a:endParaRPr>
          </a:p>
          <a:p>
            <a:pPr marL="342900" indent="-342900">
              <a:buFont typeface="+mj-lt"/>
              <a:buAutoNum type="arabicPeriod"/>
            </a:pPr>
            <a:r>
              <a:rPr lang="en-GB" sz="1200" kern="1200" dirty="0" smtClean="0">
                <a:solidFill>
                  <a:schemeClr val="accent3">
                    <a:lumMod val="75000"/>
                  </a:schemeClr>
                </a:solidFill>
                <a:latin typeface="+mn-lt"/>
                <a:ea typeface="+mn-ea"/>
                <a:cs typeface="+mn-cs"/>
              </a:rPr>
              <a:t>The student has an instance variable s, so the code compiles</a:t>
            </a:r>
          </a:p>
          <a:p>
            <a:pPr marL="342900" indent="-342900">
              <a:buFont typeface="+mj-lt"/>
              <a:buAutoNum type="arabicPeriod"/>
            </a:pPr>
            <a:r>
              <a:rPr lang="en-GB" sz="1200" kern="1200" dirty="0" smtClean="0">
                <a:solidFill>
                  <a:schemeClr val="accent3">
                    <a:lumMod val="75000"/>
                  </a:schemeClr>
                </a:solidFill>
                <a:latin typeface="+mn-lt"/>
                <a:ea typeface="+mn-ea"/>
                <a:cs typeface="+mn-cs"/>
              </a:rPr>
              <a:t>An attempt to use it will fail, but the student hasn’t used it</a:t>
            </a:r>
          </a:p>
          <a:p>
            <a:pPr marL="342900" indent="-342900">
              <a:buFont typeface="+mj-lt"/>
              <a:buAutoNum type="arabicPeriod"/>
            </a:pPr>
            <a:r>
              <a:rPr lang="en-GB" sz="1200" kern="1200" dirty="0" smtClean="0">
                <a:solidFill>
                  <a:schemeClr val="accent3">
                    <a:lumMod val="75000"/>
                  </a:schemeClr>
                </a:solidFill>
                <a:latin typeface="+mn-lt"/>
                <a:ea typeface="+mn-ea"/>
                <a:cs typeface="+mn-cs"/>
              </a:rPr>
              <a:t>The code will behave incorrectly if tested appropriately</a:t>
            </a:r>
          </a:p>
          <a:p>
            <a:pPr marL="342900" indent="-342900">
              <a:buFont typeface="+mj-lt"/>
              <a:buAutoNum type="arabicPeriod"/>
            </a:pPr>
            <a:r>
              <a:rPr lang="en-GB" sz="1200" kern="1200" dirty="0" smtClean="0">
                <a:solidFill>
                  <a:schemeClr val="accent3">
                    <a:lumMod val="75000"/>
                  </a:schemeClr>
                </a:solidFill>
                <a:latin typeface="+mn-lt"/>
                <a:ea typeface="+mn-ea"/>
                <a:cs typeface="+mn-cs"/>
              </a:rPr>
              <a:t>It’s ugly, but it doesn’t affect functionality</a:t>
            </a:r>
          </a:p>
          <a:p>
            <a:pPr marL="342900" indent="-342900">
              <a:buFont typeface="+mj-lt"/>
              <a:buAutoNum type="arabicPeriod"/>
            </a:pPr>
            <a:r>
              <a:rPr lang="en-GB" sz="1200" kern="1200" dirty="0" smtClean="0">
                <a:solidFill>
                  <a:schemeClr val="accent3">
                    <a:lumMod val="75000"/>
                  </a:schemeClr>
                </a:solidFill>
                <a:latin typeface="+mn-lt"/>
                <a:ea typeface="+mn-ea"/>
                <a:cs typeface="+mn-cs"/>
              </a:rPr>
              <a:t>There are no comments – that’s poor style</a:t>
            </a:r>
          </a:p>
          <a:p>
            <a:pPr marL="342900" indent="-342900">
              <a:buFont typeface="+mj-lt"/>
              <a:buAutoNum type="arabicPeriod"/>
            </a:pPr>
            <a:endParaRPr lang="en-GB" sz="1200" kern="1200" dirty="0" smtClean="0">
              <a:solidFill>
                <a:schemeClr val="accent3">
                  <a:lumMod val="75000"/>
                </a:schemeClr>
              </a:solidFill>
              <a:latin typeface="+mn-lt"/>
              <a:ea typeface="+mn-ea"/>
              <a:cs typeface="+mn-cs"/>
            </a:endParaRPr>
          </a:p>
          <a:p>
            <a:r>
              <a:rPr lang="en-GB" b="1" dirty="0" smtClean="0"/>
              <a:t>What automated tests could help?</a:t>
            </a:r>
          </a:p>
          <a:p>
            <a:endParaRPr lang="en-GB" dirty="0" smtClean="0"/>
          </a:p>
          <a:p>
            <a:pPr marL="342900" indent="-342900">
              <a:buAutoNum type="arabicPeriod"/>
            </a:pPr>
            <a:r>
              <a:rPr lang="en-GB" dirty="0" smtClean="0"/>
              <a:t>Does it compile?  The compiler could be used – if tutors used it! Some don’t.</a:t>
            </a:r>
          </a:p>
          <a:p>
            <a:pPr marL="342900" indent="-342900">
              <a:buAutoNum type="arabicPeriod"/>
            </a:pPr>
            <a:r>
              <a:rPr lang="en-GB" dirty="0" smtClean="0"/>
              <a:t>Does it pass a style check?  We could provide a style</a:t>
            </a:r>
            <a:r>
              <a:rPr lang="en-GB" baseline="0" dirty="0" smtClean="0"/>
              <a:t> sheet for this.</a:t>
            </a:r>
            <a:endParaRPr lang="en-GB" dirty="0" smtClean="0"/>
          </a:p>
          <a:p>
            <a:pPr marL="342900" indent="-342900">
              <a:buAutoNum type="arabicPeriod"/>
            </a:pPr>
            <a:r>
              <a:rPr lang="en-GB" dirty="0" smtClean="0"/>
              <a:t>Does it pass unit tests? We could provide a test harness for</a:t>
            </a:r>
            <a:r>
              <a:rPr lang="en-GB" baseline="0" dirty="0" smtClean="0"/>
              <a:t> this</a:t>
            </a:r>
            <a:endParaRPr lang="en-GB" dirty="0" smtClean="0"/>
          </a:p>
          <a:p>
            <a:pPr marL="342900" indent="-342900">
              <a:buFontTx/>
              <a:buAutoNum type="arabicPeriod"/>
            </a:pPr>
            <a:r>
              <a:rPr lang="en-GB" dirty="0" smtClean="0"/>
              <a:t>Does it meet the English specification? This was the focus of my</a:t>
            </a:r>
            <a:r>
              <a:rPr lang="en-GB" baseline="0" dirty="0" smtClean="0"/>
              <a:t> investigation.</a:t>
            </a:r>
            <a:endParaRPr lang="en-GB" dirty="0" smtClean="0"/>
          </a:p>
          <a:p>
            <a:pPr marL="342900" indent="-342900">
              <a:buFontTx/>
              <a:buAutoNum type="arabicPeriod"/>
            </a:pPr>
            <a:endParaRPr lang="en-GB" dirty="0" smtClean="0"/>
          </a:p>
          <a:p>
            <a:pPr marL="342900" indent="-342900">
              <a:buAutoNum type="arabicPeriod"/>
            </a:pPr>
            <a:r>
              <a:rPr lang="en-GB" sz="1800" dirty="0" smtClean="0"/>
              <a:t>Two options for specification checking</a:t>
            </a:r>
          </a:p>
          <a:p>
            <a:pPr marL="800089" lvl="1" indent="-342900">
              <a:buFont typeface="Arial" panose="020B0604020202020204" pitchFamily="34" charset="0"/>
              <a:buChar char="•"/>
            </a:pPr>
            <a:r>
              <a:rPr lang="en-GB" sz="1800" dirty="0" smtClean="0"/>
              <a:t>We have Java </a:t>
            </a:r>
            <a:r>
              <a:rPr lang="en-GB" sz="1800" i="1" dirty="0" smtClean="0"/>
              <a:t>interfaces</a:t>
            </a:r>
            <a:r>
              <a:rPr lang="en-GB" sz="1800" dirty="0" smtClean="0"/>
              <a:t>, but they only cover part of the specification requirements.</a:t>
            </a:r>
          </a:p>
          <a:p>
            <a:pPr marL="800089" lvl="1" indent="-342900">
              <a:buFont typeface="Arial" panose="020B0604020202020204" pitchFamily="34" charset="0"/>
              <a:buChar char="•"/>
            </a:pPr>
            <a:r>
              <a:rPr lang="en-GB" sz="1800" dirty="0" smtClean="0"/>
              <a:t>We could write Junit tests to check specifications, but they’d need rewriting for each specification.</a:t>
            </a:r>
          </a:p>
          <a:p>
            <a:pPr marL="800089" lvl="1" indent="-342900">
              <a:buFont typeface="Arial" panose="020B0604020202020204" pitchFamily="34" charset="0"/>
              <a:buChar char="•"/>
            </a:pPr>
            <a:r>
              <a:rPr lang="en-GB" sz="1800" dirty="0" smtClean="0"/>
              <a:t>So</a:t>
            </a:r>
            <a:r>
              <a:rPr lang="en-GB" sz="1800" baseline="0" dirty="0" smtClean="0"/>
              <a:t> I wrote my own more generic specification checking software</a:t>
            </a:r>
            <a:endParaRPr lang="en-GB" sz="1800" dirty="0" smtClean="0"/>
          </a:p>
          <a:p>
            <a:pPr marL="342900" indent="-342900">
              <a:buFontTx/>
              <a:buAutoNum type="arabicPeriod"/>
            </a:pPr>
            <a:endParaRPr lang="en-GB" dirty="0" smtClean="0"/>
          </a:p>
          <a:p>
            <a:pPr marL="342900" indent="-342900">
              <a:buFont typeface="+mj-lt"/>
              <a:buAutoNum type="arabicPeriod"/>
            </a:pPr>
            <a:endParaRPr lang="en-GB" sz="1200" kern="1200" dirty="0" smtClean="0">
              <a:solidFill>
                <a:schemeClr val="accent3">
                  <a:lumMod val="75000"/>
                </a:schemeClr>
              </a:solidFill>
              <a:latin typeface="+mn-lt"/>
              <a:ea typeface="+mn-ea"/>
              <a:cs typeface="+mn-cs"/>
            </a:endParaRPr>
          </a:p>
          <a:p>
            <a:pPr marL="228600" indent="-228600">
              <a:buFont typeface="+mj-lt"/>
              <a:buAutoNum type="arabicPeriod"/>
            </a:pPr>
            <a:endParaRPr lang="en-GB" dirty="0" smtClean="0"/>
          </a:p>
          <a:p>
            <a:endParaRPr lang="en-GB" dirty="0"/>
          </a:p>
        </p:txBody>
      </p:sp>
      <p:sp>
        <p:nvSpPr>
          <p:cNvPr id="4" name="Slide Number Placeholder 3"/>
          <p:cNvSpPr>
            <a:spLocks noGrp="1"/>
          </p:cNvSpPr>
          <p:nvPr>
            <p:ph type="sldNum" sz="quarter" idx="10"/>
          </p:nvPr>
        </p:nvSpPr>
        <p:spPr/>
        <p:txBody>
          <a:bodyPr/>
          <a:lstStyle/>
          <a:p>
            <a:fld id="{B584D35C-64BE-4C31-960B-6F8DF5771103}" type="slidenum">
              <a:rPr lang="en-GB" smtClean="0"/>
              <a:t>3</a:t>
            </a:fld>
            <a:endParaRPr lang="en-GB"/>
          </a:p>
        </p:txBody>
      </p:sp>
    </p:spTree>
    <p:extLst>
      <p:ext uri="{BB962C8B-B14F-4D97-AF65-F5344CB8AC3E}">
        <p14:creationId xmlns:p14="http://schemas.microsoft.com/office/powerpoint/2010/main" val="32707364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Specification Checking:</a:t>
            </a:r>
          </a:p>
          <a:p>
            <a:pPr marL="800089" lvl="1" indent="-342900">
              <a:buFont typeface="Arial" panose="020B0604020202020204" pitchFamily="34" charset="0"/>
              <a:buChar char="•"/>
            </a:pPr>
            <a:r>
              <a:rPr lang="en-GB" sz="1800" dirty="0" smtClean="0"/>
              <a:t>We have Java </a:t>
            </a:r>
            <a:r>
              <a:rPr lang="en-GB" sz="1800" i="1" dirty="0" smtClean="0"/>
              <a:t>interfaces</a:t>
            </a:r>
            <a:r>
              <a:rPr lang="en-GB" sz="1800" dirty="0" smtClean="0"/>
              <a:t>, but they only cover part of the specification requirements.</a:t>
            </a:r>
          </a:p>
          <a:p>
            <a:pPr marL="800089" lvl="1" indent="-342900">
              <a:buFont typeface="Arial" panose="020B0604020202020204" pitchFamily="34" charset="0"/>
              <a:buChar char="•"/>
            </a:pPr>
            <a:r>
              <a:rPr lang="en-GB" sz="1800" dirty="0" smtClean="0"/>
              <a:t>We could write Junit tests to check specifications, but they’d need rewriting for each specification.</a:t>
            </a:r>
          </a:p>
          <a:p>
            <a:endParaRPr lang="en-GB" dirty="0"/>
          </a:p>
        </p:txBody>
      </p:sp>
      <p:sp>
        <p:nvSpPr>
          <p:cNvPr id="4" name="Slide Number Placeholder 3"/>
          <p:cNvSpPr>
            <a:spLocks noGrp="1"/>
          </p:cNvSpPr>
          <p:nvPr>
            <p:ph type="sldNum" sz="quarter" idx="10"/>
          </p:nvPr>
        </p:nvSpPr>
        <p:spPr/>
        <p:txBody>
          <a:bodyPr/>
          <a:lstStyle/>
          <a:p>
            <a:fld id="{B584D35C-64BE-4C31-960B-6F8DF5771103}" type="slidenum">
              <a:rPr lang="en-GB" smtClean="0"/>
              <a:t>4</a:t>
            </a:fld>
            <a:endParaRPr lang="en-GB"/>
          </a:p>
        </p:txBody>
      </p:sp>
    </p:spTree>
    <p:extLst>
      <p:ext uri="{BB962C8B-B14F-4D97-AF65-F5344CB8AC3E}">
        <p14:creationId xmlns:p14="http://schemas.microsoft.com/office/powerpoint/2010/main" val="8811907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About 2500 lines</a:t>
            </a:r>
            <a:r>
              <a:rPr lang="en-GB" baseline="0" dirty="0" smtClean="0"/>
              <a:t> of code to implement this, plus some more to create a </a:t>
            </a:r>
            <a:r>
              <a:rPr lang="en-GB" baseline="0" dirty="0" err="1" smtClean="0"/>
              <a:t>bluej</a:t>
            </a:r>
            <a:r>
              <a:rPr lang="en-GB" baseline="0" dirty="0" smtClean="0"/>
              <a:t> plugin. Some extra also for compilation help in </a:t>
            </a:r>
            <a:r>
              <a:rPr lang="en-GB" baseline="0" dirty="0" err="1" smtClean="0"/>
              <a:t>Coderunner</a:t>
            </a:r>
            <a:r>
              <a:rPr lang="en-GB" baseline="0" dirty="0" smtClean="0"/>
              <a:t>.</a:t>
            </a:r>
          </a:p>
          <a:p>
            <a:endParaRPr lang="en-GB" baseline="0" dirty="0" smtClean="0"/>
          </a:p>
          <a:p>
            <a:r>
              <a:rPr lang="en-GB" baseline="0" dirty="0" smtClean="0"/>
              <a:t>400 lines of code for compilation helper</a:t>
            </a:r>
          </a:p>
          <a:p>
            <a:endParaRPr lang="en-GB" baseline="0" dirty="0" smtClean="0"/>
          </a:p>
          <a:p>
            <a:r>
              <a:rPr lang="en-GB" baseline="0" dirty="0" smtClean="0"/>
              <a:t>300 lines of code for the </a:t>
            </a:r>
            <a:r>
              <a:rPr lang="en-GB" baseline="0" dirty="0" err="1" smtClean="0"/>
              <a:t>Bluej</a:t>
            </a:r>
            <a:r>
              <a:rPr lang="en-GB" baseline="0" dirty="0" smtClean="0"/>
              <a:t> </a:t>
            </a:r>
            <a:r>
              <a:rPr lang="en-GB" baseline="0" dirty="0" smtClean="0"/>
              <a:t>Extension, plus </a:t>
            </a:r>
            <a:r>
              <a:rPr lang="en-GB" baseline="0" dirty="0" smtClean="0"/>
              <a:t>a </a:t>
            </a:r>
            <a:r>
              <a:rPr lang="en-GB" baseline="0" dirty="0" smtClean="0"/>
              <a:t>GUI.</a:t>
            </a:r>
          </a:p>
          <a:p>
            <a:endParaRPr lang="en-GB" baseline="0" dirty="0" smtClean="0"/>
          </a:p>
          <a:p>
            <a:r>
              <a:rPr lang="en-GB" baseline="0" dirty="0" smtClean="0"/>
              <a:t>But in retrospect, there was might have been an easier way of achieving this, which also covers generic type parameters.</a:t>
            </a:r>
          </a:p>
          <a:p>
            <a:endParaRPr lang="en-GB" baseline="0" dirty="0" smtClean="0"/>
          </a:p>
          <a:p>
            <a:endParaRPr lang="en-GB" baseline="0" dirty="0" smtClean="0"/>
          </a:p>
          <a:p>
            <a:endParaRPr lang="en-GB" dirty="0"/>
          </a:p>
        </p:txBody>
      </p:sp>
      <p:sp>
        <p:nvSpPr>
          <p:cNvPr id="4" name="Slide Number Placeholder 3"/>
          <p:cNvSpPr>
            <a:spLocks noGrp="1"/>
          </p:cNvSpPr>
          <p:nvPr>
            <p:ph type="sldNum" sz="quarter" idx="10"/>
          </p:nvPr>
        </p:nvSpPr>
        <p:spPr/>
        <p:txBody>
          <a:bodyPr/>
          <a:lstStyle/>
          <a:p>
            <a:fld id="{B584D35C-64BE-4C31-960B-6F8DF5771103}" type="slidenum">
              <a:rPr lang="en-GB" smtClean="0"/>
              <a:t>7</a:t>
            </a:fld>
            <a:endParaRPr lang="en-GB"/>
          </a:p>
        </p:txBody>
      </p:sp>
    </p:spTree>
    <p:extLst>
      <p:ext uri="{BB962C8B-B14F-4D97-AF65-F5344CB8AC3E}">
        <p14:creationId xmlns:p14="http://schemas.microsoft.com/office/powerpoint/2010/main" val="428847914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In this case, there were errors. The tutor is shown where they occurred</a:t>
            </a:r>
            <a:endParaRPr lang="en-GB" dirty="0"/>
          </a:p>
        </p:txBody>
      </p:sp>
      <p:sp>
        <p:nvSpPr>
          <p:cNvPr id="4" name="Slide Number Placeholder 3"/>
          <p:cNvSpPr>
            <a:spLocks noGrp="1"/>
          </p:cNvSpPr>
          <p:nvPr>
            <p:ph type="sldNum" sz="quarter" idx="10"/>
          </p:nvPr>
        </p:nvSpPr>
        <p:spPr/>
        <p:txBody>
          <a:bodyPr/>
          <a:lstStyle/>
          <a:p>
            <a:fld id="{B584D35C-64BE-4C31-960B-6F8DF5771103}" type="slidenum">
              <a:rPr lang="en-GB" smtClean="0"/>
              <a:t>8</a:t>
            </a:fld>
            <a:endParaRPr lang="en-GB"/>
          </a:p>
        </p:txBody>
      </p:sp>
    </p:spTree>
    <p:extLst>
      <p:ext uri="{BB962C8B-B14F-4D97-AF65-F5344CB8AC3E}">
        <p14:creationId xmlns:p14="http://schemas.microsoft.com/office/powerpoint/2010/main" val="8519170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Typical </a:t>
            </a:r>
            <a:r>
              <a:rPr lang="en-GB" dirty="0" err="1" smtClean="0"/>
              <a:t>coderunner</a:t>
            </a:r>
            <a:r>
              <a:rPr lang="en-GB" dirty="0" smtClean="0"/>
              <a:t> output involves</a:t>
            </a:r>
            <a:r>
              <a:rPr lang="en-GB" baseline="0" dirty="0" smtClean="0"/>
              <a:t> running unit tests and seeing ticks and crosses.</a:t>
            </a:r>
          </a:p>
          <a:p>
            <a:endParaRPr lang="en-GB" baseline="0" dirty="0" smtClean="0"/>
          </a:p>
          <a:p>
            <a:r>
              <a:rPr lang="en-GB" baseline="0" dirty="0" smtClean="0"/>
              <a:t>It is quite motivating to achieve all green ticks.</a:t>
            </a:r>
            <a:endParaRPr lang="en-GB" dirty="0"/>
          </a:p>
        </p:txBody>
      </p:sp>
      <p:sp>
        <p:nvSpPr>
          <p:cNvPr id="4" name="Slide Number Placeholder 3"/>
          <p:cNvSpPr>
            <a:spLocks noGrp="1"/>
          </p:cNvSpPr>
          <p:nvPr>
            <p:ph type="sldNum" sz="quarter" idx="10"/>
          </p:nvPr>
        </p:nvSpPr>
        <p:spPr/>
        <p:txBody>
          <a:bodyPr/>
          <a:lstStyle/>
          <a:p>
            <a:fld id="{B584D35C-64BE-4C31-960B-6F8DF5771103}" type="slidenum">
              <a:rPr lang="en-GB" smtClean="0"/>
              <a:t>10</a:t>
            </a:fld>
            <a:endParaRPr lang="en-GB"/>
          </a:p>
        </p:txBody>
      </p:sp>
    </p:spTree>
    <p:extLst>
      <p:ext uri="{BB962C8B-B14F-4D97-AF65-F5344CB8AC3E}">
        <p14:creationId xmlns:p14="http://schemas.microsoft.com/office/powerpoint/2010/main" val="31490246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GB" dirty="0" smtClean="0"/>
              <a:t>When it doesn’t work…</a:t>
            </a:r>
          </a:p>
          <a:p>
            <a:pPr marL="228600" indent="-228600">
              <a:buAutoNum type="arabicPeriod"/>
            </a:pPr>
            <a:endParaRPr lang="en-GB" dirty="0" smtClean="0"/>
          </a:p>
          <a:p>
            <a:pPr marL="228600" indent="-228600">
              <a:buAutoNum type="arabicPeriod"/>
            </a:pPr>
            <a:r>
              <a:rPr lang="en-GB" dirty="0" smtClean="0"/>
              <a:t>All errors are reported by </a:t>
            </a:r>
            <a:r>
              <a:rPr lang="en-GB" dirty="0" err="1" smtClean="0"/>
              <a:t>javac</a:t>
            </a:r>
            <a:endParaRPr lang="en-GB" dirty="0" smtClean="0"/>
          </a:p>
          <a:p>
            <a:pPr marL="228600" indent="-228600">
              <a:buAutoNum type="arabicPeriod"/>
            </a:pPr>
            <a:r>
              <a:rPr lang="en-GB" dirty="0" smtClean="0"/>
              <a:t>Some errors relate</a:t>
            </a:r>
            <a:r>
              <a:rPr lang="en-GB" baseline="0" dirty="0" smtClean="0"/>
              <a:t> to unit testing code that cannot run because the answer is incomplete. </a:t>
            </a:r>
          </a:p>
          <a:p>
            <a:pPr marL="228600" indent="-228600">
              <a:buAutoNum type="arabicPeriod"/>
            </a:pPr>
            <a:r>
              <a:rPr lang="en-GB" baseline="0" dirty="0" smtClean="0"/>
              <a:t>The class __Tester__ is mentioned, which is unexpected, as it is a class used behind the scenes by </a:t>
            </a:r>
            <a:r>
              <a:rPr lang="en-GB" baseline="0" dirty="0" err="1" smtClean="0"/>
              <a:t>Coderunner</a:t>
            </a:r>
            <a:r>
              <a:rPr lang="en-GB" baseline="0" dirty="0" smtClean="0"/>
              <a:t> and not one that the student can see.</a:t>
            </a:r>
          </a:p>
          <a:p>
            <a:pPr marL="228600" indent="-228600">
              <a:buAutoNum type="arabicPeriod"/>
            </a:pPr>
            <a:r>
              <a:rPr lang="en-GB" baseline="0" dirty="0" smtClean="0"/>
              <a:t>No explanation for the observed errors is offered</a:t>
            </a:r>
            <a:endParaRPr lang="en-GB" dirty="0"/>
          </a:p>
        </p:txBody>
      </p:sp>
      <p:sp>
        <p:nvSpPr>
          <p:cNvPr id="4" name="Slide Number Placeholder 3"/>
          <p:cNvSpPr>
            <a:spLocks noGrp="1"/>
          </p:cNvSpPr>
          <p:nvPr>
            <p:ph type="sldNum" sz="quarter" idx="10"/>
          </p:nvPr>
        </p:nvSpPr>
        <p:spPr/>
        <p:txBody>
          <a:bodyPr/>
          <a:lstStyle/>
          <a:p>
            <a:fld id="{B584D35C-64BE-4C31-960B-6F8DF5771103}" type="slidenum">
              <a:rPr lang="en-GB" smtClean="0"/>
              <a:t>11</a:t>
            </a:fld>
            <a:endParaRPr lang="en-GB"/>
          </a:p>
        </p:txBody>
      </p:sp>
    </p:spTree>
    <p:extLst>
      <p:ext uri="{BB962C8B-B14F-4D97-AF65-F5344CB8AC3E}">
        <p14:creationId xmlns:p14="http://schemas.microsoft.com/office/powerpoint/2010/main" val="34556218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smtClean="0"/>
              <a:t>But BlueJ has a feature to provide help on errors.</a:t>
            </a:r>
            <a:r>
              <a:rPr lang="en-GB" baseline="0" dirty="0" smtClean="0"/>
              <a:t>  I obtained permission to reuse a file containing extended help on error messages so that t</a:t>
            </a:r>
            <a:r>
              <a:rPr lang="en-GB" dirty="0" smtClean="0"/>
              <a:t>he kind of help the student gets in the BlueJ plugin can</a:t>
            </a:r>
            <a:r>
              <a:rPr lang="en-GB" baseline="0" dirty="0" smtClean="0"/>
              <a:t> also be reproduced in </a:t>
            </a:r>
            <a:r>
              <a:rPr lang="en-GB" baseline="0" dirty="0" err="1" smtClean="0"/>
              <a:t>Coderunner</a:t>
            </a:r>
            <a:r>
              <a:rPr lang="en-GB" baseline="0" dirty="0" smtClean="0"/>
              <a:t>.</a:t>
            </a:r>
          </a:p>
          <a:p>
            <a:endParaRPr lang="en-GB" baseline="0" dirty="0" smtClean="0"/>
          </a:p>
          <a:p>
            <a:r>
              <a:rPr lang="en-GB" baseline="0" dirty="0" smtClean="0"/>
              <a:t>This is integrated into </a:t>
            </a:r>
            <a:r>
              <a:rPr lang="en-GB" baseline="0" dirty="0" err="1" smtClean="0"/>
              <a:t>Coderunner</a:t>
            </a:r>
            <a:r>
              <a:rPr lang="en-GB" baseline="0" dirty="0" smtClean="0"/>
              <a:t> as a unit test with the expected output ‘Compiled OK’. If this output is not seen, then an error occurred, and my code retrieves a suitable set of error help messages to display to the student. </a:t>
            </a:r>
          </a:p>
          <a:p>
            <a:endParaRPr lang="en-GB" baseline="0" dirty="0" smtClean="0"/>
          </a:p>
          <a:p>
            <a:r>
              <a:rPr lang="en-GB" baseline="0" dirty="0" smtClean="0"/>
              <a:t>Only the first compilation error is displayed.</a:t>
            </a:r>
          </a:p>
          <a:p>
            <a:endParaRPr lang="en-GB" baseline="0" dirty="0" smtClean="0"/>
          </a:p>
          <a:p>
            <a:r>
              <a:rPr lang="en-GB" baseline="0" dirty="0" smtClean="0"/>
              <a:t>Here the file name Answer.java is used instead of __Tester.java__. This is hopefully more intuitively associated with the student’s answer. This name is used because the strategy I used is to copy the student’s code into a file called Answer.java and compile it separately to the main testing code. The compiler reports the name of the file it attempted to compile in its feedback, which is reproduced on the screen.</a:t>
            </a:r>
          </a:p>
          <a:p>
            <a:endParaRPr lang="en-GB" baseline="0" dirty="0" smtClean="0"/>
          </a:p>
          <a:p>
            <a:r>
              <a:rPr lang="en-GB" baseline="0" dirty="0" smtClean="0"/>
              <a:t>There may be many reasons for an error having arisen – here the relevant one is third in the list. The student would have to figure this out, but I hope that the help would assist in this. In fact, the first line of the error message covers all of the subsequent numbered situations in which the error might arise.</a:t>
            </a:r>
          </a:p>
          <a:p>
            <a:endParaRPr lang="en-GB" baseline="0" dirty="0" smtClean="0"/>
          </a:p>
          <a:p>
            <a:r>
              <a:rPr lang="en-GB" baseline="0" dirty="0" smtClean="0"/>
              <a:t>Further work could be done on organising the error help according to how common the error is, so that the most common kinds of errors are listed first.</a:t>
            </a:r>
          </a:p>
          <a:p>
            <a:endParaRPr lang="en-GB" baseline="0" dirty="0" smtClean="0"/>
          </a:p>
          <a:p>
            <a:r>
              <a:rPr lang="en-GB" baseline="0" dirty="0" smtClean="0"/>
              <a:t>The initial line of output “</a:t>
            </a:r>
            <a:r>
              <a:rPr lang="en-GB" baseline="0" dirty="0" err="1" smtClean="0"/>
              <a:t>compiler.err.prob.found.req</a:t>
            </a:r>
            <a:r>
              <a:rPr lang="en-GB" baseline="0" dirty="0" smtClean="0"/>
              <a:t>” is the message used to determine the help to be provided, but need not be shown here. It was left in for debugging purposes at this stage.</a:t>
            </a:r>
          </a:p>
        </p:txBody>
      </p:sp>
      <p:sp>
        <p:nvSpPr>
          <p:cNvPr id="4" name="Slide Number Placeholder 3"/>
          <p:cNvSpPr>
            <a:spLocks noGrp="1"/>
          </p:cNvSpPr>
          <p:nvPr>
            <p:ph type="sldNum" sz="quarter" idx="10"/>
          </p:nvPr>
        </p:nvSpPr>
        <p:spPr/>
        <p:txBody>
          <a:bodyPr/>
          <a:lstStyle/>
          <a:p>
            <a:fld id="{B584D35C-64BE-4C31-960B-6F8DF5771103}" type="slidenum">
              <a:rPr lang="en-GB" smtClean="0"/>
              <a:t>12</a:t>
            </a:fld>
            <a:endParaRPr lang="en-GB"/>
          </a:p>
        </p:txBody>
      </p:sp>
    </p:spTree>
    <p:extLst>
      <p:ext uri="{BB962C8B-B14F-4D97-AF65-F5344CB8AC3E}">
        <p14:creationId xmlns:p14="http://schemas.microsoft.com/office/powerpoint/2010/main" val="58972347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baseline="0" dirty="0" smtClean="0"/>
          </a:p>
          <a:p>
            <a:r>
              <a:rPr lang="en-GB" baseline="0" dirty="0" smtClean="0"/>
              <a:t>Here you can see a </a:t>
            </a:r>
            <a:r>
              <a:rPr lang="en-GB" dirty="0" smtClean="0"/>
              <a:t>Specification checking report on missing features in the student’s answer. </a:t>
            </a:r>
            <a:r>
              <a:rPr lang="en-GB" baseline="0" dirty="0" smtClean="0"/>
              <a:t> This is again implemented using a unit test. The expected output is ‘Specification OK’, and if this is not detected, then the alternative output is displayed. This has been simplified for display on the VLE.</a:t>
            </a:r>
          </a:p>
          <a:p>
            <a:endParaRPr lang="en-GB" baseline="0" dirty="0" smtClean="0"/>
          </a:p>
          <a:p>
            <a:r>
              <a:rPr lang="en-GB" baseline="0" dirty="0" smtClean="0"/>
              <a:t>This was implemented as a </a:t>
            </a:r>
            <a:r>
              <a:rPr lang="en-GB" baseline="0" dirty="0" err="1" smtClean="0"/>
              <a:t>Precheck</a:t>
            </a:r>
            <a:r>
              <a:rPr lang="en-GB" baseline="0" dirty="0" smtClean="0"/>
              <a:t> in </a:t>
            </a:r>
            <a:r>
              <a:rPr lang="en-GB" baseline="0" dirty="0" err="1" smtClean="0"/>
              <a:t>Coderunner</a:t>
            </a:r>
            <a:r>
              <a:rPr lang="en-GB" baseline="0" dirty="0" smtClean="0"/>
              <a:t>, which carries no penalty. So students were allowed to run the </a:t>
            </a:r>
            <a:r>
              <a:rPr lang="en-GB" baseline="0" dirty="0" err="1" smtClean="0"/>
              <a:t>Precheck</a:t>
            </a:r>
            <a:r>
              <a:rPr lang="en-GB" baseline="0" dirty="0" smtClean="0"/>
              <a:t> before running the check, which is the part of the question that is </a:t>
            </a:r>
            <a:r>
              <a:rPr lang="en-GB" baseline="0" dirty="0" err="1" smtClean="0"/>
              <a:t>actualy</a:t>
            </a:r>
            <a:r>
              <a:rPr lang="en-GB" baseline="0" dirty="0" smtClean="0"/>
              <a:t> marked. It provides a way to see that required features have been provided. This means that the student’s code should run under Check, whereas if the specification is incorrect, the student’s code will not compile under Check, so no tests can be run anyway.</a:t>
            </a:r>
            <a:endParaRPr lang="en-GB" dirty="0" smtClean="0"/>
          </a:p>
          <a:p>
            <a:endParaRPr lang="en-GB" dirty="0" smtClean="0"/>
          </a:p>
          <a:p>
            <a:r>
              <a:rPr lang="en-GB" dirty="0" smtClean="0"/>
              <a:t>Here 7 features are missing from the student’s answer – in fact</a:t>
            </a:r>
            <a:r>
              <a:rPr lang="en-GB" baseline="0" dirty="0" smtClean="0"/>
              <a:t> all the features requested in the question are missing from the answer in this case.</a:t>
            </a:r>
            <a:endParaRPr lang="en-GB" dirty="0"/>
          </a:p>
        </p:txBody>
      </p:sp>
      <p:sp>
        <p:nvSpPr>
          <p:cNvPr id="4" name="Slide Number Placeholder 3"/>
          <p:cNvSpPr>
            <a:spLocks noGrp="1"/>
          </p:cNvSpPr>
          <p:nvPr>
            <p:ph type="sldNum" sz="quarter" idx="10"/>
          </p:nvPr>
        </p:nvSpPr>
        <p:spPr/>
        <p:txBody>
          <a:bodyPr/>
          <a:lstStyle/>
          <a:p>
            <a:fld id="{B584D35C-64BE-4C31-960B-6F8DF5771103}" type="slidenum">
              <a:rPr lang="en-GB" smtClean="0"/>
              <a:t>13</a:t>
            </a:fld>
            <a:endParaRPr lang="en-GB"/>
          </a:p>
        </p:txBody>
      </p:sp>
    </p:spTree>
    <p:extLst>
      <p:ext uri="{BB962C8B-B14F-4D97-AF65-F5344CB8AC3E}">
        <p14:creationId xmlns:p14="http://schemas.microsoft.com/office/powerpoint/2010/main" val="106539431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solidFill>
          <a:schemeClr val="accent1"/>
        </a:solidFill>
        <a:effectLst/>
      </p:bgPr>
    </p:bg>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xmlns="" id="{168418F8-B52F-4661-8ABA-69BB3ADD6675}"/>
              </a:ext>
            </a:extLst>
          </p:cNvPr>
          <p:cNvSpPr>
            <a:spLocks noGrp="1"/>
          </p:cNvSpPr>
          <p:nvPr>
            <p:ph type="ctrTitle" hasCustomPrompt="1"/>
          </p:nvPr>
        </p:nvSpPr>
        <p:spPr>
          <a:xfrm>
            <a:off x="515861" y="2160001"/>
            <a:ext cx="7920773" cy="997196"/>
          </a:xfrm>
          <a:prstGeom prst="rect">
            <a:avLst/>
          </a:prstGeom>
        </p:spPr>
        <p:txBody>
          <a:bodyPr wrap="square" lIns="0" tIns="0" rIns="0" bIns="0" anchor="t" anchorCtr="0">
            <a:spAutoFit/>
          </a:bodyPr>
          <a:lstStyle>
            <a:lvl1pPr algn="l">
              <a:defRPr sz="3600" b="1">
                <a:solidFill>
                  <a:schemeClr val="bg1"/>
                </a:solidFill>
              </a:defRPr>
            </a:lvl1pPr>
          </a:lstStyle>
          <a:p>
            <a:r>
              <a:rPr lang="en-US" dirty="0"/>
              <a:t>PRESENTATION</a:t>
            </a:r>
            <a:br>
              <a:rPr lang="en-US" dirty="0"/>
            </a:br>
            <a:r>
              <a:rPr lang="en-US" dirty="0"/>
              <a:t>TITLE</a:t>
            </a:r>
          </a:p>
        </p:txBody>
      </p:sp>
      <p:sp>
        <p:nvSpPr>
          <p:cNvPr id="8" name="Subtitle 2">
            <a:extLst>
              <a:ext uri="{FF2B5EF4-FFF2-40B4-BE49-F238E27FC236}">
                <a16:creationId xmlns:a16="http://schemas.microsoft.com/office/drawing/2014/main" xmlns="" id="{52444CB2-243C-41A0-8F6C-F772E768A38C}"/>
              </a:ext>
            </a:extLst>
          </p:cNvPr>
          <p:cNvSpPr>
            <a:spLocks noGrp="1"/>
          </p:cNvSpPr>
          <p:nvPr>
            <p:ph type="subTitle" idx="1" hasCustomPrompt="1"/>
          </p:nvPr>
        </p:nvSpPr>
        <p:spPr>
          <a:xfrm>
            <a:off x="515861" y="3166992"/>
            <a:ext cx="7920774" cy="249299"/>
          </a:xfrm>
          <a:prstGeom prst="rect">
            <a:avLst/>
          </a:prstGeom>
        </p:spPr>
        <p:txBody>
          <a:bodyPr wrap="square" lIns="0" tIns="0" rIns="0" bIns="0">
            <a:spAutoFit/>
          </a:bodyPr>
          <a:lstStyle>
            <a:lvl1pPr marL="0" indent="0" algn="l">
              <a:buNone/>
              <a:defRPr sz="1800">
                <a:solidFill>
                  <a:schemeClr val="bg1"/>
                </a:solidFill>
              </a:defRPr>
            </a:lvl1pPr>
            <a:lvl2pPr marL="342891" indent="0" algn="ctr">
              <a:buNone/>
              <a:defRPr sz="1500"/>
            </a:lvl2pPr>
            <a:lvl3pPr marL="685783" indent="0" algn="ctr">
              <a:buNone/>
              <a:defRPr sz="1351"/>
            </a:lvl3pPr>
            <a:lvl4pPr marL="1028674" indent="0" algn="ctr">
              <a:buNone/>
              <a:defRPr sz="1200"/>
            </a:lvl4pPr>
            <a:lvl5pPr marL="1371566" indent="0" algn="ctr">
              <a:buNone/>
              <a:defRPr sz="1200"/>
            </a:lvl5pPr>
            <a:lvl6pPr marL="1714457" indent="0" algn="ctr">
              <a:buNone/>
              <a:defRPr sz="1200"/>
            </a:lvl6pPr>
            <a:lvl7pPr marL="2057349" indent="0" algn="ctr">
              <a:buNone/>
              <a:defRPr sz="1200"/>
            </a:lvl7pPr>
            <a:lvl8pPr marL="2400240" indent="0" algn="ctr">
              <a:buNone/>
              <a:defRPr sz="1200"/>
            </a:lvl8pPr>
            <a:lvl9pPr marL="2743131" indent="0" algn="ctr">
              <a:buNone/>
              <a:defRPr sz="1200"/>
            </a:lvl9pPr>
          </a:lstStyle>
          <a:p>
            <a:r>
              <a:rPr lang="en-US" dirty="0"/>
              <a:t>SUB TITLE IN HERE</a:t>
            </a:r>
          </a:p>
        </p:txBody>
      </p:sp>
      <p:sp>
        <p:nvSpPr>
          <p:cNvPr id="9" name="Date Placeholder 3">
            <a:extLst>
              <a:ext uri="{FF2B5EF4-FFF2-40B4-BE49-F238E27FC236}">
                <a16:creationId xmlns:a16="http://schemas.microsoft.com/office/drawing/2014/main" xmlns="" id="{924475ED-B6F3-4114-A316-943C1E2B2DB2}"/>
              </a:ext>
            </a:extLst>
          </p:cNvPr>
          <p:cNvSpPr>
            <a:spLocks noGrp="1"/>
          </p:cNvSpPr>
          <p:nvPr>
            <p:ph type="dt" sz="half" idx="10"/>
          </p:nvPr>
        </p:nvSpPr>
        <p:spPr>
          <a:xfrm>
            <a:off x="274319" y="6431961"/>
            <a:ext cx="2057400" cy="138499"/>
          </a:xfrm>
          <a:prstGeom prst="rect">
            <a:avLst/>
          </a:prstGeom>
        </p:spPr>
        <p:txBody>
          <a:bodyPr lIns="0" tIns="0" rIns="0" bIns="0" anchor="t" anchorCtr="0">
            <a:noAutofit/>
          </a:bodyPr>
          <a:lstStyle>
            <a:lvl1pPr>
              <a:defRPr sz="1000">
                <a:solidFill>
                  <a:schemeClr val="bg1"/>
                </a:solidFill>
              </a:defRPr>
            </a:lvl1pPr>
          </a:lstStyle>
          <a:p>
            <a:endParaRPr lang="en-US" dirty="0"/>
          </a:p>
        </p:txBody>
      </p:sp>
      <p:pic>
        <p:nvPicPr>
          <p:cNvPr id="11" name="Picture 10">
            <a:extLst>
              <a:ext uri="{FF2B5EF4-FFF2-40B4-BE49-F238E27FC236}">
                <a16:creationId xmlns:a16="http://schemas.microsoft.com/office/drawing/2014/main" xmlns="" id="{EDC1F67E-6248-496F-8483-98A65C33F836}"/>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380107" y="5538158"/>
            <a:ext cx="1508916" cy="1032300"/>
          </a:xfrm>
          <a:prstGeom prst="rect">
            <a:avLst/>
          </a:prstGeom>
        </p:spPr>
      </p:pic>
    </p:spTree>
    <p:extLst>
      <p:ext uri="{BB962C8B-B14F-4D97-AF65-F5344CB8AC3E}">
        <p14:creationId xmlns:p14="http://schemas.microsoft.com/office/powerpoint/2010/main" val="42353183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layout - just an image">
    <p:bg>
      <p:bgRef idx="1001">
        <a:schemeClr val="bg1"/>
      </p:bgRef>
    </p:bg>
    <p:spTree>
      <p:nvGrpSpPr>
        <p:cNvPr id="1" name=""/>
        <p:cNvGrpSpPr/>
        <p:nvPr/>
      </p:nvGrpSpPr>
      <p:grpSpPr>
        <a:xfrm>
          <a:off x="0" y="0"/>
          <a:ext cx="0" cy="0"/>
          <a:chOff x="0" y="0"/>
          <a:chExt cx="0" cy="0"/>
        </a:xfrm>
      </p:grpSpPr>
      <p:sp>
        <p:nvSpPr>
          <p:cNvPr id="30" name="Slide Number Placeholder 8">
            <a:extLst>
              <a:ext uri="{FF2B5EF4-FFF2-40B4-BE49-F238E27FC236}">
                <a16:creationId xmlns:a16="http://schemas.microsoft.com/office/drawing/2014/main" xmlns="" id="{CDC988AE-A153-4139-8BF1-831C2BFCA50D}"/>
              </a:ext>
            </a:extLst>
          </p:cNvPr>
          <p:cNvSpPr txBox="1">
            <a:spLocks/>
          </p:cNvSpPr>
          <p:nvPr userDrawn="1"/>
        </p:nvSpPr>
        <p:spPr>
          <a:xfrm>
            <a:off x="8652294" y="6364967"/>
            <a:ext cx="491706" cy="491706"/>
          </a:xfrm>
          <a:prstGeom prst="rect">
            <a:avLst/>
          </a:prstGeom>
          <a:solidFill>
            <a:schemeClr val="accent1"/>
          </a:solidFill>
        </p:spPr>
        <p:txBody>
          <a:bodyPr vert="horz" lIns="0" tIns="0" rIns="0" bIns="0" rtlCol="0" anchor="ctr"/>
          <a:lstStyle>
            <a:defPPr>
              <a:defRPr lang="en-US"/>
            </a:defPPr>
            <a:lvl1pPr marL="0" algn="ctr"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0406593E-52CF-5B45-8CFF-7309163A4729}" type="slidenum">
              <a:rPr lang="en-US" smtClean="0"/>
              <a:pPr/>
              <a:t>‹#›</a:t>
            </a:fld>
            <a:endParaRPr lang="en-US"/>
          </a:p>
        </p:txBody>
      </p:sp>
      <p:sp>
        <p:nvSpPr>
          <p:cNvPr id="5" name="Text Placeholder 3">
            <a:extLst>
              <a:ext uri="{FF2B5EF4-FFF2-40B4-BE49-F238E27FC236}">
                <a16:creationId xmlns:a16="http://schemas.microsoft.com/office/drawing/2014/main" xmlns="" id="{E69DB766-747D-4928-9E02-4F5BC168A8F2}"/>
              </a:ext>
            </a:extLst>
          </p:cNvPr>
          <p:cNvSpPr>
            <a:spLocks noGrp="1"/>
          </p:cNvSpPr>
          <p:nvPr>
            <p:ph type="body" sz="quarter" idx="13" hasCustomPrompt="1"/>
          </p:nvPr>
        </p:nvSpPr>
        <p:spPr>
          <a:xfrm>
            <a:off x="388801" y="761442"/>
            <a:ext cx="7418105" cy="251999"/>
          </a:xfrm>
          <a:prstGeom prst="rect">
            <a:avLst/>
          </a:prstGeom>
          <a:noFill/>
        </p:spPr>
        <p:txBody>
          <a:bodyPr lIns="36000" tIns="18000" rIns="0" bIns="0" anchor="ctr" anchorCtr="0"/>
          <a:lstStyle>
            <a:lvl1pPr marL="0" indent="0">
              <a:buNone/>
              <a:defRPr sz="1400" b="1"/>
            </a:lvl1pPr>
          </a:lstStyle>
          <a:p>
            <a:pPr lvl="0"/>
            <a:r>
              <a:rPr lang="en-US" dirty="0"/>
              <a:t>TEXT IN HERE</a:t>
            </a:r>
          </a:p>
        </p:txBody>
      </p:sp>
      <p:sp>
        <p:nvSpPr>
          <p:cNvPr id="11" name="Picture Placeholder 2">
            <a:extLst>
              <a:ext uri="{FF2B5EF4-FFF2-40B4-BE49-F238E27FC236}">
                <a16:creationId xmlns:a16="http://schemas.microsoft.com/office/drawing/2014/main" xmlns="" id="{D7627B42-6398-42C1-94CA-C124AC35B2F5}"/>
              </a:ext>
            </a:extLst>
          </p:cNvPr>
          <p:cNvSpPr>
            <a:spLocks noGrp="1"/>
          </p:cNvSpPr>
          <p:nvPr>
            <p:ph type="pic" sz="quarter" idx="14" hasCustomPrompt="1"/>
          </p:nvPr>
        </p:nvSpPr>
        <p:spPr>
          <a:xfrm>
            <a:off x="388601" y="1150618"/>
            <a:ext cx="8263493" cy="5214347"/>
          </a:xfrm>
          <a:prstGeom prst="rect">
            <a:avLst/>
          </a:prstGeom>
          <a:solidFill>
            <a:schemeClr val="bg1">
              <a:lumMod val="95000"/>
            </a:schemeClr>
          </a:solidFill>
        </p:spPr>
        <p:txBody>
          <a:bodyPr anchor="ctr" anchorCtr="0"/>
          <a:lstStyle>
            <a:lvl1pPr marL="0" indent="0" algn="ctr">
              <a:buNone/>
              <a:defRPr sz="1200" b="1"/>
            </a:lvl1pPr>
          </a:lstStyle>
          <a:p>
            <a:r>
              <a:rPr lang="en-GB" dirty="0"/>
              <a:t>INSERT IMAGE</a:t>
            </a:r>
          </a:p>
        </p:txBody>
      </p:sp>
      <p:sp>
        <p:nvSpPr>
          <p:cNvPr id="7" name="Title 1">
            <a:extLst>
              <a:ext uri="{FF2B5EF4-FFF2-40B4-BE49-F238E27FC236}">
                <a16:creationId xmlns:a16="http://schemas.microsoft.com/office/drawing/2014/main" xmlns="" id="{4A7B25A5-6B91-4CE2-93B8-754812DA0292}"/>
              </a:ext>
            </a:extLst>
          </p:cNvPr>
          <p:cNvSpPr>
            <a:spLocks noGrp="1"/>
          </p:cNvSpPr>
          <p:nvPr>
            <p:ph type="ctrTitle" hasCustomPrompt="1"/>
          </p:nvPr>
        </p:nvSpPr>
        <p:spPr>
          <a:xfrm>
            <a:off x="432000" y="544317"/>
            <a:ext cx="1260000" cy="212075"/>
          </a:xfrm>
          <a:prstGeom prst="rect">
            <a:avLst/>
          </a:prstGeom>
          <a:solidFill>
            <a:schemeClr val="accent1"/>
          </a:solidFill>
        </p:spPr>
        <p:txBody>
          <a:bodyPr wrap="square" lIns="36000" tIns="18000" rIns="0" bIns="0" anchor="ctr" anchorCtr="0">
            <a:noAutofit/>
          </a:bodyPr>
          <a:lstStyle>
            <a:lvl1pPr algn="l">
              <a:defRPr sz="1400" b="1" baseline="0">
                <a:solidFill>
                  <a:schemeClr val="bg1"/>
                </a:solidFill>
              </a:defRPr>
            </a:lvl1pPr>
          </a:lstStyle>
          <a:p>
            <a:r>
              <a:rPr lang="en-US" dirty="0"/>
              <a:t>INSERT TITLE</a:t>
            </a:r>
          </a:p>
        </p:txBody>
      </p:sp>
    </p:spTree>
    <p:extLst>
      <p:ext uri="{BB962C8B-B14F-4D97-AF65-F5344CB8AC3E}">
        <p14:creationId xmlns:p14="http://schemas.microsoft.com/office/powerpoint/2010/main" val="494489560"/>
      </p:ext>
    </p:extLst>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layout - 2 col text / med image">
    <p:bg>
      <p:bgRef idx="1001">
        <a:schemeClr val="bg1"/>
      </p:bgRef>
    </p:bg>
    <p:spTree>
      <p:nvGrpSpPr>
        <p:cNvPr id="1" name=""/>
        <p:cNvGrpSpPr/>
        <p:nvPr/>
      </p:nvGrpSpPr>
      <p:grpSpPr>
        <a:xfrm>
          <a:off x="0" y="0"/>
          <a:ext cx="0" cy="0"/>
          <a:chOff x="0" y="0"/>
          <a:chExt cx="0" cy="0"/>
        </a:xfrm>
      </p:grpSpPr>
      <p:sp>
        <p:nvSpPr>
          <p:cNvPr id="30" name="Slide Number Placeholder 8">
            <a:extLst>
              <a:ext uri="{FF2B5EF4-FFF2-40B4-BE49-F238E27FC236}">
                <a16:creationId xmlns:a16="http://schemas.microsoft.com/office/drawing/2014/main" xmlns="" id="{CDC988AE-A153-4139-8BF1-831C2BFCA50D}"/>
              </a:ext>
            </a:extLst>
          </p:cNvPr>
          <p:cNvSpPr txBox="1">
            <a:spLocks/>
          </p:cNvSpPr>
          <p:nvPr userDrawn="1"/>
        </p:nvSpPr>
        <p:spPr>
          <a:xfrm>
            <a:off x="8652294" y="6364967"/>
            <a:ext cx="491706" cy="491706"/>
          </a:xfrm>
          <a:prstGeom prst="rect">
            <a:avLst/>
          </a:prstGeom>
          <a:solidFill>
            <a:schemeClr val="accent1"/>
          </a:solidFill>
        </p:spPr>
        <p:txBody>
          <a:bodyPr vert="horz" lIns="0" tIns="0" rIns="0" bIns="0" rtlCol="0" anchor="ctr"/>
          <a:lstStyle>
            <a:defPPr>
              <a:defRPr lang="en-US"/>
            </a:defPPr>
            <a:lvl1pPr marL="0" algn="ctr"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0406593E-52CF-5B45-8CFF-7309163A4729}" type="slidenum">
              <a:rPr lang="en-US" smtClean="0"/>
              <a:pPr/>
              <a:t>‹#›</a:t>
            </a:fld>
            <a:endParaRPr lang="en-US"/>
          </a:p>
        </p:txBody>
      </p:sp>
      <p:sp>
        <p:nvSpPr>
          <p:cNvPr id="5" name="Text Placeholder 3">
            <a:extLst>
              <a:ext uri="{FF2B5EF4-FFF2-40B4-BE49-F238E27FC236}">
                <a16:creationId xmlns:a16="http://schemas.microsoft.com/office/drawing/2014/main" xmlns="" id="{E69DB766-747D-4928-9E02-4F5BC168A8F2}"/>
              </a:ext>
            </a:extLst>
          </p:cNvPr>
          <p:cNvSpPr>
            <a:spLocks noGrp="1"/>
          </p:cNvSpPr>
          <p:nvPr>
            <p:ph type="body" sz="quarter" idx="13" hasCustomPrompt="1"/>
          </p:nvPr>
        </p:nvSpPr>
        <p:spPr>
          <a:xfrm>
            <a:off x="388801" y="761442"/>
            <a:ext cx="7418105" cy="251999"/>
          </a:xfrm>
          <a:prstGeom prst="rect">
            <a:avLst/>
          </a:prstGeom>
          <a:noFill/>
        </p:spPr>
        <p:txBody>
          <a:bodyPr lIns="36000" tIns="18000" rIns="0" bIns="0" anchor="ctr" anchorCtr="0"/>
          <a:lstStyle>
            <a:lvl1pPr marL="0" indent="0">
              <a:buNone/>
              <a:defRPr sz="1400" b="1"/>
            </a:lvl1pPr>
          </a:lstStyle>
          <a:p>
            <a:pPr lvl="0"/>
            <a:r>
              <a:rPr lang="en-US" dirty="0"/>
              <a:t>TEXT IN HERE</a:t>
            </a:r>
          </a:p>
        </p:txBody>
      </p:sp>
      <p:sp>
        <p:nvSpPr>
          <p:cNvPr id="11" name="Picture Placeholder 2">
            <a:extLst>
              <a:ext uri="{FF2B5EF4-FFF2-40B4-BE49-F238E27FC236}">
                <a16:creationId xmlns:a16="http://schemas.microsoft.com/office/drawing/2014/main" xmlns="" id="{D7627B42-6398-42C1-94CA-C124AC35B2F5}"/>
              </a:ext>
            </a:extLst>
          </p:cNvPr>
          <p:cNvSpPr>
            <a:spLocks noGrp="1"/>
          </p:cNvSpPr>
          <p:nvPr>
            <p:ph type="pic" sz="quarter" idx="14" hasCustomPrompt="1"/>
          </p:nvPr>
        </p:nvSpPr>
        <p:spPr>
          <a:xfrm>
            <a:off x="2644140" y="1150618"/>
            <a:ext cx="6007954" cy="5214347"/>
          </a:xfrm>
          <a:prstGeom prst="rect">
            <a:avLst/>
          </a:prstGeom>
          <a:solidFill>
            <a:schemeClr val="bg1">
              <a:lumMod val="95000"/>
            </a:schemeClr>
          </a:solidFill>
        </p:spPr>
        <p:txBody>
          <a:bodyPr anchor="ctr" anchorCtr="0"/>
          <a:lstStyle>
            <a:lvl1pPr marL="0" indent="0" algn="ctr">
              <a:buNone/>
              <a:defRPr sz="1200" b="1"/>
            </a:lvl1pPr>
          </a:lstStyle>
          <a:p>
            <a:r>
              <a:rPr lang="en-GB" dirty="0"/>
              <a:t>INSERT IMAGE</a:t>
            </a:r>
          </a:p>
        </p:txBody>
      </p:sp>
      <p:sp>
        <p:nvSpPr>
          <p:cNvPr id="12" name="Text Placeholder 2">
            <a:extLst>
              <a:ext uri="{FF2B5EF4-FFF2-40B4-BE49-F238E27FC236}">
                <a16:creationId xmlns:a16="http://schemas.microsoft.com/office/drawing/2014/main" xmlns="" id="{698B7640-2FBE-4B1B-93BB-80CDDCC61492}"/>
              </a:ext>
            </a:extLst>
          </p:cNvPr>
          <p:cNvSpPr>
            <a:spLocks noGrp="1"/>
          </p:cNvSpPr>
          <p:nvPr>
            <p:ph type="body" sz="quarter" idx="15" hasCustomPrompt="1"/>
          </p:nvPr>
        </p:nvSpPr>
        <p:spPr>
          <a:xfrm>
            <a:off x="388801" y="1150619"/>
            <a:ext cx="2072459" cy="5214347"/>
          </a:xfrm>
          <a:prstGeom prst="rect">
            <a:avLst/>
          </a:prstGeom>
        </p:spPr>
        <p:txBody>
          <a:bodyPr lIns="36000" tIns="36000" rIns="36000" bIns="36000"/>
          <a:lstStyle>
            <a:lvl1pPr marL="0" indent="0">
              <a:buNone/>
              <a:defRPr sz="1200" b="0"/>
            </a:lvl1pPr>
            <a:lvl2pPr marL="457200" indent="0">
              <a:buNone/>
              <a:defRPr sz="1200" b="0"/>
            </a:lvl2pPr>
            <a:lvl3pPr marL="914400" indent="0">
              <a:buNone/>
              <a:defRPr sz="1200" b="0"/>
            </a:lvl3pPr>
            <a:lvl4pPr marL="1371600" indent="0">
              <a:buNone/>
              <a:defRPr sz="1200" b="0"/>
            </a:lvl4pPr>
            <a:lvl5pPr marL="1828800" indent="0">
              <a:buNone/>
              <a:defRPr sz="1200" b="0"/>
            </a:lvl5pPr>
          </a:lstStyle>
          <a:p>
            <a:pPr lvl="0"/>
            <a:r>
              <a:rPr lang="en-US" dirty="0"/>
              <a:t>Body text</a:t>
            </a:r>
            <a:br>
              <a:rPr lang="en-US" dirty="0"/>
            </a:br>
            <a:r>
              <a:rPr lang="en-US" dirty="0"/>
              <a:t/>
            </a:r>
            <a:br>
              <a:rPr lang="en-US" dirty="0"/>
            </a:br>
            <a:r>
              <a:rPr lang="en-US" dirty="0"/>
              <a:t>Graphs and graphics can be positioned over the grey box</a:t>
            </a:r>
          </a:p>
        </p:txBody>
      </p:sp>
      <p:sp>
        <p:nvSpPr>
          <p:cNvPr id="14" name="Title 1">
            <a:extLst>
              <a:ext uri="{FF2B5EF4-FFF2-40B4-BE49-F238E27FC236}">
                <a16:creationId xmlns:a16="http://schemas.microsoft.com/office/drawing/2014/main" xmlns="" id="{07EECFAC-7182-49C4-A276-219F1E7C7BC8}"/>
              </a:ext>
            </a:extLst>
          </p:cNvPr>
          <p:cNvSpPr>
            <a:spLocks noGrp="1"/>
          </p:cNvSpPr>
          <p:nvPr>
            <p:ph type="ctrTitle" hasCustomPrompt="1"/>
          </p:nvPr>
        </p:nvSpPr>
        <p:spPr>
          <a:xfrm>
            <a:off x="432000" y="544317"/>
            <a:ext cx="1260000" cy="212075"/>
          </a:xfrm>
          <a:prstGeom prst="rect">
            <a:avLst/>
          </a:prstGeom>
          <a:solidFill>
            <a:schemeClr val="accent1"/>
          </a:solidFill>
        </p:spPr>
        <p:txBody>
          <a:bodyPr wrap="square" lIns="36000" tIns="18000" rIns="0" bIns="0" anchor="ctr" anchorCtr="0">
            <a:noAutofit/>
          </a:bodyPr>
          <a:lstStyle>
            <a:lvl1pPr algn="l">
              <a:defRPr sz="1400" b="1" baseline="0">
                <a:solidFill>
                  <a:schemeClr val="bg1"/>
                </a:solidFill>
              </a:defRPr>
            </a:lvl1pPr>
          </a:lstStyle>
          <a:p>
            <a:r>
              <a:rPr lang="en-US" dirty="0"/>
              <a:t>INSERT TITLE</a:t>
            </a:r>
          </a:p>
        </p:txBody>
      </p:sp>
    </p:spTree>
    <p:extLst>
      <p:ext uri="{BB962C8B-B14F-4D97-AF65-F5344CB8AC3E}">
        <p14:creationId xmlns:p14="http://schemas.microsoft.com/office/powerpoint/2010/main" val="3144966946"/>
      </p:ext>
    </p:extLst>
  </p:cSld>
  <p:clrMapOvr>
    <a:overrideClrMapping bg1="lt1" tx1="dk1" bg2="lt2" tx2="dk2" accent1="accent1" accent2="accent2" accent3="accent3" accent4="accent4" accent5="accent5" accent6="accent6" hlink="hlink" folHlink="folHlink"/>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layout - 2 col text / image">
    <p:bg>
      <p:bgRef idx="1001">
        <a:schemeClr val="bg1"/>
      </p:bgRef>
    </p:bg>
    <p:spTree>
      <p:nvGrpSpPr>
        <p:cNvPr id="1" name=""/>
        <p:cNvGrpSpPr/>
        <p:nvPr/>
      </p:nvGrpSpPr>
      <p:grpSpPr>
        <a:xfrm>
          <a:off x="0" y="0"/>
          <a:ext cx="0" cy="0"/>
          <a:chOff x="0" y="0"/>
          <a:chExt cx="0" cy="0"/>
        </a:xfrm>
      </p:grpSpPr>
      <p:sp>
        <p:nvSpPr>
          <p:cNvPr id="30" name="Slide Number Placeholder 8">
            <a:extLst>
              <a:ext uri="{FF2B5EF4-FFF2-40B4-BE49-F238E27FC236}">
                <a16:creationId xmlns:a16="http://schemas.microsoft.com/office/drawing/2014/main" xmlns="" id="{CDC988AE-A153-4139-8BF1-831C2BFCA50D}"/>
              </a:ext>
            </a:extLst>
          </p:cNvPr>
          <p:cNvSpPr txBox="1">
            <a:spLocks/>
          </p:cNvSpPr>
          <p:nvPr userDrawn="1"/>
        </p:nvSpPr>
        <p:spPr>
          <a:xfrm>
            <a:off x="8652294" y="6364967"/>
            <a:ext cx="491706" cy="491706"/>
          </a:xfrm>
          <a:prstGeom prst="rect">
            <a:avLst/>
          </a:prstGeom>
          <a:solidFill>
            <a:schemeClr val="accent1"/>
          </a:solidFill>
        </p:spPr>
        <p:txBody>
          <a:bodyPr vert="horz" lIns="0" tIns="0" rIns="0" bIns="0" rtlCol="0" anchor="ctr"/>
          <a:lstStyle>
            <a:defPPr>
              <a:defRPr lang="en-US"/>
            </a:defPPr>
            <a:lvl1pPr marL="0" algn="ctr"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0406593E-52CF-5B45-8CFF-7309163A4729}" type="slidenum">
              <a:rPr lang="en-US" smtClean="0"/>
              <a:pPr/>
              <a:t>‹#›</a:t>
            </a:fld>
            <a:endParaRPr lang="en-US"/>
          </a:p>
        </p:txBody>
      </p:sp>
      <p:sp>
        <p:nvSpPr>
          <p:cNvPr id="5" name="Text Placeholder 3">
            <a:extLst>
              <a:ext uri="{FF2B5EF4-FFF2-40B4-BE49-F238E27FC236}">
                <a16:creationId xmlns:a16="http://schemas.microsoft.com/office/drawing/2014/main" xmlns="" id="{E69DB766-747D-4928-9E02-4F5BC168A8F2}"/>
              </a:ext>
            </a:extLst>
          </p:cNvPr>
          <p:cNvSpPr>
            <a:spLocks noGrp="1"/>
          </p:cNvSpPr>
          <p:nvPr>
            <p:ph type="body" sz="quarter" idx="13" hasCustomPrompt="1"/>
          </p:nvPr>
        </p:nvSpPr>
        <p:spPr>
          <a:xfrm>
            <a:off x="388801" y="761442"/>
            <a:ext cx="7418105" cy="251999"/>
          </a:xfrm>
          <a:prstGeom prst="rect">
            <a:avLst/>
          </a:prstGeom>
          <a:noFill/>
        </p:spPr>
        <p:txBody>
          <a:bodyPr lIns="36000" tIns="18000" rIns="0" bIns="0" anchor="ctr" anchorCtr="0"/>
          <a:lstStyle>
            <a:lvl1pPr marL="0" indent="0">
              <a:buNone/>
              <a:defRPr sz="1400" b="1"/>
            </a:lvl1pPr>
          </a:lstStyle>
          <a:p>
            <a:pPr lvl="0"/>
            <a:r>
              <a:rPr lang="en-US" dirty="0"/>
              <a:t>TEXT IN HERE</a:t>
            </a:r>
          </a:p>
        </p:txBody>
      </p:sp>
      <p:sp>
        <p:nvSpPr>
          <p:cNvPr id="11" name="Picture Placeholder 2">
            <a:extLst>
              <a:ext uri="{FF2B5EF4-FFF2-40B4-BE49-F238E27FC236}">
                <a16:creationId xmlns:a16="http://schemas.microsoft.com/office/drawing/2014/main" xmlns="" id="{D7627B42-6398-42C1-94CA-C124AC35B2F5}"/>
              </a:ext>
            </a:extLst>
          </p:cNvPr>
          <p:cNvSpPr>
            <a:spLocks noGrp="1"/>
          </p:cNvSpPr>
          <p:nvPr>
            <p:ph type="pic" sz="quarter" idx="14" hasCustomPrompt="1"/>
          </p:nvPr>
        </p:nvSpPr>
        <p:spPr>
          <a:xfrm>
            <a:off x="4434840" y="1150618"/>
            <a:ext cx="4217254" cy="5214347"/>
          </a:xfrm>
          <a:prstGeom prst="rect">
            <a:avLst/>
          </a:prstGeom>
          <a:solidFill>
            <a:schemeClr val="bg1">
              <a:lumMod val="95000"/>
            </a:schemeClr>
          </a:solidFill>
        </p:spPr>
        <p:txBody>
          <a:bodyPr anchor="ctr" anchorCtr="0"/>
          <a:lstStyle>
            <a:lvl1pPr marL="0" indent="0" algn="ctr">
              <a:buNone/>
              <a:defRPr sz="1200" b="1"/>
            </a:lvl1pPr>
          </a:lstStyle>
          <a:p>
            <a:r>
              <a:rPr lang="en-GB" dirty="0"/>
              <a:t>INSERT IMAGE</a:t>
            </a:r>
          </a:p>
        </p:txBody>
      </p:sp>
      <p:sp>
        <p:nvSpPr>
          <p:cNvPr id="12" name="Text Placeholder 2">
            <a:extLst>
              <a:ext uri="{FF2B5EF4-FFF2-40B4-BE49-F238E27FC236}">
                <a16:creationId xmlns:a16="http://schemas.microsoft.com/office/drawing/2014/main" xmlns="" id="{698B7640-2FBE-4B1B-93BB-80CDDCC61492}"/>
              </a:ext>
            </a:extLst>
          </p:cNvPr>
          <p:cNvSpPr>
            <a:spLocks noGrp="1"/>
          </p:cNvSpPr>
          <p:nvPr>
            <p:ph type="body" sz="quarter" idx="15" hasCustomPrompt="1"/>
          </p:nvPr>
        </p:nvSpPr>
        <p:spPr>
          <a:xfrm>
            <a:off x="388801" y="1150619"/>
            <a:ext cx="3855539" cy="5214347"/>
          </a:xfrm>
          <a:prstGeom prst="rect">
            <a:avLst/>
          </a:prstGeom>
        </p:spPr>
        <p:txBody>
          <a:bodyPr lIns="36000" tIns="36000" rIns="36000" bIns="36000"/>
          <a:lstStyle>
            <a:lvl1pPr marL="0" indent="0">
              <a:buNone/>
              <a:defRPr sz="1200" b="0"/>
            </a:lvl1pPr>
            <a:lvl2pPr marL="457200" indent="0">
              <a:buNone/>
              <a:defRPr sz="1200" b="0"/>
            </a:lvl2pPr>
            <a:lvl3pPr marL="914400" indent="0">
              <a:buNone/>
              <a:defRPr sz="1200" b="0"/>
            </a:lvl3pPr>
            <a:lvl4pPr marL="1371600" indent="0">
              <a:buNone/>
              <a:defRPr sz="1200" b="0"/>
            </a:lvl4pPr>
            <a:lvl5pPr marL="1828800" indent="0">
              <a:buNone/>
              <a:defRPr sz="1200" b="0"/>
            </a:lvl5pPr>
          </a:lstStyle>
          <a:p>
            <a:pPr lvl="0"/>
            <a:r>
              <a:rPr lang="en-US" dirty="0"/>
              <a:t>Body text</a:t>
            </a:r>
          </a:p>
        </p:txBody>
      </p:sp>
      <p:sp>
        <p:nvSpPr>
          <p:cNvPr id="8" name="Title 1">
            <a:extLst>
              <a:ext uri="{FF2B5EF4-FFF2-40B4-BE49-F238E27FC236}">
                <a16:creationId xmlns:a16="http://schemas.microsoft.com/office/drawing/2014/main" xmlns="" id="{5E866B34-8A6C-492A-96F1-5F307C6EA659}"/>
              </a:ext>
            </a:extLst>
          </p:cNvPr>
          <p:cNvSpPr>
            <a:spLocks noGrp="1"/>
          </p:cNvSpPr>
          <p:nvPr>
            <p:ph type="ctrTitle" hasCustomPrompt="1"/>
          </p:nvPr>
        </p:nvSpPr>
        <p:spPr>
          <a:xfrm>
            <a:off x="432000" y="544317"/>
            <a:ext cx="1260000" cy="212075"/>
          </a:xfrm>
          <a:prstGeom prst="rect">
            <a:avLst/>
          </a:prstGeom>
          <a:solidFill>
            <a:schemeClr val="accent1"/>
          </a:solidFill>
        </p:spPr>
        <p:txBody>
          <a:bodyPr wrap="square" lIns="36000" tIns="18000" rIns="0" bIns="0" anchor="ctr" anchorCtr="0">
            <a:noAutofit/>
          </a:bodyPr>
          <a:lstStyle>
            <a:lvl1pPr algn="l">
              <a:defRPr sz="1400" b="1" baseline="0">
                <a:solidFill>
                  <a:schemeClr val="bg1"/>
                </a:solidFill>
              </a:defRPr>
            </a:lvl1pPr>
          </a:lstStyle>
          <a:p>
            <a:r>
              <a:rPr lang="en-US" dirty="0"/>
              <a:t>INSERT TITLE</a:t>
            </a:r>
          </a:p>
        </p:txBody>
      </p:sp>
    </p:spTree>
    <p:extLst>
      <p:ext uri="{BB962C8B-B14F-4D97-AF65-F5344CB8AC3E}">
        <p14:creationId xmlns:p14="http://schemas.microsoft.com/office/powerpoint/2010/main" val="88327853"/>
      </p:ext>
    </p:extLst>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layout - 2 col text / chart">
    <p:bg>
      <p:bgRef idx="1001">
        <a:schemeClr val="bg1"/>
      </p:bgRef>
    </p:bg>
    <p:spTree>
      <p:nvGrpSpPr>
        <p:cNvPr id="1" name=""/>
        <p:cNvGrpSpPr/>
        <p:nvPr/>
      </p:nvGrpSpPr>
      <p:grpSpPr>
        <a:xfrm>
          <a:off x="0" y="0"/>
          <a:ext cx="0" cy="0"/>
          <a:chOff x="0" y="0"/>
          <a:chExt cx="0" cy="0"/>
        </a:xfrm>
      </p:grpSpPr>
      <p:sp>
        <p:nvSpPr>
          <p:cNvPr id="30" name="Slide Number Placeholder 8">
            <a:extLst>
              <a:ext uri="{FF2B5EF4-FFF2-40B4-BE49-F238E27FC236}">
                <a16:creationId xmlns:a16="http://schemas.microsoft.com/office/drawing/2014/main" xmlns="" id="{CDC988AE-A153-4139-8BF1-831C2BFCA50D}"/>
              </a:ext>
            </a:extLst>
          </p:cNvPr>
          <p:cNvSpPr txBox="1">
            <a:spLocks/>
          </p:cNvSpPr>
          <p:nvPr userDrawn="1"/>
        </p:nvSpPr>
        <p:spPr>
          <a:xfrm>
            <a:off x="8652294" y="6364967"/>
            <a:ext cx="491706" cy="491706"/>
          </a:xfrm>
          <a:prstGeom prst="rect">
            <a:avLst/>
          </a:prstGeom>
          <a:solidFill>
            <a:schemeClr val="accent1"/>
          </a:solidFill>
        </p:spPr>
        <p:txBody>
          <a:bodyPr vert="horz" lIns="0" tIns="0" rIns="0" bIns="0" rtlCol="0" anchor="ctr"/>
          <a:lstStyle>
            <a:defPPr>
              <a:defRPr lang="en-US"/>
            </a:defPPr>
            <a:lvl1pPr marL="0" algn="ctr"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0406593E-52CF-5B45-8CFF-7309163A4729}" type="slidenum">
              <a:rPr lang="en-US" smtClean="0"/>
              <a:pPr/>
              <a:t>‹#›</a:t>
            </a:fld>
            <a:endParaRPr lang="en-US"/>
          </a:p>
        </p:txBody>
      </p:sp>
      <p:sp>
        <p:nvSpPr>
          <p:cNvPr id="5" name="Text Placeholder 3">
            <a:extLst>
              <a:ext uri="{FF2B5EF4-FFF2-40B4-BE49-F238E27FC236}">
                <a16:creationId xmlns:a16="http://schemas.microsoft.com/office/drawing/2014/main" xmlns="" id="{E69DB766-747D-4928-9E02-4F5BC168A8F2}"/>
              </a:ext>
            </a:extLst>
          </p:cNvPr>
          <p:cNvSpPr>
            <a:spLocks noGrp="1"/>
          </p:cNvSpPr>
          <p:nvPr>
            <p:ph type="body" sz="quarter" idx="13" hasCustomPrompt="1"/>
          </p:nvPr>
        </p:nvSpPr>
        <p:spPr>
          <a:xfrm>
            <a:off x="388801" y="761442"/>
            <a:ext cx="7418105" cy="251999"/>
          </a:xfrm>
          <a:prstGeom prst="rect">
            <a:avLst/>
          </a:prstGeom>
          <a:noFill/>
        </p:spPr>
        <p:txBody>
          <a:bodyPr lIns="36000" tIns="18000" rIns="0" bIns="0" anchor="ctr" anchorCtr="0"/>
          <a:lstStyle>
            <a:lvl1pPr marL="0" indent="0">
              <a:buNone/>
              <a:defRPr sz="1400" b="1"/>
            </a:lvl1pPr>
          </a:lstStyle>
          <a:p>
            <a:pPr lvl="0"/>
            <a:r>
              <a:rPr lang="en-US" dirty="0"/>
              <a:t>TEXT IN HERE</a:t>
            </a:r>
          </a:p>
        </p:txBody>
      </p:sp>
      <p:sp>
        <p:nvSpPr>
          <p:cNvPr id="11" name="Picture Placeholder 2">
            <a:extLst>
              <a:ext uri="{FF2B5EF4-FFF2-40B4-BE49-F238E27FC236}">
                <a16:creationId xmlns:a16="http://schemas.microsoft.com/office/drawing/2014/main" xmlns="" id="{D7627B42-6398-42C1-94CA-C124AC35B2F5}"/>
              </a:ext>
            </a:extLst>
          </p:cNvPr>
          <p:cNvSpPr>
            <a:spLocks noGrp="1"/>
          </p:cNvSpPr>
          <p:nvPr>
            <p:ph type="pic" sz="quarter" idx="14" hasCustomPrompt="1"/>
          </p:nvPr>
        </p:nvSpPr>
        <p:spPr>
          <a:xfrm>
            <a:off x="4434840" y="1150618"/>
            <a:ext cx="4217254" cy="5214347"/>
          </a:xfrm>
          <a:prstGeom prst="rect">
            <a:avLst/>
          </a:prstGeom>
          <a:solidFill>
            <a:schemeClr val="bg1">
              <a:lumMod val="95000"/>
            </a:schemeClr>
          </a:solidFill>
        </p:spPr>
        <p:txBody>
          <a:bodyPr anchor="ctr" anchorCtr="0"/>
          <a:lstStyle>
            <a:lvl1pPr marL="0" indent="0" algn="ctr">
              <a:buNone/>
              <a:defRPr sz="1200" b="1"/>
            </a:lvl1pPr>
          </a:lstStyle>
          <a:p>
            <a:r>
              <a:rPr lang="en-GB" dirty="0"/>
              <a:t>INSERT IMAGE</a:t>
            </a:r>
          </a:p>
        </p:txBody>
      </p:sp>
      <p:sp>
        <p:nvSpPr>
          <p:cNvPr id="12" name="Text Placeholder 2">
            <a:extLst>
              <a:ext uri="{FF2B5EF4-FFF2-40B4-BE49-F238E27FC236}">
                <a16:creationId xmlns:a16="http://schemas.microsoft.com/office/drawing/2014/main" xmlns="" id="{698B7640-2FBE-4B1B-93BB-80CDDCC61492}"/>
              </a:ext>
            </a:extLst>
          </p:cNvPr>
          <p:cNvSpPr>
            <a:spLocks noGrp="1"/>
          </p:cNvSpPr>
          <p:nvPr>
            <p:ph type="body" sz="quarter" idx="15" hasCustomPrompt="1"/>
          </p:nvPr>
        </p:nvSpPr>
        <p:spPr>
          <a:xfrm>
            <a:off x="388801" y="1150619"/>
            <a:ext cx="3855539" cy="2486367"/>
          </a:xfrm>
          <a:prstGeom prst="rect">
            <a:avLst/>
          </a:prstGeom>
        </p:spPr>
        <p:txBody>
          <a:bodyPr lIns="36000" tIns="36000" rIns="36000" bIns="36000" numCol="2"/>
          <a:lstStyle>
            <a:lvl1pPr marL="0" indent="0">
              <a:buNone/>
              <a:defRPr sz="1200" b="0"/>
            </a:lvl1pPr>
            <a:lvl2pPr marL="457200" indent="0">
              <a:buNone/>
              <a:defRPr sz="1200" b="0"/>
            </a:lvl2pPr>
            <a:lvl3pPr marL="914400" indent="0">
              <a:buNone/>
              <a:defRPr sz="1200" b="0"/>
            </a:lvl3pPr>
            <a:lvl4pPr marL="1371600" indent="0">
              <a:buNone/>
              <a:defRPr sz="1200" b="0"/>
            </a:lvl4pPr>
            <a:lvl5pPr marL="1828800" indent="0">
              <a:buNone/>
              <a:defRPr sz="1200" b="0"/>
            </a:lvl5pPr>
          </a:lstStyle>
          <a:p>
            <a:pPr lvl="0"/>
            <a:r>
              <a:rPr lang="en-US" dirty="0"/>
              <a:t>Body text</a:t>
            </a:r>
            <a:br>
              <a:rPr lang="en-US" dirty="0"/>
            </a:br>
            <a:r>
              <a:rPr lang="en-US" dirty="0"/>
              <a:t/>
            </a:r>
            <a:br>
              <a:rPr lang="en-US" dirty="0"/>
            </a:br>
            <a:r>
              <a:rPr lang="en-US" dirty="0"/>
              <a:t>Charts, graphs and graphics can be positioned over the grey box.</a:t>
            </a:r>
            <a:br>
              <a:rPr lang="en-US" dirty="0"/>
            </a:br>
            <a:endParaRPr lang="en-US" dirty="0"/>
          </a:p>
          <a:p>
            <a:pPr lvl="0"/>
            <a:endParaRPr lang="en-US" dirty="0"/>
          </a:p>
          <a:p>
            <a:pPr lvl="0"/>
            <a:endParaRPr lang="en-US" dirty="0"/>
          </a:p>
          <a:p>
            <a:pPr lvl="0"/>
            <a:endParaRPr lang="en-US" dirty="0"/>
          </a:p>
          <a:p>
            <a:pPr lvl="0"/>
            <a:r>
              <a:rPr lang="en-US" dirty="0"/>
              <a:t/>
            </a:r>
            <a:br>
              <a:rPr lang="en-US" dirty="0"/>
            </a:br>
            <a:endParaRPr lang="en-US" dirty="0"/>
          </a:p>
          <a:p>
            <a:pPr lvl="0"/>
            <a:r>
              <a:rPr lang="en-US" dirty="0"/>
              <a:t>Body text</a:t>
            </a:r>
          </a:p>
        </p:txBody>
      </p:sp>
      <p:sp>
        <p:nvSpPr>
          <p:cNvPr id="8" name="Text Placeholder 2">
            <a:extLst>
              <a:ext uri="{FF2B5EF4-FFF2-40B4-BE49-F238E27FC236}">
                <a16:creationId xmlns:a16="http://schemas.microsoft.com/office/drawing/2014/main" xmlns="" id="{1870E1B6-0ECF-4B89-8FAB-09D00538EB52}"/>
              </a:ext>
            </a:extLst>
          </p:cNvPr>
          <p:cNvSpPr>
            <a:spLocks noGrp="1"/>
          </p:cNvSpPr>
          <p:nvPr>
            <p:ph type="body" sz="quarter" idx="16" hasCustomPrompt="1"/>
          </p:nvPr>
        </p:nvSpPr>
        <p:spPr>
          <a:xfrm>
            <a:off x="388800" y="3873242"/>
            <a:ext cx="3855539" cy="2486367"/>
          </a:xfrm>
          <a:prstGeom prst="rect">
            <a:avLst/>
          </a:prstGeom>
        </p:spPr>
        <p:txBody>
          <a:bodyPr lIns="36000" tIns="36000" rIns="36000" bIns="36000"/>
          <a:lstStyle>
            <a:lvl1pPr marL="171450" indent="-171450">
              <a:buClr>
                <a:schemeClr val="accent4"/>
              </a:buClr>
              <a:buFont typeface="Arial" panose="020B0604020202020204" pitchFamily="34" charset="0"/>
              <a:buChar char="•"/>
              <a:defRPr sz="1200" b="0"/>
            </a:lvl1pPr>
            <a:lvl2pPr marL="457200" indent="0">
              <a:buNone/>
              <a:defRPr sz="1200" b="0"/>
            </a:lvl2pPr>
            <a:lvl3pPr marL="914400" indent="0">
              <a:buNone/>
              <a:defRPr sz="1200" b="0"/>
            </a:lvl3pPr>
            <a:lvl4pPr marL="1371600" indent="0">
              <a:buNone/>
              <a:defRPr sz="1200" b="0"/>
            </a:lvl4pPr>
            <a:lvl5pPr marL="1828800" indent="0">
              <a:buNone/>
              <a:defRPr sz="1200" b="0"/>
            </a:lvl5pPr>
          </a:lstStyle>
          <a:p>
            <a:pPr lvl="0"/>
            <a:r>
              <a:rPr lang="en-US" dirty="0"/>
              <a:t>Body text</a:t>
            </a:r>
          </a:p>
        </p:txBody>
      </p:sp>
      <p:sp>
        <p:nvSpPr>
          <p:cNvPr id="10" name="Title 1">
            <a:extLst>
              <a:ext uri="{FF2B5EF4-FFF2-40B4-BE49-F238E27FC236}">
                <a16:creationId xmlns:a16="http://schemas.microsoft.com/office/drawing/2014/main" xmlns="" id="{25259958-3FB9-4566-8AB7-D98E4FCD49D5}"/>
              </a:ext>
            </a:extLst>
          </p:cNvPr>
          <p:cNvSpPr>
            <a:spLocks noGrp="1"/>
          </p:cNvSpPr>
          <p:nvPr>
            <p:ph type="ctrTitle" hasCustomPrompt="1"/>
          </p:nvPr>
        </p:nvSpPr>
        <p:spPr>
          <a:xfrm>
            <a:off x="432000" y="544317"/>
            <a:ext cx="1260000" cy="212075"/>
          </a:xfrm>
          <a:prstGeom prst="rect">
            <a:avLst/>
          </a:prstGeom>
          <a:solidFill>
            <a:schemeClr val="accent1"/>
          </a:solidFill>
        </p:spPr>
        <p:txBody>
          <a:bodyPr wrap="square" lIns="36000" tIns="18000" rIns="0" bIns="0" anchor="ctr" anchorCtr="0">
            <a:noAutofit/>
          </a:bodyPr>
          <a:lstStyle>
            <a:lvl1pPr algn="l">
              <a:defRPr sz="1400" b="1" baseline="0">
                <a:solidFill>
                  <a:schemeClr val="bg1"/>
                </a:solidFill>
              </a:defRPr>
            </a:lvl1pPr>
          </a:lstStyle>
          <a:p>
            <a:r>
              <a:rPr lang="en-US" dirty="0"/>
              <a:t>INSERT TITLE</a:t>
            </a:r>
          </a:p>
        </p:txBody>
      </p:sp>
    </p:spTree>
    <p:extLst>
      <p:ext uri="{BB962C8B-B14F-4D97-AF65-F5344CB8AC3E}">
        <p14:creationId xmlns:p14="http://schemas.microsoft.com/office/powerpoint/2010/main" val="1611611332"/>
      </p:ext>
    </p:extLst>
  </p:cSld>
  <p:clrMapOvr>
    <a:overrideClrMapping bg1="lt1" tx1="dk1" bg2="lt2" tx2="dk2" accent1="accent1" accent2="accent2" accent3="accent3" accent4="accent4" accent5="accent5" accent6="accent6" hlink="hlink" folHlink="folHlink"/>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layout - 3 column">
    <p:bg>
      <p:bgRef idx="1001">
        <a:schemeClr val="bg1"/>
      </p:bgRef>
    </p:bg>
    <p:spTree>
      <p:nvGrpSpPr>
        <p:cNvPr id="1" name=""/>
        <p:cNvGrpSpPr/>
        <p:nvPr/>
      </p:nvGrpSpPr>
      <p:grpSpPr>
        <a:xfrm>
          <a:off x="0" y="0"/>
          <a:ext cx="0" cy="0"/>
          <a:chOff x="0" y="0"/>
          <a:chExt cx="0" cy="0"/>
        </a:xfrm>
      </p:grpSpPr>
      <p:sp>
        <p:nvSpPr>
          <p:cNvPr id="30" name="Slide Number Placeholder 8">
            <a:extLst>
              <a:ext uri="{FF2B5EF4-FFF2-40B4-BE49-F238E27FC236}">
                <a16:creationId xmlns:a16="http://schemas.microsoft.com/office/drawing/2014/main" xmlns="" id="{CDC988AE-A153-4139-8BF1-831C2BFCA50D}"/>
              </a:ext>
            </a:extLst>
          </p:cNvPr>
          <p:cNvSpPr txBox="1">
            <a:spLocks/>
          </p:cNvSpPr>
          <p:nvPr userDrawn="1"/>
        </p:nvSpPr>
        <p:spPr>
          <a:xfrm>
            <a:off x="8652294" y="6364967"/>
            <a:ext cx="491706" cy="491706"/>
          </a:xfrm>
          <a:prstGeom prst="rect">
            <a:avLst/>
          </a:prstGeom>
          <a:solidFill>
            <a:schemeClr val="accent1"/>
          </a:solidFill>
        </p:spPr>
        <p:txBody>
          <a:bodyPr vert="horz" lIns="0" tIns="0" rIns="0" bIns="0" rtlCol="0" anchor="ctr"/>
          <a:lstStyle>
            <a:defPPr>
              <a:defRPr lang="en-US"/>
            </a:defPPr>
            <a:lvl1pPr marL="0" algn="ctr"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0406593E-52CF-5B45-8CFF-7309163A4729}" type="slidenum">
              <a:rPr lang="en-US" smtClean="0"/>
              <a:pPr/>
              <a:t>‹#›</a:t>
            </a:fld>
            <a:endParaRPr lang="en-US"/>
          </a:p>
        </p:txBody>
      </p:sp>
      <p:sp>
        <p:nvSpPr>
          <p:cNvPr id="5" name="Text Placeholder 3">
            <a:extLst>
              <a:ext uri="{FF2B5EF4-FFF2-40B4-BE49-F238E27FC236}">
                <a16:creationId xmlns:a16="http://schemas.microsoft.com/office/drawing/2014/main" xmlns="" id="{E69DB766-747D-4928-9E02-4F5BC168A8F2}"/>
              </a:ext>
            </a:extLst>
          </p:cNvPr>
          <p:cNvSpPr>
            <a:spLocks noGrp="1"/>
          </p:cNvSpPr>
          <p:nvPr>
            <p:ph type="body" sz="quarter" idx="13" hasCustomPrompt="1"/>
          </p:nvPr>
        </p:nvSpPr>
        <p:spPr>
          <a:xfrm>
            <a:off x="388801" y="761442"/>
            <a:ext cx="7418105" cy="251999"/>
          </a:xfrm>
          <a:prstGeom prst="rect">
            <a:avLst/>
          </a:prstGeom>
          <a:noFill/>
        </p:spPr>
        <p:txBody>
          <a:bodyPr lIns="36000" tIns="18000" rIns="0" bIns="0" anchor="ctr" anchorCtr="0"/>
          <a:lstStyle>
            <a:lvl1pPr marL="0" indent="0">
              <a:buNone/>
              <a:defRPr sz="1400" b="1"/>
            </a:lvl1pPr>
          </a:lstStyle>
          <a:p>
            <a:pPr lvl="0"/>
            <a:r>
              <a:rPr lang="en-US" dirty="0"/>
              <a:t>TEXT IN HERE</a:t>
            </a:r>
          </a:p>
        </p:txBody>
      </p:sp>
      <p:sp>
        <p:nvSpPr>
          <p:cNvPr id="12" name="Text Placeholder 2">
            <a:extLst>
              <a:ext uri="{FF2B5EF4-FFF2-40B4-BE49-F238E27FC236}">
                <a16:creationId xmlns:a16="http://schemas.microsoft.com/office/drawing/2014/main" xmlns="" id="{698B7640-2FBE-4B1B-93BB-80CDDCC61492}"/>
              </a:ext>
            </a:extLst>
          </p:cNvPr>
          <p:cNvSpPr>
            <a:spLocks noGrp="1"/>
          </p:cNvSpPr>
          <p:nvPr>
            <p:ph type="body" sz="quarter" idx="15" hasCustomPrompt="1"/>
          </p:nvPr>
        </p:nvSpPr>
        <p:spPr>
          <a:xfrm>
            <a:off x="388801" y="1150619"/>
            <a:ext cx="2552519" cy="5214348"/>
          </a:xfrm>
          <a:prstGeom prst="rect">
            <a:avLst/>
          </a:prstGeom>
        </p:spPr>
        <p:txBody>
          <a:bodyPr lIns="36000" tIns="36000" rIns="36000" bIns="36000"/>
          <a:lstStyle>
            <a:lvl1pPr marL="0" indent="0">
              <a:buNone/>
              <a:defRPr sz="1200" b="0"/>
            </a:lvl1pPr>
            <a:lvl2pPr marL="457200" indent="0">
              <a:buNone/>
              <a:defRPr sz="1200" b="0"/>
            </a:lvl2pPr>
            <a:lvl3pPr marL="914400" indent="0">
              <a:buNone/>
              <a:defRPr sz="1200" b="0"/>
            </a:lvl3pPr>
            <a:lvl4pPr marL="1371600" indent="0">
              <a:buNone/>
              <a:defRPr sz="1200" b="0"/>
            </a:lvl4pPr>
            <a:lvl5pPr marL="1828800" indent="0">
              <a:buNone/>
              <a:defRPr sz="1200" b="0"/>
            </a:lvl5pPr>
          </a:lstStyle>
          <a:p>
            <a:pPr lvl="0"/>
            <a:r>
              <a:rPr lang="en-US" dirty="0"/>
              <a:t>Body text</a:t>
            </a:r>
          </a:p>
        </p:txBody>
      </p:sp>
      <p:sp>
        <p:nvSpPr>
          <p:cNvPr id="9" name="Text Placeholder 2">
            <a:extLst>
              <a:ext uri="{FF2B5EF4-FFF2-40B4-BE49-F238E27FC236}">
                <a16:creationId xmlns:a16="http://schemas.microsoft.com/office/drawing/2014/main" xmlns="" id="{4E768777-3248-42B2-85F9-58D5B20C6E63}"/>
              </a:ext>
            </a:extLst>
          </p:cNvPr>
          <p:cNvSpPr>
            <a:spLocks noGrp="1"/>
          </p:cNvSpPr>
          <p:nvPr>
            <p:ph type="body" sz="quarter" idx="17" hasCustomPrompt="1"/>
          </p:nvPr>
        </p:nvSpPr>
        <p:spPr>
          <a:xfrm>
            <a:off x="3086030" y="1150618"/>
            <a:ext cx="2552519" cy="5214348"/>
          </a:xfrm>
          <a:prstGeom prst="rect">
            <a:avLst/>
          </a:prstGeom>
        </p:spPr>
        <p:txBody>
          <a:bodyPr lIns="36000" tIns="36000" rIns="36000" bIns="36000"/>
          <a:lstStyle>
            <a:lvl1pPr marL="0" indent="0">
              <a:buNone/>
              <a:defRPr sz="1200" b="0"/>
            </a:lvl1pPr>
            <a:lvl2pPr marL="457200" indent="0">
              <a:buNone/>
              <a:defRPr sz="1200" b="0"/>
            </a:lvl2pPr>
            <a:lvl3pPr marL="914400" indent="0">
              <a:buNone/>
              <a:defRPr sz="1200" b="0"/>
            </a:lvl3pPr>
            <a:lvl4pPr marL="1371600" indent="0">
              <a:buNone/>
              <a:defRPr sz="1200" b="0"/>
            </a:lvl4pPr>
            <a:lvl5pPr marL="1828800" indent="0">
              <a:buNone/>
              <a:defRPr sz="1200" b="0"/>
            </a:lvl5pPr>
          </a:lstStyle>
          <a:p>
            <a:pPr lvl="0"/>
            <a:r>
              <a:rPr lang="en-US" dirty="0"/>
              <a:t>Body text</a:t>
            </a:r>
          </a:p>
        </p:txBody>
      </p:sp>
      <p:sp>
        <p:nvSpPr>
          <p:cNvPr id="13" name="Text Placeholder 2">
            <a:extLst>
              <a:ext uri="{FF2B5EF4-FFF2-40B4-BE49-F238E27FC236}">
                <a16:creationId xmlns:a16="http://schemas.microsoft.com/office/drawing/2014/main" xmlns="" id="{F7E46CCE-0535-4E3E-9668-C3EC281E6A5C}"/>
              </a:ext>
            </a:extLst>
          </p:cNvPr>
          <p:cNvSpPr>
            <a:spLocks noGrp="1"/>
          </p:cNvSpPr>
          <p:nvPr>
            <p:ph type="body" sz="quarter" idx="16" hasCustomPrompt="1"/>
          </p:nvPr>
        </p:nvSpPr>
        <p:spPr>
          <a:xfrm>
            <a:off x="5783259" y="1150615"/>
            <a:ext cx="2869035" cy="5214348"/>
          </a:xfrm>
          <a:prstGeom prst="rect">
            <a:avLst/>
          </a:prstGeom>
        </p:spPr>
        <p:txBody>
          <a:bodyPr lIns="36000" tIns="36000" rIns="36000" bIns="36000"/>
          <a:lstStyle>
            <a:lvl1pPr marL="171450" indent="-171450">
              <a:buClr>
                <a:schemeClr val="accent4"/>
              </a:buClr>
              <a:buFont typeface="Arial" panose="020B0604020202020204" pitchFamily="34" charset="0"/>
              <a:buChar char="•"/>
              <a:defRPr sz="1200" b="0"/>
            </a:lvl1pPr>
            <a:lvl2pPr marL="457200" indent="0">
              <a:buNone/>
              <a:defRPr sz="1200" b="0"/>
            </a:lvl2pPr>
            <a:lvl3pPr marL="914400" indent="0">
              <a:buNone/>
              <a:defRPr sz="1200" b="0"/>
            </a:lvl3pPr>
            <a:lvl4pPr marL="1371600" indent="0">
              <a:buNone/>
              <a:defRPr sz="1200" b="0"/>
            </a:lvl4pPr>
            <a:lvl5pPr marL="1828800" indent="0">
              <a:buNone/>
              <a:defRPr sz="1200" b="0"/>
            </a:lvl5pPr>
          </a:lstStyle>
          <a:p>
            <a:pPr lvl="0"/>
            <a:r>
              <a:rPr lang="en-US" dirty="0"/>
              <a:t>Body text</a:t>
            </a:r>
          </a:p>
        </p:txBody>
      </p:sp>
      <p:sp>
        <p:nvSpPr>
          <p:cNvPr id="16" name="Title 1">
            <a:extLst>
              <a:ext uri="{FF2B5EF4-FFF2-40B4-BE49-F238E27FC236}">
                <a16:creationId xmlns:a16="http://schemas.microsoft.com/office/drawing/2014/main" xmlns="" id="{99316F6E-405A-4A01-9184-79CC1058A919}"/>
              </a:ext>
            </a:extLst>
          </p:cNvPr>
          <p:cNvSpPr>
            <a:spLocks noGrp="1"/>
          </p:cNvSpPr>
          <p:nvPr>
            <p:ph type="ctrTitle" hasCustomPrompt="1"/>
          </p:nvPr>
        </p:nvSpPr>
        <p:spPr>
          <a:xfrm>
            <a:off x="432000" y="544317"/>
            <a:ext cx="1260000" cy="212075"/>
          </a:xfrm>
          <a:prstGeom prst="rect">
            <a:avLst/>
          </a:prstGeom>
          <a:solidFill>
            <a:schemeClr val="accent1"/>
          </a:solidFill>
        </p:spPr>
        <p:txBody>
          <a:bodyPr wrap="square" lIns="36000" tIns="18000" rIns="0" bIns="0" anchor="ctr" anchorCtr="0">
            <a:noAutofit/>
          </a:bodyPr>
          <a:lstStyle>
            <a:lvl1pPr algn="l">
              <a:defRPr sz="1400" b="1" baseline="0">
                <a:solidFill>
                  <a:schemeClr val="bg1"/>
                </a:solidFill>
              </a:defRPr>
            </a:lvl1pPr>
          </a:lstStyle>
          <a:p>
            <a:r>
              <a:rPr lang="en-US" dirty="0"/>
              <a:t>INSERT TITLE</a:t>
            </a:r>
          </a:p>
        </p:txBody>
      </p:sp>
    </p:spTree>
    <p:extLst>
      <p:ext uri="{BB962C8B-B14F-4D97-AF65-F5344CB8AC3E}">
        <p14:creationId xmlns:p14="http://schemas.microsoft.com/office/powerpoint/2010/main" val="1749459937"/>
      </p:ext>
    </p:extLst>
  </p:cSld>
  <p:clrMapOvr>
    <a:overrideClrMapping bg1="lt1" tx1="dk1" bg2="lt2" tx2="dk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layout - 2 rows">
    <p:bg>
      <p:bgRef idx="1001">
        <a:schemeClr val="bg1"/>
      </p:bgRef>
    </p:bg>
    <p:spTree>
      <p:nvGrpSpPr>
        <p:cNvPr id="1" name=""/>
        <p:cNvGrpSpPr/>
        <p:nvPr/>
      </p:nvGrpSpPr>
      <p:grpSpPr>
        <a:xfrm>
          <a:off x="0" y="0"/>
          <a:ext cx="0" cy="0"/>
          <a:chOff x="0" y="0"/>
          <a:chExt cx="0" cy="0"/>
        </a:xfrm>
      </p:grpSpPr>
      <p:sp>
        <p:nvSpPr>
          <p:cNvPr id="30" name="Slide Number Placeholder 8">
            <a:extLst>
              <a:ext uri="{FF2B5EF4-FFF2-40B4-BE49-F238E27FC236}">
                <a16:creationId xmlns:a16="http://schemas.microsoft.com/office/drawing/2014/main" xmlns="" id="{CDC988AE-A153-4139-8BF1-831C2BFCA50D}"/>
              </a:ext>
            </a:extLst>
          </p:cNvPr>
          <p:cNvSpPr txBox="1">
            <a:spLocks/>
          </p:cNvSpPr>
          <p:nvPr userDrawn="1"/>
        </p:nvSpPr>
        <p:spPr>
          <a:xfrm>
            <a:off x="8652294" y="6364967"/>
            <a:ext cx="491706" cy="491706"/>
          </a:xfrm>
          <a:prstGeom prst="rect">
            <a:avLst/>
          </a:prstGeom>
          <a:solidFill>
            <a:schemeClr val="accent1"/>
          </a:solidFill>
        </p:spPr>
        <p:txBody>
          <a:bodyPr vert="horz" lIns="0" tIns="0" rIns="0" bIns="0" rtlCol="0" anchor="ctr"/>
          <a:lstStyle>
            <a:defPPr>
              <a:defRPr lang="en-US"/>
            </a:defPPr>
            <a:lvl1pPr marL="0" algn="ctr"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0406593E-52CF-5B45-8CFF-7309163A4729}" type="slidenum">
              <a:rPr lang="en-US" smtClean="0"/>
              <a:pPr/>
              <a:t>‹#›</a:t>
            </a:fld>
            <a:endParaRPr lang="en-US"/>
          </a:p>
        </p:txBody>
      </p:sp>
      <p:sp>
        <p:nvSpPr>
          <p:cNvPr id="5" name="Text Placeholder 3">
            <a:extLst>
              <a:ext uri="{FF2B5EF4-FFF2-40B4-BE49-F238E27FC236}">
                <a16:creationId xmlns:a16="http://schemas.microsoft.com/office/drawing/2014/main" xmlns="" id="{E69DB766-747D-4928-9E02-4F5BC168A8F2}"/>
              </a:ext>
            </a:extLst>
          </p:cNvPr>
          <p:cNvSpPr>
            <a:spLocks noGrp="1"/>
          </p:cNvSpPr>
          <p:nvPr>
            <p:ph type="body" sz="quarter" idx="13" hasCustomPrompt="1"/>
          </p:nvPr>
        </p:nvSpPr>
        <p:spPr>
          <a:xfrm>
            <a:off x="388801" y="761442"/>
            <a:ext cx="7418105" cy="251999"/>
          </a:xfrm>
          <a:prstGeom prst="rect">
            <a:avLst/>
          </a:prstGeom>
          <a:noFill/>
        </p:spPr>
        <p:txBody>
          <a:bodyPr lIns="36000" tIns="18000" rIns="0" bIns="0" anchor="ctr" anchorCtr="0"/>
          <a:lstStyle>
            <a:lvl1pPr marL="0" indent="0">
              <a:buNone/>
              <a:defRPr sz="1400" b="1"/>
            </a:lvl1pPr>
          </a:lstStyle>
          <a:p>
            <a:pPr lvl="0"/>
            <a:r>
              <a:rPr lang="en-US" dirty="0"/>
              <a:t>TEXT IN HERE</a:t>
            </a:r>
          </a:p>
        </p:txBody>
      </p:sp>
      <p:sp>
        <p:nvSpPr>
          <p:cNvPr id="12" name="Text Placeholder 2">
            <a:extLst>
              <a:ext uri="{FF2B5EF4-FFF2-40B4-BE49-F238E27FC236}">
                <a16:creationId xmlns:a16="http://schemas.microsoft.com/office/drawing/2014/main" xmlns="" id="{698B7640-2FBE-4B1B-93BB-80CDDCC61492}"/>
              </a:ext>
            </a:extLst>
          </p:cNvPr>
          <p:cNvSpPr>
            <a:spLocks noGrp="1"/>
          </p:cNvSpPr>
          <p:nvPr>
            <p:ph type="body" sz="quarter" idx="15" hasCustomPrompt="1"/>
          </p:nvPr>
        </p:nvSpPr>
        <p:spPr>
          <a:xfrm>
            <a:off x="388801" y="1150619"/>
            <a:ext cx="8263493" cy="2278381"/>
          </a:xfrm>
          <a:prstGeom prst="rect">
            <a:avLst/>
          </a:prstGeom>
        </p:spPr>
        <p:txBody>
          <a:bodyPr lIns="36000" tIns="36000" rIns="36000" bIns="36000"/>
          <a:lstStyle>
            <a:lvl1pPr marL="0" indent="0">
              <a:buNone/>
              <a:defRPr sz="1200" b="0"/>
            </a:lvl1pPr>
            <a:lvl2pPr marL="457200" indent="0">
              <a:buNone/>
              <a:defRPr sz="1200" b="0"/>
            </a:lvl2pPr>
            <a:lvl3pPr marL="914400" indent="0">
              <a:buNone/>
              <a:defRPr sz="1200" b="0"/>
            </a:lvl3pPr>
            <a:lvl4pPr marL="1371600" indent="0">
              <a:buNone/>
              <a:defRPr sz="1200" b="0"/>
            </a:lvl4pPr>
            <a:lvl5pPr marL="1828800" indent="0">
              <a:buNone/>
              <a:defRPr sz="1200" b="0"/>
            </a:lvl5pPr>
          </a:lstStyle>
          <a:p>
            <a:pPr lvl="0"/>
            <a:r>
              <a:rPr lang="en-US" dirty="0"/>
              <a:t>Body text</a:t>
            </a:r>
            <a:br>
              <a:rPr lang="en-US" dirty="0"/>
            </a:br>
            <a:r>
              <a:rPr lang="en-US" dirty="0"/>
              <a:t/>
            </a:r>
            <a:br>
              <a:rPr lang="en-US" dirty="0"/>
            </a:br>
            <a:r>
              <a:rPr lang="en-US" dirty="0"/>
              <a:t>Charts, graphs and graphics can be positioned over the grey box.</a:t>
            </a:r>
            <a:br>
              <a:rPr lang="en-US" dirty="0"/>
            </a:br>
            <a:r>
              <a:rPr lang="en-US" dirty="0"/>
              <a:t/>
            </a:r>
            <a:br>
              <a:rPr lang="en-US" dirty="0"/>
            </a:br>
            <a:r>
              <a:rPr lang="en-US" dirty="0"/>
              <a:t/>
            </a:r>
            <a:br>
              <a:rPr lang="en-US" dirty="0"/>
            </a:br>
            <a:r>
              <a:rPr lang="en-US"/>
              <a:t>Body text</a:t>
            </a:r>
            <a:endParaRPr lang="en-US" dirty="0"/>
          </a:p>
        </p:txBody>
      </p:sp>
      <p:sp>
        <p:nvSpPr>
          <p:cNvPr id="13" name="Text Placeholder 2">
            <a:extLst>
              <a:ext uri="{FF2B5EF4-FFF2-40B4-BE49-F238E27FC236}">
                <a16:creationId xmlns:a16="http://schemas.microsoft.com/office/drawing/2014/main" xmlns="" id="{F7E46CCE-0535-4E3E-9668-C3EC281E6A5C}"/>
              </a:ext>
            </a:extLst>
          </p:cNvPr>
          <p:cNvSpPr>
            <a:spLocks noGrp="1"/>
          </p:cNvSpPr>
          <p:nvPr>
            <p:ph type="body" sz="quarter" idx="16" hasCustomPrompt="1"/>
          </p:nvPr>
        </p:nvSpPr>
        <p:spPr>
          <a:xfrm>
            <a:off x="388801" y="3566179"/>
            <a:ext cx="8263493" cy="2798784"/>
          </a:xfrm>
          <a:prstGeom prst="rect">
            <a:avLst/>
          </a:prstGeom>
        </p:spPr>
        <p:txBody>
          <a:bodyPr lIns="36000" tIns="36000" rIns="36000" bIns="36000"/>
          <a:lstStyle>
            <a:lvl1pPr marL="171450" indent="-171450">
              <a:buClr>
                <a:schemeClr val="accent4"/>
              </a:buClr>
              <a:buFont typeface="Arial" panose="020B0604020202020204" pitchFamily="34" charset="0"/>
              <a:buChar char="•"/>
              <a:defRPr sz="1200" b="0"/>
            </a:lvl1pPr>
            <a:lvl2pPr marL="457200" indent="0">
              <a:buNone/>
              <a:defRPr sz="1200" b="0"/>
            </a:lvl2pPr>
            <a:lvl3pPr marL="914400" indent="0">
              <a:buNone/>
              <a:defRPr sz="1200" b="0"/>
            </a:lvl3pPr>
            <a:lvl4pPr marL="1371600" indent="0">
              <a:buNone/>
              <a:defRPr sz="1200" b="0"/>
            </a:lvl4pPr>
            <a:lvl5pPr marL="1828800" indent="0">
              <a:buNone/>
              <a:defRPr sz="1200" b="0"/>
            </a:lvl5pPr>
          </a:lstStyle>
          <a:p>
            <a:pPr lvl="0"/>
            <a:r>
              <a:rPr lang="en-US" dirty="0"/>
              <a:t>Body text</a:t>
            </a:r>
          </a:p>
        </p:txBody>
      </p:sp>
      <p:sp>
        <p:nvSpPr>
          <p:cNvPr id="8" name="Title 1">
            <a:extLst>
              <a:ext uri="{FF2B5EF4-FFF2-40B4-BE49-F238E27FC236}">
                <a16:creationId xmlns:a16="http://schemas.microsoft.com/office/drawing/2014/main" xmlns="" id="{D65438FC-7DE5-43FA-96AA-BA01B74D04BF}"/>
              </a:ext>
            </a:extLst>
          </p:cNvPr>
          <p:cNvSpPr>
            <a:spLocks noGrp="1"/>
          </p:cNvSpPr>
          <p:nvPr>
            <p:ph type="ctrTitle" hasCustomPrompt="1"/>
          </p:nvPr>
        </p:nvSpPr>
        <p:spPr>
          <a:xfrm>
            <a:off x="432000" y="544317"/>
            <a:ext cx="1260000" cy="212075"/>
          </a:xfrm>
          <a:prstGeom prst="rect">
            <a:avLst/>
          </a:prstGeom>
          <a:solidFill>
            <a:schemeClr val="accent1"/>
          </a:solidFill>
        </p:spPr>
        <p:txBody>
          <a:bodyPr wrap="square" lIns="36000" tIns="18000" rIns="0" bIns="0" anchor="ctr" anchorCtr="0">
            <a:noAutofit/>
          </a:bodyPr>
          <a:lstStyle>
            <a:lvl1pPr algn="l">
              <a:defRPr sz="1400" b="1" baseline="0">
                <a:solidFill>
                  <a:schemeClr val="bg1"/>
                </a:solidFill>
              </a:defRPr>
            </a:lvl1pPr>
          </a:lstStyle>
          <a:p>
            <a:r>
              <a:rPr lang="en-US" dirty="0"/>
              <a:t>INSERT TITLE</a:t>
            </a:r>
          </a:p>
        </p:txBody>
      </p:sp>
    </p:spTree>
    <p:extLst>
      <p:ext uri="{BB962C8B-B14F-4D97-AF65-F5344CB8AC3E}">
        <p14:creationId xmlns:p14="http://schemas.microsoft.com/office/powerpoint/2010/main" val="1639672044"/>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title - blue">
    <p:bg>
      <p:bgPr>
        <a:solidFill>
          <a:schemeClr val="accent1"/>
        </a:solidFill>
        <a:effectLst/>
      </p:bgPr>
    </p:bg>
    <p:spTree>
      <p:nvGrpSpPr>
        <p:cNvPr id="1" name=""/>
        <p:cNvGrpSpPr/>
        <p:nvPr/>
      </p:nvGrpSpPr>
      <p:grpSpPr>
        <a:xfrm>
          <a:off x="0" y="0"/>
          <a:ext cx="0" cy="0"/>
          <a:chOff x="0" y="0"/>
          <a:chExt cx="0" cy="0"/>
        </a:xfrm>
      </p:grpSpPr>
      <p:sp>
        <p:nvSpPr>
          <p:cNvPr id="13" name="Title 1">
            <a:extLst>
              <a:ext uri="{FF2B5EF4-FFF2-40B4-BE49-F238E27FC236}">
                <a16:creationId xmlns:a16="http://schemas.microsoft.com/office/drawing/2014/main" xmlns="" id="{9FC8E3CA-4735-4448-B024-8A121DADF818}"/>
              </a:ext>
            </a:extLst>
          </p:cNvPr>
          <p:cNvSpPr>
            <a:spLocks noGrp="1"/>
          </p:cNvSpPr>
          <p:nvPr>
            <p:ph type="ctrTitle" hasCustomPrompt="1"/>
          </p:nvPr>
        </p:nvSpPr>
        <p:spPr>
          <a:xfrm>
            <a:off x="1775316" y="3179701"/>
            <a:ext cx="5400000" cy="498598"/>
          </a:xfrm>
          <a:prstGeom prst="rect">
            <a:avLst/>
          </a:prstGeom>
        </p:spPr>
        <p:txBody>
          <a:bodyPr wrap="square" lIns="0" tIns="0" rIns="0" bIns="0" anchor="t" anchorCtr="0">
            <a:spAutoFit/>
          </a:bodyPr>
          <a:lstStyle>
            <a:lvl1pPr algn="l">
              <a:defRPr sz="3600" b="1">
                <a:solidFill>
                  <a:schemeClr val="bg1"/>
                </a:solidFill>
              </a:defRPr>
            </a:lvl1pPr>
          </a:lstStyle>
          <a:p>
            <a:r>
              <a:rPr lang="en-US" dirty="0"/>
              <a:t>Section Title</a:t>
            </a:r>
          </a:p>
        </p:txBody>
      </p:sp>
      <p:sp>
        <p:nvSpPr>
          <p:cNvPr id="14" name="Subtitle 2">
            <a:extLst>
              <a:ext uri="{FF2B5EF4-FFF2-40B4-BE49-F238E27FC236}">
                <a16:creationId xmlns:a16="http://schemas.microsoft.com/office/drawing/2014/main" xmlns="" id="{A7A647E4-605B-4961-B4D2-DBA88509304E}"/>
              </a:ext>
            </a:extLst>
          </p:cNvPr>
          <p:cNvSpPr>
            <a:spLocks noGrp="1"/>
          </p:cNvSpPr>
          <p:nvPr>
            <p:ph type="subTitle" idx="1" hasCustomPrompt="1"/>
          </p:nvPr>
        </p:nvSpPr>
        <p:spPr>
          <a:xfrm>
            <a:off x="1775317" y="4186692"/>
            <a:ext cx="5400000" cy="498598"/>
          </a:xfrm>
          <a:prstGeom prst="rect">
            <a:avLst/>
          </a:prstGeom>
        </p:spPr>
        <p:txBody>
          <a:bodyPr wrap="square" lIns="0" tIns="0" rIns="0" bIns="0">
            <a:spAutoFit/>
          </a:bodyPr>
          <a:lstStyle>
            <a:lvl1pPr marL="0" indent="0" algn="l">
              <a:spcBef>
                <a:spcPts val="0"/>
              </a:spcBef>
              <a:buNone/>
              <a:defRPr sz="1800">
                <a:solidFill>
                  <a:schemeClr val="bg1"/>
                </a:solidFill>
              </a:defRPr>
            </a:lvl1pPr>
            <a:lvl2pPr marL="342891" indent="0" algn="ctr">
              <a:buNone/>
              <a:defRPr sz="1500"/>
            </a:lvl2pPr>
            <a:lvl3pPr marL="685783" indent="0" algn="ctr">
              <a:buNone/>
              <a:defRPr sz="1351"/>
            </a:lvl3pPr>
            <a:lvl4pPr marL="1028674" indent="0" algn="ctr">
              <a:buNone/>
              <a:defRPr sz="1200"/>
            </a:lvl4pPr>
            <a:lvl5pPr marL="1371566" indent="0" algn="ctr">
              <a:buNone/>
              <a:defRPr sz="1200"/>
            </a:lvl5pPr>
            <a:lvl6pPr marL="1714457" indent="0" algn="ctr">
              <a:buNone/>
              <a:defRPr sz="1200"/>
            </a:lvl6pPr>
            <a:lvl7pPr marL="2057349" indent="0" algn="ctr">
              <a:buNone/>
              <a:defRPr sz="1200"/>
            </a:lvl7pPr>
            <a:lvl8pPr marL="2400240" indent="0" algn="ctr">
              <a:buNone/>
              <a:defRPr sz="1200"/>
            </a:lvl8pPr>
            <a:lvl9pPr marL="2743131" indent="0" algn="ctr">
              <a:buNone/>
              <a:defRPr sz="1200"/>
            </a:lvl9pPr>
          </a:lstStyle>
          <a:p>
            <a:r>
              <a:rPr lang="en-US" dirty="0"/>
              <a:t>A brief overview of what you will</a:t>
            </a:r>
            <a:br>
              <a:rPr lang="en-US" dirty="0"/>
            </a:br>
            <a:r>
              <a:rPr lang="en-US" dirty="0"/>
              <a:t>be talking about in this section</a:t>
            </a:r>
          </a:p>
        </p:txBody>
      </p:sp>
    </p:spTree>
    <p:extLst>
      <p:ext uri="{BB962C8B-B14F-4D97-AF65-F5344CB8AC3E}">
        <p14:creationId xmlns:p14="http://schemas.microsoft.com/office/powerpoint/2010/main" val="13655984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title - orange">
    <p:bg>
      <p:bgPr>
        <a:solidFill>
          <a:schemeClr val="accent4"/>
        </a:solidFill>
        <a:effectLst/>
      </p:bgPr>
    </p:bg>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xmlns="" id="{CF192859-C46A-4829-96AF-7D408294B889}"/>
              </a:ext>
            </a:extLst>
          </p:cNvPr>
          <p:cNvSpPr>
            <a:spLocks noGrp="1"/>
          </p:cNvSpPr>
          <p:nvPr>
            <p:ph type="ctrTitle" hasCustomPrompt="1"/>
          </p:nvPr>
        </p:nvSpPr>
        <p:spPr>
          <a:xfrm>
            <a:off x="1775316" y="3179701"/>
            <a:ext cx="5400000" cy="498598"/>
          </a:xfrm>
          <a:prstGeom prst="rect">
            <a:avLst/>
          </a:prstGeom>
        </p:spPr>
        <p:txBody>
          <a:bodyPr wrap="square" lIns="0" tIns="0" rIns="0" bIns="0" anchor="t" anchorCtr="0">
            <a:spAutoFit/>
          </a:bodyPr>
          <a:lstStyle>
            <a:lvl1pPr algn="l">
              <a:defRPr sz="3600" b="1">
                <a:solidFill>
                  <a:schemeClr val="bg1"/>
                </a:solidFill>
              </a:defRPr>
            </a:lvl1pPr>
          </a:lstStyle>
          <a:p>
            <a:r>
              <a:rPr lang="en-US" dirty="0"/>
              <a:t>Section Title</a:t>
            </a:r>
          </a:p>
        </p:txBody>
      </p:sp>
      <p:sp>
        <p:nvSpPr>
          <p:cNvPr id="7" name="Subtitle 2">
            <a:extLst>
              <a:ext uri="{FF2B5EF4-FFF2-40B4-BE49-F238E27FC236}">
                <a16:creationId xmlns:a16="http://schemas.microsoft.com/office/drawing/2014/main" xmlns="" id="{D94ECEE5-5A94-4126-92B2-4FA9605C9D9F}"/>
              </a:ext>
            </a:extLst>
          </p:cNvPr>
          <p:cNvSpPr>
            <a:spLocks noGrp="1"/>
          </p:cNvSpPr>
          <p:nvPr>
            <p:ph type="subTitle" idx="1" hasCustomPrompt="1"/>
          </p:nvPr>
        </p:nvSpPr>
        <p:spPr>
          <a:xfrm>
            <a:off x="1775317" y="4186692"/>
            <a:ext cx="5400000" cy="498598"/>
          </a:xfrm>
          <a:prstGeom prst="rect">
            <a:avLst/>
          </a:prstGeom>
        </p:spPr>
        <p:txBody>
          <a:bodyPr wrap="square" lIns="0" tIns="0" rIns="0" bIns="0">
            <a:spAutoFit/>
          </a:bodyPr>
          <a:lstStyle>
            <a:lvl1pPr marL="0" indent="0" algn="l">
              <a:spcBef>
                <a:spcPts val="0"/>
              </a:spcBef>
              <a:buNone/>
              <a:defRPr sz="1800">
                <a:solidFill>
                  <a:schemeClr val="bg1"/>
                </a:solidFill>
              </a:defRPr>
            </a:lvl1pPr>
            <a:lvl2pPr marL="342891" indent="0" algn="ctr">
              <a:buNone/>
              <a:defRPr sz="1500"/>
            </a:lvl2pPr>
            <a:lvl3pPr marL="685783" indent="0" algn="ctr">
              <a:buNone/>
              <a:defRPr sz="1351"/>
            </a:lvl3pPr>
            <a:lvl4pPr marL="1028674" indent="0" algn="ctr">
              <a:buNone/>
              <a:defRPr sz="1200"/>
            </a:lvl4pPr>
            <a:lvl5pPr marL="1371566" indent="0" algn="ctr">
              <a:buNone/>
              <a:defRPr sz="1200"/>
            </a:lvl5pPr>
            <a:lvl6pPr marL="1714457" indent="0" algn="ctr">
              <a:buNone/>
              <a:defRPr sz="1200"/>
            </a:lvl6pPr>
            <a:lvl7pPr marL="2057349" indent="0" algn="ctr">
              <a:buNone/>
              <a:defRPr sz="1200"/>
            </a:lvl7pPr>
            <a:lvl8pPr marL="2400240" indent="0" algn="ctr">
              <a:buNone/>
              <a:defRPr sz="1200"/>
            </a:lvl8pPr>
            <a:lvl9pPr marL="2743131" indent="0" algn="ctr">
              <a:buNone/>
              <a:defRPr sz="1200"/>
            </a:lvl9pPr>
          </a:lstStyle>
          <a:p>
            <a:r>
              <a:rPr lang="en-US" dirty="0"/>
              <a:t>A brief overview of what you will</a:t>
            </a:r>
            <a:br>
              <a:rPr lang="en-US" dirty="0"/>
            </a:br>
            <a:r>
              <a:rPr lang="en-US" dirty="0"/>
              <a:t>be talking about in this section</a:t>
            </a:r>
          </a:p>
        </p:txBody>
      </p:sp>
    </p:spTree>
    <p:extLst>
      <p:ext uri="{BB962C8B-B14F-4D97-AF65-F5344CB8AC3E}">
        <p14:creationId xmlns:p14="http://schemas.microsoft.com/office/powerpoint/2010/main" val="3850181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ection title - pink">
    <p:bg>
      <p:bgPr>
        <a:solidFill>
          <a:schemeClr val="accent2"/>
        </a:solidFill>
        <a:effectLst/>
      </p:bgPr>
    </p:bg>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xmlns="" id="{0D79BA80-1E7F-4F47-AF07-7A70474A6CD2}"/>
              </a:ext>
            </a:extLst>
          </p:cNvPr>
          <p:cNvSpPr>
            <a:spLocks noGrp="1"/>
          </p:cNvSpPr>
          <p:nvPr>
            <p:ph type="ctrTitle" hasCustomPrompt="1"/>
          </p:nvPr>
        </p:nvSpPr>
        <p:spPr>
          <a:xfrm>
            <a:off x="1775316" y="3179701"/>
            <a:ext cx="5400000" cy="498598"/>
          </a:xfrm>
          <a:prstGeom prst="rect">
            <a:avLst/>
          </a:prstGeom>
        </p:spPr>
        <p:txBody>
          <a:bodyPr wrap="square" lIns="0" tIns="0" rIns="0" bIns="0" anchor="t" anchorCtr="0">
            <a:spAutoFit/>
          </a:bodyPr>
          <a:lstStyle>
            <a:lvl1pPr algn="l">
              <a:defRPr sz="3600" b="1">
                <a:solidFill>
                  <a:schemeClr val="bg1"/>
                </a:solidFill>
              </a:defRPr>
            </a:lvl1pPr>
          </a:lstStyle>
          <a:p>
            <a:r>
              <a:rPr lang="en-US" dirty="0"/>
              <a:t>Section Title</a:t>
            </a:r>
          </a:p>
        </p:txBody>
      </p:sp>
      <p:sp>
        <p:nvSpPr>
          <p:cNvPr id="7" name="Subtitle 2">
            <a:extLst>
              <a:ext uri="{FF2B5EF4-FFF2-40B4-BE49-F238E27FC236}">
                <a16:creationId xmlns:a16="http://schemas.microsoft.com/office/drawing/2014/main" xmlns="" id="{881FAF16-A8F7-4BA6-B2B7-5BF7AFA61EAD}"/>
              </a:ext>
            </a:extLst>
          </p:cNvPr>
          <p:cNvSpPr>
            <a:spLocks noGrp="1"/>
          </p:cNvSpPr>
          <p:nvPr>
            <p:ph type="subTitle" idx="1" hasCustomPrompt="1"/>
          </p:nvPr>
        </p:nvSpPr>
        <p:spPr>
          <a:xfrm>
            <a:off x="1775317" y="4186692"/>
            <a:ext cx="5400000" cy="498598"/>
          </a:xfrm>
          <a:prstGeom prst="rect">
            <a:avLst/>
          </a:prstGeom>
        </p:spPr>
        <p:txBody>
          <a:bodyPr wrap="square" lIns="0" tIns="0" rIns="0" bIns="0">
            <a:spAutoFit/>
          </a:bodyPr>
          <a:lstStyle>
            <a:lvl1pPr marL="0" indent="0" algn="l">
              <a:spcBef>
                <a:spcPts val="0"/>
              </a:spcBef>
              <a:buNone/>
              <a:defRPr sz="1800">
                <a:solidFill>
                  <a:schemeClr val="bg1"/>
                </a:solidFill>
              </a:defRPr>
            </a:lvl1pPr>
            <a:lvl2pPr marL="342891" indent="0" algn="ctr">
              <a:buNone/>
              <a:defRPr sz="1500"/>
            </a:lvl2pPr>
            <a:lvl3pPr marL="685783" indent="0" algn="ctr">
              <a:buNone/>
              <a:defRPr sz="1351"/>
            </a:lvl3pPr>
            <a:lvl4pPr marL="1028674" indent="0" algn="ctr">
              <a:buNone/>
              <a:defRPr sz="1200"/>
            </a:lvl4pPr>
            <a:lvl5pPr marL="1371566" indent="0" algn="ctr">
              <a:buNone/>
              <a:defRPr sz="1200"/>
            </a:lvl5pPr>
            <a:lvl6pPr marL="1714457" indent="0" algn="ctr">
              <a:buNone/>
              <a:defRPr sz="1200"/>
            </a:lvl6pPr>
            <a:lvl7pPr marL="2057349" indent="0" algn="ctr">
              <a:buNone/>
              <a:defRPr sz="1200"/>
            </a:lvl7pPr>
            <a:lvl8pPr marL="2400240" indent="0" algn="ctr">
              <a:buNone/>
              <a:defRPr sz="1200"/>
            </a:lvl8pPr>
            <a:lvl9pPr marL="2743131" indent="0" algn="ctr">
              <a:buNone/>
              <a:defRPr sz="1200"/>
            </a:lvl9pPr>
          </a:lstStyle>
          <a:p>
            <a:r>
              <a:rPr lang="en-US" dirty="0"/>
              <a:t>A brief overview of what you will</a:t>
            </a:r>
            <a:br>
              <a:rPr lang="en-US" dirty="0"/>
            </a:br>
            <a:r>
              <a:rPr lang="en-US" dirty="0"/>
              <a:t>be talking about in this section</a:t>
            </a:r>
          </a:p>
        </p:txBody>
      </p:sp>
    </p:spTree>
    <p:extLst>
      <p:ext uri="{BB962C8B-B14F-4D97-AF65-F5344CB8AC3E}">
        <p14:creationId xmlns:p14="http://schemas.microsoft.com/office/powerpoint/2010/main" val="779443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ection title - turquoise">
    <p:bg>
      <p:bgPr>
        <a:solidFill>
          <a:schemeClr val="accent3"/>
        </a:solidFill>
        <a:effectLst/>
      </p:bgPr>
    </p:bg>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xmlns="" id="{6E406321-A4C9-4532-B695-2ECC82CCAE9F}"/>
              </a:ext>
            </a:extLst>
          </p:cNvPr>
          <p:cNvSpPr>
            <a:spLocks noGrp="1"/>
          </p:cNvSpPr>
          <p:nvPr>
            <p:ph type="ctrTitle" hasCustomPrompt="1"/>
          </p:nvPr>
        </p:nvSpPr>
        <p:spPr>
          <a:xfrm>
            <a:off x="1775316" y="3179701"/>
            <a:ext cx="5400000" cy="498598"/>
          </a:xfrm>
          <a:prstGeom prst="rect">
            <a:avLst/>
          </a:prstGeom>
        </p:spPr>
        <p:txBody>
          <a:bodyPr wrap="square" lIns="0" tIns="0" rIns="0" bIns="0" anchor="t" anchorCtr="0">
            <a:spAutoFit/>
          </a:bodyPr>
          <a:lstStyle>
            <a:lvl1pPr algn="l">
              <a:defRPr sz="3600" b="1">
                <a:solidFill>
                  <a:schemeClr val="bg1"/>
                </a:solidFill>
              </a:defRPr>
            </a:lvl1pPr>
          </a:lstStyle>
          <a:p>
            <a:r>
              <a:rPr lang="en-US" dirty="0"/>
              <a:t>Section Title</a:t>
            </a:r>
          </a:p>
        </p:txBody>
      </p:sp>
      <p:sp>
        <p:nvSpPr>
          <p:cNvPr id="7" name="Subtitle 2">
            <a:extLst>
              <a:ext uri="{FF2B5EF4-FFF2-40B4-BE49-F238E27FC236}">
                <a16:creationId xmlns:a16="http://schemas.microsoft.com/office/drawing/2014/main" xmlns="" id="{11A37CB7-C061-4C30-8C0D-36C06AE61161}"/>
              </a:ext>
            </a:extLst>
          </p:cNvPr>
          <p:cNvSpPr>
            <a:spLocks noGrp="1"/>
          </p:cNvSpPr>
          <p:nvPr>
            <p:ph type="subTitle" idx="1" hasCustomPrompt="1"/>
          </p:nvPr>
        </p:nvSpPr>
        <p:spPr>
          <a:xfrm>
            <a:off x="1775317" y="4186692"/>
            <a:ext cx="5400000" cy="498598"/>
          </a:xfrm>
          <a:prstGeom prst="rect">
            <a:avLst/>
          </a:prstGeom>
        </p:spPr>
        <p:txBody>
          <a:bodyPr wrap="square" lIns="0" tIns="0" rIns="0" bIns="0">
            <a:spAutoFit/>
          </a:bodyPr>
          <a:lstStyle>
            <a:lvl1pPr marL="0" indent="0" algn="l">
              <a:spcBef>
                <a:spcPts val="0"/>
              </a:spcBef>
              <a:buNone/>
              <a:defRPr sz="1800">
                <a:solidFill>
                  <a:schemeClr val="bg1"/>
                </a:solidFill>
              </a:defRPr>
            </a:lvl1pPr>
            <a:lvl2pPr marL="342891" indent="0" algn="ctr">
              <a:buNone/>
              <a:defRPr sz="1500"/>
            </a:lvl2pPr>
            <a:lvl3pPr marL="685783" indent="0" algn="ctr">
              <a:buNone/>
              <a:defRPr sz="1351"/>
            </a:lvl3pPr>
            <a:lvl4pPr marL="1028674" indent="0" algn="ctr">
              <a:buNone/>
              <a:defRPr sz="1200"/>
            </a:lvl4pPr>
            <a:lvl5pPr marL="1371566" indent="0" algn="ctr">
              <a:buNone/>
              <a:defRPr sz="1200"/>
            </a:lvl5pPr>
            <a:lvl6pPr marL="1714457" indent="0" algn="ctr">
              <a:buNone/>
              <a:defRPr sz="1200"/>
            </a:lvl6pPr>
            <a:lvl7pPr marL="2057349" indent="0" algn="ctr">
              <a:buNone/>
              <a:defRPr sz="1200"/>
            </a:lvl7pPr>
            <a:lvl8pPr marL="2400240" indent="0" algn="ctr">
              <a:buNone/>
              <a:defRPr sz="1200"/>
            </a:lvl8pPr>
            <a:lvl9pPr marL="2743131" indent="0" algn="ctr">
              <a:buNone/>
              <a:defRPr sz="1200"/>
            </a:lvl9pPr>
          </a:lstStyle>
          <a:p>
            <a:r>
              <a:rPr lang="en-US" dirty="0"/>
              <a:t>A brief overview of what you will</a:t>
            </a:r>
            <a:br>
              <a:rPr lang="en-US" dirty="0"/>
            </a:br>
            <a:r>
              <a:rPr lang="en-US" dirty="0"/>
              <a:t>be talking about in this section</a:t>
            </a:r>
          </a:p>
        </p:txBody>
      </p:sp>
    </p:spTree>
    <p:extLst>
      <p:ext uri="{BB962C8B-B14F-4D97-AF65-F5344CB8AC3E}">
        <p14:creationId xmlns:p14="http://schemas.microsoft.com/office/powerpoint/2010/main" val="9389641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layout - 2 col text / image">
    <p:bg>
      <p:bgRef idx="1001">
        <a:schemeClr val="bg1"/>
      </p:bgRef>
    </p:bg>
    <p:spTree>
      <p:nvGrpSpPr>
        <p:cNvPr id="1" name=""/>
        <p:cNvGrpSpPr/>
        <p:nvPr/>
      </p:nvGrpSpPr>
      <p:grpSpPr>
        <a:xfrm>
          <a:off x="0" y="0"/>
          <a:ext cx="0" cy="0"/>
          <a:chOff x="0" y="0"/>
          <a:chExt cx="0" cy="0"/>
        </a:xfrm>
      </p:grpSpPr>
      <p:sp>
        <p:nvSpPr>
          <p:cNvPr id="30" name="Slide Number Placeholder 8">
            <a:extLst>
              <a:ext uri="{FF2B5EF4-FFF2-40B4-BE49-F238E27FC236}">
                <a16:creationId xmlns:a16="http://schemas.microsoft.com/office/drawing/2014/main" xmlns="" id="{CDC988AE-A153-4139-8BF1-831C2BFCA50D}"/>
              </a:ext>
            </a:extLst>
          </p:cNvPr>
          <p:cNvSpPr txBox="1">
            <a:spLocks/>
          </p:cNvSpPr>
          <p:nvPr userDrawn="1"/>
        </p:nvSpPr>
        <p:spPr>
          <a:xfrm>
            <a:off x="8652294" y="6364967"/>
            <a:ext cx="491706" cy="491706"/>
          </a:xfrm>
          <a:prstGeom prst="rect">
            <a:avLst/>
          </a:prstGeom>
          <a:solidFill>
            <a:schemeClr val="accent1"/>
          </a:solidFill>
        </p:spPr>
        <p:txBody>
          <a:bodyPr vert="horz" lIns="0" tIns="0" rIns="0" bIns="0" rtlCol="0" anchor="ctr"/>
          <a:lstStyle>
            <a:defPPr>
              <a:defRPr lang="en-US"/>
            </a:defPPr>
            <a:lvl1pPr marL="0" algn="ctr"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0406593E-52CF-5B45-8CFF-7309163A4729}" type="slidenum">
              <a:rPr lang="en-US" smtClean="0"/>
              <a:pPr/>
              <a:t>‹#›</a:t>
            </a:fld>
            <a:endParaRPr lang="en-US"/>
          </a:p>
        </p:txBody>
      </p:sp>
      <p:sp>
        <p:nvSpPr>
          <p:cNvPr id="5" name="Text Placeholder 3">
            <a:extLst>
              <a:ext uri="{FF2B5EF4-FFF2-40B4-BE49-F238E27FC236}">
                <a16:creationId xmlns:a16="http://schemas.microsoft.com/office/drawing/2014/main" xmlns="" id="{E69DB766-747D-4928-9E02-4F5BC168A8F2}"/>
              </a:ext>
            </a:extLst>
          </p:cNvPr>
          <p:cNvSpPr>
            <a:spLocks noGrp="1"/>
          </p:cNvSpPr>
          <p:nvPr>
            <p:ph type="body" sz="quarter" idx="13" hasCustomPrompt="1"/>
          </p:nvPr>
        </p:nvSpPr>
        <p:spPr>
          <a:xfrm>
            <a:off x="388801" y="761442"/>
            <a:ext cx="7418105" cy="251999"/>
          </a:xfrm>
          <a:prstGeom prst="rect">
            <a:avLst/>
          </a:prstGeom>
          <a:noFill/>
        </p:spPr>
        <p:txBody>
          <a:bodyPr lIns="36000" tIns="18000" rIns="0" bIns="0" anchor="ctr" anchorCtr="0"/>
          <a:lstStyle>
            <a:lvl1pPr marL="0" indent="0">
              <a:buNone/>
              <a:defRPr sz="1400" b="1"/>
            </a:lvl1pPr>
          </a:lstStyle>
          <a:p>
            <a:pPr lvl="0"/>
            <a:r>
              <a:rPr lang="en-US" dirty="0"/>
              <a:t>TEXT IN HERE</a:t>
            </a:r>
          </a:p>
        </p:txBody>
      </p:sp>
      <p:sp>
        <p:nvSpPr>
          <p:cNvPr id="11" name="Picture Placeholder 2">
            <a:extLst>
              <a:ext uri="{FF2B5EF4-FFF2-40B4-BE49-F238E27FC236}">
                <a16:creationId xmlns:a16="http://schemas.microsoft.com/office/drawing/2014/main" xmlns="" id="{D7627B42-6398-42C1-94CA-C124AC35B2F5}"/>
              </a:ext>
            </a:extLst>
          </p:cNvPr>
          <p:cNvSpPr>
            <a:spLocks noGrp="1"/>
          </p:cNvSpPr>
          <p:nvPr>
            <p:ph type="pic" sz="quarter" idx="14" hasCustomPrompt="1"/>
          </p:nvPr>
        </p:nvSpPr>
        <p:spPr>
          <a:xfrm>
            <a:off x="4434840" y="1150618"/>
            <a:ext cx="4217254" cy="5214347"/>
          </a:xfrm>
          <a:prstGeom prst="rect">
            <a:avLst/>
          </a:prstGeom>
          <a:solidFill>
            <a:schemeClr val="bg1">
              <a:lumMod val="95000"/>
            </a:schemeClr>
          </a:solidFill>
        </p:spPr>
        <p:txBody>
          <a:bodyPr anchor="ctr" anchorCtr="0"/>
          <a:lstStyle>
            <a:lvl1pPr marL="0" indent="0" algn="ctr">
              <a:buNone/>
              <a:defRPr sz="1200" b="1"/>
            </a:lvl1pPr>
          </a:lstStyle>
          <a:p>
            <a:r>
              <a:rPr lang="en-GB" dirty="0"/>
              <a:t>INSERT IMAGE</a:t>
            </a:r>
          </a:p>
        </p:txBody>
      </p:sp>
      <p:sp>
        <p:nvSpPr>
          <p:cNvPr id="12" name="Text Placeholder 2">
            <a:extLst>
              <a:ext uri="{FF2B5EF4-FFF2-40B4-BE49-F238E27FC236}">
                <a16:creationId xmlns:a16="http://schemas.microsoft.com/office/drawing/2014/main" xmlns="" id="{698B7640-2FBE-4B1B-93BB-80CDDCC61492}"/>
              </a:ext>
            </a:extLst>
          </p:cNvPr>
          <p:cNvSpPr>
            <a:spLocks noGrp="1"/>
          </p:cNvSpPr>
          <p:nvPr>
            <p:ph type="body" sz="quarter" idx="15" hasCustomPrompt="1"/>
          </p:nvPr>
        </p:nvSpPr>
        <p:spPr>
          <a:xfrm>
            <a:off x="388801" y="1150619"/>
            <a:ext cx="3855539" cy="5214347"/>
          </a:xfrm>
          <a:prstGeom prst="rect">
            <a:avLst/>
          </a:prstGeom>
        </p:spPr>
        <p:txBody>
          <a:bodyPr lIns="36000" tIns="36000" rIns="36000" bIns="36000"/>
          <a:lstStyle>
            <a:lvl1pPr marL="0" indent="0">
              <a:buNone/>
              <a:defRPr sz="1200" b="0"/>
            </a:lvl1pPr>
            <a:lvl2pPr marL="457200" indent="0">
              <a:buNone/>
              <a:defRPr sz="1200" b="0"/>
            </a:lvl2pPr>
            <a:lvl3pPr marL="914400" indent="0">
              <a:buNone/>
              <a:defRPr sz="1200" b="0"/>
            </a:lvl3pPr>
            <a:lvl4pPr marL="1371600" indent="0">
              <a:buNone/>
              <a:defRPr sz="1200" b="0"/>
            </a:lvl4pPr>
            <a:lvl5pPr marL="1828800" indent="0">
              <a:buNone/>
              <a:defRPr sz="1200" b="0"/>
            </a:lvl5pPr>
          </a:lstStyle>
          <a:p>
            <a:pPr lvl="0"/>
            <a:r>
              <a:rPr lang="en-US" dirty="0"/>
              <a:t>Body text</a:t>
            </a:r>
          </a:p>
        </p:txBody>
      </p:sp>
      <p:sp>
        <p:nvSpPr>
          <p:cNvPr id="8" name="Title 1">
            <a:extLst>
              <a:ext uri="{FF2B5EF4-FFF2-40B4-BE49-F238E27FC236}">
                <a16:creationId xmlns:a16="http://schemas.microsoft.com/office/drawing/2014/main" xmlns="" id="{5E866B34-8A6C-492A-96F1-5F307C6EA659}"/>
              </a:ext>
            </a:extLst>
          </p:cNvPr>
          <p:cNvSpPr>
            <a:spLocks noGrp="1"/>
          </p:cNvSpPr>
          <p:nvPr>
            <p:ph type="ctrTitle" hasCustomPrompt="1"/>
          </p:nvPr>
        </p:nvSpPr>
        <p:spPr>
          <a:xfrm>
            <a:off x="432000" y="544317"/>
            <a:ext cx="1260000" cy="212075"/>
          </a:xfrm>
          <a:prstGeom prst="rect">
            <a:avLst/>
          </a:prstGeom>
          <a:solidFill>
            <a:schemeClr val="accent1"/>
          </a:solidFill>
        </p:spPr>
        <p:txBody>
          <a:bodyPr wrap="square" lIns="36000" tIns="18000" rIns="0" bIns="0" anchor="ctr" anchorCtr="0">
            <a:noAutofit/>
          </a:bodyPr>
          <a:lstStyle>
            <a:lvl1pPr algn="l">
              <a:defRPr sz="1400" b="1" baseline="0">
                <a:solidFill>
                  <a:schemeClr val="bg1"/>
                </a:solidFill>
              </a:defRPr>
            </a:lvl1pPr>
          </a:lstStyle>
          <a:p>
            <a:r>
              <a:rPr lang="en-US" dirty="0"/>
              <a:t>INSERT TITLE</a:t>
            </a:r>
          </a:p>
        </p:txBody>
      </p:sp>
    </p:spTree>
    <p:extLst>
      <p:ext uri="{BB962C8B-B14F-4D97-AF65-F5344CB8AC3E}">
        <p14:creationId xmlns:p14="http://schemas.microsoft.com/office/powerpoint/2010/main" val="1096588240"/>
      </p:ext>
    </p:extLst>
  </p:cSld>
  <p:clrMapOvr>
    <a:overrideClrMapping bg1="lt1" tx1="dk1" bg2="lt2" tx2="dk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layout - contents 1">
    <p:bg>
      <p:bgRef idx="1001">
        <a:schemeClr val="bg1"/>
      </p:bgRef>
    </p:bg>
    <p:spTree>
      <p:nvGrpSpPr>
        <p:cNvPr id="1" name=""/>
        <p:cNvGrpSpPr/>
        <p:nvPr/>
      </p:nvGrpSpPr>
      <p:grpSpPr>
        <a:xfrm>
          <a:off x="0" y="0"/>
          <a:ext cx="0" cy="0"/>
          <a:chOff x="0" y="0"/>
          <a:chExt cx="0" cy="0"/>
        </a:xfrm>
      </p:grpSpPr>
      <p:sp>
        <p:nvSpPr>
          <p:cNvPr id="6" name="Text Placeholder 4">
            <a:extLst>
              <a:ext uri="{FF2B5EF4-FFF2-40B4-BE49-F238E27FC236}">
                <a16:creationId xmlns:a16="http://schemas.microsoft.com/office/drawing/2014/main" xmlns="" id="{E2698E74-DBB1-4C41-81D5-108634391B7E}"/>
              </a:ext>
            </a:extLst>
          </p:cNvPr>
          <p:cNvSpPr>
            <a:spLocks noGrp="1"/>
          </p:cNvSpPr>
          <p:nvPr>
            <p:ph type="body" sz="quarter" idx="11" hasCustomPrompt="1"/>
          </p:nvPr>
        </p:nvSpPr>
        <p:spPr>
          <a:xfrm>
            <a:off x="4232378" y="1176736"/>
            <a:ext cx="540000" cy="503999"/>
          </a:xfrm>
          <a:prstGeom prst="rect">
            <a:avLst/>
          </a:prstGeom>
        </p:spPr>
        <p:txBody>
          <a:bodyPr lIns="0" tIns="0" rIns="0" bIns="0"/>
          <a:lstStyle>
            <a:lvl1pPr marL="0" indent="0">
              <a:buNone/>
              <a:defRPr sz="3600" b="1">
                <a:solidFill>
                  <a:schemeClr val="accent1"/>
                </a:solidFill>
              </a:defRPr>
            </a:lvl1pPr>
          </a:lstStyle>
          <a:p>
            <a:r>
              <a:rPr lang="en-US" sz="3600" dirty="0">
                <a:solidFill>
                  <a:schemeClr val="accent1"/>
                </a:solidFill>
              </a:rPr>
              <a:t>01</a:t>
            </a:r>
          </a:p>
        </p:txBody>
      </p:sp>
      <p:sp>
        <p:nvSpPr>
          <p:cNvPr id="7" name="Text Placeholder 31">
            <a:extLst>
              <a:ext uri="{FF2B5EF4-FFF2-40B4-BE49-F238E27FC236}">
                <a16:creationId xmlns:a16="http://schemas.microsoft.com/office/drawing/2014/main" xmlns="" id="{27D262DD-86D2-472F-9233-2CA4C4F3C48D}"/>
              </a:ext>
            </a:extLst>
          </p:cNvPr>
          <p:cNvSpPr>
            <a:spLocks noGrp="1"/>
          </p:cNvSpPr>
          <p:nvPr>
            <p:ph type="body" sz="quarter" idx="12" hasCustomPrompt="1"/>
          </p:nvPr>
        </p:nvSpPr>
        <p:spPr>
          <a:xfrm>
            <a:off x="4772378" y="1176734"/>
            <a:ext cx="3207056" cy="261938"/>
          </a:xfrm>
          <a:prstGeom prst="rect">
            <a:avLst/>
          </a:prstGeom>
        </p:spPr>
        <p:txBody>
          <a:bodyPr/>
          <a:lstStyle>
            <a:lvl1pPr marL="0" indent="0">
              <a:buNone/>
              <a:defRPr sz="1200" b="1"/>
            </a:lvl1pPr>
            <a:lvl2pPr marL="457189" indent="0">
              <a:buNone/>
              <a:defRPr sz="1200" b="1"/>
            </a:lvl2pPr>
            <a:lvl3pPr marL="914377" indent="0">
              <a:buNone/>
              <a:defRPr sz="1200" b="1"/>
            </a:lvl3pPr>
            <a:lvl4pPr marL="1371566" indent="0">
              <a:buNone/>
              <a:defRPr sz="1200" b="1"/>
            </a:lvl4pPr>
            <a:lvl5pPr marL="1828754" indent="0">
              <a:buNone/>
              <a:defRPr sz="1200" b="1"/>
            </a:lvl5pPr>
          </a:lstStyle>
          <a:p>
            <a:pPr lvl="0"/>
            <a:r>
              <a:rPr lang="en-US" dirty="0"/>
              <a:t>Section Title</a:t>
            </a:r>
          </a:p>
        </p:txBody>
      </p:sp>
      <p:sp>
        <p:nvSpPr>
          <p:cNvPr id="8" name="Text Placeholder 31">
            <a:extLst>
              <a:ext uri="{FF2B5EF4-FFF2-40B4-BE49-F238E27FC236}">
                <a16:creationId xmlns:a16="http://schemas.microsoft.com/office/drawing/2014/main" xmlns="" id="{C0A8910E-3E33-41A3-816B-CD71BE1D50DC}"/>
              </a:ext>
            </a:extLst>
          </p:cNvPr>
          <p:cNvSpPr>
            <a:spLocks noGrp="1"/>
          </p:cNvSpPr>
          <p:nvPr>
            <p:ph type="body" sz="quarter" idx="13" hasCustomPrompt="1"/>
          </p:nvPr>
        </p:nvSpPr>
        <p:spPr>
          <a:xfrm>
            <a:off x="4772378" y="1445872"/>
            <a:ext cx="3207056" cy="360000"/>
          </a:xfrm>
          <a:prstGeom prst="rect">
            <a:avLst/>
          </a:prstGeom>
        </p:spPr>
        <p:txBody>
          <a:bodyPr tIns="0" bIns="0"/>
          <a:lstStyle>
            <a:lvl1pPr marL="0" indent="0">
              <a:buNone/>
              <a:defRPr sz="1000" b="0"/>
            </a:lvl1pPr>
            <a:lvl2pPr marL="457189" indent="0">
              <a:buNone/>
              <a:defRPr sz="1200" b="1"/>
            </a:lvl2pPr>
            <a:lvl3pPr marL="914377" indent="0">
              <a:buNone/>
              <a:defRPr sz="1200" b="1"/>
            </a:lvl3pPr>
            <a:lvl4pPr marL="1371566" indent="0">
              <a:buNone/>
              <a:defRPr sz="1200" b="1"/>
            </a:lvl4pPr>
            <a:lvl5pPr marL="1828754" indent="0">
              <a:buNone/>
              <a:defRPr sz="1200" b="1"/>
            </a:lvl5pPr>
          </a:lstStyle>
          <a:p>
            <a:pPr lvl="0"/>
            <a:r>
              <a:rPr lang="en-US" dirty="0"/>
              <a:t>A brief line about content</a:t>
            </a:r>
          </a:p>
        </p:txBody>
      </p:sp>
      <p:sp>
        <p:nvSpPr>
          <p:cNvPr id="9" name="Text Placeholder 4">
            <a:extLst>
              <a:ext uri="{FF2B5EF4-FFF2-40B4-BE49-F238E27FC236}">
                <a16:creationId xmlns:a16="http://schemas.microsoft.com/office/drawing/2014/main" xmlns="" id="{DC7DBC2F-B4BA-4FA1-AC8F-C1FB5D329C35}"/>
              </a:ext>
            </a:extLst>
          </p:cNvPr>
          <p:cNvSpPr>
            <a:spLocks noGrp="1"/>
          </p:cNvSpPr>
          <p:nvPr>
            <p:ph type="body" sz="quarter" idx="14" hasCustomPrompt="1"/>
          </p:nvPr>
        </p:nvSpPr>
        <p:spPr>
          <a:xfrm>
            <a:off x="4232378" y="1877243"/>
            <a:ext cx="540000" cy="503999"/>
          </a:xfrm>
          <a:prstGeom prst="rect">
            <a:avLst/>
          </a:prstGeom>
        </p:spPr>
        <p:txBody>
          <a:bodyPr lIns="0" tIns="0" rIns="0" bIns="0"/>
          <a:lstStyle>
            <a:lvl1pPr marL="0" indent="0">
              <a:buNone/>
              <a:defRPr sz="3600" b="1">
                <a:solidFill>
                  <a:schemeClr val="accent1"/>
                </a:solidFill>
              </a:defRPr>
            </a:lvl1pPr>
          </a:lstStyle>
          <a:p>
            <a:r>
              <a:rPr lang="en-US" sz="3600" dirty="0">
                <a:solidFill>
                  <a:schemeClr val="accent1"/>
                </a:solidFill>
              </a:rPr>
              <a:t>02</a:t>
            </a:r>
          </a:p>
        </p:txBody>
      </p:sp>
      <p:sp>
        <p:nvSpPr>
          <p:cNvPr id="10" name="Text Placeholder 31">
            <a:extLst>
              <a:ext uri="{FF2B5EF4-FFF2-40B4-BE49-F238E27FC236}">
                <a16:creationId xmlns:a16="http://schemas.microsoft.com/office/drawing/2014/main" xmlns="" id="{E96BEFDD-99B7-4B7A-A883-501F05DEBEB2}"/>
              </a:ext>
            </a:extLst>
          </p:cNvPr>
          <p:cNvSpPr>
            <a:spLocks noGrp="1"/>
          </p:cNvSpPr>
          <p:nvPr>
            <p:ph type="body" sz="quarter" idx="15" hasCustomPrompt="1"/>
          </p:nvPr>
        </p:nvSpPr>
        <p:spPr>
          <a:xfrm>
            <a:off x="4772378" y="1877241"/>
            <a:ext cx="3207056" cy="261938"/>
          </a:xfrm>
          <a:prstGeom prst="rect">
            <a:avLst/>
          </a:prstGeom>
        </p:spPr>
        <p:txBody>
          <a:bodyPr/>
          <a:lstStyle>
            <a:lvl1pPr marL="0" indent="0">
              <a:buNone/>
              <a:defRPr sz="1200" b="1"/>
            </a:lvl1pPr>
            <a:lvl2pPr marL="457189" indent="0">
              <a:buNone/>
              <a:defRPr sz="1200" b="1"/>
            </a:lvl2pPr>
            <a:lvl3pPr marL="914377" indent="0">
              <a:buNone/>
              <a:defRPr sz="1200" b="1"/>
            </a:lvl3pPr>
            <a:lvl4pPr marL="1371566" indent="0">
              <a:buNone/>
              <a:defRPr sz="1200" b="1"/>
            </a:lvl4pPr>
            <a:lvl5pPr marL="1828754" indent="0">
              <a:buNone/>
              <a:defRPr sz="1200" b="1"/>
            </a:lvl5pPr>
          </a:lstStyle>
          <a:p>
            <a:pPr lvl="0"/>
            <a:r>
              <a:rPr lang="en-US" dirty="0"/>
              <a:t>Section Title</a:t>
            </a:r>
          </a:p>
        </p:txBody>
      </p:sp>
      <p:sp>
        <p:nvSpPr>
          <p:cNvPr id="11" name="Text Placeholder 31">
            <a:extLst>
              <a:ext uri="{FF2B5EF4-FFF2-40B4-BE49-F238E27FC236}">
                <a16:creationId xmlns:a16="http://schemas.microsoft.com/office/drawing/2014/main" xmlns="" id="{8F24DFEC-E082-454B-B5C3-50F1E1DD3224}"/>
              </a:ext>
            </a:extLst>
          </p:cNvPr>
          <p:cNvSpPr>
            <a:spLocks noGrp="1"/>
          </p:cNvSpPr>
          <p:nvPr>
            <p:ph type="body" sz="quarter" idx="16" hasCustomPrompt="1"/>
          </p:nvPr>
        </p:nvSpPr>
        <p:spPr>
          <a:xfrm>
            <a:off x="4772378" y="2146379"/>
            <a:ext cx="3207056" cy="360000"/>
          </a:xfrm>
          <a:prstGeom prst="rect">
            <a:avLst/>
          </a:prstGeom>
        </p:spPr>
        <p:txBody>
          <a:bodyPr tIns="0" bIns="0"/>
          <a:lstStyle>
            <a:lvl1pPr marL="0" indent="0">
              <a:buNone/>
              <a:defRPr sz="1000" b="0"/>
            </a:lvl1pPr>
            <a:lvl2pPr marL="457189" indent="0">
              <a:buNone/>
              <a:defRPr sz="1200" b="1"/>
            </a:lvl2pPr>
            <a:lvl3pPr marL="914377" indent="0">
              <a:buNone/>
              <a:defRPr sz="1200" b="1"/>
            </a:lvl3pPr>
            <a:lvl4pPr marL="1371566" indent="0">
              <a:buNone/>
              <a:defRPr sz="1200" b="1"/>
            </a:lvl4pPr>
            <a:lvl5pPr marL="1828754" indent="0">
              <a:buNone/>
              <a:defRPr sz="1200" b="1"/>
            </a:lvl5pPr>
          </a:lstStyle>
          <a:p>
            <a:pPr lvl="0"/>
            <a:r>
              <a:rPr lang="en-US" dirty="0"/>
              <a:t>A brief line about content</a:t>
            </a:r>
          </a:p>
        </p:txBody>
      </p:sp>
      <p:sp>
        <p:nvSpPr>
          <p:cNvPr id="12" name="Text Placeholder 4">
            <a:extLst>
              <a:ext uri="{FF2B5EF4-FFF2-40B4-BE49-F238E27FC236}">
                <a16:creationId xmlns:a16="http://schemas.microsoft.com/office/drawing/2014/main" xmlns="" id="{C3A914CD-C11D-48A8-88E1-538FBD109669}"/>
              </a:ext>
            </a:extLst>
          </p:cNvPr>
          <p:cNvSpPr>
            <a:spLocks noGrp="1"/>
          </p:cNvSpPr>
          <p:nvPr>
            <p:ph type="body" sz="quarter" idx="17" hasCustomPrompt="1"/>
          </p:nvPr>
        </p:nvSpPr>
        <p:spPr>
          <a:xfrm>
            <a:off x="4232378" y="2577750"/>
            <a:ext cx="540000" cy="503999"/>
          </a:xfrm>
          <a:prstGeom prst="rect">
            <a:avLst/>
          </a:prstGeom>
        </p:spPr>
        <p:txBody>
          <a:bodyPr lIns="0" tIns="0" rIns="0" bIns="0"/>
          <a:lstStyle>
            <a:lvl1pPr marL="0" indent="0">
              <a:buNone/>
              <a:defRPr sz="3600" b="1">
                <a:solidFill>
                  <a:schemeClr val="accent1"/>
                </a:solidFill>
              </a:defRPr>
            </a:lvl1pPr>
          </a:lstStyle>
          <a:p>
            <a:r>
              <a:rPr lang="en-US" sz="3600" dirty="0">
                <a:solidFill>
                  <a:schemeClr val="accent1"/>
                </a:solidFill>
              </a:rPr>
              <a:t>03</a:t>
            </a:r>
          </a:p>
        </p:txBody>
      </p:sp>
      <p:sp>
        <p:nvSpPr>
          <p:cNvPr id="15" name="Text Placeholder 31">
            <a:extLst>
              <a:ext uri="{FF2B5EF4-FFF2-40B4-BE49-F238E27FC236}">
                <a16:creationId xmlns:a16="http://schemas.microsoft.com/office/drawing/2014/main" xmlns="" id="{5E5D34B7-01F5-4524-B815-3E8FD22045B4}"/>
              </a:ext>
            </a:extLst>
          </p:cNvPr>
          <p:cNvSpPr>
            <a:spLocks noGrp="1"/>
          </p:cNvSpPr>
          <p:nvPr>
            <p:ph type="body" sz="quarter" idx="18" hasCustomPrompt="1"/>
          </p:nvPr>
        </p:nvSpPr>
        <p:spPr>
          <a:xfrm>
            <a:off x="4772378" y="2577748"/>
            <a:ext cx="3207056" cy="261938"/>
          </a:xfrm>
          <a:prstGeom prst="rect">
            <a:avLst/>
          </a:prstGeom>
        </p:spPr>
        <p:txBody>
          <a:bodyPr/>
          <a:lstStyle>
            <a:lvl1pPr marL="0" indent="0">
              <a:buNone/>
              <a:defRPr sz="1200" b="1"/>
            </a:lvl1pPr>
            <a:lvl2pPr marL="457189" indent="0">
              <a:buNone/>
              <a:defRPr sz="1200" b="1"/>
            </a:lvl2pPr>
            <a:lvl3pPr marL="914377" indent="0">
              <a:buNone/>
              <a:defRPr sz="1200" b="1"/>
            </a:lvl3pPr>
            <a:lvl4pPr marL="1371566" indent="0">
              <a:buNone/>
              <a:defRPr sz="1200" b="1"/>
            </a:lvl4pPr>
            <a:lvl5pPr marL="1828754" indent="0">
              <a:buNone/>
              <a:defRPr sz="1200" b="1"/>
            </a:lvl5pPr>
          </a:lstStyle>
          <a:p>
            <a:pPr lvl="0"/>
            <a:r>
              <a:rPr lang="en-US" dirty="0"/>
              <a:t>Section Title</a:t>
            </a:r>
          </a:p>
        </p:txBody>
      </p:sp>
      <p:sp>
        <p:nvSpPr>
          <p:cNvPr id="16" name="Text Placeholder 31">
            <a:extLst>
              <a:ext uri="{FF2B5EF4-FFF2-40B4-BE49-F238E27FC236}">
                <a16:creationId xmlns:a16="http://schemas.microsoft.com/office/drawing/2014/main" xmlns="" id="{745E9020-E3D4-4B2E-AF64-3BC2BA80998B}"/>
              </a:ext>
            </a:extLst>
          </p:cNvPr>
          <p:cNvSpPr>
            <a:spLocks noGrp="1"/>
          </p:cNvSpPr>
          <p:nvPr>
            <p:ph type="body" sz="quarter" idx="19" hasCustomPrompt="1"/>
          </p:nvPr>
        </p:nvSpPr>
        <p:spPr>
          <a:xfrm>
            <a:off x="4772378" y="2846886"/>
            <a:ext cx="3207056" cy="360000"/>
          </a:xfrm>
          <a:prstGeom prst="rect">
            <a:avLst/>
          </a:prstGeom>
        </p:spPr>
        <p:txBody>
          <a:bodyPr tIns="0" bIns="0"/>
          <a:lstStyle>
            <a:lvl1pPr marL="0" indent="0">
              <a:buNone/>
              <a:defRPr sz="1000" b="0"/>
            </a:lvl1pPr>
            <a:lvl2pPr marL="457189" indent="0">
              <a:buNone/>
              <a:defRPr sz="1200" b="1"/>
            </a:lvl2pPr>
            <a:lvl3pPr marL="914377" indent="0">
              <a:buNone/>
              <a:defRPr sz="1200" b="1"/>
            </a:lvl3pPr>
            <a:lvl4pPr marL="1371566" indent="0">
              <a:buNone/>
              <a:defRPr sz="1200" b="1"/>
            </a:lvl4pPr>
            <a:lvl5pPr marL="1828754" indent="0">
              <a:buNone/>
              <a:defRPr sz="1200" b="1"/>
            </a:lvl5pPr>
          </a:lstStyle>
          <a:p>
            <a:pPr lvl="0"/>
            <a:r>
              <a:rPr lang="en-US" dirty="0"/>
              <a:t>A brief line about content</a:t>
            </a:r>
          </a:p>
        </p:txBody>
      </p:sp>
      <p:sp>
        <p:nvSpPr>
          <p:cNvPr id="17" name="Text Placeholder 4">
            <a:extLst>
              <a:ext uri="{FF2B5EF4-FFF2-40B4-BE49-F238E27FC236}">
                <a16:creationId xmlns:a16="http://schemas.microsoft.com/office/drawing/2014/main" xmlns="" id="{6E31EB1E-53F8-4104-A8D0-0BEFB18961C6}"/>
              </a:ext>
            </a:extLst>
          </p:cNvPr>
          <p:cNvSpPr>
            <a:spLocks noGrp="1"/>
          </p:cNvSpPr>
          <p:nvPr>
            <p:ph type="body" sz="quarter" idx="20" hasCustomPrompt="1"/>
          </p:nvPr>
        </p:nvSpPr>
        <p:spPr>
          <a:xfrm>
            <a:off x="4232378" y="3278255"/>
            <a:ext cx="540000" cy="503999"/>
          </a:xfrm>
          <a:prstGeom prst="rect">
            <a:avLst/>
          </a:prstGeom>
        </p:spPr>
        <p:txBody>
          <a:bodyPr lIns="0" tIns="0" rIns="0" bIns="0"/>
          <a:lstStyle>
            <a:lvl1pPr marL="0" indent="0">
              <a:buNone/>
              <a:defRPr sz="3600" b="1">
                <a:solidFill>
                  <a:schemeClr val="accent1"/>
                </a:solidFill>
              </a:defRPr>
            </a:lvl1pPr>
          </a:lstStyle>
          <a:p>
            <a:r>
              <a:rPr lang="en-US" sz="3600" dirty="0">
                <a:solidFill>
                  <a:schemeClr val="accent1"/>
                </a:solidFill>
              </a:rPr>
              <a:t>04</a:t>
            </a:r>
          </a:p>
        </p:txBody>
      </p:sp>
      <p:sp>
        <p:nvSpPr>
          <p:cNvPr id="18" name="Text Placeholder 31">
            <a:extLst>
              <a:ext uri="{FF2B5EF4-FFF2-40B4-BE49-F238E27FC236}">
                <a16:creationId xmlns:a16="http://schemas.microsoft.com/office/drawing/2014/main" xmlns="" id="{3DEAAE69-8D81-471C-A294-06DD17336F63}"/>
              </a:ext>
            </a:extLst>
          </p:cNvPr>
          <p:cNvSpPr>
            <a:spLocks noGrp="1"/>
          </p:cNvSpPr>
          <p:nvPr>
            <p:ph type="body" sz="quarter" idx="21" hasCustomPrompt="1"/>
          </p:nvPr>
        </p:nvSpPr>
        <p:spPr>
          <a:xfrm>
            <a:off x="4772378" y="3278255"/>
            <a:ext cx="3207056" cy="261938"/>
          </a:xfrm>
          <a:prstGeom prst="rect">
            <a:avLst/>
          </a:prstGeom>
        </p:spPr>
        <p:txBody>
          <a:bodyPr/>
          <a:lstStyle>
            <a:lvl1pPr marL="0" indent="0">
              <a:buNone/>
              <a:defRPr sz="1200" b="1"/>
            </a:lvl1pPr>
            <a:lvl2pPr marL="457189" indent="0">
              <a:buNone/>
              <a:defRPr sz="1200" b="1"/>
            </a:lvl2pPr>
            <a:lvl3pPr marL="914377" indent="0">
              <a:buNone/>
              <a:defRPr sz="1200" b="1"/>
            </a:lvl3pPr>
            <a:lvl4pPr marL="1371566" indent="0">
              <a:buNone/>
              <a:defRPr sz="1200" b="1"/>
            </a:lvl4pPr>
            <a:lvl5pPr marL="1828754" indent="0">
              <a:buNone/>
              <a:defRPr sz="1200" b="1"/>
            </a:lvl5pPr>
          </a:lstStyle>
          <a:p>
            <a:pPr lvl="0"/>
            <a:r>
              <a:rPr lang="en-US" dirty="0"/>
              <a:t>Section Title</a:t>
            </a:r>
          </a:p>
        </p:txBody>
      </p:sp>
      <p:sp>
        <p:nvSpPr>
          <p:cNvPr id="19" name="Text Placeholder 31">
            <a:extLst>
              <a:ext uri="{FF2B5EF4-FFF2-40B4-BE49-F238E27FC236}">
                <a16:creationId xmlns:a16="http://schemas.microsoft.com/office/drawing/2014/main" xmlns="" id="{01E75DFE-469F-4162-BFD7-0AD3CC0605D3}"/>
              </a:ext>
            </a:extLst>
          </p:cNvPr>
          <p:cNvSpPr>
            <a:spLocks noGrp="1"/>
          </p:cNvSpPr>
          <p:nvPr>
            <p:ph type="body" sz="quarter" idx="22" hasCustomPrompt="1"/>
          </p:nvPr>
        </p:nvSpPr>
        <p:spPr>
          <a:xfrm>
            <a:off x="4772378" y="3547393"/>
            <a:ext cx="3207056" cy="360000"/>
          </a:xfrm>
          <a:prstGeom prst="rect">
            <a:avLst/>
          </a:prstGeom>
        </p:spPr>
        <p:txBody>
          <a:bodyPr tIns="0" bIns="0"/>
          <a:lstStyle>
            <a:lvl1pPr marL="0" indent="0">
              <a:buNone/>
              <a:defRPr sz="1000" b="0"/>
            </a:lvl1pPr>
            <a:lvl2pPr marL="457189" indent="0">
              <a:buNone/>
              <a:defRPr sz="1200" b="1"/>
            </a:lvl2pPr>
            <a:lvl3pPr marL="914377" indent="0">
              <a:buNone/>
              <a:defRPr sz="1200" b="1"/>
            </a:lvl3pPr>
            <a:lvl4pPr marL="1371566" indent="0">
              <a:buNone/>
              <a:defRPr sz="1200" b="1"/>
            </a:lvl4pPr>
            <a:lvl5pPr marL="1828754" indent="0">
              <a:buNone/>
              <a:defRPr sz="1200" b="1"/>
            </a:lvl5pPr>
          </a:lstStyle>
          <a:p>
            <a:pPr lvl="0"/>
            <a:r>
              <a:rPr lang="en-US" dirty="0"/>
              <a:t>A brief line about content</a:t>
            </a:r>
          </a:p>
        </p:txBody>
      </p:sp>
      <p:sp>
        <p:nvSpPr>
          <p:cNvPr id="20" name="Text Placeholder 4">
            <a:extLst>
              <a:ext uri="{FF2B5EF4-FFF2-40B4-BE49-F238E27FC236}">
                <a16:creationId xmlns:a16="http://schemas.microsoft.com/office/drawing/2014/main" xmlns="" id="{16FACADA-AE0B-4A02-B7FE-F03E903A2008}"/>
              </a:ext>
            </a:extLst>
          </p:cNvPr>
          <p:cNvSpPr>
            <a:spLocks noGrp="1"/>
          </p:cNvSpPr>
          <p:nvPr>
            <p:ph type="body" sz="quarter" idx="23" hasCustomPrompt="1"/>
          </p:nvPr>
        </p:nvSpPr>
        <p:spPr>
          <a:xfrm>
            <a:off x="4232378" y="3978763"/>
            <a:ext cx="540000" cy="503999"/>
          </a:xfrm>
          <a:prstGeom prst="rect">
            <a:avLst/>
          </a:prstGeom>
        </p:spPr>
        <p:txBody>
          <a:bodyPr lIns="0" tIns="0" rIns="0" bIns="0"/>
          <a:lstStyle>
            <a:lvl1pPr marL="0" indent="0">
              <a:buNone/>
              <a:defRPr sz="3600" b="1">
                <a:solidFill>
                  <a:schemeClr val="accent1"/>
                </a:solidFill>
              </a:defRPr>
            </a:lvl1pPr>
          </a:lstStyle>
          <a:p>
            <a:r>
              <a:rPr lang="en-US" sz="3600" dirty="0">
                <a:solidFill>
                  <a:schemeClr val="accent1"/>
                </a:solidFill>
              </a:rPr>
              <a:t>05</a:t>
            </a:r>
          </a:p>
        </p:txBody>
      </p:sp>
      <p:sp>
        <p:nvSpPr>
          <p:cNvPr id="21" name="Text Placeholder 31">
            <a:extLst>
              <a:ext uri="{FF2B5EF4-FFF2-40B4-BE49-F238E27FC236}">
                <a16:creationId xmlns:a16="http://schemas.microsoft.com/office/drawing/2014/main" xmlns="" id="{1BE90D09-E40F-4E07-8A6C-C34ECB3A0C75}"/>
              </a:ext>
            </a:extLst>
          </p:cNvPr>
          <p:cNvSpPr>
            <a:spLocks noGrp="1"/>
          </p:cNvSpPr>
          <p:nvPr>
            <p:ph type="body" sz="quarter" idx="24" hasCustomPrompt="1"/>
          </p:nvPr>
        </p:nvSpPr>
        <p:spPr>
          <a:xfrm>
            <a:off x="4772378" y="3978762"/>
            <a:ext cx="3207056" cy="261938"/>
          </a:xfrm>
          <a:prstGeom prst="rect">
            <a:avLst/>
          </a:prstGeom>
        </p:spPr>
        <p:txBody>
          <a:bodyPr/>
          <a:lstStyle>
            <a:lvl1pPr marL="0" indent="0">
              <a:buNone/>
              <a:defRPr sz="1200" b="1"/>
            </a:lvl1pPr>
            <a:lvl2pPr marL="457189" indent="0">
              <a:buNone/>
              <a:defRPr sz="1200" b="1"/>
            </a:lvl2pPr>
            <a:lvl3pPr marL="914377" indent="0">
              <a:buNone/>
              <a:defRPr sz="1200" b="1"/>
            </a:lvl3pPr>
            <a:lvl4pPr marL="1371566" indent="0">
              <a:buNone/>
              <a:defRPr sz="1200" b="1"/>
            </a:lvl4pPr>
            <a:lvl5pPr marL="1828754" indent="0">
              <a:buNone/>
              <a:defRPr sz="1200" b="1"/>
            </a:lvl5pPr>
          </a:lstStyle>
          <a:p>
            <a:pPr lvl="0"/>
            <a:r>
              <a:rPr lang="en-US" dirty="0"/>
              <a:t>Section Title</a:t>
            </a:r>
          </a:p>
        </p:txBody>
      </p:sp>
      <p:sp>
        <p:nvSpPr>
          <p:cNvPr id="22" name="Text Placeholder 31">
            <a:extLst>
              <a:ext uri="{FF2B5EF4-FFF2-40B4-BE49-F238E27FC236}">
                <a16:creationId xmlns:a16="http://schemas.microsoft.com/office/drawing/2014/main" xmlns="" id="{E8BCD20F-DF5A-4D1F-AB59-8992CCEB4E71}"/>
              </a:ext>
            </a:extLst>
          </p:cNvPr>
          <p:cNvSpPr>
            <a:spLocks noGrp="1"/>
          </p:cNvSpPr>
          <p:nvPr>
            <p:ph type="body" sz="quarter" idx="25" hasCustomPrompt="1"/>
          </p:nvPr>
        </p:nvSpPr>
        <p:spPr>
          <a:xfrm>
            <a:off x="4772378" y="4247900"/>
            <a:ext cx="3207056" cy="360000"/>
          </a:xfrm>
          <a:prstGeom prst="rect">
            <a:avLst/>
          </a:prstGeom>
        </p:spPr>
        <p:txBody>
          <a:bodyPr tIns="0" bIns="0"/>
          <a:lstStyle>
            <a:lvl1pPr marL="0" indent="0">
              <a:buNone/>
              <a:defRPr sz="1000" b="0"/>
            </a:lvl1pPr>
            <a:lvl2pPr marL="457189" indent="0">
              <a:buNone/>
              <a:defRPr sz="1200" b="1"/>
            </a:lvl2pPr>
            <a:lvl3pPr marL="914377" indent="0">
              <a:buNone/>
              <a:defRPr sz="1200" b="1"/>
            </a:lvl3pPr>
            <a:lvl4pPr marL="1371566" indent="0">
              <a:buNone/>
              <a:defRPr sz="1200" b="1"/>
            </a:lvl4pPr>
            <a:lvl5pPr marL="1828754" indent="0">
              <a:buNone/>
              <a:defRPr sz="1200" b="1"/>
            </a:lvl5pPr>
          </a:lstStyle>
          <a:p>
            <a:pPr lvl="0"/>
            <a:r>
              <a:rPr lang="en-US" dirty="0"/>
              <a:t>A brief line about content</a:t>
            </a:r>
          </a:p>
        </p:txBody>
      </p:sp>
      <p:sp>
        <p:nvSpPr>
          <p:cNvPr id="23" name="Text Placeholder 4">
            <a:extLst>
              <a:ext uri="{FF2B5EF4-FFF2-40B4-BE49-F238E27FC236}">
                <a16:creationId xmlns:a16="http://schemas.microsoft.com/office/drawing/2014/main" xmlns="" id="{2CA99EFB-8D03-4007-813F-E6174F0308EE}"/>
              </a:ext>
            </a:extLst>
          </p:cNvPr>
          <p:cNvSpPr>
            <a:spLocks noGrp="1"/>
          </p:cNvSpPr>
          <p:nvPr>
            <p:ph type="body" sz="quarter" idx="26" hasCustomPrompt="1"/>
          </p:nvPr>
        </p:nvSpPr>
        <p:spPr>
          <a:xfrm>
            <a:off x="4232378" y="4679271"/>
            <a:ext cx="540000" cy="503999"/>
          </a:xfrm>
          <a:prstGeom prst="rect">
            <a:avLst/>
          </a:prstGeom>
        </p:spPr>
        <p:txBody>
          <a:bodyPr lIns="0" tIns="0" rIns="0" bIns="0"/>
          <a:lstStyle>
            <a:lvl1pPr marL="0" indent="0">
              <a:buNone/>
              <a:defRPr sz="3600" b="1">
                <a:solidFill>
                  <a:schemeClr val="accent1"/>
                </a:solidFill>
              </a:defRPr>
            </a:lvl1pPr>
          </a:lstStyle>
          <a:p>
            <a:r>
              <a:rPr lang="en-US" sz="3600" dirty="0">
                <a:solidFill>
                  <a:schemeClr val="accent1"/>
                </a:solidFill>
              </a:rPr>
              <a:t>06</a:t>
            </a:r>
          </a:p>
        </p:txBody>
      </p:sp>
      <p:sp>
        <p:nvSpPr>
          <p:cNvPr id="24" name="Text Placeholder 31">
            <a:extLst>
              <a:ext uri="{FF2B5EF4-FFF2-40B4-BE49-F238E27FC236}">
                <a16:creationId xmlns:a16="http://schemas.microsoft.com/office/drawing/2014/main" xmlns="" id="{75297938-8904-4A58-BECE-919189BAA548}"/>
              </a:ext>
            </a:extLst>
          </p:cNvPr>
          <p:cNvSpPr>
            <a:spLocks noGrp="1"/>
          </p:cNvSpPr>
          <p:nvPr>
            <p:ph type="body" sz="quarter" idx="27" hasCustomPrompt="1"/>
          </p:nvPr>
        </p:nvSpPr>
        <p:spPr>
          <a:xfrm>
            <a:off x="4772378" y="4679269"/>
            <a:ext cx="3207056" cy="261938"/>
          </a:xfrm>
          <a:prstGeom prst="rect">
            <a:avLst/>
          </a:prstGeom>
        </p:spPr>
        <p:txBody>
          <a:bodyPr/>
          <a:lstStyle>
            <a:lvl1pPr marL="0" indent="0">
              <a:buNone/>
              <a:defRPr sz="1200" b="1"/>
            </a:lvl1pPr>
            <a:lvl2pPr marL="457189" indent="0">
              <a:buNone/>
              <a:defRPr sz="1200" b="1"/>
            </a:lvl2pPr>
            <a:lvl3pPr marL="914377" indent="0">
              <a:buNone/>
              <a:defRPr sz="1200" b="1"/>
            </a:lvl3pPr>
            <a:lvl4pPr marL="1371566" indent="0">
              <a:buNone/>
              <a:defRPr sz="1200" b="1"/>
            </a:lvl4pPr>
            <a:lvl5pPr marL="1828754" indent="0">
              <a:buNone/>
              <a:defRPr sz="1200" b="1"/>
            </a:lvl5pPr>
          </a:lstStyle>
          <a:p>
            <a:pPr lvl="0"/>
            <a:r>
              <a:rPr lang="en-US" dirty="0"/>
              <a:t>Section Title</a:t>
            </a:r>
          </a:p>
        </p:txBody>
      </p:sp>
      <p:sp>
        <p:nvSpPr>
          <p:cNvPr id="25" name="Text Placeholder 31">
            <a:extLst>
              <a:ext uri="{FF2B5EF4-FFF2-40B4-BE49-F238E27FC236}">
                <a16:creationId xmlns:a16="http://schemas.microsoft.com/office/drawing/2014/main" xmlns="" id="{EF1B2FF4-CFE5-4357-917A-02669822510A}"/>
              </a:ext>
            </a:extLst>
          </p:cNvPr>
          <p:cNvSpPr>
            <a:spLocks noGrp="1"/>
          </p:cNvSpPr>
          <p:nvPr>
            <p:ph type="body" sz="quarter" idx="28" hasCustomPrompt="1"/>
          </p:nvPr>
        </p:nvSpPr>
        <p:spPr>
          <a:xfrm>
            <a:off x="4772378" y="4948407"/>
            <a:ext cx="3207056" cy="360000"/>
          </a:xfrm>
          <a:prstGeom prst="rect">
            <a:avLst/>
          </a:prstGeom>
        </p:spPr>
        <p:txBody>
          <a:bodyPr tIns="0" bIns="0"/>
          <a:lstStyle>
            <a:lvl1pPr marL="0" indent="0">
              <a:buNone/>
              <a:defRPr sz="1000" b="0"/>
            </a:lvl1pPr>
            <a:lvl2pPr marL="457189" indent="0">
              <a:buNone/>
              <a:defRPr sz="1200" b="1"/>
            </a:lvl2pPr>
            <a:lvl3pPr marL="914377" indent="0">
              <a:buNone/>
              <a:defRPr sz="1200" b="1"/>
            </a:lvl3pPr>
            <a:lvl4pPr marL="1371566" indent="0">
              <a:buNone/>
              <a:defRPr sz="1200" b="1"/>
            </a:lvl4pPr>
            <a:lvl5pPr marL="1828754" indent="0">
              <a:buNone/>
              <a:defRPr sz="1200" b="1"/>
            </a:lvl5pPr>
          </a:lstStyle>
          <a:p>
            <a:pPr lvl="0"/>
            <a:r>
              <a:rPr lang="en-US" dirty="0"/>
              <a:t>A brief line about content</a:t>
            </a:r>
          </a:p>
        </p:txBody>
      </p:sp>
      <p:sp>
        <p:nvSpPr>
          <p:cNvPr id="3" name="Picture Placeholder 2">
            <a:extLst>
              <a:ext uri="{FF2B5EF4-FFF2-40B4-BE49-F238E27FC236}">
                <a16:creationId xmlns:a16="http://schemas.microsoft.com/office/drawing/2014/main" xmlns="" id="{09ABF0E3-1A7E-434D-B96E-F3343B8E07D9}"/>
              </a:ext>
            </a:extLst>
          </p:cNvPr>
          <p:cNvSpPr>
            <a:spLocks noGrp="1"/>
          </p:cNvSpPr>
          <p:nvPr>
            <p:ph type="pic" sz="quarter" idx="29" hasCustomPrompt="1"/>
          </p:nvPr>
        </p:nvSpPr>
        <p:spPr>
          <a:xfrm>
            <a:off x="0" y="0"/>
            <a:ext cx="3825920" cy="6858000"/>
          </a:xfrm>
          <a:prstGeom prst="rect">
            <a:avLst/>
          </a:prstGeom>
          <a:solidFill>
            <a:schemeClr val="bg1">
              <a:lumMod val="95000"/>
            </a:schemeClr>
          </a:solidFill>
        </p:spPr>
        <p:txBody>
          <a:bodyPr anchor="ctr" anchorCtr="0"/>
          <a:lstStyle>
            <a:lvl1pPr marL="0" indent="0" algn="ctr">
              <a:buNone/>
              <a:defRPr sz="1200" b="1"/>
            </a:lvl1pPr>
          </a:lstStyle>
          <a:p>
            <a:r>
              <a:rPr lang="en-GB" dirty="0"/>
              <a:t>INSERT IMAGE</a:t>
            </a:r>
          </a:p>
        </p:txBody>
      </p:sp>
      <p:sp>
        <p:nvSpPr>
          <p:cNvPr id="31" name="Title 1">
            <a:extLst>
              <a:ext uri="{FF2B5EF4-FFF2-40B4-BE49-F238E27FC236}">
                <a16:creationId xmlns:a16="http://schemas.microsoft.com/office/drawing/2014/main" xmlns="" id="{25039EFD-26D4-4EFF-80C8-2DEC577006FA}"/>
              </a:ext>
            </a:extLst>
          </p:cNvPr>
          <p:cNvSpPr>
            <a:spLocks noGrp="1"/>
          </p:cNvSpPr>
          <p:nvPr>
            <p:ph type="ctrTitle" hasCustomPrompt="1"/>
          </p:nvPr>
        </p:nvSpPr>
        <p:spPr>
          <a:xfrm>
            <a:off x="4232378" y="770472"/>
            <a:ext cx="1044375" cy="212075"/>
          </a:xfrm>
          <a:prstGeom prst="rect">
            <a:avLst/>
          </a:prstGeom>
          <a:solidFill>
            <a:schemeClr val="accent1"/>
          </a:solidFill>
        </p:spPr>
        <p:txBody>
          <a:bodyPr wrap="square" lIns="36000" tIns="18000" rIns="0" bIns="0" anchor="ctr" anchorCtr="0">
            <a:noAutofit/>
          </a:bodyPr>
          <a:lstStyle>
            <a:lvl1pPr algn="l">
              <a:defRPr sz="1400" b="1" baseline="0">
                <a:solidFill>
                  <a:schemeClr val="bg1"/>
                </a:solidFill>
              </a:defRPr>
            </a:lvl1pPr>
          </a:lstStyle>
          <a:p>
            <a:r>
              <a:rPr lang="en-US" dirty="0"/>
              <a:t>CONTENTS</a:t>
            </a:r>
          </a:p>
        </p:txBody>
      </p:sp>
      <p:sp>
        <p:nvSpPr>
          <p:cNvPr id="32" name="Slide Number Placeholder 8">
            <a:extLst>
              <a:ext uri="{FF2B5EF4-FFF2-40B4-BE49-F238E27FC236}">
                <a16:creationId xmlns:a16="http://schemas.microsoft.com/office/drawing/2014/main" xmlns="" id="{6FBBA16B-4607-4475-9AA9-35D51BE89C52}"/>
              </a:ext>
            </a:extLst>
          </p:cNvPr>
          <p:cNvSpPr txBox="1">
            <a:spLocks/>
          </p:cNvSpPr>
          <p:nvPr userDrawn="1"/>
        </p:nvSpPr>
        <p:spPr>
          <a:xfrm>
            <a:off x="8652294" y="6364967"/>
            <a:ext cx="491706" cy="491706"/>
          </a:xfrm>
          <a:prstGeom prst="rect">
            <a:avLst/>
          </a:prstGeom>
          <a:solidFill>
            <a:schemeClr val="accent1"/>
          </a:solidFill>
        </p:spPr>
        <p:txBody>
          <a:bodyPr vert="horz" lIns="0" tIns="0" rIns="0" bIns="0" rtlCol="0" anchor="ctr"/>
          <a:lstStyle>
            <a:defPPr>
              <a:defRPr lang="en-US"/>
            </a:defPPr>
            <a:lvl1pPr marL="0" algn="ctr"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0406593E-52CF-5B45-8CFF-7309163A4729}" type="slidenum">
              <a:rPr lang="en-US" smtClean="0"/>
              <a:pPr/>
              <a:t>‹#›</a:t>
            </a:fld>
            <a:endParaRPr lang="en-US"/>
          </a:p>
        </p:txBody>
      </p:sp>
    </p:spTree>
    <p:extLst>
      <p:ext uri="{BB962C8B-B14F-4D97-AF65-F5344CB8AC3E}">
        <p14:creationId xmlns:p14="http://schemas.microsoft.com/office/powerpoint/2010/main" val="3144632019"/>
      </p:ext>
    </p:extLst>
  </p:cSld>
  <p:clrMapOvr>
    <a:overrideClrMapping bg1="lt1" tx1="dk1" bg2="lt2" tx2="dk2" accent1="accent1" accent2="accent2" accent3="accent3" accent4="accent4" accent5="accent5" accent6="accent6" hlink="hlink" folHlink="folHlink"/>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layout - contents 2">
    <p:bg>
      <p:bgRef idx="1001">
        <a:schemeClr val="bg1"/>
      </p:bgRef>
    </p:bg>
    <p:spTree>
      <p:nvGrpSpPr>
        <p:cNvPr id="1" name=""/>
        <p:cNvGrpSpPr/>
        <p:nvPr/>
      </p:nvGrpSpPr>
      <p:grpSpPr>
        <a:xfrm>
          <a:off x="0" y="0"/>
          <a:ext cx="0" cy="0"/>
          <a:chOff x="0" y="0"/>
          <a:chExt cx="0" cy="0"/>
        </a:xfrm>
      </p:grpSpPr>
      <p:sp>
        <p:nvSpPr>
          <p:cNvPr id="29" name="Text Placeholder 9">
            <a:extLst>
              <a:ext uri="{FF2B5EF4-FFF2-40B4-BE49-F238E27FC236}">
                <a16:creationId xmlns:a16="http://schemas.microsoft.com/office/drawing/2014/main" xmlns="" id="{FF9A53DE-293F-4D46-94A3-8EB81742DFCF}"/>
              </a:ext>
            </a:extLst>
          </p:cNvPr>
          <p:cNvSpPr>
            <a:spLocks noGrp="1"/>
          </p:cNvSpPr>
          <p:nvPr>
            <p:ph type="body" sz="quarter" idx="11" hasCustomPrompt="1"/>
          </p:nvPr>
        </p:nvSpPr>
        <p:spPr>
          <a:xfrm>
            <a:off x="432000" y="1079999"/>
            <a:ext cx="8220294" cy="5284967"/>
          </a:xfrm>
          <a:prstGeom prst="rect">
            <a:avLst/>
          </a:prstGeom>
        </p:spPr>
        <p:txBody>
          <a:bodyPr lIns="36000" tIns="36000" rIns="36000" bIns="36000" numCol="2" spcCol="360000"/>
          <a:lstStyle>
            <a:lvl1pPr marL="0" indent="0" algn="l" defTabSz="287993">
              <a:lnSpc>
                <a:spcPts val="1600"/>
              </a:lnSpc>
              <a:buNone/>
              <a:defRPr sz="1200" b="1" baseline="0"/>
            </a:lvl1pPr>
            <a:lvl2pPr algn="l">
              <a:defRPr/>
            </a:lvl2pPr>
            <a:lvl3pPr algn="l">
              <a:defRPr/>
            </a:lvl3pPr>
            <a:lvl4pPr algn="l">
              <a:defRPr/>
            </a:lvl4pPr>
            <a:lvl5pPr algn="l">
              <a:defRPr/>
            </a:lvl5pPr>
          </a:lstStyle>
          <a:p>
            <a:pPr lvl="0"/>
            <a:r>
              <a:rPr lang="en-US" dirty="0"/>
              <a:t>00	Insert contents listing (2 columns)</a:t>
            </a:r>
          </a:p>
        </p:txBody>
      </p:sp>
      <p:sp>
        <p:nvSpPr>
          <p:cNvPr id="30" name="Slide Number Placeholder 8">
            <a:extLst>
              <a:ext uri="{FF2B5EF4-FFF2-40B4-BE49-F238E27FC236}">
                <a16:creationId xmlns:a16="http://schemas.microsoft.com/office/drawing/2014/main" xmlns="" id="{CDC988AE-A153-4139-8BF1-831C2BFCA50D}"/>
              </a:ext>
            </a:extLst>
          </p:cNvPr>
          <p:cNvSpPr txBox="1">
            <a:spLocks/>
          </p:cNvSpPr>
          <p:nvPr userDrawn="1"/>
        </p:nvSpPr>
        <p:spPr>
          <a:xfrm>
            <a:off x="8652294" y="6364967"/>
            <a:ext cx="491706" cy="491706"/>
          </a:xfrm>
          <a:prstGeom prst="rect">
            <a:avLst/>
          </a:prstGeom>
          <a:solidFill>
            <a:schemeClr val="accent1"/>
          </a:solidFill>
        </p:spPr>
        <p:txBody>
          <a:bodyPr vert="horz" lIns="0" tIns="0" rIns="0" bIns="0" rtlCol="0" anchor="ctr"/>
          <a:lstStyle>
            <a:defPPr>
              <a:defRPr lang="en-US"/>
            </a:defPPr>
            <a:lvl1pPr marL="0" algn="ctr"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0406593E-52CF-5B45-8CFF-7309163A4729}" type="slidenum">
              <a:rPr lang="en-US" smtClean="0"/>
              <a:pPr/>
              <a:t>‹#›</a:t>
            </a:fld>
            <a:endParaRPr lang="en-US"/>
          </a:p>
        </p:txBody>
      </p:sp>
      <p:sp>
        <p:nvSpPr>
          <p:cNvPr id="34" name="Title 1">
            <a:extLst>
              <a:ext uri="{FF2B5EF4-FFF2-40B4-BE49-F238E27FC236}">
                <a16:creationId xmlns:a16="http://schemas.microsoft.com/office/drawing/2014/main" xmlns="" id="{091B7A03-C365-4ED6-962E-93EA096F7A2D}"/>
              </a:ext>
            </a:extLst>
          </p:cNvPr>
          <p:cNvSpPr>
            <a:spLocks noGrp="1"/>
          </p:cNvSpPr>
          <p:nvPr>
            <p:ph type="ctrTitle" hasCustomPrompt="1"/>
          </p:nvPr>
        </p:nvSpPr>
        <p:spPr>
          <a:xfrm>
            <a:off x="432000" y="544317"/>
            <a:ext cx="1044375" cy="212075"/>
          </a:xfrm>
          <a:prstGeom prst="rect">
            <a:avLst/>
          </a:prstGeom>
          <a:solidFill>
            <a:schemeClr val="accent1"/>
          </a:solidFill>
        </p:spPr>
        <p:txBody>
          <a:bodyPr wrap="square" lIns="36000" tIns="18000" rIns="0" bIns="0" anchor="ctr" anchorCtr="0">
            <a:noAutofit/>
          </a:bodyPr>
          <a:lstStyle>
            <a:lvl1pPr algn="l">
              <a:defRPr sz="1400" b="1" baseline="0">
                <a:solidFill>
                  <a:schemeClr val="bg1"/>
                </a:solidFill>
              </a:defRPr>
            </a:lvl1pPr>
          </a:lstStyle>
          <a:p>
            <a:r>
              <a:rPr lang="en-US" dirty="0"/>
              <a:t>CONTENTS</a:t>
            </a:r>
          </a:p>
        </p:txBody>
      </p:sp>
    </p:spTree>
    <p:extLst>
      <p:ext uri="{BB962C8B-B14F-4D97-AF65-F5344CB8AC3E}">
        <p14:creationId xmlns:p14="http://schemas.microsoft.com/office/powerpoint/2010/main" val="77805865"/>
      </p:ext>
    </p:extLst>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layout - just text">
    <p:bg>
      <p:bgRef idx="1001">
        <a:schemeClr val="bg1"/>
      </p:bgRef>
    </p:bg>
    <p:spTree>
      <p:nvGrpSpPr>
        <p:cNvPr id="1" name=""/>
        <p:cNvGrpSpPr/>
        <p:nvPr/>
      </p:nvGrpSpPr>
      <p:grpSpPr>
        <a:xfrm>
          <a:off x="0" y="0"/>
          <a:ext cx="0" cy="0"/>
          <a:chOff x="0" y="0"/>
          <a:chExt cx="0" cy="0"/>
        </a:xfrm>
      </p:grpSpPr>
      <p:sp>
        <p:nvSpPr>
          <p:cNvPr id="30" name="Slide Number Placeholder 8">
            <a:extLst>
              <a:ext uri="{FF2B5EF4-FFF2-40B4-BE49-F238E27FC236}">
                <a16:creationId xmlns:a16="http://schemas.microsoft.com/office/drawing/2014/main" xmlns="" id="{CDC988AE-A153-4139-8BF1-831C2BFCA50D}"/>
              </a:ext>
            </a:extLst>
          </p:cNvPr>
          <p:cNvSpPr txBox="1">
            <a:spLocks/>
          </p:cNvSpPr>
          <p:nvPr userDrawn="1"/>
        </p:nvSpPr>
        <p:spPr>
          <a:xfrm>
            <a:off x="8652294" y="6364967"/>
            <a:ext cx="491706" cy="491706"/>
          </a:xfrm>
          <a:prstGeom prst="rect">
            <a:avLst/>
          </a:prstGeom>
          <a:solidFill>
            <a:schemeClr val="accent1"/>
          </a:solidFill>
        </p:spPr>
        <p:txBody>
          <a:bodyPr vert="horz" lIns="0" tIns="0" rIns="0" bIns="0" rtlCol="0" anchor="ctr"/>
          <a:lstStyle>
            <a:defPPr>
              <a:defRPr lang="en-US"/>
            </a:defPPr>
            <a:lvl1pPr marL="0" algn="ctr"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0406593E-52CF-5B45-8CFF-7309163A4729}" type="slidenum">
              <a:rPr lang="en-US" smtClean="0"/>
              <a:pPr/>
              <a:t>‹#›</a:t>
            </a:fld>
            <a:endParaRPr lang="en-US"/>
          </a:p>
        </p:txBody>
      </p:sp>
      <p:sp>
        <p:nvSpPr>
          <p:cNvPr id="5" name="Text Placeholder 3">
            <a:extLst>
              <a:ext uri="{FF2B5EF4-FFF2-40B4-BE49-F238E27FC236}">
                <a16:creationId xmlns:a16="http://schemas.microsoft.com/office/drawing/2014/main" xmlns="" id="{E69DB766-747D-4928-9E02-4F5BC168A8F2}"/>
              </a:ext>
            </a:extLst>
          </p:cNvPr>
          <p:cNvSpPr>
            <a:spLocks noGrp="1"/>
          </p:cNvSpPr>
          <p:nvPr>
            <p:ph type="body" sz="quarter" idx="13" hasCustomPrompt="1"/>
          </p:nvPr>
        </p:nvSpPr>
        <p:spPr>
          <a:xfrm>
            <a:off x="388801" y="761442"/>
            <a:ext cx="7418105" cy="251999"/>
          </a:xfrm>
          <a:prstGeom prst="rect">
            <a:avLst/>
          </a:prstGeom>
          <a:noFill/>
        </p:spPr>
        <p:txBody>
          <a:bodyPr lIns="36000" tIns="18000" rIns="0" bIns="0" anchor="ctr" anchorCtr="0"/>
          <a:lstStyle>
            <a:lvl1pPr marL="0" indent="0">
              <a:buNone/>
              <a:defRPr sz="1400" b="1"/>
            </a:lvl1pPr>
          </a:lstStyle>
          <a:p>
            <a:pPr lvl="0"/>
            <a:r>
              <a:rPr lang="en-US" dirty="0"/>
              <a:t>TEXT IN HERE</a:t>
            </a:r>
          </a:p>
        </p:txBody>
      </p:sp>
      <p:sp>
        <p:nvSpPr>
          <p:cNvPr id="13" name="Title 1">
            <a:extLst>
              <a:ext uri="{FF2B5EF4-FFF2-40B4-BE49-F238E27FC236}">
                <a16:creationId xmlns:a16="http://schemas.microsoft.com/office/drawing/2014/main" xmlns="" id="{56ABEA7B-7448-4E43-A7A4-3421CD2E272B}"/>
              </a:ext>
            </a:extLst>
          </p:cNvPr>
          <p:cNvSpPr>
            <a:spLocks noGrp="1"/>
          </p:cNvSpPr>
          <p:nvPr>
            <p:ph type="ctrTitle" hasCustomPrompt="1"/>
          </p:nvPr>
        </p:nvSpPr>
        <p:spPr>
          <a:xfrm>
            <a:off x="432000" y="544317"/>
            <a:ext cx="1260000" cy="212075"/>
          </a:xfrm>
          <a:prstGeom prst="rect">
            <a:avLst/>
          </a:prstGeom>
          <a:solidFill>
            <a:schemeClr val="accent1"/>
          </a:solidFill>
        </p:spPr>
        <p:txBody>
          <a:bodyPr wrap="square" lIns="36000" tIns="18000" rIns="0" bIns="0" anchor="ctr" anchorCtr="0">
            <a:noAutofit/>
          </a:bodyPr>
          <a:lstStyle>
            <a:lvl1pPr algn="l">
              <a:defRPr sz="1400" b="1" baseline="0">
                <a:solidFill>
                  <a:schemeClr val="bg1"/>
                </a:solidFill>
              </a:defRPr>
            </a:lvl1pPr>
          </a:lstStyle>
          <a:p>
            <a:r>
              <a:rPr lang="en-US" dirty="0"/>
              <a:t>INSERT TITLE</a:t>
            </a:r>
          </a:p>
        </p:txBody>
      </p:sp>
      <p:sp>
        <p:nvSpPr>
          <p:cNvPr id="7" name="Content Placeholder 2">
            <a:extLst>
              <a:ext uri="{FF2B5EF4-FFF2-40B4-BE49-F238E27FC236}">
                <a16:creationId xmlns:a16="http://schemas.microsoft.com/office/drawing/2014/main" xmlns="" id="{FDA22121-4331-41E2-B269-75755B804956}"/>
              </a:ext>
            </a:extLst>
          </p:cNvPr>
          <p:cNvSpPr>
            <a:spLocks noGrp="1"/>
          </p:cNvSpPr>
          <p:nvPr>
            <p:ph idx="1" hasCustomPrompt="1"/>
          </p:nvPr>
        </p:nvSpPr>
        <p:spPr>
          <a:xfrm>
            <a:off x="388801" y="1150618"/>
            <a:ext cx="8263493" cy="5214348"/>
          </a:xfrm>
          <a:prstGeom prst="rect">
            <a:avLst/>
          </a:prstGeom>
        </p:spPr>
        <p:txBody>
          <a:bodyPr lIns="36000" tIns="36000" rIns="36000" bIns="36000"/>
          <a:lstStyle>
            <a:lvl1pPr marL="0" indent="0">
              <a:buNone/>
              <a:defRPr sz="1200"/>
            </a:lvl1pPr>
            <a:lvl2pPr marL="457189" indent="0">
              <a:buNone/>
              <a:defRPr sz="1200"/>
            </a:lvl2pPr>
            <a:lvl3pPr marL="914377" indent="0">
              <a:buNone/>
              <a:defRPr sz="1200"/>
            </a:lvl3pPr>
            <a:lvl4pPr marL="1371566" indent="0">
              <a:buNone/>
              <a:defRPr sz="1200"/>
            </a:lvl4pPr>
            <a:lvl5pPr marL="1828754" indent="0">
              <a:buNone/>
              <a:defRPr sz="1200"/>
            </a:lvl5pPr>
          </a:lstStyle>
          <a:p>
            <a:pPr lvl="0"/>
            <a:r>
              <a:rPr lang="en-US" dirty="0"/>
              <a:t>Body text</a:t>
            </a:r>
          </a:p>
        </p:txBody>
      </p:sp>
    </p:spTree>
    <p:extLst>
      <p:ext uri="{BB962C8B-B14F-4D97-AF65-F5344CB8AC3E}">
        <p14:creationId xmlns:p14="http://schemas.microsoft.com/office/powerpoint/2010/main" val="3027451399"/>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7" Type="http://schemas.openxmlformats.org/officeDocument/2006/relationships/image" Target="../media/image2.png"/><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theme" Target="../theme/theme2.xml"/><Relationship Id="rId5" Type="http://schemas.openxmlformats.org/officeDocument/2006/relationships/slideLayout" Target="../slideLayouts/slideLayout6.xml"/><Relationship Id="rId4" Type="http://schemas.openxmlformats.org/officeDocument/2006/relationships/slideLayout" Target="../slideLayouts/slideLayout5.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14.xml"/><Relationship Id="rId3" Type="http://schemas.openxmlformats.org/officeDocument/2006/relationships/slideLayout" Target="../slideLayouts/slideLayout9.xml"/><Relationship Id="rId7" Type="http://schemas.openxmlformats.org/officeDocument/2006/relationships/slideLayout" Target="../slideLayouts/slideLayout13.xml"/><Relationship Id="rId2" Type="http://schemas.openxmlformats.org/officeDocument/2006/relationships/slideLayout" Target="../slideLayouts/slideLayout8.xml"/><Relationship Id="rId1" Type="http://schemas.openxmlformats.org/officeDocument/2006/relationships/slideLayout" Target="../slideLayouts/slideLayout7.xml"/><Relationship Id="rId6" Type="http://schemas.openxmlformats.org/officeDocument/2006/relationships/slideLayout" Target="../slideLayouts/slideLayout12.xml"/><Relationship Id="rId11" Type="http://schemas.openxmlformats.org/officeDocument/2006/relationships/image" Target="../media/image3.png"/><Relationship Id="rId5" Type="http://schemas.openxmlformats.org/officeDocument/2006/relationships/slideLayout" Target="../slideLayouts/slideLayout11.xml"/><Relationship Id="rId10" Type="http://schemas.openxmlformats.org/officeDocument/2006/relationships/theme" Target="../theme/theme3.xml"/><Relationship Id="rId4" Type="http://schemas.openxmlformats.org/officeDocument/2006/relationships/slideLayout" Target="../slideLayouts/slideLayout10.xml"/><Relationship Id="rId9"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270857011"/>
      </p:ext>
    </p:extLst>
  </p:cSld>
  <p:clrMap bg1="lt1" tx1="dk1" bg2="lt2" tx2="dk2" accent1="accent1" accent2="accent2" accent3="accent3" accent4="accent4" accent5="accent5" accent6="accent6" hlink="hlink" folHlink="folHlink"/>
  <p:sldLayoutIdLst>
    <p:sldLayoutId id="2147483661"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xmlns="" id="{DC850A13-8E99-49E2-9165-C76685B082C7}"/>
              </a:ext>
            </a:extLst>
          </p:cNvPr>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8061342" y="226559"/>
            <a:ext cx="838348" cy="573541"/>
          </a:xfrm>
          <a:prstGeom prst="rect">
            <a:avLst/>
          </a:prstGeom>
        </p:spPr>
      </p:pic>
    </p:spTree>
    <p:extLst>
      <p:ext uri="{BB962C8B-B14F-4D97-AF65-F5344CB8AC3E}">
        <p14:creationId xmlns:p14="http://schemas.microsoft.com/office/powerpoint/2010/main" val="4201997272"/>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77" r:id="rId5"/>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xmlns="" id="{E3ED99F8-E22C-4D15-85F7-8D466F90469F}"/>
              </a:ext>
            </a:extLst>
          </p:cNvPr>
          <p:cNvPicPr>
            <a:picLocks noChangeAspect="1"/>
          </p:cNvPicPr>
          <p:nvPr userDrawn="1"/>
        </p:nvPicPr>
        <p:blipFill>
          <a:blip r:embed="rId11" cstate="print">
            <a:extLst>
              <a:ext uri="{28A0092B-C50C-407E-A947-70E740481C1C}">
                <a14:useLocalDpi xmlns:a14="http://schemas.microsoft.com/office/drawing/2010/main" val="0"/>
              </a:ext>
            </a:extLst>
          </a:blip>
          <a:stretch>
            <a:fillRect/>
          </a:stretch>
        </p:blipFill>
        <p:spPr>
          <a:xfrm>
            <a:off x="8093932" y="200297"/>
            <a:ext cx="812841" cy="558826"/>
          </a:xfrm>
          <a:prstGeom prst="rect">
            <a:avLst/>
          </a:prstGeom>
        </p:spPr>
      </p:pic>
    </p:spTree>
    <p:extLst>
      <p:ext uri="{BB962C8B-B14F-4D97-AF65-F5344CB8AC3E}">
        <p14:creationId xmlns:p14="http://schemas.microsoft.com/office/powerpoint/2010/main" val="4019861772"/>
      </p:ext>
    </p:extLst>
  </p:cSld>
  <p:clrMap bg1="lt1" tx1="dk1" bg2="lt2" tx2="dk2" accent1="accent1" accent2="accent2" accent3="accent3" accent4="accent4" accent5="accent5" accent6="accent6" hlink="hlink" folHlink="folHlink"/>
  <p:sldLayoutIdLst>
    <p:sldLayoutId id="2147483668" r:id="rId1"/>
    <p:sldLayoutId id="2147483669" r:id="rId2"/>
    <p:sldLayoutId id="2147483671" r:id="rId3"/>
    <p:sldLayoutId id="2147483672" r:id="rId4"/>
    <p:sldLayoutId id="2147483670" r:id="rId5"/>
    <p:sldLayoutId id="2147483673" r:id="rId6"/>
    <p:sldLayoutId id="2147483674" r:id="rId7"/>
    <p:sldLayoutId id="2147483675" r:id="rId8"/>
    <p:sldLayoutId id="2147483676" r:id="rId9"/>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10.xml"/></Relationships>
</file>

<file path=ppt/slides/_rels/slide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9.xml"/><Relationship Id="rId1" Type="http://schemas.openxmlformats.org/officeDocument/2006/relationships/slideLayout" Target="../slideLayouts/slideLayout10.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9.xml"/></Relationships>
</file>

<file path=ppt/slides/_rels/slide1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1.xml"/><Relationship Id="rId1" Type="http://schemas.openxmlformats.org/officeDocument/2006/relationships/slideLayout" Target="../slideLayouts/slideLayout9.xml"/></Relationships>
</file>

<file path=ppt/slides/_rels/slide1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2.xml"/><Relationship Id="rId1" Type="http://schemas.openxmlformats.org/officeDocument/2006/relationships/slideLayout" Target="../slideLayouts/slideLayout9.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9.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9.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9.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2DD35A2-212B-4253-8D50-FD1945F2BFB6}"/>
              </a:ext>
            </a:extLst>
          </p:cNvPr>
          <p:cNvSpPr>
            <a:spLocks noGrp="1"/>
          </p:cNvSpPr>
          <p:nvPr>
            <p:ph type="ctrTitle"/>
          </p:nvPr>
        </p:nvSpPr>
        <p:spPr>
          <a:xfrm>
            <a:off x="515861" y="2930402"/>
            <a:ext cx="7920773" cy="498598"/>
          </a:xfrm>
        </p:spPr>
        <p:txBody>
          <a:bodyPr/>
          <a:lstStyle/>
          <a:p>
            <a:r>
              <a:rPr lang="en-GB" dirty="0" smtClean="0"/>
              <a:t>Java specification checkin</a:t>
            </a:r>
            <a:r>
              <a:rPr lang="en-GB" dirty="0"/>
              <a:t>g</a:t>
            </a:r>
          </a:p>
        </p:txBody>
      </p:sp>
      <p:sp>
        <p:nvSpPr>
          <p:cNvPr id="3" name="Subtitle 2">
            <a:extLst>
              <a:ext uri="{FF2B5EF4-FFF2-40B4-BE49-F238E27FC236}">
                <a16:creationId xmlns:a16="http://schemas.microsoft.com/office/drawing/2014/main" xmlns="" id="{0BD11A33-AC46-4B11-BB79-1093594918F3}"/>
              </a:ext>
            </a:extLst>
          </p:cNvPr>
          <p:cNvSpPr>
            <a:spLocks noGrp="1"/>
          </p:cNvSpPr>
          <p:nvPr>
            <p:ph type="subTitle" idx="1"/>
          </p:nvPr>
        </p:nvSpPr>
        <p:spPr>
          <a:xfrm>
            <a:off x="515861" y="3937393"/>
            <a:ext cx="7920774" cy="1381917"/>
          </a:xfrm>
        </p:spPr>
        <p:txBody>
          <a:bodyPr/>
          <a:lstStyle/>
          <a:p>
            <a:r>
              <a:rPr lang="en-GB" dirty="0" smtClean="0"/>
              <a:t>Evaluation of a tool for use on M250 “Object-oriented Java Programming”</a:t>
            </a:r>
          </a:p>
          <a:p>
            <a:endParaRPr lang="en-GB" dirty="0"/>
          </a:p>
          <a:p>
            <a:r>
              <a:rPr lang="en-GB" dirty="0" smtClean="0"/>
              <a:t>Anton Dil and Sue Truby</a:t>
            </a:r>
          </a:p>
          <a:p>
            <a:endParaRPr lang="en-GB" dirty="0"/>
          </a:p>
        </p:txBody>
      </p:sp>
    </p:spTree>
    <p:extLst>
      <p:ext uri="{BB962C8B-B14F-4D97-AF65-F5344CB8AC3E}">
        <p14:creationId xmlns:p14="http://schemas.microsoft.com/office/powerpoint/2010/main" val="265615667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a:xfrm>
            <a:off x="431999" y="836709"/>
            <a:ext cx="7418105" cy="251999"/>
          </a:xfrm>
        </p:spPr>
        <p:txBody>
          <a:bodyPr/>
          <a:lstStyle/>
          <a:p>
            <a:r>
              <a:rPr lang="en-GB" dirty="0" smtClean="0"/>
              <a:t>Green ticks and red crosses are motivating!</a:t>
            </a:r>
            <a:endParaRPr lang="en-GB" dirty="0"/>
          </a:p>
        </p:txBody>
      </p:sp>
      <p:sp>
        <p:nvSpPr>
          <p:cNvPr id="4" name="Title 3"/>
          <p:cNvSpPr>
            <a:spLocks noGrp="1"/>
          </p:cNvSpPr>
          <p:nvPr>
            <p:ph type="ctrTitle"/>
          </p:nvPr>
        </p:nvSpPr>
        <p:spPr>
          <a:xfrm>
            <a:off x="431999" y="172995"/>
            <a:ext cx="6969697" cy="583397"/>
          </a:xfrm>
        </p:spPr>
        <p:txBody>
          <a:bodyPr/>
          <a:lstStyle/>
          <a:p>
            <a:r>
              <a:rPr lang="en-GB" dirty="0" smtClean="0"/>
              <a:t>Typical CodeRunner output for a partially correct solution</a:t>
            </a:r>
            <a:endParaRPr lang="en-GB" dirty="0"/>
          </a:p>
        </p:txBody>
      </p:sp>
      <p:pic>
        <p:nvPicPr>
          <p:cNvPr id="8" name="Picture 7"/>
          <p:cNvPicPr>
            <a:picLocks noChangeAspect="1"/>
          </p:cNvPicPr>
          <p:nvPr/>
        </p:nvPicPr>
        <p:blipFill>
          <a:blip r:embed="rId3"/>
          <a:stretch>
            <a:fillRect/>
          </a:stretch>
        </p:blipFill>
        <p:spPr>
          <a:xfrm>
            <a:off x="438150" y="1421026"/>
            <a:ext cx="8267700" cy="4324865"/>
          </a:xfrm>
          <a:prstGeom prst="rect">
            <a:avLst/>
          </a:prstGeom>
        </p:spPr>
      </p:pic>
    </p:spTree>
    <p:extLst>
      <p:ext uri="{BB962C8B-B14F-4D97-AF65-F5344CB8AC3E}">
        <p14:creationId xmlns:p14="http://schemas.microsoft.com/office/powerpoint/2010/main" val="246797530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p:txBody>
          <a:bodyPr/>
          <a:lstStyle/>
          <a:p>
            <a:r>
              <a:rPr lang="en-GB" dirty="0" smtClean="0"/>
              <a:t>Just what </a:t>
            </a:r>
            <a:r>
              <a:rPr lang="en-GB" dirty="0" err="1" smtClean="0"/>
              <a:t>javac</a:t>
            </a:r>
            <a:r>
              <a:rPr lang="en-GB" dirty="0" smtClean="0"/>
              <a:t> said…</a:t>
            </a:r>
            <a:endParaRPr lang="en-GB" dirty="0"/>
          </a:p>
        </p:txBody>
      </p:sp>
      <p:sp>
        <p:nvSpPr>
          <p:cNvPr id="4" name="Title 3"/>
          <p:cNvSpPr>
            <a:spLocks noGrp="1"/>
          </p:cNvSpPr>
          <p:nvPr>
            <p:ph type="ctrTitle"/>
          </p:nvPr>
        </p:nvSpPr>
        <p:spPr>
          <a:xfrm>
            <a:off x="388601" y="172995"/>
            <a:ext cx="7418305" cy="583397"/>
          </a:xfrm>
        </p:spPr>
        <p:txBody>
          <a:bodyPr/>
          <a:lstStyle/>
          <a:p>
            <a:r>
              <a:rPr lang="en-GB" dirty="0" smtClean="0"/>
              <a:t>Typical compilation error</a:t>
            </a:r>
            <a:endParaRPr lang="en-GB" dirty="0"/>
          </a:p>
        </p:txBody>
      </p:sp>
      <p:pic>
        <p:nvPicPr>
          <p:cNvPr id="6" name="Picture 5"/>
          <p:cNvPicPr>
            <a:picLocks noChangeAspect="1"/>
          </p:cNvPicPr>
          <p:nvPr/>
        </p:nvPicPr>
        <p:blipFill>
          <a:blip r:embed="rId3"/>
          <a:stretch>
            <a:fillRect/>
          </a:stretch>
        </p:blipFill>
        <p:spPr>
          <a:xfrm>
            <a:off x="388600" y="1066283"/>
            <a:ext cx="8613841" cy="4864960"/>
          </a:xfrm>
          <a:prstGeom prst="rect">
            <a:avLst/>
          </a:prstGeom>
        </p:spPr>
      </p:pic>
    </p:spTree>
    <p:extLst>
      <p:ext uri="{BB962C8B-B14F-4D97-AF65-F5344CB8AC3E}">
        <p14:creationId xmlns:p14="http://schemas.microsoft.com/office/powerpoint/2010/main" val="415835836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p:txBody>
          <a:bodyPr/>
          <a:lstStyle/>
          <a:p>
            <a:endParaRPr lang="en-GB" dirty="0"/>
          </a:p>
        </p:txBody>
      </p:sp>
      <p:sp>
        <p:nvSpPr>
          <p:cNvPr id="4" name="Title 3"/>
          <p:cNvSpPr>
            <a:spLocks noGrp="1"/>
          </p:cNvSpPr>
          <p:nvPr>
            <p:ph type="ctrTitle"/>
          </p:nvPr>
        </p:nvSpPr>
        <p:spPr>
          <a:xfrm>
            <a:off x="432000" y="1"/>
            <a:ext cx="7374906" cy="756392"/>
          </a:xfrm>
        </p:spPr>
        <p:txBody>
          <a:bodyPr/>
          <a:lstStyle/>
          <a:p>
            <a:r>
              <a:rPr lang="en-GB" dirty="0" smtClean="0"/>
              <a:t>Compilation check example</a:t>
            </a:r>
            <a:endParaRPr lang="en-GB" dirty="0"/>
          </a:p>
        </p:txBody>
      </p:sp>
      <p:pic>
        <p:nvPicPr>
          <p:cNvPr id="7" name="Picture 6"/>
          <p:cNvPicPr>
            <a:picLocks noChangeAspect="1"/>
          </p:cNvPicPr>
          <p:nvPr/>
        </p:nvPicPr>
        <p:blipFill>
          <a:blip r:embed="rId3"/>
          <a:stretch>
            <a:fillRect/>
          </a:stretch>
        </p:blipFill>
        <p:spPr>
          <a:xfrm>
            <a:off x="388801" y="1261365"/>
            <a:ext cx="8220094" cy="5276595"/>
          </a:xfrm>
          <a:prstGeom prst="rect">
            <a:avLst/>
          </a:prstGeom>
        </p:spPr>
      </p:pic>
      <p:sp>
        <p:nvSpPr>
          <p:cNvPr id="8" name="Rectangle 7"/>
          <p:cNvSpPr/>
          <p:nvPr/>
        </p:nvSpPr>
        <p:spPr>
          <a:xfrm>
            <a:off x="1359243" y="4992130"/>
            <a:ext cx="7105135" cy="55605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21208945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a:xfrm>
            <a:off x="388601" y="827506"/>
            <a:ext cx="7418105" cy="251999"/>
          </a:xfrm>
        </p:spPr>
        <p:txBody>
          <a:bodyPr/>
          <a:lstStyle/>
          <a:p>
            <a:r>
              <a:rPr lang="en-GB" dirty="0" smtClean="0"/>
              <a:t>Discrepancy in expected output for Specification Check</a:t>
            </a:r>
            <a:endParaRPr lang="en-GB" dirty="0"/>
          </a:p>
        </p:txBody>
      </p:sp>
      <p:pic>
        <p:nvPicPr>
          <p:cNvPr id="5" name="Picture Placeholder 4"/>
          <p:cNvPicPr>
            <a:picLocks noGrp="1" noChangeAspect="1"/>
          </p:cNvPicPr>
          <p:nvPr>
            <p:ph type="pic" sz="quarter" idx="14"/>
          </p:nvPr>
        </p:nvPicPr>
        <p:blipFill>
          <a:blip r:embed="rId3"/>
          <a:srcRect l="3655" r="3655"/>
          <a:stretch>
            <a:fillRect/>
          </a:stretch>
        </p:blipFill>
        <p:spPr>
          <a:prstGeom prst="rect">
            <a:avLst/>
          </a:prstGeom>
        </p:spPr>
      </p:pic>
      <p:sp>
        <p:nvSpPr>
          <p:cNvPr id="4" name="Title 3"/>
          <p:cNvSpPr>
            <a:spLocks noGrp="1"/>
          </p:cNvSpPr>
          <p:nvPr>
            <p:ph type="ctrTitle"/>
          </p:nvPr>
        </p:nvSpPr>
        <p:spPr>
          <a:xfrm>
            <a:off x="432000" y="98855"/>
            <a:ext cx="6920270" cy="657538"/>
          </a:xfrm>
        </p:spPr>
        <p:txBody>
          <a:bodyPr/>
          <a:lstStyle/>
          <a:p>
            <a:r>
              <a:rPr lang="en-GB" dirty="0" smtClean="0"/>
              <a:t>Example “</a:t>
            </a:r>
            <a:r>
              <a:rPr lang="en-GB" dirty="0" err="1" smtClean="0"/>
              <a:t>Precheck</a:t>
            </a:r>
            <a:r>
              <a:rPr lang="en-GB" dirty="0" smtClean="0"/>
              <a:t>” in </a:t>
            </a:r>
            <a:r>
              <a:rPr lang="en-GB" dirty="0" err="1" smtClean="0"/>
              <a:t>Coderunner</a:t>
            </a:r>
            <a:endParaRPr lang="en-GB" dirty="0"/>
          </a:p>
        </p:txBody>
      </p:sp>
    </p:spTree>
    <p:extLst>
      <p:ext uri="{BB962C8B-B14F-4D97-AF65-F5344CB8AC3E}">
        <p14:creationId xmlns:p14="http://schemas.microsoft.com/office/powerpoint/2010/main" val="234491864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xmlns="" id="{B5D40424-6985-437E-ACBF-82239C15C9F8}"/>
              </a:ext>
            </a:extLst>
          </p:cNvPr>
          <p:cNvSpPr>
            <a:spLocks noGrp="1"/>
          </p:cNvSpPr>
          <p:nvPr>
            <p:ph type="ctrTitle"/>
          </p:nvPr>
        </p:nvSpPr>
        <p:spPr/>
        <p:txBody>
          <a:bodyPr/>
          <a:lstStyle/>
          <a:p>
            <a:r>
              <a:rPr lang="en-GB" dirty="0" smtClean="0"/>
              <a:t>Results</a:t>
            </a:r>
            <a:endParaRPr lang="en-GB" dirty="0"/>
          </a:p>
        </p:txBody>
      </p:sp>
      <p:sp>
        <p:nvSpPr>
          <p:cNvPr id="5" name="Subtitle 4">
            <a:extLst>
              <a:ext uri="{FF2B5EF4-FFF2-40B4-BE49-F238E27FC236}">
                <a16:creationId xmlns:a16="http://schemas.microsoft.com/office/drawing/2014/main" xmlns="" id="{0A9DCF5E-5758-40C2-AFC2-A8B14B25EB32}"/>
              </a:ext>
            </a:extLst>
          </p:cNvPr>
          <p:cNvSpPr>
            <a:spLocks noGrp="1"/>
          </p:cNvSpPr>
          <p:nvPr>
            <p:ph type="subTitle" idx="1"/>
          </p:nvPr>
        </p:nvSpPr>
        <p:spPr>
          <a:xfrm>
            <a:off x="1775317" y="4186692"/>
            <a:ext cx="5400000" cy="249299"/>
          </a:xfrm>
        </p:spPr>
        <p:txBody>
          <a:bodyPr/>
          <a:lstStyle/>
          <a:p>
            <a:r>
              <a:rPr lang="en-GB" dirty="0" smtClean="0"/>
              <a:t>Some results from the survey</a:t>
            </a:r>
            <a:endParaRPr lang="en-GB" dirty="0"/>
          </a:p>
        </p:txBody>
      </p:sp>
    </p:spTree>
    <p:extLst>
      <p:ext uri="{BB962C8B-B14F-4D97-AF65-F5344CB8AC3E}">
        <p14:creationId xmlns:p14="http://schemas.microsoft.com/office/powerpoint/2010/main" val="308944075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5"/>
          </p:nvPr>
        </p:nvSpPr>
        <p:spPr>
          <a:xfrm flipH="1">
            <a:off x="605479" y="914399"/>
            <a:ext cx="7966247" cy="5167745"/>
          </a:xfrm>
        </p:spPr>
        <p:txBody>
          <a:bodyPr/>
          <a:lstStyle/>
          <a:p>
            <a:pPr marL="285750" indent="-285750">
              <a:buFont typeface="Arial" panose="020B0604020202020204" pitchFamily="34" charset="0"/>
              <a:buChar char="•"/>
            </a:pPr>
            <a:r>
              <a:rPr lang="en-GB" sz="1800" dirty="0"/>
              <a:t>8 </a:t>
            </a:r>
            <a:r>
              <a:rPr lang="en-GB" sz="1800" dirty="0" smtClean="0"/>
              <a:t>tutors completing a survey reported that they </a:t>
            </a:r>
            <a:r>
              <a:rPr lang="en-GB" sz="1800" dirty="0"/>
              <a:t>used the </a:t>
            </a:r>
            <a:r>
              <a:rPr lang="en-GB" sz="1800" dirty="0" smtClean="0"/>
              <a:t>tool</a:t>
            </a:r>
          </a:p>
          <a:p>
            <a:pPr marL="742950" lvl="1" indent="-285750">
              <a:buFont typeface="Arial" panose="020B0604020202020204" pitchFamily="34" charset="0"/>
              <a:buChar char="•"/>
            </a:pPr>
            <a:r>
              <a:rPr lang="en-GB" sz="1800" dirty="0" smtClean="0"/>
              <a:t>Maybe 10 used it</a:t>
            </a:r>
          </a:p>
          <a:p>
            <a:pPr marL="285750" indent="-285750">
              <a:buFont typeface="Arial" panose="020B0604020202020204" pitchFamily="34" charset="0"/>
              <a:buChar char="•"/>
            </a:pPr>
            <a:endParaRPr lang="en-GB" sz="1800" dirty="0"/>
          </a:p>
          <a:p>
            <a:pPr marL="285750" indent="-285750">
              <a:buFont typeface="Arial" panose="020B0604020202020204" pitchFamily="34" charset="0"/>
              <a:buChar char="•"/>
            </a:pPr>
            <a:r>
              <a:rPr lang="en-GB" sz="1800" dirty="0"/>
              <a:t>20 </a:t>
            </a:r>
            <a:r>
              <a:rPr lang="en-GB" sz="1800" dirty="0" smtClean="0"/>
              <a:t>tutors responded to the survey  (12 of whom did not use the tool)</a:t>
            </a:r>
          </a:p>
          <a:p>
            <a:pPr marL="285750" indent="-285750">
              <a:buFont typeface="Arial" panose="020B0604020202020204" pitchFamily="34" charset="0"/>
              <a:buChar char="•"/>
            </a:pPr>
            <a:endParaRPr lang="en-GB" sz="1800" dirty="0"/>
          </a:p>
          <a:p>
            <a:pPr marL="285750" indent="-285750">
              <a:buFont typeface="Arial" panose="020B0604020202020204" pitchFamily="34" charset="0"/>
              <a:buChar char="•"/>
            </a:pPr>
            <a:r>
              <a:rPr lang="en-GB" sz="1800" dirty="0"/>
              <a:t>6 interviews </a:t>
            </a:r>
            <a:r>
              <a:rPr lang="en-GB" sz="1800" dirty="0" smtClean="0"/>
              <a:t>with tool users were conducted</a:t>
            </a:r>
          </a:p>
          <a:p>
            <a:pPr marL="285750" indent="-285750">
              <a:buFont typeface="Arial" panose="020B0604020202020204" pitchFamily="34" charset="0"/>
              <a:buChar char="•"/>
            </a:pPr>
            <a:endParaRPr lang="en-GB" sz="1800" dirty="0"/>
          </a:p>
          <a:p>
            <a:pPr marL="285750" indent="-285750">
              <a:buFont typeface="Arial" panose="020B0604020202020204" pitchFamily="34" charset="0"/>
              <a:buChar char="•"/>
            </a:pPr>
            <a:r>
              <a:rPr lang="en-GB" sz="1800" b="1" dirty="0"/>
              <a:t>Compilation </a:t>
            </a:r>
            <a:r>
              <a:rPr lang="en-GB" sz="1800" b="1" dirty="0" smtClean="0"/>
              <a:t>help </a:t>
            </a:r>
            <a:r>
              <a:rPr lang="en-GB" sz="1800" dirty="0"/>
              <a:t>was</a:t>
            </a:r>
            <a:r>
              <a:rPr lang="en-GB" sz="1800" b="1" dirty="0" smtClean="0"/>
              <a:t> </a:t>
            </a:r>
            <a:r>
              <a:rPr lang="en-GB" sz="1800" dirty="0"/>
              <a:t>deployed on one formative </a:t>
            </a:r>
            <a:r>
              <a:rPr lang="en-GB" sz="1800" dirty="0" err="1"/>
              <a:t>Coderunner</a:t>
            </a:r>
            <a:r>
              <a:rPr lang="en-GB" sz="1800" dirty="0"/>
              <a:t> quiz on Moodle (500 attempts; 102 submitted) </a:t>
            </a:r>
            <a:endParaRPr lang="en-GB" sz="1800" dirty="0" smtClean="0"/>
          </a:p>
          <a:p>
            <a:pPr marL="285750" indent="-285750">
              <a:buFont typeface="Arial" panose="020B0604020202020204" pitchFamily="34" charset="0"/>
              <a:buChar char="•"/>
            </a:pPr>
            <a:endParaRPr lang="en-GB" sz="1800" dirty="0"/>
          </a:p>
          <a:p>
            <a:pPr marL="285750" indent="-285750">
              <a:buFont typeface="Arial" panose="020B0604020202020204" pitchFamily="34" charset="0"/>
              <a:buChar char="•"/>
            </a:pPr>
            <a:r>
              <a:rPr lang="en-GB" sz="1800" b="1" dirty="0" smtClean="0"/>
              <a:t>Compilation </a:t>
            </a:r>
            <a:r>
              <a:rPr lang="en-GB" sz="1800" b="1" dirty="0"/>
              <a:t>help </a:t>
            </a:r>
            <a:r>
              <a:rPr lang="en-GB" sz="1800" dirty="0"/>
              <a:t>+ </a:t>
            </a:r>
            <a:r>
              <a:rPr lang="en-GB" sz="1800" b="1" dirty="0"/>
              <a:t>Specification checking </a:t>
            </a:r>
            <a:r>
              <a:rPr lang="en-GB" sz="1800" dirty="0"/>
              <a:t>was </a:t>
            </a:r>
            <a:r>
              <a:rPr lang="en-GB" sz="1800" dirty="0" smtClean="0"/>
              <a:t>deployed </a:t>
            </a:r>
            <a:r>
              <a:rPr lang="en-GB" sz="1800" dirty="0"/>
              <a:t>on another formative </a:t>
            </a:r>
            <a:r>
              <a:rPr lang="en-GB" sz="1800" dirty="0" err="1"/>
              <a:t>Coderunner</a:t>
            </a:r>
            <a:r>
              <a:rPr lang="en-GB" sz="1800" dirty="0"/>
              <a:t> quiz (200 attempts so far; 35 submitted)</a:t>
            </a:r>
          </a:p>
          <a:p>
            <a:pPr marL="285750" indent="-285750">
              <a:buFont typeface="Arial" panose="020B0604020202020204" pitchFamily="34" charset="0"/>
              <a:buChar char="•"/>
            </a:pPr>
            <a:endParaRPr lang="en-GB" sz="1800" dirty="0"/>
          </a:p>
          <a:p>
            <a:endParaRPr lang="en-GB" dirty="0"/>
          </a:p>
        </p:txBody>
      </p:sp>
      <p:sp>
        <p:nvSpPr>
          <p:cNvPr id="3" name="Title 2"/>
          <p:cNvSpPr>
            <a:spLocks noGrp="1"/>
          </p:cNvSpPr>
          <p:nvPr>
            <p:ph type="ctrTitle"/>
          </p:nvPr>
        </p:nvSpPr>
        <p:spPr>
          <a:xfrm>
            <a:off x="431999" y="210065"/>
            <a:ext cx="6870843" cy="546327"/>
          </a:xfrm>
        </p:spPr>
        <p:txBody>
          <a:bodyPr/>
          <a:lstStyle/>
          <a:p>
            <a:r>
              <a:rPr lang="en-GB" dirty="0" smtClean="0"/>
              <a:t>So far…</a:t>
            </a:r>
            <a:endParaRPr lang="en-GB" dirty="0"/>
          </a:p>
        </p:txBody>
      </p:sp>
    </p:spTree>
    <p:extLst>
      <p:ext uri="{BB962C8B-B14F-4D97-AF65-F5344CB8AC3E}">
        <p14:creationId xmlns:p14="http://schemas.microsoft.com/office/powerpoint/2010/main" val="415182723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432000" y="152401"/>
            <a:ext cx="7374906" cy="603992"/>
          </a:xfrm>
        </p:spPr>
        <p:txBody>
          <a:bodyPr/>
          <a:lstStyle/>
          <a:p>
            <a:r>
              <a:rPr lang="en-GB" dirty="0" smtClean="0"/>
              <a:t>Why was it not used by some?</a:t>
            </a:r>
            <a:endParaRPr lang="en-GB" dirty="0"/>
          </a:p>
        </p:txBody>
      </p:sp>
      <p:sp>
        <p:nvSpPr>
          <p:cNvPr id="4" name="Content Placeholder 3"/>
          <p:cNvSpPr>
            <a:spLocks noGrp="1"/>
          </p:cNvSpPr>
          <p:nvPr>
            <p:ph idx="1"/>
          </p:nvPr>
        </p:nvSpPr>
        <p:spPr/>
        <p:txBody>
          <a:bodyPr/>
          <a:lstStyle/>
          <a:p>
            <a:pPr marL="171450" lvl="0" indent="-171450">
              <a:buFont typeface="Arial" panose="020B0604020202020204" pitchFamily="34" charset="0"/>
              <a:buChar char="•"/>
            </a:pPr>
            <a:r>
              <a:rPr lang="en-GB" sz="1800" u="sng" dirty="0"/>
              <a:t>Insufficient time. </a:t>
            </a:r>
            <a:r>
              <a:rPr lang="en-GB" sz="1800" dirty="0"/>
              <a:t>I had three TMA deadlines in the period 7-14 December and I had to focus on getting the marking done not the optional extras.</a:t>
            </a:r>
          </a:p>
          <a:p>
            <a:pPr marL="171450" lvl="0" indent="-171450">
              <a:buFont typeface="Arial" panose="020B0604020202020204" pitchFamily="34" charset="0"/>
              <a:buChar char="•"/>
            </a:pPr>
            <a:r>
              <a:rPr lang="en-GB" sz="1800" u="sng" dirty="0"/>
              <a:t>Little time to go and look for it, time to find how to use it </a:t>
            </a:r>
            <a:r>
              <a:rPr lang="en-GB" sz="1800" dirty="0"/>
              <a:t>and </a:t>
            </a:r>
            <a:r>
              <a:rPr lang="en-GB" sz="1800" i="1" dirty="0"/>
              <a:t>I thought it was something the module team was using, not for a tutor.</a:t>
            </a:r>
          </a:p>
          <a:p>
            <a:pPr marL="171450" lvl="0" indent="-171450">
              <a:buFont typeface="Arial" panose="020B0604020202020204" pitchFamily="34" charset="0"/>
              <a:buChar char="•"/>
            </a:pPr>
            <a:r>
              <a:rPr lang="en-GB" sz="1800" u="sng" dirty="0" smtClean="0"/>
              <a:t>I </a:t>
            </a:r>
            <a:r>
              <a:rPr lang="en-GB" sz="1800" u="sng" dirty="0"/>
              <a:t>was busy in other areas</a:t>
            </a:r>
            <a:r>
              <a:rPr lang="en-GB" sz="1800" dirty="0"/>
              <a:t>. I downloaded it and tried it out </a:t>
            </a:r>
            <a:r>
              <a:rPr lang="en-GB" sz="1800" b="1" dirty="0">
                <a:solidFill>
                  <a:schemeClr val="accent2">
                    <a:lumMod val="50000"/>
                  </a:schemeClr>
                </a:solidFill>
              </a:rPr>
              <a:t>but didn't feel I needed it for TMA1</a:t>
            </a:r>
            <a:endParaRPr lang="en-GB" sz="1800" dirty="0">
              <a:solidFill>
                <a:schemeClr val="accent2">
                  <a:lumMod val="50000"/>
                </a:schemeClr>
              </a:solidFill>
            </a:endParaRPr>
          </a:p>
          <a:p>
            <a:pPr marL="171450" lvl="0" indent="-171450">
              <a:buFont typeface="Arial" panose="020B0604020202020204" pitchFamily="34" charset="0"/>
              <a:buChar char="•"/>
            </a:pPr>
            <a:r>
              <a:rPr lang="en-GB" sz="1800" u="sng" dirty="0"/>
              <a:t>Didn't really want to spend any significant time in familiarising myself with a tool </a:t>
            </a:r>
            <a:r>
              <a:rPr lang="en-GB" sz="1800" dirty="0"/>
              <a:t>when the </a:t>
            </a:r>
            <a:r>
              <a:rPr lang="en-GB" sz="1800" b="1" dirty="0">
                <a:solidFill>
                  <a:schemeClr val="accent2">
                    <a:lumMod val="50000"/>
                  </a:schemeClr>
                </a:solidFill>
              </a:rPr>
              <a:t>TMA was sufficiently simply to mark.</a:t>
            </a:r>
            <a:endParaRPr lang="en-GB" sz="1800" dirty="0">
              <a:solidFill>
                <a:schemeClr val="accent2">
                  <a:lumMod val="50000"/>
                </a:schemeClr>
              </a:solidFill>
            </a:endParaRPr>
          </a:p>
          <a:p>
            <a:pPr marL="171450" lvl="0" indent="-171450">
              <a:buFont typeface="Arial" panose="020B0604020202020204" pitchFamily="34" charset="0"/>
              <a:buChar char="•"/>
            </a:pPr>
            <a:r>
              <a:rPr lang="en-GB" sz="1800" b="1" dirty="0" smtClean="0">
                <a:solidFill>
                  <a:schemeClr val="accent2">
                    <a:lumMod val="50000"/>
                  </a:schemeClr>
                </a:solidFill>
              </a:rPr>
              <a:t>I </a:t>
            </a:r>
            <a:r>
              <a:rPr lang="en-GB" sz="1800" b="1" dirty="0">
                <a:solidFill>
                  <a:schemeClr val="accent2">
                    <a:lumMod val="50000"/>
                  </a:schemeClr>
                </a:solidFill>
              </a:rPr>
              <a:t>can usually find errors by eye.</a:t>
            </a:r>
          </a:p>
          <a:p>
            <a:pPr marL="171450" lvl="0" indent="-171450">
              <a:buFont typeface="Arial" panose="020B0604020202020204" pitchFamily="34" charset="0"/>
              <a:buChar char="•"/>
            </a:pPr>
            <a:r>
              <a:rPr lang="en-GB" sz="1800" i="1" dirty="0" smtClean="0"/>
              <a:t>Its </a:t>
            </a:r>
            <a:r>
              <a:rPr lang="en-GB" sz="1800" i="1" dirty="0"/>
              <a:t>purpose has not been explained to me.</a:t>
            </a:r>
            <a:r>
              <a:rPr lang="en-GB" sz="1800" dirty="0"/>
              <a:t> </a:t>
            </a:r>
            <a:r>
              <a:rPr lang="en-GB" sz="1800" b="1" dirty="0">
                <a:solidFill>
                  <a:schemeClr val="accent2">
                    <a:lumMod val="50000"/>
                  </a:schemeClr>
                </a:solidFill>
              </a:rPr>
              <a:t>At this level I can anyway spot coding errors without it</a:t>
            </a:r>
            <a:r>
              <a:rPr lang="en-GB" sz="1800" b="1" dirty="0" smtClean="0">
                <a:solidFill>
                  <a:schemeClr val="accent2">
                    <a:lumMod val="50000"/>
                  </a:schemeClr>
                </a:solidFill>
              </a:rPr>
              <a:t>.</a:t>
            </a:r>
          </a:p>
          <a:p>
            <a:pPr marL="171450" lvl="0" indent="-171450">
              <a:buFont typeface="Arial" panose="020B0604020202020204" pitchFamily="34" charset="0"/>
              <a:buChar char="•"/>
            </a:pPr>
            <a:endParaRPr lang="en-GB" sz="1800" b="1" dirty="0" smtClean="0">
              <a:solidFill>
                <a:schemeClr val="accent2">
                  <a:lumMod val="50000"/>
                </a:schemeClr>
              </a:solidFill>
            </a:endParaRPr>
          </a:p>
          <a:p>
            <a:pPr marL="171450" indent="-171450">
              <a:buFont typeface="Arial" panose="020B0604020202020204" pitchFamily="34" charset="0"/>
              <a:buChar char="•"/>
            </a:pPr>
            <a:r>
              <a:rPr lang="en-GB" sz="1800" i="1" dirty="0"/>
              <a:t>Did not know about it</a:t>
            </a:r>
            <a:r>
              <a:rPr lang="en-GB" sz="1800" i="1" dirty="0" smtClean="0"/>
              <a:t>.</a:t>
            </a:r>
          </a:p>
          <a:p>
            <a:pPr marL="171450" indent="-171450">
              <a:buFont typeface="Arial" panose="020B0604020202020204" pitchFamily="34" charset="0"/>
              <a:buChar char="•"/>
            </a:pPr>
            <a:r>
              <a:rPr lang="en-GB" sz="1800" i="1" dirty="0"/>
              <a:t>Despite reading the tutor forums and viewing the marking guidelines I did not discover this tool until after marking TMA 01</a:t>
            </a:r>
          </a:p>
          <a:p>
            <a:pPr marL="171450" indent="-171450">
              <a:buFont typeface="Arial" panose="020B0604020202020204" pitchFamily="34" charset="0"/>
              <a:buChar char="•"/>
            </a:pPr>
            <a:r>
              <a:rPr lang="en-GB" sz="1800" i="1" dirty="0"/>
              <a:t>Wasn't aware of its </a:t>
            </a:r>
            <a:r>
              <a:rPr lang="en-GB" sz="1800" i="1" dirty="0" smtClean="0"/>
              <a:t>existence</a:t>
            </a:r>
            <a:endParaRPr lang="en-GB" sz="1800" i="1" dirty="0"/>
          </a:p>
          <a:p>
            <a:pPr marL="171450" indent="-171450">
              <a:buFont typeface="Arial" panose="020B0604020202020204" pitchFamily="34" charset="0"/>
              <a:buChar char="•"/>
            </a:pPr>
            <a:endParaRPr lang="en-GB" sz="1800" dirty="0"/>
          </a:p>
          <a:p>
            <a:pPr marL="171450" lvl="0" indent="-171450">
              <a:buFont typeface="Arial" panose="020B0604020202020204" pitchFamily="34" charset="0"/>
              <a:buChar char="•"/>
            </a:pPr>
            <a:endParaRPr lang="en-GB" sz="1800" b="1" dirty="0">
              <a:solidFill>
                <a:schemeClr val="accent2">
                  <a:lumMod val="50000"/>
                </a:schemeClr>
              </a:solidFill>
            </a:endParaRPr>
          </a:p>
          <a:p>
            <a:endParaRPr lang="en-GB" dirty="0"/>
          </a:p>
        </p:txBody>
      </p:sp>
    </p:spTree>
    <p:extLst>
      <p:ext uri="{BB962C8B-B14F-4D97-AF65-F5344CB8AC3E}">
        <p14:creationId xmlns:p14="http://schemas.microsoft.com/office/powerpoint/2010/main" val="235990807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431999" y="180109"/>
            <a:ext cx="7271127" cy="576283"/>
          </a:xfrm>
        </p:spPr>
        <p:txBody>
          <a:bodyPr/>
          <a:lstStyle/>
          <a:p>
            <a:r>
              <a:rPr lang="en-GB" dirty="0" smtClean="0"/>
              <a:t>Feedback</a:t>
            </a:r>
            <a:endParaRPr lang="en-GB" dirty="0"/>
          </a:p>
        </p:txBody>
      </p:sp>
      <p:sp>
        <p:nvSpPr>
          <p:cNvPr id="4" name="Content Placeholder 3"/>
          <p:cNvSpPr>
            <a:spLocks noGrp="1"/>
          </p:cNvSpPr>
          <p:nvPr>
            <p:ph idx="1"/>
          </p:nvPr>
        </p:nvSpPr>
        <p:spPr/>
        <p:txBody>
          <a:bodyPr/>
          <a:lstStyle/>
          <a:p>
            <a:pPr marL="285750" indent="-285750">
              <a:buFont typeface="Arial" panose="020B0604020202020204" pitchFamily="34" charset="0"/>
              <a:buChar char="•"/>
            </a:pPr>
            <a:r>
              <a:rPr lang="en-GB" sz="1800" dirty="0" smtClean="0"/>
              <a:t>1/8 tutors would not be likely to recommend the tool to other tutors</a:t>
            </a:r>
          </a:p>
          <a:p>
            <a:pPr marL="742939" lvl="1" indent="-285750">
              <a:buFont typeface="Arial" panose="020B0604020202020204" pitchFamily="34" charset="0"/>
              <a:buChar char="•"/>
            </a:pPr>
            <a:r>
              <a:rPr lang="en-GB" sz="1800" dirty="0" smtClean="0"/>
              <a:t>Reported reason: </a:t>
            </a:r>
            <a:r>
              <a:rPr lang="en-GB" sz="1800" u="sng" dirty="0" smtClean="0"/>
              <a:t>it slowed down marking</a:t>
            </a:r>
            <a:endParaRPr lang="en-GB" sz="1800" u="sng" dirty="0"/>
          </a:p>
          <a:p>
            <a:pPr marL="285750" indent="-285750">
              <a:buFont typeface="Arial" panose="020B0604020202020204" pitchFamily="34" charset="0"/>
              <a:buChar char="•"/>
            </a:pPr>
            <a:r>
              <a:rPr lang="en-GB" sz="1800" dirty="0" smtClean="0"/>
              <a:t>Most tutors very positive about the tool, particularly those interviewed.</a:t>
            </a:r>
            <a:endParaRPr lang="en-GB" sz="1800" dirty="0"/>
          </a:p>
        </p:txBody>
      </p:sp>
      <p:pic>
        <p:nvPicPr>
          <p:cNvPr id="5" name="Picture 4"/>
          <p:cNvPicPr/>
          <p:nvPr/>
        </p:nvPicPr>
        <p:blipFill>
          <a:blip r:embed="rId3"/>
          <a:stretch>
            <a:fillRect/>
          </a:stretch>
        </p:blipFill>
        <p:spPr>
          <a:xfrm>
            <a:off x="431999" y="2213010"/>
            <a:ext cx="7993199" cy="3089564"/>
          </a:xfrm>
          <a:prstGeom prst="rect">
            <a:avLst/>
          </a:prstGeom>
        </p:spPr>
      </p:pic>
    </p:spTree>
    <p:extLst>
      <p:ext uri="{BB962C8B-B14F-4D97-AF65-F5344CB8AC3E}">
        <p14:creationId xmlns:p14="http://schemas.microsoft.com/office/powerpoint/2010/main" val="320981308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432000" y="180109"/>
            <a:ext cx="7374906" cy="576283"/>
          </a:xfrm>
        </p:spPr>
        <p:txBody>
          <a:bodyPr/>
          <a:lstStyle/>
          <a:p>
            <a:r>
              <a:rPr lang="en-GB" dirty="0" smtClean="0"/>
              <a:t>Does the tool help find errors? Survey results</a:t>
            </a:r>
            <a:endParaRPr lang="en-GB" dirty="0"/>
          </a:p>
        </p:txBody>
      </p:sp>
      <p:pic>
        <p:nvPicPr>
          <p:cNvPr id="5" name="Content Placeholder 4"/>
          <p:cNvPicPr>
            <a:picLocks noGrp="1"/>
          </p:cNvPicPr>
          <p:nvPr>
            <p:ph idx="1"/>
          </p:nvPr>
        </p:nvPicPr>
        <p:blipFill>
          <a:blip r:embed="rId3"/>
          <a:stretch>
            <a:fillRect/>
          </a:stretch>
        </p:blipFill>
        <p:spPr>
          <a:xfrm>
            <a:off x="305810" y="1441447"/>
            <a:ext cx="8262937" cy="1833713"/>
          </a:xfrm>
          <a:prstGeom prst="rect">
            <a:avLst/>
          </a:prstGeom>
        </p:spPr>
      </p:pic>
      <p:sp>
        <p:nvSpPr>
          <p:cNvPr id="6" name="TextBox 5"/>
          <p:cNvSpPr txBox="1"/>
          <p:nvPr/>
        </p:nvSpPr>
        <p:spPr>
          <a:xfrm>
            <a:off x="748145" y="3435927"/>
            <a:ext cx="7523019" cy="923330"/>
          </a:xfrm>
          <a:prstGeom prst="rect">
            <a:avLst/>
          </a:prstGeom>
          <a:noFill/>
        </p:spPr>
        <p:txBody>
          <a:bodyPr wrap="square" rtlCol="0">
            <a:spAutoFit/>
          </a:bodyPr>
          <a:lstStyle/>
          <a:p>
            <a:r>
              <a:rPr lang="en-GB" dirty="0" smtClean="0"/>
              <a:t>Ideally I’d have done a test where tutors record the errors they observed and compare that with the tool’s output</a:t>
            </a:r>
          </a:p>
          <a:p>
            <a:endParaRPr lang="en-GB" dirty="0"/>
          </a:p>
        </p:txBody>
      </p:sp>
    </p:spTree>
    <p:extLst>
      <p:ext uri="{BB962C8B-B14F-4D97-AF65-F5344CB8AC3E}">
        <p14:creationId xmlns:p14="http://schemas.microsoft.com/office/powerpoint/2010/main" val="348981556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432000" y="193965"/>
            <a:ext cx="7374906" cy="562428"/>
          </a:xfrm>
        </p:spPr>
        <p:txBody>
          <a:bodyPr/>
          <a:lstStyle/>
          <a:p>
            <a:r>
              <a:rPr lang="en-GB" dirty="0" smtClean="0"/>
              <a:t>What interviewees said</a:t>
            </a:r>
            <a:endParaRPr lang="en-GB" dirty="0"/>
          </a:p>
        </p:txBody>
      </p:sp>
      <p:sp>
        <p:nvSpPr>
          <p:cNvPr id="4" name="Content Placeholder 3"/>
          <p:cNvSpPr>
            <a:spLocks noGrp="1"/>
          </p:cNvSpPr>
          <p:nvPr>
            <p:ph idx="1"/>
          </p:nvPr>
        </p:nvSpPr>
        <p:spPr/>
        <p:txBody>
          <a:bodyPr/>
          <a:lstStyle/>
          <a:p>
            <a:pPr marL="285750" indent="-285750">
              <a:buFont typeface="Arial" panose="020B0604020202020204" pitchFamily="34" charset="0"/>
              <a:buChar char="•"/>
            </a:pPr>
            <a:r>
              <a:rPr lang="en-GB" sz="2400" dirty="0" smtClean="0"/>
              <a:t>There were </a:t>
            </a:r>
            <a:r>
              <a:rPr lang="en-GB" sz="2400" dirty="0"/>
              <a:t>errors I hadn’t spotted, which was </a:t>
            </a:r>
            <a:r>
              <a:rPr lang="en-GB" sz="2400" dirty="0" smtClean="0"/>
              <a:t>embarrassing</a:t>
            </a:r>
            <a:endParaRPr lang="en-GB" sz="2400" dirty="0"/>
          </a:p>
          <a:p>
            <a:pPr marL="285750" indent="-285750">
              <a:buFont typeface="Arial" panose="020B0604020202020204" pitchFamily="34" charset="0"/>
              <a:buChar char="•"/>
            </a:pPr>
            <a:r>
              <a:rPr lang="en-GB" sz="2400" dirty="0" smtClean="0"/>
              <a:t>That’s </a:t>
            </a:r>
            <a:r>
              <a:rPr lang="en-GB" sz="2400" dirty="0"/>
              <a:t>what computers are useful for as far as I’m </a:t>
            </a:r>
            <a:r>
              <a:rPr lang="en-GB" sz="2400" dirty="0" smtClean="0"/>
              <a:t>concerned.</a:t>
            </a:r>
            <a:endParaRPr lang="en-GB" sz="2400" dirty="0"/>
          </a:p>
          <a:p>
            <a:pPr marL="285750" indent="-285750">
              <a:buFont typeface="Arial" panose="020B0604020202020204" pitchFamily="34" charset="0"/>
              <a:buChar char="•"/>
            </a:pPr>
            <a:r>
              <a:rPr lang="en-GB" sz="2400" dirty="0"/>
              <a:t>I would have liked to say to you that I’d spotted all those errors anyway, but I would be lying. </a:t>
            </a:r>
            <a:endParaRPr lang="en-GB" sz="2400" dirty="0" smtClean="0"/>
          </a:p>
          <a:p>
            <a:pPr marL="285750" indent="-285750">
              <a:buFont typeface="Arial" panose="020B0604020202020204" pitchFamily="34" charset="0"/>
              <a:buChar char="•"/>
            </a:pPr>
            <a:r>
              <a:rPr lang="en-GB" sz="2400" dirty="0" smtClean="0"/>
              <a:t>When I </a:t>
            </a:r>
            <a:r>
              <a:rPr lang="en-GB" sz="2400" dirty="0"/>
              <a:t>initially looked at the code I couldn’t see </a:t>
            </a:r>
            <a:r>
              <a:rPr lang="en-GB" sz="2400" dirty="0" smtClean="0"/>
              <a:t>why [the tool flagged an error], </a:t>
            </a:r>
            <a:r>
              <a:rPr lang="en-GB" sz="2400" dirty="0"/>
              <a:t>but then when I looked a little closer you found there was an </a:t>
            </a:r>
            <a:r>
              <a:rPr lang="en-GB" sz="2400" dirty="0" smtClean="0"/>
              <a:t>issue</a:t>
            </a:r>
            <a:endParaRPr lang="en-GB" sz="2400" dirty="0"/>
          </a:p>
          <a:p>
            <a:pPr marL="285750" indent="-285750">
              <a:buFont typeface="Arial" panose="020B0604020202020204" pitchFamily="34" charset="0"/>
              <a:buChar char="•"/>
            </a:pPr>
            <a:r>
              <a:rPr lang="en-GB" sz="2400" b="1" dirty="0" smtClean="0"/>
              <a:t>If </a:t>
            </a:r>
            <a:r>
              <a:rPr lang="en-GB" sz="2400" b="1" dirty="0"/>
              <a:t>you’d asked me previously do you ever miss things I’d have gone ‘of course not’</a:t>
            </a:r>
          </a:p>
          <a:p>
            <a:endParaRPr lang="en-GB" dirty="0"/>
          </a:p>
        </p:txBody>
      </p:sp>
    </p:spTree>
    <p:extLst>
      <p:ext uri="{BB962C8B-B14F-4D97-AF65-F5344CB8AC3E}">
        <p14:creationId xmlns:p14="http://schemas.microsoft.com/office/powerpoint/2010/main" val="13903089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175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000"/>
                                        <p:tgtEl>
                                          <p:spTgt spid="4">
                                            <p:txEl>
                                              <p:pRg st="0" end="0"/>
                                            </p:txEl>
                                          </p:spTgt>
                                        </p:tgtEl>
                                      </p:cBhvr>
                                    </p:animEffect>
                                    <p:anim calcmode="lin" valueType="num">
                                      <p:cBhvr>
                                        <p:cTn id="8"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2750"/>
                            </p:stCondLst>
                            <p:childTnLst>
                              <p:par>
                                <p:cTn id="11" presetID="42" presetClass="entr" presetSubtype="0" fill="hold" nodeType="afterEffect">
                                  <p:stCondLst>
                                    <p:cond delay="1250"/>
                                  </p:stCondLst>
                                  <p:childTnLst>
                                    <p:set>
                                      <p:cBhvr>
                                        <p:cTn id="12" dur="1" fill="hold">
                                          <p:stCondLst>
                                            <p:cond delay="0"/>
                                          </p:stCondLst>
                                        </p:cTn>
                                        <p:tgtEl>
                                          <p:spTgt spid="4">
                                            <p:txEl>
                                              <p:pRg st="1" end="1"/>
                                            </p:txEl>
                                          </p:spTgt>
                                        </p:tgtEl>
                                        <p:attrNameLst>
                                          <p:attrName>style.visibility</p:attrName>
                                        </p:attrNameLst>
                                      </p:cBhvr>
                                      <p:to>
                                        <p:strVal val="visible"/>
                                      </p:to>
                                    </p:set>
                                    <p:animEffect transition="in" filter="fade">
                                      <p:cBhvr>
                                        <p:cTn id="13" dur="2250"/>
                                        <p:tgtEl>
                                          <p:spTgt spid="4">
                                            <p:txEl>
                                              <p:pRg st="1" end="1"/>
                                            </p:txEl>
                                          </p:spTgt>
                                        </p:tgtEl>
                                      </p:cBhvr>
                                    </p:animEffect>
                                    <p:anim calcmode="lin" valueType="num">
                                      <p:cBhvr>
                                        <p:cTn id="14" dur="225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15" dur="225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par>
                          <p:cTn id="16" fill="hold">
                            <p:stCondLst>
                              <p:cond delay="6250"/>
                            </p:stCondLst>
                            <p:childTnLst>
                              <p:par>
                                <p:cTn id="17" presetID="42" presetClass="entr" presetSubtype="0" fill="hold" nodeType="afterEffect">
                                  <p:stCondLst>
                                    <p:cond delay="2000"/>
                                  </p:stCondLst>
                                  <p:childTnLst>
                                    <p:set>
                                      <p:cBhvr>
                                        <p:cTn id="18" dur="1" fill="hold">
                                          <p:stCondLst>
                                            <p:cond delay="0"/>
                                          </p:stCondLst>
                                        </p:cTn>
                                        <p:tgtEl>
                                          <p:spTgt spid="4">
                                            <p:txEl>
                                              <p:pRg st="2" end="2"/>
                                            </p:txEl>
                                          </p:spTgt>
                                        </p:tgtEl>
                                        <p:attrNameLst>
                                          <p:attrName>style.visibility</p:attrName>
                                        </p:attrNameLst>
                                      </p:cBhvr>
                                      <p:to>
                                        <p:strVal val="visible"/>
                                      </p:to>
                                    </p:set>
                                    <p:animEffect transition="in" filter="fade">
                                      <p:cBhvr>
                                        <p:cTn id="19" dur="2250"/>
                                        <p:tgtEl>
                                          <p:spTgt spid="4">
                                            <p:txEl>
                                              <p:pRg st="2" end="2"/>
                                            </p:txEl>
                                          </p:spTgt>
                                        </p:tgtEl>
                                      </p:cBhvr>
                                    </p:animEffect>
                                    <p:anim calcmode="lin" valueType="num">
                                      <p:cBhvr>
                                        <p:cTn id="20" dur="225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21" dur="225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par>
                          <p:cTn id="22" fill="hold">
                            <p:stCondLst>
                              <p:cond delay="10500"/>
                            </p:stCondLst>
                            <p:childTnLst>
                              <p:par>
                                <p:cTn id="23" presetID="42" presetClass="entr" presetSubtype="0" fill="hold" nodeType="afterEffect">
                                  <p:stCondLst>
                                    <p:cond delay="2000"/>
                                  </p:stCondLst>
                                  <p:childTnLst>
                                    <p:set>
                                      <p:cBhvr>
                                        <p:cTn id="24" dur="1" fill="hold">
                                          <p:stCondLst>
                                            <p:cond delay="0"/>
                                          </p:stCondLst>
                                        </p:cTn>
                                        <p:tgtEl>
                                          <p:spTgt spid="4">
                                            <p:txEl>
                                              <p:pRg st="3" end="3"/>
                                            </p:txEl>
                                          </p:spTgt>
                                        </p:tgtEl>
                                        <p:attrNameLst>
                                          <p:attrName>style.visibility</p:attrName>
                                        </p:attrNameLst>
                                      </p:cBhvr>
                                      <p:to>
                                        <p:strVal val="visible"/>
                                      </p:to>
                                    </p:set>
                                    <p:animEffect transition="in" filter="fade">
                                      <p:cBhvr>
                                        <p:cTn id="25" dur="2250"/>
                                        <p:tgtEl>
                                          <p:spTgt spid="4">
                                            <p:txEl>
                                              <p:pRg st="3" end="3"/>
                                            </p:txEl>
                                          </p:spTgt>
                                        </p:tgtEl>
                                      </p:cBhvr>
                                    </p:animEffect>
                                    <p:anim calcmode="lin" valueType="num">
                                      <p:cBhvr>
                                        <p:cTn id="26" dur="2250" fill="hold"/>
                                        <p:tgtEl>
                                          <p:spTgt spid="4">
                                            <p:txEl>
                                              <p:pRg st="3" end="3"/>
                                            </p:txEl>
                                          </p:spTgt>
                                        </p:tgtEl>
                                        <p:attrNameLst>
                                          <p:attrName>ppt_x</p:attrName>
                                        </p:attrNameLst>
                                      </p:cBhvr>
                                      <p:tavLst>
                                        <p:tav tm="0">
                                          <p:val>
                                            <p:strVal val="#ppt_x"/>
                                          </p:val>
                                        </p:tav>
                                        <p:tav tm="100000">
                                          <p:val>
                                            <p:strVal val="#ppt_x"/>
                                          </p:val>
                                        </p:tav>
                                      </p:tavLst>
                                    </p:anim>
                                    <p:anim calcmode="lin" valueType="num">
                                      <p:cBhvr>
                                        <p:cTn id="27" dur="2250" fill="hold"/>
                                        <p:tgtEl>
                                          <p:spTgt spid="4">
                                            <p:txEl>
                                              <p:pRg st="3" end="3"/>
                                            </p:txEl>
                                          </p:spTgt>
                                        </p:tgtEl>
                                        <p:attrNameLst>
                                          <p:attrName>ppt_y</p:attrName>
                                        </p:attrNameLst>
                                      </p:cBhvr>
                                      <p:tavLst>
                                        <p:tav tm="0">
                                          <p:val>
                                            <p:strVal val="#ppt_y+.1"/>
                                          </p:val>
                                        </p:tav>
                                        <p:tav tm="100000">
                                          <p:val>
                                            <p:strVal val="#ppt_y"/>
                                          </p:val>
                                        </p:tav>
                                      </p:tavLst>
                                    </p:anim>
                                  </p:childTnLst>
                                </p:cTn>
                              </p:par>
                            </p:childTnLst>
                          </p:cTn>
                        </p:par>
                        <p:par>
                          <p:cTn id="28" fill="hold">
                            <p:stCondLst>
                              <p:cond delay="14750"/>
                            </p:stCondLst>
                            <p:childTnLst>
                              <p:par>
                                <p:cTn id="29" presetID="42" presetClass="entr" presetSubtype="0" fill="hold" nodeType="afterEffect">
                                  <p:stCondLst>
                                    <p:cond delay="0"/>
                                  </p:stCondLst>
                                  <p:childTnLst>
                                    <p:set>
                                      <p:cBhvr>
                                        <p:cTn id="30" dur="1" fill="hold">
                                          <p:stCondLst>
                                            <p:cond delay="0"/>
                                          </p:stCondLst>
                                        </p:cTn>
                                        <p:tgtEl>
                                          <p:spTgt spid="4">
                                            <p:txEl>
                                              <p:pRg st="4" end="4"/>
                                            </p:txEl>
                                          </p:spTgt>
                                        </p:tgtEl>
                                        <p:attrNameLst>
                                          <p:attrName>style.visibility</p:attrName>
                                        </p:attrNameLst>
                                      </p:cBhvr>
                                      <p:to>
                                        <p:strVal val="visible"/>
                                      </p:to>
                                    </p:set>
                                    <p:animEffect transition="in" filter="fade">
                                      <p:cBhvr>
                                        <p:cTn id="31" dur="2250"/>
                                        <p:tgtEl>
                                          <p:spTgt spid="4">
                                            <p:txEl>
                                              <p:pRg st="4" end="4"/>
                                            </p:txEl>
                                          </p:spTgt>
                                        </p:tgtEl>
                                      </p:cBhvr>
                                    </p:animEffect>
                                    <p:anim calcmode="lin" valueType="num">
                                      <p:cBhvr>
                                        <p:cTn id="32" dur="2250" fill="hold"/>
                                        <p:tgtEl>
                                          <p:spTgt spid="4">
                                            <p:txEl>
                                              <p:pRg st="4" end="4"/>
                                            </p:txEl>
                                          </p:spTgt>
                                        </p:tgtEl>
                                        <p:attrNameLst>
                                          <p:attrName>ppt_x</p:attrName>
                                        </p:attrNameLst>
                                      </p:cBhvr>
                                      <p:tavLst>
                                        <p:tav tm="0">
                                          <p:val>
                                            <p:strVal val="#ppt_x"/>
                                          </p:val>
                                        </p:tav>
                                        <p:tav tm="100000">
                                          <p:val>
                                            <p:strVal val="#ppt_x"/>
                                          </p:val>
                                        </p:tav>
                                      </p:tavLst>
                                    </p:anim>
                                    <p:anim calcmode="lin" valueType="num">
                                      <p:cBhvr>
                                        <p:cTn id="33" dur="2250" fill="hold"/>
                                        <p:tgtEl>
                                          <p:spTgt spid="4">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15"/>
          </p:nvPr>
        </p:nvSpPr>
        <p:spPr>
          <a:xfrm>
            <a:off x="388801" y="1013442"/>
            <a:ext cx="7713207" cy="5483052"/>
          </a:xfrm>
        </p:spPr>
        <p:txBody>
          <a:bodyPr/>
          <a:lstStyle/>
          <a:p>
            <a:pPr hangingPunct="0"/>
            <a:r>
              <a:rPr lang="en-GB" sz="1600" dirty="0" smtClean="0"/>
              <a:t>In the</a:t>
            </a:r>
            <a:r>
              <a:rPr lang="en-GB" sz="1600" dirty="0"/>
              <a:t> </a:t>
            </a:r>
            <a:r>
              <a:rPr lang="en-GB" sz="1600" dirty="0">
                <a:latin typeface="Courier New" panose="02070309020205020404" pitchFamily="49" charset="0"/>
                <a:cs typeface="Courier New" panose="02070309020205020404" pitchFamily="49" charset="0"/>
              </a:rPr>
              <a:t>public</a:t>
            </a:r>
            <a:r>
              <a:rPr lang="en-GB" sz="1600" dirty="0" smtClean="0"/>
              <a:t> </a:t>
            </a:r>
            <a:r>
              <a:rPr lang="en-GB" sz="1600" dirty="0"/>
              <a:t>class </a:t>
            </a:r>
            <a:r>
              <a:rPr lang="en-GB" sz="1600" dirty="0">
                <a:latin typeface="Courier New" panose="02070309020205020404" pitchFamily="49" charset="0"/>
                <a:cs typeface="Courier New" panose="02070309020205020404" pitchFamily="49" charset="0"/>
              </a:rPr>
              <a:t>M250Account</a:t>
            </a:r>
            <a:r>
              <a:rPr lang="en-GB" sz="1600" dirty="0"/>
              <a:t>:</a:t>
            </a:r>
          </a:p>
          <a:p>
            <a:pPr marL="400050" indent="-400050" hangingPunct="0">
              <a:buFont typeface="+mj-lt"/>
              <a:buAutoNum type="romanLcPeriod"/>
            </a:pPr>
            <a:r>
              <a:rPr lang="en-GB" sz="1600" dirty="0" smtClean="0"/>
              <a:t>Declare </a:t>
            </a:r>
            <a:r>
              <a:rPr lang="en-GB" sz="1600" dirty="0"/>
              <a:t>a </a:t>
            </a:r>
            <a:r>
              <a:rPr lang="en-GB" sz="1600" dirty="0">
                <a:latin typeface="Courier New" panose="02070309020205020404" pitchFamily="49" charset="0"/>
                <a:cs typeface="Courier New" panose="02070309020205020404" pitchFamily="49" charset="0"/>
              </a:rPr>
              <a:t>private</a:t>
            </a:r>
            <a:r>
              <a:rPr lang="en-GB" sz="1600" dirty="0"/>
              <a:t> instance variable of type </a:t>
            </a:r>
            <a:r>
              <a:rPr lang="en-GB" sz="1600" dirty="0">
                <a:latin typeface="Courier New" panose="02070309020205020404" pitchFamily="49" charset="0"/>
                <a:cs typeface="Courier New" panose="02070309020205020404" pitchFamily="49" charset="0"/>
              </a:rPr>
              <a:t>String</a:t>
            </a:r>
            <a:r>
              <a:rPr lang="en-GB" sz="1600" dirty="0"/>
              <a:t> called </a:t>
            </a:r>
            <a:r>
              <a:rPr lang="en-GB" sz="1600" dirty="0" err="1">
                <a:latin typeface="Courier New" panose="02070309020205020404" pitchFamily="49" charset="0"/>
                <a:cs typeface="Courier New" panose="02070309020205020404" pitchFamily="49" charset="0"/>
              </a:rPr>
              <a:t>accountNum</a:t>
            </a:r>
            <a:r>
              <a:rPr lang="en-GB" sz="1600" dirty="0"/>
              <a:t>.	</a:t>
            </a:r>
          </a:p>
          <a:p>
            <a:pPr marL="400050" indent="-400050" hangingPunct="0">
              <a:buFont typeface="+mj-lt"/>
              <a:buAutoNum type="romanLcPeriod"/>
            </a:pPr>
            <a:r>
              <a:rPr lang="en-GB" sz="1600" dirty="0" smtClean="0"/>
              <a:t>Edit </a:t>
            </a:r>
            <a:r>
              <a:rPr lang="en-GB" sz="1600" dirty="0"/>
              <a:t>the constructor for </a:t>
            </a:r>
            <a:r>
              <a:rPr lang="en-GB" sz="1600" dirty="0">
                <a:latin typeface="Courier New" panose="02070309020205020404" pitchFamily="49" charset="0"/>
                <a:cs typeface="Courier New" panose="02070309020205020404" pitchFamily="49" charset="0"/>
              </a:rPr>
              <a:t>M250Account</a:t>
            </a:r>
            <a:r>
              <a:rPr lang="en-GB" sz="1600" dirty="0"/>
              <a:t> so that it initialises the </a:t>
            </a:r>
            <a:r>
              <a:rPr lang="en-GB" sz="1600" dirty="0" err="1">
                <a:latin typeface="Courier New" panose="02070309020205020404" pitchFamily="49" charset="0"/>
                <a:cs typeface="Courier New" panose="02070309020205020404" pitchFamily="49" charset="0"/>
              </a:rPr>
              <a:t>accountNum</a:t>
            </a:r>
            <a:r>
              <a:rPr lang="en-GB" sz="1600" dirty="0"/>
              <a:t> instance variable to the account number "</a:t>
            </a:r>
            <a:r>
              <a:rPr lang="en-GB" sz="1600" dirty="0">
                <a:latin typeface="Courier New" panose="02070309020205020404" pitchFamily="49" charset="0"/>
                <a:cs typeface="Courier New" panose="02070309020205020404" pitchFamily="49" charset="0"/>
              </a:rPr>
              <a:t>X00000</a:t>
            </a:r>
            <a:r>
              <a:rPr lang="en-GB" sz="1600" dirty="0"/>
              <a:t>".</a:t>
            </a:r>
          </a:p>
          <a:p>
            <a:pPr marL="400050" indent="-400050" hangingPunct="0">
              <a:buFont typeface="+mj-lt"/>
              <a:buAutoNum type="romanLcPeriod"/>
            </a:pPr>
            <a:r>
              <a:rPr lang="en-GB" sz="1600" dirty="0" smtClean="0"/>
              <a:t>Write </a:t>
            </a:r>
            <a:r>
              <a:rPr lang="en-GB" sz="1600" dirty="0"/>
              <a:t>a getter method for the </a:t>
            </a:r>
            <a:r>
              <a:rPr lang="en-GB" sz="1600" dirty="0" err="1">
                <a:latin typeface="Courier New" panose="02070309020205020404" pitchFamily="49" charset="0"/>
                <a:cs typeface="Courier New" panose="02070309020205020404" pitchFamily="49" charset="0"/>
              </a:rPr>
              <a:t>accountNum</a:t>
            </a:r>
            <a:r>
              <a:rPr lang="en-GB" sz="1600" dirty="0"/>
              <a:t> instance variable</a:t>
            </a:r>
            <a:r>
              <a:rPr lang="en-GB" sz="1600" dirty="0" smtClean="0"/>
              <a:t>.</a:t>
            </a:r>
          </a:p>
          <a:p>
            <a:pPr marL="400050" indent="-400050" hangingPunct="0">
              <a:buFont typeface="+mj-lt"/>
              <a:buAutoNum type="romanLcPeriod"/>
            </a:pPr>
            <a:r>
              <a:rPr lang="en-GB" sz="1600" dirty="0" smtClean="0"/>
              <a:t>A </a:t>
            </a:r>
            <a:r>
              <a:rPr lang="en-GB" sz="1600" dirty="0"/>
              <a:t>valid account number must have a length of 6 characters. Write a </a:t>
            </a:r>
            <a:r>
              <a:rPr lang="en-GB" sz="1600" dirty="0">
                <a:latin typeface="Courier New" panose="02070309020205020404" pitchFamily="49" charset="0"/>
                <a:cs typeface="Courier New" panose="02070309020205020404" pitchFamily="49" charset="0"/>
              </a:rPr>
              <a:t>public</a:t>
            </a:r>
            <a:r>
              <a:rPr lang="en-GB" sz="1600" dirty="0"/>
              <a:t> method </a:t>
            </a:r>
            <a:r>
              <a:rPr lang="en-GB" sz="1600" dirty="0" err="1">
                <a:latin typeface="Courier New" panose="02070309020205020404" pitchFamily="49" charset="0"/>
                <a:cs typeface="Courier New" panose="02070309020205020404" pitchFamily="49" charset="0"/>
              </a:rPr>
              <a:t>isValidLength</a:t>
            </a:r>
            <a:r>
              <a:rPr lang="en-GB" sz="1600" dirty="0">
                <a:latin typeface="Courier New" panose="02070309020205020404" pitchFamily="49" charset="0"/>
                <a:cs typeface="Courier New" panose="02070309020205020404" pitchFamily="49" charset="0"/>
              </a:rPr>
              <a:t>(String s) </a:t>
            </a:r>
            <a:r>
              <a:rPr lang="en-GB" sz="1600" dirty="0"/>
              <a:t>that returns </a:t>
            </a:r>
            <a:r>
              <a:rPr lang="en-GB" sz="1600" dirty="0">
                <a:latin typeface="Courier New" panose="02070309020205020404" pitchFamily="49" charset="0"/>
                <a:cs typeface="Courier New" panose="02070309020205020404" pitchFamily="49" charset="0"/>
              </a:rPr>
              <a:t>true</a:t>
            </a:r>
            <a:r>
              <a:rPr lang="en-GB" sz="1600" dirty="0"/>
              <a:t> if </a:t>
            </a:r>
            <a:r>
              <a:rPr lang="en-GB" sz="1600" dirty="0">
                <a:latin typeface="Courier New" panose="02070309020205020404" pitchFamily="49" charset="0"/>
                <a:cs typeface="Courier New" panose="02070309020205020404" pitchFamily="49" charset="0"/>
              </a:rPr>
              <a:t>s</a:t>
            </a:r>
            <a:r>
              <a:rPr lang="en-GB" sz="1600" dirty="0"/>
              <a:t> is the correct length, and otherwise returns </a:t>
            </a:r>
            <a:r>
              <a:rPr lang="en-GB" sz="1600" dirty="0">
                <a:latin typeface="Courier New" panose="02070309020205020404" pitchFamily="49" charset="0"/>
                <a:cs typeface="Courier New" panose="02070309020205020404" pitchFamily="49" charset="0"/>
              </a:rPr>
              <a:t>false</a:t>
            </a:r>
            <a:r>
              <a:rPr lang="en-GB" sz="1600" dirty="0"/>
              <a:t>.</a:t>
            </a:r>
          </a:p>
          <a:p>
            <a:pPr marL="400050" indent="-400050" hangingPunct="0">
              <a:buFont typeface="+mj-lt"/>
              <a:buAutoNum type="romanLcPeriod"/>
            </a:pPr>
            <a:r>
              <a:rPr lang="en-GB" sz="1600" dirty="0" smtClean="0"/>
              <a:t>A </a:t>
            </a:r>
            <a:r>
              <a:rPr lang="en-GB" sz="1600" dirty="0"/>
              <a:t>valid account number must begin with a capital letter. Write a </a:t>
            </a:r>
            <a:r>
              <a:rPr lang="en-GB" sz="1600" dirty="0">
                <a:latin typeface="Courier New" panose="02070309020205020404" pitchFamily="49" charset="0"/>
                <a:cs typeface="Courier New" panose="02070309020205020404" pitchFamily="49" charset="0"/>
              </a:rPr>
              <a:t>public</a:t>
            </a:r>
            <a:r>
              <a:rPr lang="en-GB" sz="1600" dirty="0"/>
              <a:t> method </a:t>
            </a:r>
            <a:r>
              <a:rPr lang="en-GB" sz="1600" dirty="0" err="1">
                <a:latin typeface="Courier New" panose="02070309020205020404" pitchFamily="49" charset="0"/>
                <a:cs typeface="Courier New" panose="02070309020205020404" pitchFamily="49" charset="0"/>
              </a:rPr>
              <a:t>isValidStart</a:t>
            </a:r>
            <a:r>
              <a:rPr lang="en-GB" sz="1600" dirty="0">
                <a:latin typeface="Courier New" panose="02070309020205020404" pitchFamily="49" charset="0"/>
                <a:cs typeface="Courier New" panose="02070309020205020404" pitchFamily="49" charset="0"/>
              </a:rPr>
              <a:t>(String s) </a:t>
            </a:r>
            <a:r>
              <a:rPr lang="en-GB" sz="1600" dirty="0"/>
              <a:t>that returns </a:t>
            </a:r>
            <a:r>
              <a:rPr lang="en-GB" sz="1600" dirty="0">
                <a:latin typeface="Courier New" panose="02070309020205020404" pitchFamily="49" charset="0"/>
                <a:cs typeface="Courier New" panose="02070309020205020404" pitchFamily="49" charset="0"/>
              </a:rPr>
              <a:t>true</a:t>
            </a:r>
            <a:r>
              <a:rPr lang="en-GB" sz="1600" dirty="0"/>
              <a:t> if </a:t>
            </a:r>
            <a:r>
              <a:rPr lang="en-GB" sz="1600" dirty="0">
                <a:latin typeface="Courier New" panose="02070309020205020404" pitchFamily="49" charset="0"/>
                <a:cs typeface="Courier New" panose="02070309020205020404" pitchFamily="49" charset="0"/>
              </a:rPr>
              <a:t>s </a:t>
            </a:r>
            <a:r>
              <a:rPr lang="en-GB" sz="1600" dirty="0"/>
              <a:t>begins with a capital letter, and otherwise returns </a:t>
            </a:r>
            <a:r>
              <a:rPr lang="en-GB" sz="1600" dirty="0">
                <a:latin typeface="Courier New" panose="02070309020205020404" pitchFamily="49" charset="0"/>
                <a:cs typeface="Courier New" panose="02070309020205020404" pitchFamily="49" charset="0"/>
              </a:rPr>
              <a:t>false</a:t>
            </a:r>
            <a:r>
              <a:rPr lang="en-GB" sz="1600" dirty="0"/>
              <a:t>. </a:t>
            </a:r>
          </a:p>
          <a:p>
            <a:pPr marL="400050" indent="-400050" hangingPunct="0">
              <a:buFont typeface="+mj-lt"/>
              <a:buAutoNum type="romanLcPeriod"/>
            </a:pPr>
            <a:r>
              <a:rPr lang="en-GB" sz="1600" dirty="0" smtClean="0"/>
              <a:t>In </a:t>
            </a:r>
            <a:r>
              <a:rPr lang="en-GB" sz="1600" dirty="0"/>
              <a:t>a valid account number, all the characters after the first (capital) letter must be digits. Write a </a:t>
            </a:r>
            <a:r>
              <a:rPr lang="en-GB" sz="1600" dirty="0">
                <a:latin typeface="Courier New" panose="02070309020205020404" pitchFamily="49" charset="0"/>
                <a:cs typeface="Courier New" panose="02070309020205020404" pitchFamily="49" charset="0"/>
              </a:rPr>
              <a:t>public</a:t>
            </a:r>
            <a:r>
              <a:rPr lang="en-GB" sz="1600" dirty="0"/>
              <a:t> method </a:t>
            </a:r>
            <a:r>
              <a:rPr lang="en-GB" sz="1600" dirty="0" err="1">
                <a:latin typeface="Courier New" panose="02070309020205020404" pitchFamily="49" charset="0"/>
                <a:cs typeface="Courier New" panose="02070309020205020404" pitchFamily="49" charset="0"/>
              </a:rPr>
              <a:t>hasValidDigits</a:t>
            </a:r>
            <a:r>
              <a:rPr lang="en-GB" sz="1600" dirty="0">
                <a:latin typeface="Courier New" panose="02070309020205020404" pitchFamily="49" charset="0"/>
                <a:cs typeface="Courier New" panose="02070309020205020404" pitchFamily="49" charset="0"/>
              </a:rPr>
              <a:t>(String s)</a:t>
            </a:r>
            <a:r>
              <a:rPr lang="en-GB" sz="1600" dirty="0"/>
              <a:t> that tests whether </a:t>
            </a:r>
            <a:r>
              <a:rPr lang="en-GB" sz="1600" dirty="0">
                <a:latin typeface="Courier New" panose="02070309020205020404" pitchFamily="49" charset="0"/>
                <a:cs typeface="Courier New" panose="02070309020205020404" pitchFamily="49" charset="0"/>
              </a:rPr>
              <a:t>s </a:t>
            </a:r>
            <a:r>
              <a:rPr lang="en-GB" sz="1600" dirty="0"/>
              <a:t>meets this condition and returns </a:t>
            </a:r>
            <a:r>
              <a:rPr lang="en-GB" sz="1600" dirty="0">
                <a:latin typeface="Courier New" panose="02070309020205020404" pitchFamily="49" charset="0"/>
                <a:cs typeface="Courier New" panose="02070309020205020404" pitchFamily="49" charset="0"/>
              </a:rPr>
              <a:t>true</a:t>
            </a:r>
            <a:r>
              <a:rPr lang="en-GB" sz="1600" dirty="0"/>
              <a:t> or </a:t>
            </a:r>
            <a:r>
              <a:rPr lang="en-GB" sz="1600" dirty="0">
                <a:latin typeface="Courier New" panose="02070309020205020404" pitchFamily="49" charset="0"/>
                <a:cs typeface="Courier New" panose="02070309020205020404" pitchFamily="49" charset="0"/>
              </a:rPr>
              <a:t>false</a:t>
            </a:r>
            <a:r>
              <a:rPr lang="en-GB" sz="1600" dirty="0"/>
              <a:t> accordingly. </a:t>
            </a:r>
          </a:p>
          <a:p>
            <a:pPr marL="400050" indent="-400050" hangingPunct="0">
              <a:buFont typeface="+mj-lt"/>
              <a:buAutoNum type="romanLcPeriod"/>
            </a:pPr>
            <a:r>
              <a:rPr lang="en-GB" sz="1600" dirty="0" smtClean="0"/>
              <a:t>Write </a:t>
            </a:r>
            <a:r>
              <a:rPr lang="en-GB" sz="1600" dirty="0"/>
              <a:t>a </a:t>
            </a:r>
            <a:r>
              <a:rPr lang="en-GB" sz="1600" dirty="0">
                <a:latin typeface="Courier New" panose="02070309020205020404" pitchFamily="49" charset="0"/>
                <a:cs typeface="Courier New" panose="02070309020205020404" pitchFamily="49" charset="0"/>
              </a:rPr>
              <a:t>public</a:t>
            </a:r>
            <a:r>
              <a:rPr lang="en-GB" sz="1600" dirty="0"/>
              <a:t> method </a:t>
            </a:r>
            <a:r>
              <a:rPr lang="en-GB" sz="1600" dirty="0" err="1">
                <a:latin typeface="Courier New" panose="02070309020205020404" pitchFamily="49" charset="0"/>
                <a:cs typeface="Courier New" panose="02070309020205020404" pitchFamily="49" charset="0"/>
              </a:rPr>
              <a:t>isValidAccountNum</a:t>
            </a:r>
            <a:r>
              <a:rPr lang="en-GB" sz="1600" dirty="0">
                <a:latin typeface="Courier New" panose="02070309020205020404" pitchFamily="49" charset="0"/>
                <a:cs typeface="Courier New" panose="02070309020205020404" pitchFamily="49" charset="0"/>
              </a:rPr>
              <a:t>(String</a:t>
            </a:r>
            <a:r>
              <a:rPr lang="en-GB" sz="1600" dirty="0" smtClean="0"/>
              <a:t> </a:t>
            </a:r>
            <a:r>
              <a:rPr lang="en-GB" sz="1600" dirty="0">
                <a:latin typeface="Courier New" panose="02070309020205020404" pitchFamily="49" charset="0"/>
                <a:cs typeface="Courier New" panose="02070309020205020404" pitchFamily="49" charset="0"/>
              </a:rPr>
              <a:t>s)</a:t>
            </a:r>
            <a:r>
              <a:rPr lang="en-GB" sz="1600" dirty="0"/>
              <a:t> that performs the three checks above, and returns </a:t>
            </a:r>
            <a:r>
              <a:rPr lang="en-GB" sz="1600" dirty="0">
                <a:latin typeface="Courier New" panose="02070309020205020404" pitchFamily="49" charset="0"/>
                <a:cs typeface="Courier New" panose="02070309020205020404" pitchFamily="49" charset="0"/>
              </a:rPr>
              <a:t>true</a:t>
            </a:r>
            <a:r>
              <a:rPr lang="en-GB" sz="1600" dirty="0"/>
              <a:t> if the account number represented by </a:t>
            </a:r>
            <a:r>
              <a:rPr lang="en-GB" sz="1600" dirty="0">
                <a:latin typeface="Courier New" panose="02070309020205020404" pitchFamily="49" charset="0"/>
                <a:cs typeface="Courier New" panose="02070309020205020404" pitchFamily="49" charset="0"/>
              </a:rPr>
              <a:t>s</a:t>
            </a:r>
            <a:r>
              <a:rPr lang="en-GB" sz="1600" dirty="0" smtClean="0"/>
              <a:t> is </a:t>
            </a:r>
            <a:r>
              <a:rPr lang="en-GB" sz="1600" dirty="0"/>
              <a:t>valid, and otherwise returns </a:t>
            </a:r>
            <a:r>
              <a:rPr lang="en-GB" sz="1600" dirty="0">
                <a:latin typeface="Courier New" panose="02070309020205020404" pitchFamily="49" charset="0"/>
                <a:cs typeface="Courier New" panose="02070309020205020404" pitchFamily="49" charset="0"/>
              </a:rPr>
              <a:t>false</a:t>
            </a:r>
            <a:r>
              <a:rPr lang="en-GB" sz="1600" dirty="0"/>
              <a:t>.</a:t>
            </a:r>
          </a:p>
          <a:p>
            <a:pPr marL="400050" indent="-400050" hangingPunct="0">
              <a:buAutoNum type="romanLcParenBoth" startAt="3"/>
            </a:pPr>
            <a:endParaRPr lang="en-GB" sz="1400" dirty="0"/>
          </a:p>
          <a:p>
            <a:pPr hangingPunct="0"/>
            <a:r>
              <a:rPr lang="en-GB" sz="1400" dirty="0"/>
              <a:t>	</a:t>
            </a:r>
            <a:r>
              <a:rPr lang="en-GB" dirty="0"/>
              <a:t>	</a:t>
            </a:r>
          </a:p>
          <a:p>
            <a:pPr hangingPunct="0"/>
            <a:r>
              <a:rPr lang="en-GB" dirty="0"/>
              <a:t>	</a:t>
            </a:r>
          </a:p>
        </p:txBody>
      </p:sp>
      <p:sp>
        <p:nvSpPr>
          <p:cNvPr id="5" name="Title 4"/>
          <p:cNvSpPr>
            <a:spLocks noGrp="1"/>
          </p:cNvSpPr>
          <p:nvPr>
            <p:ph type="ctrTitle"/>
          </p:nvPr>
        </p:nvSpPr>
        <p:spPr>
          <a:xfrm>
            <a:off x="431999" y="213064"/>
            <a:ext cx="6528093" cy="548377"/>
          </a:xfrm>
        </p:spPr>
        <p:txBody>
          <a:bodyPr/>
          <a:lstStyle/>
          <a:p>
            <a:r>
              <a:rPr lang="en-GB" dirty="0" smtClean="0"/>
              <a:t>Part of an M250 TMA01 question, specifying Java code in English</a:t>
            </a:r>
            <a:endParaRPr lang="en-GB" dirty="0"/>
          </a:p>
        </p:txBody>
      </p:sp>
    </p:spTree>
    <p:extLst>
      <p:ext uri="{BB962C8B-B14F-4D97-AF65-F5344CB8AC3E}">
        <p14:creationId xmlns:p14="http://schemas.microsoft.com/office/powerpoint/2010/main" val="1387921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1750"/>
                                  </p:stCondLst>
                                  <p:childTnLst>
                                    <p:set>
                                      <p:cBhvr>
                                        <p:cTn id="6" dur="1" fill="hold">
                                          <p:stCondLst>
                                            <p:cond delay="0"/>
                                          </p:stCondLst>
                                        </p:cTn>
                                        <p:tgtEl>
                                          <p:spTgt spid="4">
                                            <p:txEl>
                                              <p:pRg st="1" end="1"/>
                                            </p:txEl>
                                          </p:spTgt>
                                        </p:tgtEl>
                                        <p:attrNameLst>
                                          <p:attrName>style.visibility</p:attrName>
                                        </p:attrNameLst>
                                      </p:cBhvr>
                                      <p:to>
                                        <p:strVal val="visible"/>
                                      </p:to>
                                    </p:set>
                                    <p:animEffect transition="in" filter="fade">
                                      <p:cBhvr>
                                        <p:cTn id="7" dur="2000"/>
                                        <p:tgtEl>
                                          <p:spTgt spid="4">
                                            <p:txEl>
                                              <p:pRg st="1" end="1"/>
                                            </p:txEl>
                                          </p:spTgt>
                                        </p:tgtEl>
                                      </p:cBhvr>
                                    </p:animEffect>
                                    <p:anim calcmode="lin" valueType="num">
                                      <p:cBhvr>
                                        <p:cTn id="8" dur="2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9" dur="20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par>
                          <p:cTn id="10" fill="hold">
                            <p:stCondLst>
                              <p:cond delay="3750"/>
                            </p:stCondLst>
                            <p:childTnLst>
                              <p:par>
                                <p:cTn id="11" presetID="42" presetClass="entr" presetSubtype="0" fill="hold" nodeType="afterEffect">
                                  <p:stCondLst>
                                    <p:cond delay="1750"/>
                                  </p:stCondLst>
                                  <p:childTnLst>
                                    <p:set>
                                      <p:cBhvr>
                                        <p:cTn id="12" dur="1" fill="hold">
                                          <p:stCondLst>
                                            <p:cond delay="0"/>
                                          </p:stCondLst>
                                        </p:cTn>
                                        <p:tgtEl>
                                          <p:spTgt spid="4">
                                            <p:txEl>
                                              <p:pRg st="2" end="2"/>
                                            </p:txEl>
                                          </p:spTgt>
                                        </p:tgtEl>
                                        <p:attrNameLst>
                                          <p:attrName>style.visibility</p:attrName>
                                        </p:attrNameLst>
                                      </p:cBhvr>
                                      <p:to>
                                        <p:strVal val="visible"/>
                                      </p:to>
                                    </p:set>
                                    <p:animEffect transition="in" filter="fade">
                                      <p:cBhvr>
                                        <p:cTn id="13" dur="2000"/>
                                        <p:tgtEl>
                                          <p:spTgt spid="4">
                                            <p:txEl>
                                              <p:pRg st="2" end="2"/>
                                            </p:txEl>
                                          </p:spTgt>
                                        </p:tgtEl>
                                      </p:cBhvr>
                                    </p:animEffect>
                                    <p:anim calcmode="lin" valueType="num">
                                      <p:cBhvr>
                                        <p:cTn id="14" dur="2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15" dur="20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par>
                          <p:cTn id="16" fill="hold">
                            <p:stCondLst>
                              <p:cond delay="7500"/>
                            </p:stCondLst>
                            <p:childTnLst>
                              <p:par>
                                <p:cTn id="17" presetID="42" presetClass="entr" presetSubtype="0" fill="hold" nodeType="afterEffect">
                                  <p:stCondLst>
                                    <p:cond delay="1750"/>
                                  </p:stCondLst>
                                  <p:childTnLst>
                                    <p:set>
                                      <p:cBhvr>
                                        <p:cTn id="18" dur="1" fill="hold">
                                          <p:stCondLst>
                                            <p:cond delay="0"/>
                                          </p:stCondLst>
                                        </p:cTn>
                                        <p:tgtEl>
                                          <p:spTgt spid="4">
                                            <p:txEl>
                                              <p:pRg st="3" end="3"/>
                                            </p:txEl>
                                          </p:spTgt>
                                        </p:tgtEl>
                                        <p:attrNameLst>
                                          <p:attrName>style.visibility</p:attrName>
                                        </p:attrNameLst>
                                      </p:cBhvr>
                                      <p:to>
                                        <p:strVal val="visible"/>
                                      </p:to>
                                    </p:set>
                                    <p:animEffect transition="in" filter="fade">
                                      <p:cBhvr>
                                        <p:cTn id="19" dur="2000"/>
                                        <p:tgtEl>
                                          <p:spTgt spid="4">
                                            <p:txEl>
                                              <p:pRg st="3" end="3"/>
                                            </p:txEl>
                                          </p:spTgt>
                                        </p:tgtEl>
                                      </p:cBhvr>
                                    </p:animEffect>
                                    <p:anim calcmode="lin" valueType="num">
                                      <p:cBhvr>
                                        <p:cTn id="20" dur="2000" fill="hold"/>
                                        <p:tgtEl>
                                          <p:spTgt spid="4">
                                            <p:txEl>
                                              <p:pRg st="3" end="3"/>
                                            </p:txEl>
                                          </p:spTgt>
                                        </p:tgtEl>
                                        <p:attrNameLst>
                                          <p:attrName>ppt_x</p:attrName>
                                        </p:attrNameLst>
                                      </p:cBhvr>
                                      <p:tavLst>
                                        <p:tav tm="0">
                                          <p:val>
                                            <p:strVal val="#ppt_x"/>
                                          </p:val>
                                        </p:tav>
                                        <p:tav tm="100000">
                                          <p:val>
                                            <p:strVal val="#ppt_x"/>
                                          </p:val>
                                        </p:tav>
                                      </p:tavLst>
                                    </p:anim>
                                    <p:anim calcmode="lin" valueType="num">
                                      <p:cBhvr>
                                        <p:cTn id="21" dur="2000" fill="hold"/>
                                        <p:tgtEl>
                                          <p:spTgt spid="4">
                                            <p:txEl>
                                              <p:pRg st="3" end="3"/>
                                            </p:txEl>
                                          </p:spTgt>
                                        </p:tgtEl>
                                        <p:attrNameLst>
                                          <p:attrName>ppt_y</p:attrName>
                                        </p:attrNameLst>
                                      </p:cBhvr>
                                      <p:tavLst>
                                        <p:tav tm="0">
                                          <p:val>
                                            <p:strVal val="#ppt_y+.1"/>
                                          </p:val>
                                        </p:tav>
                                        <p:tav tm="100000">
                                          <p:val>
                                            <p:strVal val="#ppt_y"/>
                                          </p:val>
                                        </p:tav>
                                      </p:tavLst>
                                    </p:anim>
                                  </p:childTnLst>
                                </p:cTn>
                              </p:par>
                            </p:childTnLst>
                          </p:cTn>
                        </p:par>
                        <p:par>
                          <p:cTn id="22" fill="hold">
                            <p:stCondLst>
                              <p:cond delay="11250"/>
                            </p:stCondLst>
                            <p:childTnLst>
                              <p:par>
                                <p:cTn id="23" presetID="42" presetClass="entr" presetSubtype="0" fill="hold" nodeType="afterEffect">
                                  <p:stCondLst>
                                    <p:cond delay="1750"/>
                                  </p:stCondLst>
                                  <p:childTnLst>
                                    <p:set>
                                      <p:cBhvr>
                                        <p:cTn id="24" dur="1" fill="hold">
                                          <p:stCondLst>
                                            <p:cond delay="0"/>
                                          </p:stCondLst>
                                        </p:cTn>
                                        <p:tgtEl>
                                          <p:spTgt spid="4">
                                            <p:txEl>
                                              <p:pRg st="4" end="4"/>
                                            </p:txEl>
                                          </p:spTgt>
                                        </p:tgtEl>
                                        <p:attrNameLst>
                                          <p:attrName>style.visibility</p:attrName>
                                        </p:attrNameLst>
                                      </p:cBhvr>
                                      <p:to>
                                        <p:strVal val="visible"/>
                                      </p:to>
                                    </p:set>
                                    <p:animEffect transition="in" filter="fade">
                                      <p:cBhvr>
                                        <p:cTn id="25" dur="2000"/>
                                        <p:tgtEl>
                                          <p:spTgt spid="4">
                                            <p:txEl>
                                              <p:pRg st="4" end="4"/>
                                            </p:txEl>
                                          </p:spTgt>
                                        </p:tgtEl>
                                      </p:cBhvr>
                                    </p:animEffect>
                                    <p:anim calcmode="lin" valueType="num">
                                      <p:cBhvr>
                                        <p:cTn id="26" dur="2000" fill="hold"/>
                                        <p:tgtEl>
                                          <p:spTgt spid="4">
                                            <p:txEl>
                                              <p:pRg st="4" end="4"/>
                                            </p:txEl>
                                          </p:spTgt>
                                        </p:tgtEl>
                                        <p:attrNameLst>
                                          <p:attrName>ppt_x</p:attrName>
                                        </p:attrNameLst>
                                      </p:cBhvr>
                                      <p:tavLst>
                                        <p:tav tm="0">
                                          <p:val>
                                            <p:strVal val="#ppt_x"/>
                                          </p:val>
                                        </p:tav>
                                        <p:tav tm="100000">
                                          <p:val>
                                            <p:strVal val="#ppt_x"/>
                                          </p:val>
                                        </p:tav>
                                      </p:tavLst>
                                    </p:anim>
                                    <p:anim calcmode="lin" valueType="num">
                                      <p:cBhvr>
                                        <p:cTn id="27" dur="2000" fill="hold"/>
                                        <p:tgtEl>
                                          <p:spTgt spid="4">
                                            <p:txEl>
                                              <p:pRg st="4" end="4"/>
                                            </p:txEl>
                                          </p:spTgt>
                                        </p:tgtEl>
                                        <p:attrNameLst>
                                          <p:attrName>ppt_y</p:attrName>
                                        </p:attrNameLst>
                                      </p:cBhvr>
                                      <p:tavLst>
                                        <p:tav tm="0">
                                          <p:val>
                                            <p:strVal val="#ppt_y+.1"/>
                                          </p:val>
                                        </p:tav>
                                        <p:tav tm="100000">
                                          <p:val>
                                            <p:strVal val="#ppt_y"/>
                                          </p:val>
                                        </p:tav>
                                      </p:tavLst>
                                    </p:anim>
                                  </p:childTnLst>
                                </p:cTn>
                              </p:par>
                            </p:childTnLst>
                          </p:cTn>
                        </p:par>
                        <p:par>
                          <p:cTn id="28" fill="hold">
                            <p:stCondLst>
                              <p:cond delay="15000"/>
                            </p:stCondLst>
                            <p:childTnLst>
                              <p:par>
                                <p:cTn id="29" presetID="42" presetClass="entr" presetSubtype="0" fill="hold" nodeType="afterEffect">
                                  <p:stCondLst>
                                    <p:cond delay="1750"/>
                                  </p:stCondLst>
                                  <p:childTnLst>
                                    <p:set>
                                      <p:cBhvr>
                                        <p:cTn id="30" dur="1" fill="hold">
                                          <p:stCondLst>
                                            <p:cond delay="0"/>
                                          </p:stCondLst>
                                        </p:cTn>
                                        <p:tgtEl>
                                          <p:spTgt spid="4">
                                            <p:txEl>
                                              <p:pRg st="5" end="5"/>
                                            </p:txEl>
                                          </p:spTgt>
                                        </p:tgtEl>
                                        <p:attrNameLst>
                                          <p:attrName>style.visibility</p:attrName>
                                        </p:attrNameLst>
                                      </p:cBhvr>
                                      <p:to>
                                        <p:strVal val="visible"/>
                                      </p:to>
                                    </p:set>
                                    <p:animEffect transition="in" filter="fade">
                                      <p:cBhvr>
                                        <p:cTn id="31" dur="2000"/>
                                        <p:tgtEl>
                                          <p:spTgt spid="4">
                                            <p:txEl>
                                              <p:pRg st="5" end="5"/>
                                            </p:txEl>
                                          </p:spTgt>
                                        </p:tgtEl>
                                      </p:cBhvr>
                                    </p:animEffect>
                                    <p:anim calcmode="lin" valueType="num">
                                      <p:cBhvr>
                                        <p:cTn id="32" dur="2000" fill="hold"/>
                                        <p:tgtEl>
                                          <p:spTgt spid="4">
                                            <p:txEl>
                                              <p:pRg st="5" end="5"/>
                                            </p:txEl>
                                          </p:spTgt>
                                        </p:tgtEl>
                                        <p:attrNameLst>
                                          <p:attrName>ppt_x</p:attrName>
                                        </p:attrNameLst>
                                      </p:cBhvr>
                                      <p:tavLst>
                                        <p:tav tm="0">
                                          <p:val>
                                            <p:strVal val="#ppt_x"/>
                                          </p:val>
                                        </p:tav>
                                        <p:tav tm="100000">
                                          <p:val>
                                            <p:strVal val="#ppt_x"/>
                                          </p:val>
                                        </p:tav>
                                      </p:tavLst>
                                    </p:anim>
                                    <p:anim calcmode="lin" valueType="num">
                                      <p:cBhvr>
                                        <p:cTn id="33" dur="2000" fill="hold"/>
                                        <p:tgtEl>
                                          <p:spTgt spid="4">
                                            <p:txEl>
                                              <p:pRg st="5" end="5"/>
                                            </p:txEl>
                                          </p:spTgt>
                                        </p:tgtEl>
                                        <p:attrNameLst>
                                          <p:attrName>ppt_y</p:attrName>
                                        </p:attrNameLst>
                                      </p:cBhvr>
                                      <p:tavLst>
                                        <p:tav tm="0">
                                          <p:val>
                                            <p:strVal val="#ppt_y+.1"/>
                                          </p:val>
                                        </p:tav>
                                        <p:tav tm="100000">
                                          <p:val>
                                            <p:strVal val="#ppt_y"/>
                                          </p:val>
                                        </p:tav>
                                      </p:tavLst>
                                    </p:anim>
                                  </p:childTnLst>
                                </p:cTn>
                              </p:par>
                            </p:childTnLst>
                          </p:cTn>
                        </p:par>
                        <p:par>
                          <p:cTn id="34" fill="hold">
                            <p:stCondLst>
                              <p:cond delay="18750"/>
                            </p:stCondLst>
                            <p:childTnLst>
                              <p:par>
                                <p:cTn id="35" presetID="42" presetClass="entr" presetSubtype="0" fill="hold" nodeType="afterEffect">
                                  <p:stCondLst>
                                    <p:cond delay="175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fade">
                                      <p:cBhvr>
                                        <p:cTn id="37" dur="2000"/>
                                        <p:tgtEl>
                                          <p:spTgt spid="4">
                                            <p:txEl>
                                              <p:pRg st="6" end="6"/>
                                            </p:txEl>
                                          </p:spTgt>
                                        </p:tgtEl>
                                      </p:cBhvr>
                                    </p:animEffect>
                                    <p:anim calcmode="lin" valueType="num">
                                      <p:cBhvr>
                                        <p:cTn id="38" dur="2000" fill="hold"/>
                                        <p:tgtEl>
                                          <p:spTgt spid="4">
                                            <p:txEl>
                                              <p:pRg st="6" end="6"/>
                                            </p:txEl>
                                          </p:spTgt>
                                        </p:tgtEl>
                                        <p:attrNameLst>
                                          <p:attrName>ppt_x</p:attrName>
                                        </p:attrNameLst>
                                      </p:cBhvr>
                                      <p:tavLst>
                                        <p:tav tm="0">
                                          <p:val>
                                            <p:strVal val="#ppt_x"/>
                                          </p:val>
                                        </p:tav>
                                        <p:tav tm="100000">
                                          <p:val>
                                            <p:strVal val="#ppt_x"/>
                                          </p:val>
                                        </p:tav>
                                      </p:tavLst>
                                    </p:anim>
                                    <p:anim calcmode="lin" valueType="num">
                                      <p:cBhvr>
                                        <p:cTn id="39" dur="2000" fill="hold"/>
                                        <p:tgtEl>
                                          <p:spTgt spid="4">
                                            <p:txEl>
                                              <p:pRg st="6" end="6"/>
                                            </p:txEl>
                                          </p:spTgt>
                                        </p:tgtEl>
                                        <p:attrNameLst>
                                          <p:attrName>ppt_y</p:attrName>
                                        </p:attrNameLst>
                                      </p:cBhvr>
                                      <p:tavLst>
                                        <p:tav tm="0">
                                          <p:val>
                                            <p:strVal val="#ppt_y+.1"/>
                                          </p:val>
                                        </p:tav>
                                        <p:tav tm="100000">
                                          <p:val>
                                            <p:strVal val="#ppt_y"/>
                                          </p:val>
                                        </p:tav>
                                      </p:tavLst>
                                    </p:anim>
                                  </p:childTnLst>
                                </p:cTn>
                              </p:par>
                            </p:childTnLst>
                          </p:cTn>
                        </p:par>
                        <p:par>
                          <p:cTn id="40" fill="hold">
                            <p:stCondLst>
                              <p:cond delay="22500"/>
                            </p:stCondLst>
                            <p:childTnLst>
                              <p:par>
                                <p:cTn id="41" presetID="42" presetClass="entr" presetSubtype="0" fill="hold" nodeType="afterEffect">
                                  <p:stCondLst>
                                    <p:cond delay="1750"/>
                                  </p:stCondLst>
                                  <p:childTnLst>
                                    <p:set>
                                      <p:cBhvr>
                                        <p:cTn id="42" dur="1" fill="hold">
                                          <p:stCondLst>
                                            <p:cond delay="0"/>
                                          </p:stCondLst>
                                        </p:cTn>
                                        <p:tgtEl>
                                          <p:spTgt spid="4">
                                            <p:txEl>
                                              <p:pRg st="7" end="7"/>
                                            </p:txEl>
                                          </p:spTgt>
                                        </p:tgtEl>
                                        <p:attrNameLst>
                                          <p:attrName>style.visibility</p:attrName>
                                        </p:attrNameLst>
                                      </p:cBhvr>
                                      <p:to>
                                        <p:strVal val="visible"/>
                                      </p:to>
                                    </p:set>
                                    <p:animEffect transition="in" filter="fade">
                                      <p:cBhvr>
                                        <p:cTn id="43" dur="2000"/>
                                        <p:tgtEl>
                                          <p:spTgt spid="4">
                                            <p:txEl>
                                              <p:pRg st="7" end="7"/>
                                            </p:txEl>
                                          </p:spTgt>
                                        </p:tgtEl>
                                      </p:cBhvr>
                                    </p:animEffect>
                                    <p:anim calcmode="lin" valueType="num">
                                      <p:cBhvr>
                                        <p:cTn id="44" dur="2000" fill="hold"/>
                                        <p:tgtEl>
                                          <p:spTgt spid="4">
                                            <p:txEl>
                                              <p:pRg st="7" end="7"/>
                                            </p:txEl>
                                          </p:spTgt>
                                        </p:tgtEl>
                                        <p:attrNameLst>
                                          <p:attrName>ppt_x</p:attrName>
                                        </p:attrNameLst>
                                      </p:cBhvr>
                                      <p:tavLst>
                                        <p:tav tm="0">
                                          <p:val>
                                            <p:strVal val="#ppt_x"/>
                                          </p:val>
                                        </p:tav>
                                        <p:tav tm="100000">
                                          <p:val>
                                            <p:strVal val="#ppt_x"/>
                                          </p:val>
                                        </p:tav>
                                      </p:tavLst>
                                    </p:anim>
                                    <p:anim calcmode="lin" valueType="num">
                                      <p:cBhvr>
                                        <p:cTn id="45" dur="2000" fill="hold"/>
                                        <p:tgtEl>
                                          <p:spTgt spid="4">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432000" y="207819"/>
            <a:ext cx="7374906" cy="548574"/>
          </a:xfrm>
        </p:spPr>
        <p:txBody>
          <a:bodyPr/>
          <a:lstStyle/>
          <a:p>
            <a:r>
              <a:rPr lang="en-GB" dirty="0" smtClean="0"/>
              <a:t>Different attitudes to tools and marking</a:t>
            </a:r>
            <a:endParaRPr lang="en-GB"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932282944"/>
              </p:ext>
            </p:extLst>
          </p:nvPr>
        </p:nvGraphicFramePr>
        <p:xfrm>
          <a:off x="388802" y="1233054"/>
          <a:ext cx="8311852" cy="5153891"/>
        </p:xfrm>
        <a:graphic>
          <a:graphicData uri="http://schemas.openxmlformats.org/drawingml/2006/table">
            <a:tbl>
              <a:tblPr firstRow="1" firstCol="1" bandRow="1">
                <a:tableStyleId>{5C22544A-7EE6-4342-B048-85BDC9FD1C3A}</a:tableStyleId>
              </a:tblPr>
              <a:tblGrid>
                <a:gridCol w="2770310"/>
                <a:gridCol w="2770310"/>
                <a:gridCol w="2771232"/>
              </a:tblGrid>
              <a:tr h="415241">
                <a:tc>
                  <a:txBody>
                    <a:bodyPr/>
                    <a:lstStyle/>
                    <a:p>
                      <a:pPr>
                        <a:lnSpc>
                          <a:spcPct val="115000"/>
                        </a:lnSpc>
                        <a:spcAft>
                          <a:spcPts val="0"/>
                        </a:spcAft>
                      </a:pPr>
                      <a:r>
                        <a:rPr lang="en-GB" sz="1800" dirty="0" smtClean="0">
                          <a:effectLst/>
                        </a:rPr>
                        <a:t>Theme</a:t>
                      </a:r>
                      <a:endParaRPr lang="en-GB" sz="18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ct val="115000"/>
                        </a:lnSpc>
                        <a:spcAft>
                          <a:spcPts val="0"/>
                        </a:spcAft>
                      </a:pPr>
                      <a:r>
                        <a:rPr lang="en-GB" sz="1800" dirty="0">
                          <a:effectLst/>
                        </a:rPr>
                        <a:t>Negative</a:t>
                      </a:r>
                      <a:endParaRPr lang="en-GB" sz="18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ct val="115000"/>
                        </a:lnSpc>
                        <a:spcAft>
                          <a:spcPts val="0"/>
                        </a:spcAft>
                      </a:pPr>
                      <a:r>
                        <a:rPr lang="en-GB" sz="1800">
                          <a:effectLst/>
                        </a:rPr>
                        <a:t>Positive</a:t>
                      </a:r>
                      <a:endParaRPr lang="en-GB" sz="18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r>
              <a:tr h="858982">
                <a:tc>
                  <a:txBody>
                    <a:bodyPr/>
                    <a:lstStyle/>
                    <a:p>
                      <a:pPr>
                        <a:lnSpc>
                          <a:spcPct val="115000"/>
                        </a:lnSpc>
                        <a:spcAft>
                          <a:spcPts val="0"/>
                        </a:spcAft>
                      </a:pPr>
                      <a:r>
                        <a:rPr lang="en-GB" sz="1800">
                          <a:effectLst/>
                        </a:rPr>
                        <a:t>1 Time available to engage with the tool</a:t>
                      </a:r>
                      <a:endParaRPr lang="en-GB" sz="18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ct val="115000"/>
                        </a:lnSpc>
                        <a:spcAft>
                          <a:spcPts val="0"/>
                        </a:spcAft>
                      </a:pPr>
                      <a:r>
                        <a:rPr lang="en-GB" sz="1800">
                          <a:effectLst/>
                        </a:rPr>
                        <a:t>No time to use, or slows me down</a:t>
                      </a:r>
                      <a:endParaRPr lang="en-GB" sz="18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ct val="115000"/>
                        </a:lnSpc>
                        <a:spcAft>
                          <a:spcPts val="0"/>
                        </a:spcAft>
                      </a:pPr>
                      <a:r>
                        <a:rPr lang="en-GB" sz="1800">
                          <a:effectLst/>
                        </a:rPr>
                        <a:t>Worth investing the time</a:t>
                      </a:r>
                      <a:endParaRPr lang="en-GB" sz="18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r>
              <a:tr h="858982">
                <a:tc>
                  <a:txBody>
                    <a:bodyPr/>
                    <a:lstStyle/>
                    <a:p>
                      <a:pPr>
                        <a:lnSpc>
                          <a:spcPct val="115000"/>
                        </a:lnSpc>
                        <a:spcAft>
                          <a:spcPts val="0"/>
                        </a:spcAft>
                      </a:pPr>
                      <a:r>
                        <a:rPr lang="en-GB" sz="1800">
                          <a:effectLst/>
                        </a:rPr>
                        <a:t>2 Quality of marking</a:t>
                      </a:r>
                      <a:endParaRPr lang="en-GB" sz="18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ct val="115000"/>
                        </a:lnSpc>
                        <a:spcAft>
                          <a:spcPts val="0"/>
                        </a:spcAft>
                      </a:pPr>
                      <a:r>
                        <a:rPr lang="en-GB" sz="1800">
                          <a:effectLst/>
                        </a:rPr>
                        <a:t>No need for complete accuracy; could detract</a:t>
                      </a:r>
                      <a:endParaRPr lang="en-GB" sz="18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ct val="115000"/>
                        </a:lnSpc>
                        <a:spcAft>
                          <a:spcPts val="0"/>
                        </a:spcAft>
                      </a:pPr>
                      <a:r>
                        <a:rPr lang="en-GB" sz="1800" dirty="0">
                          <a:effectLst/>
                        </a:rPr>
                        <a:t>Accuracy matters; improves </a:t>
                      </a:r>
                      <a:r>
                        <a:rPr lang="en-GB" sz="1800" dirty="0" smtClean="0">
                          <a:effectLst/>
                        </a:rPr>
                        <a:t>feedback</a:t>
                      </a:r>
                      <a:endParaRPr lang="en-GB" sz="18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r>
              <a:tr h="858982">
                <a:tc>
                  <a:txBody>
                    <a:bodyPr/>
                    <a:lstStyle/>
                    <a:p>
                      <a:pPr>
                        <a:lnSpc>
                          <a:spcPct val="115000"/>
                        </a:lnSpc>
                        <a:spcAft>
                          <a:spcPts val="0"/>
                        </a:spcAft>
                      </a:pPr>
                      <a:r>
                        <a:rPr lang="en-GB" sz="1800">
                          <a:effectLst/>
                        </a:rPr>
                        <a:t>3 Attitude towards tools</a:t>
                      </a:r>
                      <a:endParaRPr lang="en-GB" sz="18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ct val="115000"/>
                        </a:lnSpc>
                        <a:spcAft>
                          <a:spcPts val="0"/>
                        </a:spcAft>
                      </a:pPr>
                      <a:r>
                        <a:rPr lang="en-GB" sz="1800" dirty="0">
                          <a:effectLst/>
                        </a:rPr>
                        <a:t>Over-reliance on tools is an </a:t>
                      </a:r>
                      <a:r>
                        <a:rPr lang="en-GB" sz="1800" dirty="0" smtClean="0">
                          <a:effectLst/>
                        </a:rPr>
                        <a:t>issue</a:t>
                      </a:r>
                      <a:endParaRPr lang="en-GB" sz="18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ct val="115000"/>
                        </a:lnSpc>
                        <a:spcAft>
                          <a:spcPts val="0"/>
                        </a:spcAft>
                      </a:pPr>
                      <a:r>
                        <a:rPr lang="en-GB" sz="1800">
                          <a:effectLst/>
                        </a:rPr>
                        <a:t>Tools help us do our job better</a:t>
                      </a:r>
                      <a:endParaRPr lang="en-GB" sz="18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r>
              <a:tr h="858982">
                <a:tc>
                  <a:txBody>
                    <a:bodyPr/>
                    <a:lstStyle/>
                    <a:p>
                      <a:pPr>
                        <a:lnSpc>
                          <a:spcPct val="115000"/>
                        </a:lnSpc>
                        <a:spcAft>
                          <a:spcPts val="0"/>
                        </a:spcAft>
                      </a:pPr>
                      <a:r>
                        <a:rPr lang="en-GB" sz="1800">
                          <a:effectLst/>
                        </a:rPr>
                        <a:t>4 Focus of teaching</a:t>
                      </a:r>
                      <a:endParaRPr lang="en-GB" sz="18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ct val="115000"/>
                        </a:lnSpc>
                        <a:spcAft>
                          <a:spcPts val="0"/>
                        </a:spcAft>
                      </a:pPr>
                      <a:r>
                        <a:rPr lang="en-GB" sz="1800">
                          <a:effectLst/>
                        </a:rPr>
                        <a:t>There are other things to be providing feedback on</a:t>
                      </a:r>
                      <a:endParaRPr lang="en-GB" sz="18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ct val="115000"/>
                        </a:lnSpc>
                        <a:spcAft>
                          <a:spcPts val="0"/>
                        </a:spcAft>
                      </a:pPr>
                      <a:r>
                        <a:rPr lang="en-GB" sz="1800">
                          <a:effectLst/>
                        </a:rPr>
                        <a:t>Correct specification (also) matters</a:t>
                      </a:r>
                      <a:endParaRPr lang="en-GB" sz="18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r>
              <a:tr h="1302722">
                <a:tc>
                  <a:txBody>
                    <a:bodyPr/>
                    <a:lstStyle/>
                    <a:p>
                      <a:pPr>
                        <a:lnSpc>
                          <a:spcPct val="115000"/>
                        </a:lnSpc>
                        <a:spcAft>
                          <a:spcPts val="0"/>
                        </a:spcAft>
                      </a:pPr>
                      <a:r>
                        <a:rPr lang="en-GB" sz="1800" dirty="0">
                          <a:effectLst/>
                        </a:rPr>
                        <a:t>5 Need for a tool</a:t>
                      </a:r>
                      <a:endParaRPr lang="en-GB" sz="18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ct val="115000"/>
                        </a:lnSpc>
                        <a:spcAft>
                          <a:spcPts val="0"/>
                        </a:spcAft>
                      </a:pPr>
                      <a:r>
                        <a:rPr lang="en-GB" sz="1800">
                          <a:effectLst/>
                        </a:rPr>
                        <a:t>The task is too simple to warrant use of a tool</a:t>
                      </a:r>
                      <a:endParaRPr lang="en-GB" sz="18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ct val="115000"/>
                        </a:lnSpc>
                        <a:spcAft>
                          <a:spcPts val="0"/>
                        </a:spcAft>
                      </a:pPr>
                      <a:r>
                        <a:rPr lang="en-GB" sz="1800" dirty="0">
                          <a:effectLst/>
                        </a:rPr>
                        <a:t>Even with simple tasks, we make mistakes that tools can find</a:t>
                      </a:r>
                      <a:endParaRPr lang="en-GB" sz="18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r>
            </a:tbl>
          </a:graphicData>
        </a:graphic>
      </p:graphicFrame>
    </p:spTree>
    <p:extLst>
      <p:ext uri="{BB962C8B-B14F-4D97-AF65-F5344CB8AC3E}">
        <p14:creationId xmlns:p14="http://schemas.microsoft.com/office/powerpoint/2010/main" val="49726288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432000" y="138545"/>
            <a:ext cx="7374906" cy="617847"/>
          </a:xfrm>
        </p:spPr>
        <p:txBody>
          <a:bodyPr/>
          <a:lstStyle/>
          <a:p>
            <a:r>
              <a:rPr lang="en-GB" dirty="0" smtClean="0"/>
              <a:t>Tutors Comparing utility to students and tutors (percentages)</a:t>
            </a:r>
            <a:endParaRPr lang="en-GB" dirty="0"/>
          </a:p>
        </p:txBody>
      </p:sp>
      <p:graphicFrame>
        <p:nvGraphicFramePr>
          <p:cNvPr id="5" name="Table 4"/>
          <p:cNvGraphicFramePr>
            <a:graphicFrameLocks noGrp="1"/>
          </p:cNvGraphicFramePr>
          <p:nvPr>
            <p:extLst>
              <p:ext uri="{D42A27DB-BD31-4B8C-83A1-F6EECF244321}">
                <p14:modId xmlns:p14="http://schemas.microsoft.com/office/powerpoint/2010/main" val="3120967754"/>
              </p:ext>
            </p:extLst>
          </p:nvPr>
        </p:nvGraphicFramePr>
        <p:xfrm>
          <a:off x="431999" y="4066278"/>
          <a:ext cx="7951633" cy="2275377"/>
        </p:xfrm>
        <a:graphic>
          <a:graphicData uri="http://schemas.openxmlformats.org/drawingml/2006/table">
            <a:tbl>
              <a:tblPr firstRow="1" firstCol="1" bandRow="1">
                <a:tableStyleId>{5C22544A-7EE6-4342-B048-85BDC9FD1C3A}</a:tableStyleId>
              </a:tblPr>
              <a:tblGrid>
                <a:gridCol w="3712143"/>
                <a:gridCol w="1209094"/>
                <a:gridCol w="1515198"/>
                <a:gridCol w="1515198"/>
              </a:tblGrid>
              <a:tr h="464913">
                <a:tc>
                  <a:txBody>
                    <a:bodyPr/>
                    <a:lstStyle/>
                    <a:p>
                      <a:pPr>
                        <a:lnSpc>
                          <a:spcPct val="115000"/>
                        </a:lnSpc>
                        <a:spcAft>
                          <a:spcPts val="0"/>
                        </a:spcAft>
                      </a:pPr>
                      <a:r>
                        <a:rPr lang="en-GB" sz="1600" dirty="0">
                          <a:effectLst/>
                        </a:rPr>
                        <a:t>Tool use to </a:t>
                      </a:r>
                      <a:r>
                        <a:rPr lang="en-GB" sz="1600" dirty="0">
                          <a:solidFill>
                            <a:schemeClr val="accent5">
                              <a:lumMod val="60000"/>
                              <a:lumOff val="40000"/>
                            </a:schemeClr>
                          </a:solidFill>
                          <a:effectLst/>
                        </a:rPr>
                        <a:t>students</a:t>
                      </a:r>
                      <a:endParaRPr lang="en-GB" sz="1600" dirty="0">
                        <a:solidFill>
                          <a:schemeClr val="accent5">
                            <a:lumMod val="60000"/>
                            <a:lumOff val="40000"/>
                          </a:schemeClr>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ct val="115000"/>
                        </a:lnSpc>
                        <a:spcAft>
                          <a:spcPts val="0"/>
                        </a:spcAft>
                      </a:pPr>
                      <a:r>
                        <a:rPr lang="en-GB" sz="1600">
                          <a:effectLst/>
                        </a:rPr>
                        <a:t>Extremely</a:t>
                      </a:r>
                      <a:endParaRPr lang="en-GB" sz="16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ct val="115000"/>
                        </a:lnSpc>
                        <a:spcAft>
                          <a:spcPts val="0"/>
                        </a:spcAft>
                      </a:pPr>
                      <a:r>
                        <a:rPr lang="en-GB" sz="1600">
                          <a:effectLst/>
                        </a:rPr>
                        <a:t>V+E</a:t>
                      </a:r>
                      <a:endParaRPr lang="en-GB" sz="16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ct val="115000"/>
                        </a:lnSpc>
                        <a:spcAft>
                          <a:spcPts val="0"/>
                        </a:spcAft>
                      </a:pPr>
                      <a:r>
                        <a:rPr lang="en-GB" sz="1600" dirty="0">
                          <a:effectLst/>
                        </a:rPr>
                        <a:t>M+V+E</a:t>
                      </a:r>
                      <a:endParaRPr lang="en-GB" sz="16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r>
              <a:tr h="452616">
                <a:tc>
                  <a:txBody>
                    <a:bodyPr/>
                    <a:lstStyle/>
                    <a:p>
                      <a:pPr>
                        <a:lnSpc>
                          <a:spcPct val="115000"/>
                        </a:lnSpc>
                        <a:spcAft>
                          <a:spcPts val="0"/>
                        </a:spcAft>
                      </a:pPr>
                      <a:r>
                        <a:rPr lang="en-GB" sz="1800">
                          <a:effectLst/>
                        </a:rPr>
                        <a:t>Unit tests</a:t>
                      </a:r>
                      <a:endParaRPr lang="en-GB" sz="18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ct val="115000"/>
                        </a:lnSpc>
                        <a:spcAft>
                          <a:spcPts val="0"/>
                        </a:spcAft>
                      </a:pPr>
                      <a:r>
                        <a:rPr lang="en-GB" sz="1800">
                          <a:effectLst/>
                        </a:rPr>
                        <a:t>27</a:t>
                      </a:r>
                      <a:endParaRPr lang="en-GB" sz="18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ct val="115000"/>
                        </a:lnSpc>
                        <a:spcAft>
                          <a:spcPts val="0"/>
                        </a:spcAft>
                      </a:pPr>
                      <a:r>
                        <a:rPr lang="en-GB" sz="1800" dirty="0">
                          <a:effectLst/>
                        </a:rPr>
                        <a:t>73</a:t>
                      </a:r>
                      <a:endParaRPr lang="en-GB" sz="18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ct val="115000"/>
                        </a:lnSpc>
                        <a:spcAft>
                          <a:spcPts val="0"/>
                        </a:spcAft>
                      </a:pPr>
                      <a:r>
                        <a:rPr lang="en-GB" sz="1800" dirty="0">
                          <a:effectLst/>
                        </a:rPr>
                        <a:t>89</a:t>
                      </a:r>
                      <a:endParaRPr lang="en-GB" sz="18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r>
              <a:tr h="452616">
                <a:tc>
                  <a:txBody>
                    <a:bodyPr/>
                    <a:lstStyle/>
                    <a:p>
                      <a:pPr>
                        <a:lnSpc>
                          <a:spcPct val="115000"/>
                        </a:lnSpc>
                        <a:spcAft>
                          <a:spcPts val="0"/>
                        </a:spcAft>
                      </a:pPr>
                      <a:r>
                        <a:rPr lang="en-GB" sz="1800" i="1" dirty="0">
                          <a:solidFill>
                            <a:schemeClr val="accent5">
                              <a:lumMod val="60000"/>
                              <a:lumOff val="40000"/>
                            </a:schemeClr>
                          </a:solidFill>
                          <a:effectLst/>
                        </a:rPr>
                        <a:t>Specification checking help</a:t>
                      </a:r>
                      <a:endParaRPr lang="en-GB" sz="1800" i="1" dirty="0">
                        <a:solidFill>
                          <a:schemeClr val="accent5">
                            <a:lumMod val="60000"/>
                            <a:lumOff val="40000"/>
                          </a:schemeClr>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ct val="115000"/>
                        </a:lnSpc>
                        <a:spcAft>
                          <a:spcPts val="0"/>
                        </a:spcAft>
                      </a:pPr>
                      <a:r>
                        <a:rPr lang="en-GB" sz="1800" i="1">
                          <a:effectLst/>
                        </a:rPr>
                        <a:t>21</a:t>
                      </a:r>
                      <a:endParaRPr lang="en-GB" sz="1800" i="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ct val="115000"/>
                        </a:lnSpc>
                        <a:spcAft>
                          <a:spcPts val="0"/>
                        </a:spcAft>
                      </a:pPr>
                      <a:r>
                        <a:rPr lang="en-GB" sz="1800" i="1" dirty="0">
                          <a:effectLst/>
                        </a:rPr>
                        <a:t>47</a:t>
                      </a:r>
                      <a:endParaRPr lang="en-GB" sz="1800" i="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ct val="115000"/>
                        </a:lnSpc>
                        <a:spcAft>
                          <a:spcPts val="0"/>
                        </a:spcAft>
                      </a:pPr>
                      <a:r>
                        <a:rPr lang="en-GB" sz="1800" i="1" dirty="0">
                          <a:effectLst/>
                        </a:rPr>
                        <a:t>69</a:t>
                      </a:r>
                      <a:endParaRPr lang="en-GB" sz="1800" i="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r>
              <a:tr h="452616">
                <a:tc>
                  <a:txBody>
                    <a:bodyPr/>
                    <a:lstStyle/>
                    <a:p>
                      <a:pPr>
                        <a:lnSpc>
                          <a:spcPct val="115000"/>
                        </a:lnSpc>
                        <a:spcAft>
                          <a:spcPts val="0"/>
                        </a:spcAft>
                      </a:pPr>
                      <a:r>
                        <a:rPr lang="en-GB" sz="1800">
                          <a:effectLst/>
                        </a:rPr>
                        <a:t>Style checking</a:t>
                      </a:r>
                      <a:endParaRPr lang="en-GB" sz="18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ct val="115000"/>
                        </a:lnSpc>
                        <a:spcAft>
                          <a:spcPts val="0"/>
                        </a:spcAft>
                      </a:pPr>
                      <a:r>
                        <a:rPr lang="en-GB" sz="1800">
                          <a:effectLst/>
                        </a:rPr>
                        <a:t>20</a:t>
                      </a:r>
                      <a:endParaRPr lang="en-GB" sz="18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ct val="115000"/>
                        </a:lnSpc>
                        <a:spcAft>
                          <a:spcPts val="0"/>
                        </a:spcAft>
                      </a:pPr>
                      <a:r>
                        <a:rPr lang="en-GB" sz="1800">
                          <a:effectLst/>
                        </a:rPr>
                        <a:t>45</a:t>
                      </a:r>
                      <a:endParaRPr lang="en-GB" sz="18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ct val="115000"/>
                        </a:lnSpc>
                        <a:spcAft>
                          <a:spcPts val="0"/>
                        </a:spcAft>
                      </a:pPr>
                      <a:r>
                        <a:rPr lang="en-GB" sz="1800">
                          <a:effectLst/>
                        </a:rPr>
                        <a:t>65</a:t>
                      </a:r>
                      <a:endParaRPr lang="en-GB" sz="18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r>
              <a:tr h="452616">
                <a:tc>
                  <a:txBody>
                    <a:bodyPr/>
                    <a:lstStyle/>
                    <a:p>
                      <a:pPr>
                        <a:lnSpc>
                          <a:spcPct val="115000"/>
                        </a:lnSpc>
                        <a:spcAft>
                          <a:spcPts val="0"/>
                        </a:spcAft>
                      </a:pPr>
                      <a:r>
                        <a:rPr lang="en-GB" sz="1800" dirty="0">
                          <a:effectLst/>
                        </a:rPr>
                        <a:t>Compilation error help</a:t>
                      </a:r>
                      <a:endParaRPr lang="en-GB" sz="18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ct val="115000"/>
                        </a:lnSpc>
                        <a:spcAft>
                          <a:spcPts val="0"/>
                        </a:spcAft>
                      </a:pPr>
                      <a:r>
                        <a:rPr lang="en-GB" sz="1800">
                          <a:effectLst/>
                        </a:rPr>
                        <a:t>16</a:t>
                      </a:r>
                      <a:endParaRPr lang="en-GB" sz="18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ct val="115000"/>
                        </a:lnSpc>
                        <a:spcAft>
                          <a:spcPts val="0"/>
                        </a:spcAft>
                      </a:pPr>
                      <a:r>
                        <a:rPr lang="en-GB" sz="1800">
                          <a:effectLst/>
                        </a:rPr>
                        <a:t>37</a:t>
                      </a:r>
                      <a:endParaRPr lang="en-GB" sz="18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ct val="115000"/>
                        </a:lnSpc>
                        <a:spcAft>
                          <a:spcPts val="0"/>
                        </a:spcAft>
                      </a:pPr>
                      <a:r>
                        <a:rPr lang="en-GB" sz="1800" dirty="0">
                          <a:effectLst/>
                        </a:rPr>
                        <a:t>53</a:t>
                      </a:r>
                      <a:endParaRPr lang="en-GB" sz="18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r>
            </a:tbl>
          </a:graphicData>
        </a:graphic>
      </p:graphicFrame>
      <p:sp>
        <p:nvSpPr>
          <p:cNvPr id="7" name="Rectangle 1"/>
          <p:cNvSpPr>
            <a:spLocks noChangeArrowheads="1"/>
          </p:cNvSpPr>
          <p:nvPr/>
        </p:nvSpPr>
        <p:spPr bwMode="auto">
          <a:xfrm>
            <a:off x="2751138" y="3440113"/>
            <a:ext cx="5632494"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GB"/>
          </a:p>
        </p:txBody>
      </p:sp>
      <p:graphicFrame>
        <p:nvGraphicFramePr>
          <p:cNvPr id="9" name="Table 8"/>
          <p:cNvGraphicFramePr>
            <a:graphicFrameLocks noGrp="1"/>
          </p:cNvGraphicFramePr>
          <p:nvPr>
            <p:extLst>
              <p:ext uri="{D42A27DB-BD31-4B8C-83A1-F6EECF244321}">
                <p14:modId xmlns:p14="http://schemas.microsoft.com/office/powerpoint/2010/main" val="1650921191"/>
              </p:ext>
            </p:extLst>
          </p:nvPr>
        </p:nvGraphicFramePr>
        <p:xfrm>
          <a:off x="431999" y="1796784"/>
          <a:ext cx="7951634" cy="2098390"/>
        </p:xfrm>
        <a:graphic>
          <a:graphicData uri="http://schemas.openxmlformats.org/drawingml/2006/table">
            <a:tbl>
              <a:tblPr firstRow="1" firstCol="1" bandRow="1">
                <a:tableStyleId>{5C22544A-7EE6-4342-B048-85BDC9FD1C3A}</a:tableStyleId>
              </a:tblPr>
              <a:tblGrid>
                <a:gridCol w="3712427"/>
                <a:gridCol w="1260481"/>
                <a:gridCol w="1440873"/>
                <a:gridCol w="1537853"/>
              </a:tblGrid>
              <a:tr h="439710">
                <a:tc>
                  <a:txBody>
                    <a:bodyPr/>
                    <a:lstStyle/>
                    <a:p>
                      <a:pPr>
                        <a:lnSpc>
                          <a:spcPct val="115000"/>
                        </a:lnSpc>
                        <a:spcAft>
                          <a:spcPts val="0"/>
                        </a:spcAft>
                      </a:pPr>
                      <a:r>
                        <a:rPr lang="en-GB" sz="1600" dirty="0">
                          <a:effectLst/>
                        </a:rPr>
                        <a:t>Tool use to </a:t>
                      </a:r>
                      <a:r>
                        <a:rPr lang="en-GB" sz="1600" dirty="0" smtClean="0">
                          <a:solidFill>
                            <a:schemeClr val="accent5">
                              <a:lumMod val="60000"/>
                              <a:lumOff val="40000"/>
                            </a:schemeClr>
                          </a:solidFill>
                          <a:effectLst/>
                        </a:rPr>
                        <a:t>tutors when</a:t>
                      </a:r>
                      <a:r>
                        <a:rPr lang="en-GB" sz="1600" baseline="0" dirty="0" smtClean="0">
                          <a:solidFill>
                            <a:schemeClr val="accent5">
                              <a:lumMod val="60000"/>
                              <a:lumOff val="40000"/>
                            </a:schemeClr>
                          </a:solidFill>
                          <a:effectLst/>
                        </a:rPr>
                        <a:t> marking</a:t>
                      </a:r>
                      <a:endParaRPr lang="en-GB" sz="1600" dirty="0">
                        <a:solidFill>
                          <a:schemeClr val="accent5">
                            <a:lumMod val="60000"/>
                            <a:lumOff val="40000"/>
                          </a:schemeClr>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ct val="115000"/>
                        </a:lnSpc>
                        <a:spcAft>
                          <a:spcPts val="0"/>
                        </a:spcAft>
                      </a:pPr>
                      <a:r>
                        <a:rPr lang="en-GB" sz="1600">
                          <a:effectLst/>
                        </a:rPr>
                        <a:t>Extremely</a:t>
                      </a:r>
                      <a:endParaRPr lang="en-GB" sz="16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ct val="115000"/>
                        </a:lnSpc>
                        <a:spcAft>
                          <a:spcPts val="0"/>
                        </a:spcAft>
                      </a:pPr>
                      <a:r>
                        <a:rPr lang="en-GB" sz="1600">
                          <a:effectLst/>
                        </a:rPr>
                        <a:t>V+E</a:t>
                      </a:r>
                      <a:endParaRPr lang="en-GB" sz="16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ct val="115000"/>
                        </a:lnSpc>
                        <a:spcAft>
                          <a:spcPts val="0"/>
                        </a:spcAft>
                      </a:pPr>
                      <a:r>
                        <a:rPr lang="en-GB" sz="1600" dirty="0">
                          <a:effectLst/>
                        </a:rPr>
                        <a:t>M+V+E</a:t>
                      </a:r>
                      <a:endParaRPr lang="en-GB" sz="16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r>
              <a:tr h="295014">
                <a:tc>
                  <a:txBody>
                    <a:bodyPr/>
                    <a:lstStyle/>
                    <a:p>
                      <a:pPr>
                        <a:lnSpc>
                          <a:spcPct val="115000"/>
                        </a:lnSpc>
                        <a:spcAft>
                          <a:spcPts val="0"/>
                        </a:spcAft>
                      </a:pPr>
                      <a:r>
                        <a:rPr lang="en-GB" sz="1800">
                          <a:effectLst/>
                        </a:rPr>
                        <a:t>Unit tests</a:t>
                      </a:r>
                      <a:endParaRPr lang="en-GB" sz="18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ct val="115000"/>
                        </a:lnSpc>
                        <a:spcAft>
                          <a:spcPts val="0"/>
                        </a:spcAft>
                      </a:pPr>
                      <a:r>
                        <a:rPr lang="en-GB" sz="1800">
                          <a:effectLst/>
                        </a:rPr>
                        <a:t>26</a:t>
                      </a:r>
                      <a:endParaRPr lang="en-GB" sz="18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ct val="115000"/>
                        </a:lnSpc>
                        <a:spcAft>
                          <a:spcPts val="0"/>
                        </a:spcAft>
                      </a:pPr>
                      <a:r>
                        <a:rPr lang="en-GB" sz="1800">
                          <a:effectLst/>
                        </a:rPr>
                        <a:t>58</a:t>
                      </a:r>
                      <a:endParaRPr lang="en-GB" sz="18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ct val="115000"/>
                        </a:lnSpc>
                        <a:spcAft>
                          <a:spcPts val="0"/>
                        </a:spcAft>
                      </a:pPr>
                      <a:r>
                        <a:rPr lang="en-GB" sz="1800">
                          <a:effectLst/>
                        </a:rPr>
                        <a:t>79</a:t>
                      </a:r>
                      <a:endParaRPr lang="en-GB" sz="18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r>
              <a:tr h="424083">
                <a:tc>
                  <a:txBody>
                    <a:bodyPr/>
                    <a:lstStyle/>
                    <a:p>
                      <a:pPr>
                        <a:lnSpc>
                          <a:spcPct val="115000"/>
                        </a:lnSpc>
                        <a:spcAft>
                          <a:spcPts val="0"/>
                        </a:spcAft>
                      </a:pPr>
                      <a:r>
                        <a:rPr lang="en-GB" sz="1800">
                          <a:effectLst/>
                        </a:rPr>
                        <a:t>Style checking</a:t>
                      </a:r>
                      <a:endParaRPr lang="en-GB" sz="18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ct val="115000"/>
                        </a:lnSpc>
                        <a:spcAft>
                          <a:spcPts val="0"/>
                        </a:spcAft>
                      </a:pPr>
                      <a:r>
                        <a:rPr lang="en-GB" sz="1800">
                          <a:effectLst/>
                        </a:rPr>
                        <a:t>22</a:t>
                      </a:r>
                      <a:endParaRPr lang="en-GB" sz="18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ct val="115000"/>
                        </a:lnSpc>
                        <a:spcAft>
                          <a:spcPts val="0"/>
                        </a:spcAft>
                      </a:pPr>
                      <a:r>
                        <a:rPr lang="en-GB" sz="1800">
                          <a:effectLst/>
                        </a:rPr>
                        <a:t>39</a:t>
                      </a:r>
                      <a:endParaRPr lang="en-GB" sz="18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ct val="115000"/>
                        </a:lnSpc>
                        <a:spcAft>
                          <a:spcPts val="0"/>
                        </a:spcAft>
                      </a:pPr>
                      <a:r>
                        <a:rPr lang="en-GB" sz="1800">
                          <a:effectLst/>
                        </a:rPr>
                        <a:t>72</a:t>
                      </a:r>
                      <a:endParaRPr lang="en-GB" sz="18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r>
              <a:tr h="431253">
                <a:tc>
                  <a:txBody>
                    <a:bodyPr/>
                    <a:lstStyle/>
                    <a:p>
                      <a:pPr>
                        <a:lnSpc>
                          <a:spcPct val="115000"/>
                        </a:lnSpc>
                        <a:spcAft>
                          <a:spcPts val="0"/>
                        </a:spcAft>
                      </a:pPr>
                      <a:r>
                        <a:rPr lang="en-GB" sz="1800">
                          <a:effectLst/>
                        </a:rPr>
                        <a:t>Compilation error help</a:t>
                      </a:r>
                      <a:endParaRPr lang="en-GB" sz="18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ct val="115000"/>
                        </a:lnSpc>
                        <a:spcAft>
                          <a:spcPts val="0"/>
                        </a:spcAft>
                      </a:pPr>
                      <a:r>
                        <a:rPr lang="en-GB" sz="1800">
                          <a:effectLst/>
                        </a:rPr>
                        <a:t>20</a:t>
                      </a:r>
                      <a:endParaRPr lang="en-GB" sz="18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ct val="115000"/>
                        </a:lnSpc>
                        <a:spcAft>
                          <a:spcPts val="0"/>
                        </a:spcAft>
                      </a:pPr>
                      <a:r>
                        <a:rPr lang="en-GB" sz="1800">
                          <a:effectLst/>
                        </a:rPr>
                        <a:t>40</a:t>
                      </a:r>
                      <a:endParaRPr lang="en-GB" sz="18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ct val="115000"/>
                        </a:lnSpc>
                        <a:spcAft>
                          <a:spcPts val="0"/>
                        </a:spcAft>
                      </a:pPr>
                      <a:r>
                        <a:rPr lang="en-GB" sz="1800" dirty="0">
                          <a:effectLst/>
                        </a:rPr>
                        <a:t>70</a:t>
                      </a:r>
                      <a:endParaRPr lang="en-GB" sz="18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r>
              <a:tr h="487876">
                <a:tc>
                  <a:txBody>
                    <a:bodyPr/>
                    <a:lstStyle/>
                    <a:p>
                      <a:pPr>
                        <a:lnSpc>
                          <a:spcPct val="115000"/>
                        </a:lnSpc>
                        <a:spcAft>
                          <a:spcPts val="0"/>
                        </a:spcAft>
                      </a:pPr>
                      <a:r>
                        <a:rPr lang="en-GB" sz="1800" i="1" dirty="0">
                          <a:solidFill>
                            <a:schemeClr val="accent5">
                              <a:lumMod val="60000"/>
                              <a:lumOff val="40000"/>
                            </a:schemeClr>
                          </a:solidFill>
                          <a:effectLst/>
                        </a:rPr>
                        <a:t>Specification checking help</a:t>
                      </a:r>
                      <a:endParaRPr lang="en-GB" sz="1800" i="1" dirty="0">
                        <a:solidFill>
                          <a:schemeClr val="accent5">
                            <a:lumMod val="60000"/>
                            <a:lumOff val="40000"/>
                          </a:schemeClr>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ct val="115000"/>
                        </a:lnSpc>
                        <a:spcAft>
                          <a:spcPts val="0"/>
                        </a:spcAft>
                      </a:pPr>
                      <a:r>
                        <a:rPr lang="en-GB" sz="1800" i="1">
                          <a:effectLst/>
                        </a:rPr>
                        <a:t>17</a:t>
                      </a:r>
                      <a:endParaRPr lang="en-GB" sz="1800" i="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ct val="115000"/>
                        </a:lnSpc>
                        <a:spcAft>
                          <a:spcPts val="0"/>
                        </a:spcAft>
                      </a:pPr>
                      <a:r>
                        <a:rPr lang="en-GB" sz="1800" i="1">
                          <a:effectLst/>
                        </a:rPr>
                        <a:t>33</a:t>
                      </a:r>
                      <a:endParaRPr lang="en-GB" sz="1800" i="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ct val="115000"/>
                        </a:lnSpc>
                        <a:spcAft>
                          <a:spcPts val="0"/>
                        </a:spcAft>
                      </a:pPr>
                      <a:r>
                        <a:rPr lang="en-GB" sz="1800" i="1" dirty="0">
                          <a:effectLst/>
                        </a:rPr>
                        <a:t>72</a:t>
                      </a:r>
                      <a:endParaRPr lang="en-GB" sz="1800" i="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r>
            </a:tbl>
          </a:graphicData>
        </a:graphic>
      </p:graphicFrame>
      <p:sp>
        <p:nvSpPr>
          <p:cNvPr id="10" name="Content Placeholder 3"/>
          <p:cNvSpPr>
            <a:spLocks noGrp="1"/>
          </p:cNvSpPr>
          <p:nvPr>
            <p:ph idx="1"/>
          </p:nvPr>
        </p:nvSpPr>
        <p:spPr>
          <a:xfrm>
            <a:off x="432000" y="939602"/>
            <a:ext cx="7868523" cy="497311"/>
          </a:xfrm>
        </p:spPr>
        <p:txBody>
          <a:bodyPr/>
          <a:lstStyle/>
          <a:p>
            <a:r>
              <a:rPr lang="en-GB" sz="1800" dirty="0" smtClean="0"/>
              <a:t>Percentages of 20 tutors reporting a tool would be Extremely, Very or Moderately useful to themselves and to students</a:t>
            </a:r>
          </a:p>
          <a:p>
            <a:pPr marL="171450" indent="-171450">
              <a:buFont typeface="Arial" panose="020B0604020202020204" pitchFamily="34" charset="0"/>
              <a:buChar char="•"/>
            </a:pPr>
            <a:endParaRPr lang="en-GB" sz="1800" dirty="0"/>
          </a:p>
        </p:txBody>
      </p:sp>
    </p:spTree>
    <p:extLst>
      <p:ext uri="{BB962C8B-B14F-4D97-AF65-F5344CB8AC3E}">
        <p14:creationId xmlns:p14="http://schemas.microsoft.com/office/powerpoint/2010/main" val="310421381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432000" y="235527"/>
            <a:ext cx="7374906" cy="520865"/>
          </a:xfrm>
        </p:spPr>
        <p:txBody>
          <a:bodyPr/>
          <a:lstStyle/>
          <a:p>
            <a:r>
              <a:rPr lang="en-GB" dirty="0" smtClean="0"/>
              <a:t>Do some tutors like or dislike tools?</a:t>
            </a:r>
            <a:endParaRPr lang="en-GB" dirty="0"/>
          </a:p>
        </p:txBody>
      </p:sp>
      <p:sp>
        <p:nvSpPr>
          <p:cNvPr id="4" name="Content Placeholder 3"/>
          <p:cNvSpPr>
            <a:spLocks noGrp="1"/>
          </p:cNvSpPr>
          <p:nvPr>
            <p:ph idx="1"/>
          </p:nvPr>
        </p:nvSpPr>
        <p:spPr>
          <a:xfrm>
            <a:off x="388801" y="969819"/>
            <a:ext cx="8263493" cy="5749636"/>
          </a:xfrm>
        </p:spPr>
        <p:txBody>
          <a:bodyPr/>
          <a:lstStyle/>
          <a:p>
            <a:r>
              <a:rPr lang="en-GB" sz="1800" dirty="0" smtClean="0"/>
              <a:t>Cross-tabulation of scores awarded to utility of Specification Checking tool for use by tutors versus use by students showed</a:t>
            </a:r>
          </a:p>
          <a:p>
            <a:pPr marL="285750" indent="-285750">
              <a:buFont typeface="Arial" panose="020B0604020202020204" pitchFamily="34" charset="0"/>
              <a:buChar char="•"/>
            </a:pPr>
            <a:r>
              <a:rPr lang="en-GB" sz="1800" dirty="0" smtClean="0"/>
              <a:t>Association measure Somers’ d = 0.625, Statistically significant (p &lt; 0.001). </a:t>
            </a:r>
          </a:p>
          <a:p>
            <a:endParaRPr lang="en-GB" sz="1800" b="1" dirty="0" smtClean="0"/>
          </a:p>
          <a:p>
            <a:r>
              <a:rPr lang="en-GB" sz="1800" b="1" i="1" dirty="0" smtClean="0"/>
              <a:t>Tutors tended to rate Specification Checking highly for both themselves and students, or for neither.</a:t>
            </a:r>
          </a:p>
          <a:p>
            <a:endParaRPr lang="en-GB" sz="1800" b="1" dirty="0" smtClean="0"/>
          </a:p>
          <a:p>
            <a:pPr marL="285750" indent="-285750">
              <a:buFont typeface="Arial" panose="020B0604020202020204" pitchFamily="34" charset="0"/>
              <a:buChar char="•"/>
            </a:pPr>
            <a:r>
              <a:rPr lang="en-GB" sz="1800" dirty="0" smtClean="0"/>
              <a:t>Correlation measure Spearman’s rho between ratings of different tools was positive and statistically significant, except for Compilation Help.  </a:t>
            </a:r>
          </a:p>
          <a:p>
            <a:pPr marL="285750" indent="-285750">
              <a:buFont typeface="Arial" panose="020B0604020202020204" pitchFamily="34" charset="0"/>
              <a:buChar char="•"/>
            </a:pPr>
            <a:r>
              <a:rPr lang="en-GB" sz="1800" dirty="0" smtClean="0"/>
              <a:t>Most significant correlation was between specification checking and unit testing (0.801) at the 0.01 significance level.</a:t>
            </a:r>
          </a:p>
          <a:p>
            <a:pPr marL="285750" indent="-285750">
              <a:buFont typeface="Arial" panose="020B0604020202020204" pitchFamily="34" charset="0"/>
              <a:buChar char="•"/>
            </a:pPr>
            <a:r>
              <a:rPr lang="en-GB" sz="1800" dirty="0" smtClean="0"/>
              <a:t>There are no significant correlations between ratings of other resources (e.g. module text) and tools.</a:t>
            </a:r>
          </a:p>
          <a:p>
            <a:endParaRPr lang="en-GB" sz="1800" b="1" dirty="0" smtClean="0"/>
          </a:p>
          <a:p>
            <a:r>
              <a:rPr lang="en-GB" sz="1800" b="1" i="1" dirty="0" smtClean="0"/>
              <a:t>Tutors </a:t>
            </a:r>
            <a:r>
              <a:rPr lang="en-GB" sz="1800" b="1" i="1" dirty="0"/>
              <a:t>tended to rate </a:t>
            </a:r>
            <a:r>
              <a:rPr lang="en-GB" sz="1800" b="1" i="1" dirty="0" smtClean="0"/>
              <a:t>Tools highly </a:t>
            </a:r>
            <a:r>
              <a:rPr lang="en-GB" sz="1800" b="1" i="1" dirty="0"/>
              <a:t>for both themselves and students, or for neither.</a:t>
            </a:r>
          </a:p>
          <a:p>
            <a:pPr marL="285750" indent="-285750">
              <a:buFont typeface="Arial" panose="020B0604020202020204" pitchFamily="34" charset="0"/>
              <a:buChar char="•"/>
            </a:pPr>
            <a:endParaRPr lang="en-GB" dirty="0"/>
          </a:p>
        </p:txBody>
      </p:sp>
    </p:spTree>
    <p:extLst>
      <p:ext uri="{BB962C8B-B14F-4D97-AF65-F5344CB8AC3E}">
        <p14:creationId xmlns:p14="http://schemas.microsoft.com/office/powerpoint/2010/main" val="48411108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xmlns="" id="{621D00A9-A3B8-48D2-92E3-D83119C890BA}"/>
              </a:ext>
            </a:extLst>
          </p:cNvPr>
          <p:cNvSpPr>
            <a:spLocks noGrp="1"/>
          </p:cNvSpPr>
          <p:nvPr>
            <p:ph type="ctrTitle"/>
          </p:nvPr>
        </p:nvSpPr>
        <p:spPr>
          <a:xfrm>
            <a:off x="1775316" y="3179701"/>
            <a:ext cx="5400000" cy="997196"/>
          </a:xfrm>
        </p:spPr>
        <p:txBody>
          <a:bodyPr/>
          <a:lstStyle/>
          <a:p>
            <a:r>
              <a:rPr lang="en-GB" dirty="0" smtClean="0"/>
              <a:t>Conclusions and future work</a:t>
            </a:r>
            <a:endParaRPr lang="en-GB" dirty="0"/>
          </a:p>
        </p:txBody>
      </p:sp>
      <p:sp>
        <p:nvSpPr>
          <p:cNvPr id="5" name="Subtitle 4">
            <a:extLst>
              <a:ext uri="{FF2B5EF4-FFF2-40B4-BE49-F238E27FC236}">
                <a16:creationId xmlns:a16="http://schemas.microsoft.com/office/drawing/2014/main" xmlns="" id="{C20E16D1-B159-4839-8B31-BC7498B5CBAD}"/>
              </a:ext>
            </a:extLst>
          </p:cNvPr>
          <p:cNvSpPr>
            <a:spLocks noGrp="1"/>
          </p:cNvSpPr>
          <p:nvPr>
            <p:ph type="subTitle" idx="1"/>
          </p:nvPr>
        </p:nvSpPr>
        <p:spPr>
          <a:xfrm>
            <a:off x="1775316" y="4488142"/>
            <a:ext cx="5400000" cy="249299"/>
          </a:xfrm>
        </p:spPr>
        <p:txBody>
          <a:bodyPr/>
          <a:lstStyle/>
          <a:p>
            <a:r>
              <a:rPr lang="en-GB" dirty="0" smtClean="0"/>
              <a:t>Where to from here?</a:t>
            </a:r>
            <a:endParaRPr lang="en-GB" dirty="0"/>
          </a:p>
        </p:txBody>
      </p:sp>
    </p:spTree>
    <p:extLst>
      <p:ext uri="{BB962C8B-B14F-4D97-AF65-F5344CB8AC3E}">
        <p14:creationId xmlns:p14="http://schemas.microsoft.com/office/powerpoint/2010/main" val="137359255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432000" y="235527"/>
            <a:ext cx="7374906" cy="520865"/>
          </a:xfrm>
        </p:spPr>
        <p:txBody>
          <a:bodyPr/>
          <a:lstStyle/>
          <a:p>
            <a:r>
              <a:rPr lang="en-GB" dirty="0" smtClean="0"/>
              <a:t>What did the tool spot?</a:t>
            </a:r>
            <a:endParaRPr lang="en-GB" dirty="0"/>
          </a:p>
        </p:txBody>
      </p:sp>
      <p:sp>
        <p:nvSpPr>
          <p:cNvPr id="4" name="Content Placeholder 3"/>
          <p:cNvSpPr>
            <a:spLocks noGrp="1"/>
          </p:cNvSpPr>
          <p:nvPr>
            <p:ph idx="1"/>
          </p:nvPr>
        </p:nvSpPr>
        <p:spPr/>
        <p:txBody>
          <a:bodyPr/>
          <a:lstStyle/>
          <a:p>
            <a:pPr marL="285750" indent="-285750">
              <a:buFont typeface="Arial" panose="020B0604020202020204" pitchFamily="34" charset="0"/>
              <a:buChar char="•"/>
            </a:pPr>
            <a:r>
              <a:rPr lang="en-GB" sz="1800" dirty="0" smtClean="0"/>
              <a:t>Capitalisation errors, e.g. </a:t>
            </a:r>
            <a:r>
              <a:rPr lang="en-GB" sz="1800" dirty="0" smtClean="0">
                <a:latin typeface="Courier New" panose="02070309020205020404" pitchFamily="49" charset="0"/>
                <a:cs typeface="Courier New" panose="02070309020205020404" pitchFamily="49" charset="0"/>
              </a:rPr>
              <a:t>Boolean</a:t>
            </a:r>
            <a:r>
              <a:rPr lang="en-GB" sz="1800" dirty="0" smtClean="0"/>
              <a:t> versus </a:t>
            </a:r>
            <a:r>
              <a:rPr lang="en-GB" sz="1800" dirty="0" err="1" smtClean="0">
                <a:latin typeface="Courier New" panose="02070309020205020404" pitchFamily="49" charset="0"/>
                <a:cs typeface="Courier New" panose="02070309020205020404" pitchFamily="49" charset="0"/>
              </a:rPr>
              <a:t>boolean</a:t>
            </a:r>
            <a:r>
              <a:rPr lang="en-GB" sz="1800" dirty="0" smtClean="0"/>
              <a:t> (wrapper types)</a:t>
            </a:r>
          </a:p>
          <a:p>
            <a:pPr marL="285750" indent="-285750">
              <a:buFont typeface="Arial" panose="020B0604020202020204" pitchFamily="34" charset="0"/>
              <a:buChar char="•"/>
            </a:pPr>
            <a:r>
              <a:rPr lang="en-GB" sz="1800" dirty="0" smtClean="0"/>
              <a:t>Inappropriate use of </a:t>
            </a:r>
            <a:r>
              <a:rPr lang="en-GB" sz="1800" dirty="0" smtClean="0">
                <a:latin typeface="Courier New" panose="02070309020205020404" pitchFamily="49" charset="0"/>
                <a:cs typeface="Courier New" panose="02070309020205020404" pitchFamily="49" charset="0"/>
              </a:rPr>
              <a:t>static</a:t>
            </a:r>
          </a:p>
          <a:p>
            <a:pPr marL="285750" indent="-285750">
              <a:buFont typeface="Arial" panose="020B0604020202020204" pitchFamily="34" charset="0"/>
              <a:buChar char="•"/>
            </a:pPr>
            <a:r>
              <a:rPr lang="en-GB" sz="1800" dirty="0" smtClean="0"/>
              <a:t>Misspelled method names and variable names</a:t>
            </a:r>
          </a:p>
          <a:p>
            <a:pPr marL="285750" indent="-285750">
              <a:buFont typeface="Arial" panose="020B0604020202020204" pitchFamily="34" charset="0"/>
              <a:buChar char="•"/>
            </a:pPr>
            <a:r>
              <a:rPr lang="en-GB" sz="1800" dirty="0" smtClean="0"/>
              <a:t>Incorrect access modifiers (e.g. </a:t>
            </a:r>
            <a:r>
              <a:rPr lang="en-GB" sz="1800" dirty="0" smtClean="0">
                <a:latin typeface="Courier New" panose="02070309020205020404" pitchFamily="49" charset="0"/>
                <a:cs typeface="Courier New" panose="02070309020205020404" pitchFamily="49" charset="0"/>
              </a:rPr>
              <a:t>public</a:t>
            </a:r>
            <a:r>
              <a:rPr lang="en-GB" sz="1800" dirty="0" smtClean="0"/>
              <a:t> instead of </a:t>
            </a:r>
            <a:r>
              <a:rPr lang="en-GB" sz="1800" dirty="0" smtClean="0">
                <a:latin typeface="Courier New" panose="02070309020205020404" pitchFamily="49" charset="0"/>
                <a:cs typeface="Courier New" panose="02070309020205020404" pitchFamily="49" charset="0"/>
              </a:rPr>
              <a:t>private</a:t>
            </a:r>
            <a:r>
              <a:rPr lang="en-GB" sz="1800" dirty="0" smtClean="0"/>
              <a:t>)</a:t>
            </a:r>
          </a:p>
          <a:p>
            <a:pPr marL="285750" indent="-285750">
              <a:buFont typeface="Arial" panose="020B0604020202020204" pitchFamily="34" charset="0"/>
              <a:buChar char="•"/>
            </a:pPr>
            <a:endParaRPr lang="en-GB" sz="1800" dirty="0" smtClean="0"/>
          </a:p>
          <a:p>
            <a:r>
              <a:rPr lang="en-GB" sz="1800" b="1" dirty="0" smtClean="0"/>
              <a:t>So what?</a:t>
            </a:r>
            <a:endParaRPr lang="en-GB" sz="1800" b="1" dirty="0"/>
          </a:p>
          <a:p>
            <a:pPr marL="285750" indent="-285750">
              <a:buFont typeface="Arial" panose="020B0604020202020204" pitchFamily="34" charset="0"/>
              <a:buChar char="•"/>
            </a:pPr>
            <a:r>
              <a:rPr lang="en-GB" sz="1800" dirty="0" smtClean="0"/>
              <a:t>Quite possibly the student’s code ‘works’ in some sense but </a:t>
            </a:r>
          </a:p>
          <a:p>
            <a:pPr marL="742939" lvl="1" indent="-285750">
              <a:buFont typeface="Arial" panose="020B0604020202020204" pitchFamily="34" charset="0"/>
              <a:buChar char="•"/>
            </a:pPr>
            <a:r>
              <a:rPr lang="en-GB" sz="1800" dirty="0" smtClean="0"/>
              <a:t>It doesn’t meet the specification</a:t>
            </a:r>
          </a:p>
          <a:p>
            <a:pPr marL="742939" lvl="1" indent="-285750">
              <a:buFont typeface="Arial" panose="020B0604020202020204" pitchFamily="34" charset="0"/>
              <a:buChar char="•"/>
            </a:pPr>
            <a:r>
              <a:rPr lang="en-GB" sz="1800" dirty="0" smtClean="0"/>
              <a:t>It may fail unit tests that rely on correct specification</a:t>
            </a:r>
          </a:p>
          <a:p>
            <a:pPr marL="742939" lvl="1" indent="-285750">
              <a:buFont typeface="Arial" panose="020B0604020202020204" pitchFamily="34" charset="0"/>
              <a:buChar char="•"/>
            </a:pPr>
            <a:r>
              <a:rPr lang="en-GB" sz="1800" dirty="0" smtClean="0"/>
              <a:t>The specification check can pick up issues that unit tests miss</a:t>
            </a:r>
          </a:p>
          <a:p>
            <a:pPr marL="1200127" lvl="2" indent="-285750">
              <a:buFont typeface="Arial" panose="020B0604020202020204" pitchFamily="34" charset="0"/>
              <a:buChar char="•"/>
            </a:pPr>
            <a:r>
              <a:rPr lang="en-GB" sz="1800" dirty="0" smtClean="0"/>
              <a:t>in CodeRunner picked up failure to override </a:t>
            </a:r>
            <a:r>
              <a:rPr lang="en-GB" sz="1800" dirty="0" smtClean="0">
                <a:latin typeface="Courier New" panose="02070309020205020404" pitchFamily="49" charset="0"/>
                <a:cs typeface="Courier New" panose="02070309020205020404" pitchFamily="49" charset="0"/>
              </a:rPr>
              <a:t>equals()</a:t>
            </a:r>
          </a:p>
          <a:p>
            <a:pPr marL="1200127" lvl="2" indent="-285750">
              <a:buFont typeface="Arial" panose="020B0604020202020204" pitchFamily="34" charset="0"/>
              <a:buChar char="•"/>
            </a:pPr>
            <a:r>
              <a:rPr lang="en-GB" sz="1800" dirty="0" smtClean="0"/>
              <a:t>Unit testing could have picked this up, but our unit tests missed it.</a:t>
            </a:r>
          </a:p>
          <a:p>
            <a:pPr marL="285750" indent="-285750">
              <a:buFont typeface="Arial" panose="020B0604020202020204" pitchFamily="34" charset="0"/>
              <a:buChar char="•"/>
            </a:pPr>
            <a:endParaRPr lang="en-GB" sz="1800" dirty="0"/>
          </a:p>
          <a:p>
            <a:pPr marL="285750" indent="-285750">
              <a:buFont typeface="Arial" panose="020B0604020202020204" pitchFamily="34" charset="0"/>
              <a:buChar char="•"/>
            </a:pPr>
            <a:r>
              <a:rPr lang="en-GB" sz="1800" dirty="0" smtClean="0"/>
              <a:t>In question authoring, the process of producing a specification helped identify several issues with English specifications of questions</a:t>
            </a:r>
          </a:p>
          <a:p>
            <a:pPr marL="285750" indent="-285750">
              <a:buFont typeface="Arial" panose="020B0604020202020204" pitchFamily="34" charset="0"/>
              <a:buChar char="•"/>
            </a:pPr>
            <a:endParaRPr lang="en-GB" sz="1800" dirty="0"/>
          </a:p>
          <a:p>
            <a:pPr marL="285750" indent="-285750">
              <a:buFont typeface="Arial" panose="020B0604020202020204" pitchFamily="34" charset="0"/>
              <a:buChar char="•"/>
            </a:pPr>
            <a:endParaRPr lang="en-GB" sz="1800" dirty="0" smtClean="0"/>
          </a:p>
          <a:p>
            <a:pPr marL="285750" indent="-285750">
              <a:buFont typeface="Arial" panose="020B0604020202020204" pitchFamily="34" charset="0"/>
              <a:buChar char="•"/>
            </a:pPr>
            <a:endParaRPr lang="en-GB" sz="1800" dirty="0"/>
          </a:p>
        </p:txBody>
      </p:sp>
    </p:spTree>
    <p:extLst>
      <p:ext uri="{BB962C8B-B14F-4D97-AF65-F5344CB8AC3E}">
        <p14:creationId xmlns:p14="http://schemas.microsoft.com/office/powerpoint/2010/main" val="294943652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xmlns="" id="{52CEEB75-30B6-4F4F-8A86-0F4D5982097C}"/>
              </a:ext>
            </a:extLst>
          </p:cNvPr>
          <p:cNvSpPr>
            <a:spLocks noGrp="1"/>
          </p:cNvSpPr>
          <p:nvPr>
            <p:ph type="ctrTitle"/>
          </p:nvPr>
        </p:nvSpPr>
        <p:spPr>
          <a:xfrm>
            <a:off x="431999" y="180109"/>
            <a:ext cx="7562073" cy="576283"/>
          </a:xfrm>
        </p:spPr>
        <p:txBody>
          <a:bodyPr/>
          <a:lstStyle/>
          <a:p>
            <a:r>
              <a:rPr lang="en-GB" dirty="0" smtClean="0"/>
              <a:t>What next?</a:t>
            </a:r>
            <a:endParaRPr lang="en-GB" dirty="0"/>
          </a:p>
        </p:txBody>
      </p:sp>
      <p:sp>
        <p:nvSpPr>
          <p:cNvPr id="6" name="Content Placeholder 5">
            <a:extLst>
              <a:ext uri="{FF2B5EF4-FFF2-40B4-BE49-F238E27FC236}">
                <a16:creationId xmlns:a16="http://schemas.microsoft.com/office/drawing/2014/main" xmlns="" id="{8CD106C5-72D0-4A6A-B795-619B58D43910}"/>
              </a:ext>
            </a:extLst>
          </p:cNvPr>
          <p:cNvSpPr>
            <a:spLocks noGrp="1"/>
          </p:cNvSpPr>
          <p:nvPr>
            <p:ph idx="1"/>
          </p:nvPr>
        </p:nvSpPr>
        <p:spPr>
          <a:xfrm>
            <a:off x="388801" y="1150617"/>
            <a:ext cx="8263493" cy="5521645"/>
          </a:xfrm>
        </p:spPr>
        <p:txBody>
          <a:bodyPr/>
          <a:lstStyle/>
          <a:p>
            <a:pPr marL="285750" indent="-285750">
              <a:buFont typeface="Arial" panose="020B0604020202020204" pitchFamily="34" charset="0"/>
              <a:buChar char="•"/>
            </a:pPr>
            <a:r>
              <a:rPr lang="en-GB" sz="1800" dirty="0" smtClean="0"/>
              <a:t>I intend to rewrite the code from scratch using a different approach</a:t>
            </a:r>
          </a:p>
          <a:p>
            <a:pPr marL="742939" lvl="1" indent="-285750">
              <a:buFont typeface="Arial" panose="020B0604020202020204" pitchFamily="34" charset="0"/>
              <a:buChar char="•"/>
            </a:pPr>
            <a:r>
              <a:rPr lang="en-GB" sz="1800" dirty="0" smtClean="0"/>
              <a:t>Will help fix a couple of technical issues</a:t>
            </a:r>
          </a:p>
          <a:p>
            <a:pPr marL="285750" indent="-285750">
              <a:buFont typeface="Arial" panose="020B0604020202020204" pitchFamily="34" charset="0"/>
              <a:buChar char="•"/>
            </a:pPr>
            <a:r>
              <a:rPr lang="en-GB" sz="1800" dirty="0" smtClean="0"/>
              <a:t>Redeploy in </a:t>
            </a:r>
            <a:r>
              <a:rPr lang="en-GB" sz="1800" dirty="0" err="1" smtClean="0"/>
              <a:t>Coderunner</a:t>
            </a:r>
            <a:r>
              <a:rPr lang="en-GB" sz="1800" dirty="0" smtClean="0"/>
              <a:t>, and make more extensive use of it there</a:t>
            </a:r>
          </a:p>
          <a:p>
            <a:pPr marL="285750" indent="-285750">
              <a:buFont typeface="Arial" panose="020B0604020202020204" pitchFamily="34" charset="0"/>
              <a:buChar char="•"/>
            </a:pPr>
            <a:r>
              <a:rPr lang="en-GB" sz="1800" dirty="0" smtClean="0"/>
              <a:t>Add style checking for tutors, and for students in </a:t>
            </a:r>
            <a:r>
              <a:rPr lang="en-GB" sz="1800" dirty="0" err="1" smtClean="0"/>
              <a:t>Coderunner</a:t>
            </a:r>
            <a:endParaRPr lang="en-GB" sz="1800" dirty="0" smtClean="0"/>
          </a:p>
          <a:p>
            <a:pPr marL="285750" indent="-285750">
              <a:buFont typeface="Arial" panose="020B0604020202020204" pitchFamily="34" charset="0"/>
              <a:buChar char="•"/>
            </a:pPr>
            <a:r>
              <a:rPr lang="en-GB" sz="1800" dirty="0" smtClean="0"/>
              <a:t>Create a standalone version of the tool in anticipation of M250 rewrite</a:t>
            </a:r>
          </a:p>
          <a:p>
            <a:pPr marL="285750" indent="-285750">
              <a:buFont typeface="Arial" panose="020B0604020202020204" pitchFamily="34" charset="0"/>
              <a:buChar char="•"/>
            </a:pPr>
            <a:r>
              <a:rPr lang="en-GB" sz="1800" dirty="0" smtClean="0"/>
              <a:t>Use by tutors is optional.</a:t>
            </a:r>
          </a:p>
          <a:p>
            <a:pPr marL="285750" indent="-285750">
              <a:buFont typeface="Arial" panose="020B0604020202020204" pitchFamily="34" charset="0"/>
              <a:buChar char="•"/>
            </a:pPr>
            <a:endParaRPr lang="en-GB" sz="1800" dirty="0"/>
          </a:p>
          <a:p>
            <a:pPr marL="285750" indent="-285750">
              <a:buFont typeface="Arial" panose="020B0604020202020204" pitchFamily="34" charset="0"/>
              <a:buChar char="•"/>
            </a:pPr>
            <a:r>
              <a:rPr lang="en-GB" sz="1800" dirty="0" smtClean="0"/>
              <a:t>Write more of this up…</a:t>
            </a:r>
          </a:p>
          <a:p>
            <a:pPr marL="285750" indent="-285750">
              <a:buFont typeface="Arial" panose="020B0604020202020204" pitchFamily="34" charset="0"/>
              <a:buChar char="•"/>
            </a:pPr>
            <a:endParaRPr lang="en-GB" sz="1800" dirty="0"/>
          </a:p>
          <a:p>
            <a:endParaRPr lang="en-GB" sz="1800" dirty="0"/>
          </a:p>
          <a:p>
            <a:pPr marL="285750" indent="-285750">
              <a:buFont typeface="Arial" panose="020B0604020202020204" pitchFamily="34" charset="0"/>
              <a:buChar char="•"/>
            </a:pPr>
            <a:endParaRPr lang="en-GB" sz="1800" dirty="0" smtClean="0"/>
          </a:p>
          <a:p>
            <a:endParaRPr lang="en-GB" sz="1800" dirty="0"/>
          </a:p>
        </p:txBody>
      </p:sp>
    </p:spTree>
    <p:extLst>
      <p:ext uri="{BB962C8B-B14F-4D97-AF65-F5344CB8AC3E}">
        <p14:creationId xmlns:p14="http://schemas.microsoft.com/office/powerpoint/2010/main" val="4113494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2250"/>
                                        <p:tgtEl>
                                          <p:spTgt spid="6">
                                            <p:txEl>
                                              <p:pRg st="0" end="0"/>
                                            </p:txEl>
                                          </p:spTgt>
                                        </p:tgtEl>
                                      </p:cBhvr>
                                    </p:animEffect>
                                    <p:anim calcmode="lin" valueType="num">
                                      <p:cBhvr>
                                        <p:cTn id="8" dur="225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9" dur="2250" fill="hold"/>
                                        <p:tgtEl>
                                          <p:spTgt spid="6">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6">
                                            <p:txEl>
                                              <p:pRg st="1" end="1"/>
                                            </p:txEl>
                                          </p:spTgt>
                                        </p:tgtEl>
                                        <p:attrNameLst>
                                          <p:attrName>style.visibility</p:attrName>
                                        </p:attrNameLst>
                                      </p:cBhvr>
                                      <p:to>
                                        <p:strVal val="visible"/>
                                      </p:to>
                                    </p:set>
                                    <p:animEffect transition="in" filter="fade">
                                      <p:cBhvr>
                                        <p:cTn id="14" dur="2250"/>
                                        <p:tgtEl>
                                          <p:spTgt spid="6">
                                            <p:txEl>
                                              <p:pRg st="1" end="1"/>
                                            </p:txEl>
                                          </p:spTgt>
                                        </p:tgtEl>
                                      </p:cBhvr>
                                    </p:animEffect>
                                    <p:anim calcmode="lin" valueType="num">
                                      <p:cBhvr>
                                        <p:cTn id="15" dur="2250" fill="hold"/>
                                        <p:tgtEl>
                                          <p:spTgt spid="6">
                                            <p:txEl>
                                              <p:pRg st="1" end="1"/>
                                            </p:txEl>
                                          </p:spTgt>
                                        </p:tgtEl>
                                        <p:attrNameLst>
                                          <p:attrName>ppt_x</p:attrName>
                                        </p:attrNameLst>
                                      </p:cBhvr>
                                      <p:tavLst>
                                        <p:tav tm="0">
                                          <p:val>
                                            <p:strVal val="#ppt_x"/>
                                          </p:val>
                                        </p:tav>
                                        <p:tav tm="100000">
                                          <p:val>
                                            <p:strVal val="#ppt_x"/>
                                          </p:val>
                                        </p:tav>
                                      </p:tavLst>
                                    </p:anim>
                                    <p:anim calcmode="lin" valueType="num">
                                      <p:cBhvr>
                                        <p:cTn id="16" dur="2250" fill="hold"/>
                                        <p:tgtEl>
                                          <p:spTgt spid="6">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6">
                                            <p:txEl>
                                              <p:pRg st="2" end="2"/>
                                            </p:txEl>
                                          </p:spTgt>
                                        </p:tgtEl>
                                        <p:attrNameLst>
                                          <p:attrName>style.visibility</p:attrName>
                                        </p:attrNameLst>
                                      </p:cBhvr>
                                      <p:to>
                                        <p:strVal val="visible"/>
                                      </p:to>
                                    </p:set>
                                    <p:animEffect transition="in" filter="fade">
                                      <p:cBhvr>
                                        <p:cTn id="21" dur="2250"/>
                                        <p:tgtEl>
                                          <p:spTgt spid="6">
                                            <p:txEl>
                                              <p:pRg st="2" end="2"/>
                                            </p:txEl>
                                          </p:spTgt>
                                        </p:tgtEl>
                                      </p:cBhvr>
                                    </p:animEffect>
                                    <p:anim calcmode="lin" valueType="num">
                                      <p:cBhvr>
                                        <p:cTn id="22" dur="2250" fill="hold"/>
                                        <p:tgtEl>
                                          <p:spTgt spid="6">
                                            <p:txEl>
                                              <p:pRg st="2" end="2"/>
                                            </p:txEl>
                                          </p:spTgt>
                                        </p:tgtEl>
                                        <p:attrNameLst>
                                          <p:attrName>ppt_x</p:attrName>
                                        </p:attrNameLst>
                                      </p:cBhvr>
                                      <p:tavLst>
                                        <p:tav tm="0">
                                          <p:val>
                                            <p:strVal val="#ppt_x"/>
                                          </p:val>
                                        </p:tav>
                                        <p:tav tm="100000">
                                          <p:val>
                                            <p:strVal val="#ppt_x"/>
                                          </p:val>
                                        </p:tav>
                                      </p:tavLst>
                                    </p:anim>
                                    <p:anim calcmode="lin" valueType="num">
                                      <p:cBhvr>
                                        <p:cTn id="23" dur="2250" fill="hold"/>
                                        <p:tgtEl>
                                          <p:spTgt spid="6">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6">
                                            <p:txEl>
                                              <p:pRg st="3" end="3"/>
                                            </p:txEl>
                                          </p:spTgt>
                                        </p:tgtEl>
                                        <p:attrNameLst>
                                          <p:attrName>style.visibility</p:attrName>
                                        </p:attrNameLst>
                                      </p:cBhvr>
                                      <p:to>
                                        <p:strVal val="visible"/>
                                      </p:to>
                                    </p:set>
                                    <p:animEffect transition="in" filter="fade">
                                      <p:cBhvr>
                                        <p:cTn id="28" dur="2250"/>
                                        <p:tgtEl>
                                          <p:spTgt spid="6">
                                            <p:txEl>
                                              <p:pRg st="3" end="3"/>
                                            </p:txEl>
                                          </p:spTgt>
                                        </p:tgtEl>
                                      </p:cBhvr>
                                    </p:animEffect>
                                    <p:anim calcmode="lin" valueType="num">
                                      <p:cBhvr>
                                        <p:cTn id="29" dur="2250" fill="hold"/>
                                        <p:tgtEl>
                                          <p:spTgt spid="6">
                                            <p:txEl>
                                              <p:pRg st="3" end="3"/>
                                            </p:txEl>
                                          </p:spTgt>
                                        </p:tgtEl>
                                        <p:attrNameLst>
                                          <p:attrName>ppt_x</p:attrName>
                                        </p:attrNameLst>
                                      </p:cBhvr>
                                      <p:tavLst>
                                        <p:tav tm="0">
                                          <p:val>
                                            <p:strVal val="#ppt_x"/>
                                          </p:val>
                                        </p:tav>
                                        <p:tav tm="100000">
                                          <p:val>
                                            <p:strVal val="#ppt_x"/>
                                          </p:val>
                                        </p:tav>
                                      </p:tavLst>
                                    </p:anim>
                                    <p:anim calcmode="lin" valueType="num">
                                      <p:cBhvr>
                                        <p:cTn id="30" dur="2250" fill="hold"/>
                                        <p:tgtEl>
                                          <p:spTgt spid="6">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6">
                                            <p:txEl>
                                              <p:pRg st="4" end="4"/>
                                            </p:txEl>
                                          </p:spTgt>
                                        </p:tgtEl>
                                        <p:attrNameLst>
                                          <p:attrName>style.visibility</p:attrName>
                                        </p:attrNameLst>
                                      </p:cBhvr>
                                      <p:to>
                                        <p:strVal val="visible"/>
                                      </p:to>
                                    </p:set>
                                    <p:animEffect transition="in" filter="fade">
                                      <p:cBhvr>
                                        <p:cTn id="35" dur="2250"/>
                                        <p:tgtEl>
                                          <p:spTgt spid="6">
                                            <p:txEl>
                                              <p:pRg st="4" end="4"/>
                                            </p:txEl>
                                          </p:spTgt>
                                        </p:tgtEl>
                                      </p:cBhvr>
                                    </p:animEffect>
                                    <p:anim calcmode="lin" valueType="num">
                                      <p:cBhvr>
                                        <p:cTn id="36" dur="2250" fill="hold"/>
                                        <p:tgtEl>
                                          <p:spTgt spid="6">
                                            <p:txEl>
                                              <p:pRg st="4" end="4"/>
                                            </p:txEl>
                                          </p:spTgt>
                                        </p:tgtEl>
                                        <p:attrNameLst>
                                          <p:attrName>ppt_x</p:attrName>
                                        </p:attrNameLst>
                                      </p:cBhvr>
                                      <p:tavLst>
                                        <p:tav tm="0">
                                          <p:val>
                                            <p:strVal val="#ppt_x"/>
                                          </p:val>
                                        </p:tav>
                                        <p:tav tm="100000">
                                          <p:val>
                                            <p:strVal val="#ppt_x"/>
                                          </p:val>
                                        </p:tav>
                                      </p:tavLst>
                                    </p:anim>
                                    <p:anim calcmode="lin" valueType="num">
                                      <p:cBhvr>
                                        <p:cTn id="37" dur="2250" fill="hold"/>
                                        <p:tgtEl>
                                          <p:spTgt spid="6">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6">
                                            <p:txEl>
                                              <p:pRg st="5" end="5"/>
                                            </p:txEl>
                                          </p:spTgt>
                                        </p:tgtEl>
                                        <p:attrNameLst>
                                          <p:attrName>style.visibility</p:attrName>
                                        </p:attrNameLst>
                                      </p:cBhvr>
                                      <p:to>
                                        <p:strVal val="visible"/>
                                      </p:to>
                                    </p:set>
                                    <p:animEffect transition="in" filter="fade">
                                      <p:cBhvr>
                                        <p:cTn id="42" dur="2250"/>
                                        <p:tgtEl>
                                          <p:spTgt spid="6">
                                            <p:txEl>
                                              <p:pRg st="5" end="5"/>
                                            </p:txEl>
                                          </p:spTgt>
                                        </p:tgtEl>
                                      </p:cBhvr>
                                    </p:animEffect>
                                    <p:anim calcmode="lin" valueType="num">
                                      <p:cBhvr>
                                        <p:cTn id="43" dur="2250" fill="hold"/>
                                        <p:tgtEl>
                                          <p:spTgt spid="6">
                                            <p:txEl>
                                              <p:pRg st="5" end="5"/>
                                            </p:txEl>
                                          </p:spTgt>
                                        </p:tgtEl>
                                        <p:attrNameLst>
                                          <p:attrName>ppt_x</p:attrName>
                                        </p:attrNameLst>
                                      </p:cBhvr>
                                      <p:tavLst>
                                        <p:tav tm="0">
                                          <p:val>
                                            <p:strVal val="#ppt_x"/>
                                          </p:val>
                                        </p:tav>
                                        <p:tav tm="100000">
                                          <p:val>
                                            <p:strVal val="#ppt_x"/>
                                          </p:val>
                                        </p:tav>
                                      </p:tavLst>
                                    </p:anim>
                                    <p:anim calcmode="lin" valueType="num">
                                      <p:cBhvr>
                                        <p:cTn id="44" dur="2250" fill="hold"/>
                                        <p:tgtEl>
                                          <p:spTgt spid="6">
                                            <p:txEl>
                                              <p:pRg st="5" end="5"/>
                                            </p:txEl>
                                          </p:spTgt>
                                        </p:tgtEl>
                                        <p:attrNameLst>
                                          <p:attrName>ppt_y</p:attrName>
                                        </p:attrNameLst>
                                      </p:cBhvr>
                                      <p:tavLst>
                                        <p:tav tm="0">
                                          <p:val>
                                            <p:strVal val="#ppt_y+.1"/>
                                          </p:val>
                                        </p:tav>
                                        <p:tav tm="100000">
                                          <p:val>
                                            <p:strVal val="#ppt_y"/>
                                          </p:val>
                                        </p:tav>
                                      </p:tavLst>
                                    </p:anim>
                                  </p:childTnLst>
                                </p:cTn>
                              </p:par>
                            </p:childTnLst>
                          </p:cTn>
                        </p:par>
                        <p:par>
                          <p:cTn id="45" fill="hold">
                            <p:stCondLst>
                              <p:cond delay="2250"/>
                            </p:stCondLst>
                            <p:childTnLst>
                              <p:par>
                                <p:cTn id="46" presetID="42" presetClass="entr" presetSubtype="0" fill="hold" nodeType="afterEffect">
                                  <p:stCondLst>
                                    <p:cond delay="2250"/>
                                  </p:stCondLst>
                                  <p:childTnLst>
                                    <p:set>
                                      <p:cBhvr>
                                        <p:cTn id="47" dur="1" fill="hold">
                                          <p:stCondLst>
                                            <p:cond delay="0"/>
                                          </p:stCondLst>
                                        </p:cTn>
                                        <p:tgtEl>
                                          <p:spTgt spid="6">
                                            <p:txEl>
                                              <p:pRg st="7" end="7"/>
                                            </p:txEl>
                                          </p:spTgt>
                                        </p:tgtEl>
                                        <p:attrNameLst>
                                          <p:attrName>style.visibility</p:attrName>
                                        </p:attrNameLst>
                                      </p:cBhvr>
                                      <p:to>
                                        <p:strVal val="visible"/>
                                      </p:to>
                                    </p:set>
                                    <p:animEffect transition="in" filter="fade">
                                      <p:cBhvr>
                                        <p:cTn id="48" dur="2250"/>
                                        <p:tgtEl>
                                          <p:spTgt spid="6">
                                            <p:txEl>
                                              <p:pRg st="7" end="7"/>
                                            </p:txEl>
                                          </p:spTgt>
                                        </p:tgtEl>
                                      </p:cBhvr>
                                    </p:animEffect>
                                    <p:anim calcmode="lin" valueType="num">
                                      <p:cBhvr>
                                        <p:cTn id="49" dur="2250" fill="hold"/>
                                        <p:tgtEl>
                                          <p:spTgt spid="6">
                                            <p:txEl>
                                              <p:pRg st="7" end="7"/>
                                            </p:txEl>
                                          </p:spTgt>
                                        </p:tgtEl>
                                        <p:attrNameLst>
                                          <p:attrName>ppt_x</p:attrName>
                                        </p:attrNameLst>
                                      </p:cBhvr>
                                      <p:tavLst>
                                        <p:tav tm="0">
                                          <p:val>
                                            <p:strVal val="#ppt_x"/>
                                          </p:val>
                                        </p:tav>
                                        <p:tav tm="100000">
                                          <p:val>
                                            <p:strVal val="#ppt_x"/>
                                          </p:val>
                                        </p:tav>
                                      </p:tavLst>
                                    </p:anim>
                                    <p:anim calcmode="lin" valueType="num">
                                      <p:cBhvr>
                                        <p:cTn id="50" dur="2250" fill="hold"/>
                                        <p:tgtEl>
                                          <p:spTgt spid="6">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C5D8A04-935C-4320-8757-9C02B0901F56}"/>
              </a:ext>
            </a:extLst>
          </p:cNvPr>
          <p:cNvSpPr>
            <a:spLocks noGrp="1"/>
          </p:cNvSpPr>
          <p:nvPr>
            <p:ph type="ctrTitle"/>
          </p:nvPr>
        </p:nvSpPr>
        <p:spPr>
          <a:xfrm>
            <a:off x="515861" y="3179700"/>
            <a:ext cx="7920773" cy="1163395"/>
          </a:xfrm>
        </p:spPr>
        <p:txBody>
          <a:bodyPr/>
          <a:lstStyle/>
          <a:p>
            <a:pPr algn="ctr"/>
            <a:r>
              <a:rPr lang="en-GB" dirty="0"/>
              <a:t>THANK </a:t>
            </a:r>
            <a:r>
              <a:rPr lang="en-GB" dirty="0" smtClean="0"/>
              <a:t>YOU</a:t>
            </a:r>
            <a:br>
              <a:rPr lang="en-GB" dirty="0" smtClean="0"/>
            </a:br>
            <a:r>
              <a:rPr lang="en-GB" sz="2400" i="1" dirty="0"/>
              <a:t/>
            </a:r>
            <a:br>
              <a:rPr lang="en-GB" sz="2400" i="1" dirty="0"/>
            </a:br>
            <a:endParaRPr lang="en-GB" sz="2400" dirty="0"/>
          </a:p>
        </p:txBody>
      </p:sp>
    </p:spTree>
    <p:extLst>
      <p:ext uri="{BB962C8B-B14F-4D97-AF65-F5344CB8AC3E}">
        <p14:creationId xmlns:p14="http://schemas.microsoft.com/office/powerpoint/2010/main" val="11262097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432000" y="221942"/>
            <a:ext cx="7211674" cy="665825"/>
          </a:xfrm>
        </p:spPr>
        <p:txBody>
          <a:bodyPr/>
          <a:lstStyle/>
          <a:p>
            <a:r>
              <a:rPr lang="en-GB" dirty="0" smtClean="0"/>
              <a:t>How many errors are there in this solution?</a:t>
            </a:r>
            <a:endParaRPr lang="en-GB" dirty="0"/>
          </a:p>
        </p:txBody>
      </p:sp>
      <p:sp>
        <p:nvSpPr>
          <p:cNvPr id="6" name="Text Placeholder 5"/>
          <p:cNvSpPr>
            <a:spLocks noGrp="1"/>
          </p:cNvSpPr>
          <p:nvPr>
            <p:ph type="body" sz="quarter" idx="15"/>
          </p:nvPr>
        </p:nvSpPr>
        <p:spPr>
          <a:xfrm>
            <a:off x="388801" y="1150619"/>
            <a:ext cx="3855539" cy="5540867"/>
          </a:xfrm>
          <a:prstGeom prst="rect">
            <a:avLst/>
          </a:prstGeom>
        </p:spPr>
        <p:txBody>
          <a:bodyPr>
            <a:spAutoFit/>
          </a:bodyPr>
          <a:lstStyle/>
          <a:p>
            <a:r>
              <a:rPr lang="en-GB" sz="1100" dirty="0">
                <a:latin typeface="Courier New" panose="02070309020205020404" pitchFamily="49" charset="0"/>
                <a:cs typeface="Courier New" panose="02070309020205020404" pitchFamily="49" charset="0"/>
              </a:rPr>
              <a:t>public class </a:t>
            </a:r>
            <a:r>
              <a:rPr lang="en-GB" sz="1100" dirty="0" smtClean="0">
                <a:latin typeface="Courier New" panose="02070309020205020404" pitchFamily="49" charset="0"/>
                <a:cs typeface="Courier New" panose="02070309020205020404" pitchFamily="49" charset="0"/>
              </a:rPr>
              <a:t>M250Account</a:t>
            </a:r>
            <a:br>
              <a:rPr lang="en-GB" sz="1100" dirty="0" smtClean="0">
                <a:latin typeface="Courier New" panose="02070309020205020404" pitchFamily="49" charset="0"/>
                <a:cs typeface="Courier New" panose="02070309020205020404" pitchFamily="49" charset="0"/>
              </a:rPr>
            </a:br>
            <a:r>
              <a:rPr lang="en-GB" sz="1100" dirty="0" smtClean="0">
                <a:latin typeface="Courier New" panose="02070309020205020404" pitchFamily="49" charset="0"/>
                <a:cs typeface="Courier New" panose="02070309020205020404" pitchFamily="49" charset="0"/>
              </a:rPr>
              <a:t>{</a:t>
            </a:r>
            <a:br>
              <a:rPr lang="en-GB" sz="1100" dirty="0" smtClean="0">
                <a:latin typeface="Courier New" panose="02070309020205020404" pitchFamily="49" charset="0"/>
                <a:cs typeface="Courier New" panose="02070309020205020404" pitchFamily="49" charset="0"/>
              </a:rPr>
            </a:br>
            <a:r>
              <a:rPr lang="en-GB" sz="1100" dirty="0" smtClean="0">
                <a:latin typeface="Courier New" panose="02070309020205020404" pitchFamily="49" charset="0"/>
                <a:cs typeface="Courier New" panose="02070309020205020404" pitchFamily="49" charset="0"/>
              </a:rPr>
              <a:t>   String </a:t>
            </a:r>
            <a:r>
              <a:rPr lang="en-GB" sz="1100" dirty="0" err="1" smtClean="0">
                <a:latin typeface="Courier New" panose="02070309020205020404" pitchFamily="49" charset="0"/>
                <a:cs typeface="Courier New" panose="02070309020205020404" pitchFamily="49" charset="0"/>
              </a:rPr>
              <a:t>accountNo</a:t>
            </a:r>
            <a:r>
              <a:rPr lang="en-GB" sz="1100" dirty="0" smtClean="0">
                <a:latin typeface="Courier New" panose="02070309020205020404" pitchFamily="49" charset="0"/>
                <a:cs typeface="Courier New" panose="02070309020205020404" pitchFamily="49" charset="0"/>
              </a:rPr>
              <a:t>;</a:t>
            </a:r>
            <a:br>
              <a:rPr lang="en-GB" sz="1100" dirty="0" smtClean="0">
                <a:latin typeface="Courier New" panose="02070309020205020404" pitchFamily="49" charset="0"/>
                <a:cs typeface="Courier New" panose="02070309020205020404" pitchFamily="49" charset="0"/>
              </a:rPr>
            </a:br>
            <a:r>
              <a:rPr lang="en-GB" sz="1100" dirty="0" smtClean="0">
                <a:latin typeface="Courier New" panose="02070309020205020404" pitchFamily="49" charset="0"/>
                <a:cs typeface="Courier New" panose="02070309020205020404" pitchFamily="49" charset="0"/>
              </a:rPr>
              <a:t>   private String s = </a:t>
            </a:r>
            <a:r>
              <a:rPr lang="en-GB" sz="1100" dirty="0">
                <a:latin typeface="Courier New" panose="02070309020205020404" pitchFamily="49" charset="0"/>
                <a:cs typeface="Courier New" panose="02070309020205020404" pitchFamily="49" charset="0"/>
              </a:rPr>
              <a:t>"</a:t>
            </a:r>
            <a:r>
              <a:rPr lang="en-GB" sz="1100" dirty="0" smtClean="0">
                <a:latin typeface="Courier New" panose="02070309020205020404" pitchFamily="49" charset="0"/>
                <a:cs typeface="Courier New" panose="02070309020205020404" pitchFamily="49" charset="0"/>
              </a:rPr>
              <a:t>X00000";</a:t>
            </a:r>
            <a:endParaRPr lang="en-GB" sz="1100" dirty="0">
              <a:latin typeface="Courier New" panose="02070309020205020404" pitchFamily="49" charset="0"/>
              <a:cs typeface="Courier New" panose="02070309020205020404" pitchFamily="49" charset="0"/>
            </a:endParaRPr>
          </a:p>
          <a:p>
            <a:r>
              <a:rPr lang="en-GB" sz="1100" dirty="0" smtClean="0">
                <a:latin typeface="Courier New" panose="02070309020205020404" pitchFamily="49" charset="0"/>
                <a:cs typeface="Courier New" panose="02070309020205020404" pitchFamily="49" charset="0"/>
              </a:rPr>
              <a:t>   public </a:t>
            </a:r>
            <a:r>
              <a:rPr lang="en-GB" sz="1100" dirty="0">
                <a:latin typeface="Courier New" panose="02070309020205020404" pitchFamily="49" charset="0"/>
                <a:cs typeface="Courier New" panose="02070309020205020404" pitchFamily="49" charset="0"/>
              </a:rPr>
              <a:t>M250Account</a:t>
            </a:r>
            <a:r>
              <a:rPr lang="en-GB" sz="1100" dirty="0" smtClean="0">
                <a:latin typeface="Courier New" panose="02070309020205020404" pitchFamily="49" charset="0"/>
                <a:cs typeface="Courier New" panose="02070309020205020404" pitchFamily="49" charset="0"/>
              </a:rPr>
              <a:t>()</a:t>
            </a:r>
            <a:br>
              <a:rPr lang="en-GB" sz="1100" dirty="0" smtClean="0">
                <a:latin typeface="Courier New" panose="02070309020205020404" pitchFamily="49" charset="0"/>
                <a:cs typeface="Courier New" panose="02070309020205020404" pitchFamily="49" charset="0"/>
              </a:rPr>
            </a:br>
            <a:r>
              <a:rPr lang="en-GB" sz="1100" dirty="0" smtClean="0">
                <a:latin typeface="Courier New" panose="02070309020205020404" pitchFamily="49" charset="0"/>
                <a:cs typeface="Courier New" panose="02070309020205020404" pitchFamily="49" charset="0"/>
              </a:rPr>
              <a:t>   {</a:t>
            </a:r>
            <a:br>
              <a:rPr lang="en-GB" sz="1100" dirty="0" smtClean="0">
                <a:latin typeface="Courier New" panose="02070309020205020404" pitchFamily="49" charset="0"/>
                <a:cs typeface="Courier New" panose="02070309020205020404" pitchFamily="49" charset="0"/>
              </a:rPr>
            </a:br>
            <a:r>
              <a:rPr lang="en-GB" sz="1100" dirty="0" smtClean="0">
                <a:latin typeface="Courier New" panose="02070309020205020404" pitchFamily="49" charset="0"/>
                <a:cs typeface="Courier New" panose="02070309020205020404" pitchFamily="49" charset="0"/>
              </a:rPr>
              <a:t>      </a:t>
            </a:r>
            <a:r>
              <a:rPr lang="en-GB" sz="1100" dirty="0" err="1" smtClean="0">
                <a:latin typeface="Courier New" panose="02070309020205020404" pitchFamily="49" charset="0"/>
                <a:cs typeface="Courier New" panose="02070309020205020404" pitchFamily="49" charset="0"/>
              </a:rPr>
              <a:t>accountNo</a:t>
            </a:r>
            <a:r>
              <a:rPr lang="en-GB" sz="1100" dirty="0" smtClean="0">
                <a:latin typeface="Courier New" panose="02070309020205020404" pitchFamily="49" charset="0"/>
                <a:cs typeface="Courier New" panose="02070309020205020404" pitchFamily="49" charset="0"/>
              </a:rPr>
              <a:t> = "</a:t>
            </a:r>
            <a:r>
              <a:rPr lang="en-GB" sz="1100" dirty="0">
                <a:latin typeface="Courier New" panose="02070309020205020404" pitchFamily="49" charset="0"/>
                <a:cs typeface="Courier New" panose="02070309020205020404" pitchFamily="49" charset="0"/>
              </a:rPr>
              <a:t>X00000"</a:t>
            </a:r>
            <a:r>
              <a:rPr lang="en-GB" sz="1100" dirty="0" smtClean="0">
                <a:latin typeface="Courier New" panose="02070309020205020404" pitchFamily="49" charset="0"/>
                <a:cs typeface="Courier New" panose="02070309020205020404" pitchFamily="49" charset="0"/>
              </a:rPr>
              <a:t>;</a:t>
            </a:r>
            <a:br>
              <a:rPr lang="en-GB" sz="1100" dirty="0" smtClean="0">
                <a:latin typeface="Courier New" panose="02070309020205020404" pitchFamily="49" charset="0"/>
                <a:cs typeface="Courier New" panose="02070309020205020404" pitchFamily="49" charset="0"/>
              </a:rPr>
            </a:br>
            <a:r>
              <a:rPr lang="en-GB" sz="1100" dirty="0" smtClean="0">
                <a:latin typeface="Courier New" panose="02070309020205020404" pitchFamily="49" charset="0"/>
                <a:cs typeface="Courier New" panose="02070309020205020404" pitchFamily="49" charset="0"/>
              </a:rPr>
              <a:t>   }</a:t>
            </a:r>
          </a:p>
          <a:p>
            <a:r>
              <a:rPr lang="en-GB" sz="1100" dirty="0" smtClean="0">
                <a:latin typeface="Courier New" panose="02070309020205020404" pitchFamily="49" charset="0"/>
                <a:cs typeface="Courier New" panose="02070309020205020404" pitchFamily="49" charset="0"/>
              </a:rPr>
              <a:t>   public M250Account(String s)</a:t>
            </a:r>
            <a:br>
              <a:rPr lang="en-GB" sz="1100" dirty="0" smtClean="0">
                <a:latin typeface="Courier New" panose="02070309020205020404" pitchFamily="49" charset="0"/>
                <a:cs typeface="Courier New" panose="02070309020205020404" pitchFamily="49" charset="0"/>
              </a:rPr>
            </a:br>
            <a:r>
              <a:rPr lang="en-GB" sz="1100" dirty="0" smtClean="0">
                <a:latin typeface="Courier New" panose="02070309020205020404" pitchFamily="49" charset="0"/>
                <a:cs typeface="Courier New" panose="02070309020205020404" pitchFamily="49" charset="0"/>
              </a:rPr>
              <a:t>   {</a:t>
            </a:r>
            <a:br>
              <a:rPr lang="en-GB" sz="1100" dirty="0" smtClean="0">
                <a:latin typeface="Courier New" panose="02070309020205020404" pitchFamily="49" charset="0"/>
                <a:cs typeface="Courier New" panose="02070309020205020404" pitchFamily="49" charset="0"/>
              </a:rPr>
            </a:br>
            <a:r>
              <a:rPr lang="en-GB" sz="1100" dirty="0" smtClean="0">
                <a:latin typeface="Courier New" panose="02070309020205020404" pitchFamily="49" charset="0"/>
                <a:cs typeface="Courier New" panose="02070309020205020404" pitchFamily="49" charset="0"/>
              </a:rPr>
              <a:t>      </a:t>
            </a:r>
            <a:r>
              <a:rPr lang="en-GB" sz="1100" dirty="0" err="1" smtClean="0">
                <a:latin typeface="Courier New" panose="02070309020205020404" pitchFamily="49" charset="0"/>
                <a:cs typeface="Courier New" panose="02070309020205020404" pitchFamily="49" charset="0"/>
              </a:rPr>
              <a:t>accountNo</a:t>
            </a:r>
            <a:r>
              <a:rPr lang="en-GB" sz="1100" dirty="0" smtClean="0">
                <a:latin typeface="Courier New" panose="02070309020205020404" pitchFamily="49" charset="0"/>
                <a:cs typeface="Courier New" panose="02070309020205020404" pitchFamily="49" charset="0"/>
              </a:rPr>
              <a:t> = s;</a:t>
            </a:r>
            <a:br>
              <a:rPr lang="en-GB" sz="1100" dirty="0" smtClean="0">
                <a:latin typeface="Courier New" panose="02070309020205020404" pitchFamily="49" charset="0"/>
                <a:cs typeface="Courier New" panose="02070309020205020404" pitchFamily="49" charset="0"/>
              </a:rPr>
            </a:br>
            <a:r>
              <a:rPr lang="en-GB" sz="1100" dirty="0" smtClean="0">
                <a:latin typeface="Courier New" panose="02070309020205020404" pitchFamily="49" charset="0"/>
                <a:cs typeface="Courier New" panose="02070309020205020404" pitchFamily="49" charset="0"/>
              </a:rPr>
              <a:t>   }</a:t>
            </a:r>
            <a:endParaRPr lang="en-GB" sz="1100" dirty="0">
              <a:latin typeface="Courier New" panose="02070309020205020404" pitchFamily="49" charset="0"/>
              <a:cs typeface="Courier New" panose="02070309020205020404" pitchFamily="49" charset="0"/>
            </a:endParaRPr>
          </a:p>
          <a:p>
            <a:r>
              <a:rPr lang="en-GB" sz="1100" dirty="0" smtClean="0">
                <a:latin typeface="Courier New" panose="02070309020205020404" pitchFamily="49" charset="0"/>
                <a:cs typeface="Courier New" panose="02070309020205020404" pitchFamily="49" charset="0"/>
              </a:rPr>
              <a:t>   public </a:t>
            </a:r>
            <a:r>
              <a:rPr lang="en-GB" sz="1100" dirty="0">
                <a:latin typeface="Courier New" panose="02070309020205020404" pitchFamily="49" charset="0"/>
                <a:cs typeface="Courier New" panose="02070309020205020404" pitchFamily="49" charset="0"/>
              </a:rPr>
              <a:t>String </a:t>
            </a:r>
            <a:r>
              <a:rPr lang="en-GB" sz="1100" dirty="0" err="1" smtClean="0">
                <a:latin typeface="Courier New" panose="02070309020205020404" pitchFamily="49" charset="0"/>
                <a:cs typeface="Courier New" panose="02070309020205020404" pitchFamily="49" charset="0"/>
              </a:rPr>
              <a:t>getAccountNo</a:t>
            </a:r>
            <a:r>
              <a:rPr lang="en-GB" sz="1100" dirty="0" smtClean="0">
                <a:latin typeface="Courier New" panose="02070309020205020404" pitchFamily="49" charset="0"/>
                <a:cs typeface="Courier New" panose="02070309020205020404" pitchFamily="49" charset="0"/>
              </a:rPr>
              <a:t>()</a:t>
            </a:r>
            <a:br>
              <a:rPr lang="en-GB" sz="1100" dirty="0" smtClean="0">
                <a:latin typeface="Courier New" panose="02070309020205020404" pitchFamily="49" charset="0"/>
                <a:cs typeface="Courier New" panose="02070309020205020404" pitchFamily="49" charset="0"/>
              </a:rPr>
            </a:br>
            <a:r>
              <a:rPr lang="en-GB" sz="1100" dirty="0" smtClean="0">
                <a:latin typeface="Courier New" panose="02070309020205020404" pitchFamily="49" charset="0"/>
                <a:cs typeface="Courier New" panose="02070309020205020404" pitchFamily="49" charset="0"/>
              </a:rPr>
              <a:t>   {</a:t>
            </a:r>
            <a:br>
              <a:rPr lang="en-GB" sz="1100" dirty="0" smtClean="0">
                <a:latin typeface="Courier New" panose="02070309020205020404" pitchFamily="49" charset="0"/>
                <a:cs typeface="Courier New" panose="02070309020205020404" pitchFamily="49" charset="0"/>
              </a:rPr>
            </a:br>
            <a:r>
              <a:rPr lang="en-GB" sz="1100" dirty="0" smtClean="0">
                <a:latin typeface="Courier New" panose="02070309020205020404" pitchFamily="49" charset="0"/>
                <a:cs typeface="Courier New" panose="02070309020205020404" pitchFamily="49" charset="0"/>
              </a:rPr>
              <a:t>      </a:t>
            </a:r>
            <a:r>
              <a:rPr lang="en-GB" sz="1100" dirty="0">
                <a:latin typeface="Courier New" panose="02070309020205020404" pitchFamily="49" charset="0"/>
                <a:cs typeface="Courier New" panose="02070309020205020404" pitchFamily="49" charset="0"/>
              </a:rPr>
              <a:t>return </a:t>
            </a:r>
            <a:r>
              <a:rPr lang="en-GB" sz="1100" dirty="0" err="1" smtClean="0">
                <a:latin typeface="Courier New" panose="02070309020205020404" pitchFamily="49" charset="0"/>
                <a:cs typeface="Courier New" panose="02070309020205020404" pitchFamily="49" charset="0"/>
              </a:rPr>
              <a:t>accountNo</a:t>
            </a:r>
            <a:r>
              <a:rPr lang="en-GB" sz="1100" dirty="0" smtClean="0">
                <a:latin typeface="Courier New" panose="02070309020205020404" pitchFamily="49" charset="0"/>
                <a:cs typeface="Courier New" panose="02070309020205020404" pitchFamily="49" charset="0"/>
              </a:rPr>
              <a:t>;</a:t>
            </a:r>
            <a:br>
              <a:rPr lang="en-GB" sz="1100" dirty="0" smtClean="0">
                <a:latin typeface="Courier New" panose="02070309020205020404" pitchFamily="49" charset="0"/>
                <a:cs typeface="Courier New" panose="02070309020205020404" pitchFamily="49" charset="0"/>
              </a:rPr>
            </a:br>
            <a:r>
              <a:rPr lang="en-GB" sz="1100" dirty="0" smtClean="0">
                <a:latin typeface="Courier New" panose="02070309020205020404" pitchFamily="49" charset="0"/>
                <a:cs typeface="Courier New" panose="02070309020205020404" pitchFamily="49" charset="0"/>
              </a:rPr>
              <a:t>   </a:t>
            </a:r>
            <a:r>
              <a:rPr lang="en-GB" sz="1100" dirty="0">
                <a:latin typeface="Courier New" panose="02070309020205020404" pitchFamily="49" charset="0"/>
                <a:cs typeface="Courier New" panose="02070309020205020404" pitchFamily="49" charset="0"/>
              </a:rPr>
              <a:t>}</a:t>
            </a:r>
          </a:p>
          <a:p>
            <a:r>
              <a:rPr lang="en-GB" sz="1100" dirty="0" smtClean="0">
                <a:latin typeface="Courier New" panose="02070309020205020404" pitchFamily="49" charset="0"/>
                <a:cs typeface="Courier New" panose="02070309020205020404" pitchFamily="49" charset="0"/>
              </a:rPr>
              <a:t>   public </a:t>
            </a:r>
            <a:r>
              <a:rPr lang="en-GB" sz="1100" dirty="0" err="1">
                <a:latin typeface="Courier New" panose="02070309020205020404" pitchFamily="49" charset="0"/>
                <a:cs typeface="Courier New" panose="02070309020205020404" pitchFamily="49" charset="0"/>
              </a:rPr>
              <a:t>boolean</a:t>
            </a:r>
            <a:r>
              <a:rPr lang="en-GB" sz="1100" dirty="0">
                <a:latin typeface="Courier New" panose="02070309020205020404" pitchFamily="49" charset="0"/>
                <a:cs typeface="Courier New" panose="02070309020205020404" pitchFamily="49" charset="0"/>
              </a:rPr>
              <a:t> </a:t>
            </a:r>
            <a:r>
              <a:rPr lang="en-GB" sz="1100" dirty="0" err="1">
                <a:latin typeface="Courier New" panose="02070309020205020404" pitchFamily="49" charset="0"/>
                <a:cs typeface="Courier New" panose="02070309020205020404" pitchFamily="49" charset="0"/>
              </a:rPr>
              <a:t>isValidLength</a:t>
            </a:r>
            <a:r>
              <a:rPr lang="en-GB" sz="1100" dirty="0">
                <a:latin typeface="Courier New" panose="02070309020205020404" pitchFamily="49" charset="0"/>
                <a:cs typeface="Courier New" panose="02070309020205020404" pitchFamily="49" charset="0"/>
              </a:rPr>
              <a:t>(String s</a:t>
            </a:r>
            <a:r>
              <a:rPr lang="en-GB" sz="1100" dirty="0" smtClean="0">
                <a:latin typeface="Courier New" panose="02070309020205020404" pitchFamily="49" charset="0"/>
                <a:cs typeface="Courier New" panose="02070309020205020404" pitchFamily="49" charset="0"/>
              </a:rPr>
              <a:t>)</a:t>
            </a:r>
            <a:br>
              <a:rPr lang="en-GB" sz="1100" dirty="0" smtClean="0">
                <a:latin typeface="Courier New" panose="02070309020205020404" pitchFamily="49" charset="0"/>
                <a:cs typeface="Courier New" panose="02070309020205020404" pitchFamily="49" charset="0"/>
              </a:rPr>
            </a:br>
            <a:r>
              <a:rPr lang="en-GB" sz="1100" dirty="0" smtClean="0">
                <a:latin typeface="Courier New" panose="02070309020205020404" pitchFamily="49" charset="0"/>
                <a:cs typeface="Courier New" panose="02070309020205020404" pitchFamily="49" charset="0"/>
              </a:rPr>
              <a:t>   {</a:t>
            </a:r>
            <a:br>
              <a:rPr lang="en-GB" sz="1100" dirty="0" smtClean="0">
                <a:latin typeface="Courier New" panose="02070309020205020404" pitchFamily="49" charset="0"/>
                <a:cs typeface="Courier New" panose="02070309020205020404" pitchFamily="49" charset="0"/>
              </a:rPr>
            </a:br>
            <a:r>
              <a:rPr lang="en-GB" sz="1100" dirty="0" smtClean="0">
                <a:latin typeface="Courier New" panose="02070309020205020404" pitchFamily="49" charset="0"/>
                <a:cs typeface="Courier New" panose="02070309020205020404" pitchFamily="49" charset="0"/>
              </a:rPr>
              <a:t>      </a:t>
            </a:r>
            <a:r>
              <a:rPr lang="en-GB" sz="1100" dirty="0">
                <a:latin typeface="Courier New" panose="02070309020205020404" pitchFamily="49" charset="0"/>
                <a:cs typeface="Courier New" panose="02070309020205020404" pitchFamily="49" charset="0"/>
              </a:rPr>
              <a:t>return </a:t>
            </a:r>
            <a:r>
              <a:rPr lang="en-GB" sz="1100" dirty="0" err="1">
                <a:latin typeface="Courier New" panose="02070309020205020404" pitchFamily="49" charset="0"/>
                <a:cs typeface="Courier New" panose="02070309020205020404" pitchFamily="49" charset="0"/>
              </a:rPr>
              <a:t>s.length</a:t>
            </a:r>
            <a:r>
              <a:rPr lang="en-GB" sz="1100" dirty="0">
                <a:latin typeface="Courier New" panose="02070309020205020404" pitchFamily="49" charset="0"/>
                <a:cs typeface="Courier New" panose="02070309020205020404" pitchFamily="49" charset="0"/>
              </a:rPr>
              <a:t>() == </a:t>
            </a:r>
            <a:r>
              <a:rPr lang="en-GB" sz="1100" dirty="0" smtClean="0">
                <a:latin typeface="Courier New" panose="02070309020205020404" pitchFamily="49" charset="0"/>
                <a:cs typeface="Courier New" panose="02070309020205020404" pitchFamily="49" charset="0"/>
              </a:rPr>
              <a:t>5;</a:t>
            </a:r>
            <a:br>
              <a:rPr lang="en-GB" sz="1100" dirty="0" smtClean="0">
                <a:latin typeface="Courier New" panose="02070309020205020404" pitchFamily="49" charset="0"/>
                <a:cs typeface="Courier New" panose="02070309020205020404" pitchFamily="49" charset="0"/>
              </a:rPr>
            </a:br>
            <a:r>
              <a:rPr lang="en-GB" sz="1100" dirty="0" smtClean="0">
                <a:latin typeface="Courier New" panose="02070309020205020404" pitchFamily="49" charset="0"/>
                <a:cs typeface="Courier New" panose="02070309020205020404" pitchFamily="49" charset="0"/>
              </a:rPr>
              <a:t>   </a:t>
            </a:r>
            <a:r>
              <a:rPr lang="en-GB" sz="1100" dirty="0">
                <a:latin typeface="Courier New" panose="02070309020205020404" pitchFamily="49" charset="0"/>
                <a:cs typeface="Courier New" panose="02070309020205020404" pitchFamily="49" charset="0"/>
              </a:rPr>
              <a:t>}</a:t>
            </a:r>
          </a:p>
          <a:p>
            <a:r>
              <a:rPr lang="en-GB" sz="1100" dirty="0" smtClean="0">
                <a:latin typeface="Courier New" panose="02070309020205020404" pitchFamily="49" charset="0"/>
                <a:cs typeface="Courier New" panose="02070309020205020404" pitchFamily="49" charset="0"/>
              </a:rPr>
              <a:t>   public </a:t>
            </a:r>
            <a:r>
              <a:rPr lang="en-GB" sz="1100" dirty="0" err="1">
                <a:latin typeface="Courier New" panose="02070309020205020404" pitchFamily="49" charset="0"/>
                <a:cs typeface="Courier New" panose="02070309020205020404" pitchFamily="49" charset="0"/>
              </a:rPr>
              <a:t>boolean</a:t>
            </a:r>
            <a:r>
              <a:rPr lang="en-GB" sz="1100" dirty="0">
                <a:latin typeface="Courier New" panose="02070309020205020404" pitchFamily="49" charset="0"/>
                <a:cs typeface="Courier New" panose="02070309020205020404" pitchFamily="49" charset="0"/>
              </a:rPr>
              <a:t> </a:t>
            </a:r>
            <a:r>
              <a:rPr lang="en-GB" sz="1100" dirty="0" err="1">
                <a:latin typeface="Courier New" panose="02070309020205020404" pitchFamily="49" charset="0"/>
                <a:cs typeface="Courier New" panose="02070309020205020404" pitchFamily="49" charset="0"/>
              </a:rPr>
              <a:t>isValidStart</a:t>
            </a:r>
            <a:r>
              <a:rPr lang="en-GB" sz="1100" dirty="0">
                <a:latin typeface="Courier New" panose="02070309020205020404" pitchFamily="49" charset="0"/>
                <a:cs typeface="Courier New" panose="02070309020205020404" pitchFamily="49" charset="0"/>
              </a:rPr>
              <a:t>(String s</a:t>
            </a:r>
            <a:r>
              <a:rPr lang="en-GB" sz="1100" dirty="0" smtClean="0">
                <a:latin typeface="Courier New" panose="02070309020205020404" pitchFamily="49" charset="0"/>
                <a:cs typeface="Courier New" panose="02070309020205020404" pitchFamily="49" charset="0"/>
              </a:rPr>
              <a:t>)</a:t>
            </a:r>
            <a:br>
              <a:rPr lang="en-GB" sz="1100" dirty="0" smtClean="0">
                <a:latin typeface="Courier New" panose="02070309020205020404" pitchFamily="49" charset="0"/>
                <a:cs typeface="Courier New" panose="02070309020205020404" pitchFamily="49" charset="0"/>
              </a:rPr>
            </a:br>
            <a:r>
              <a:rPr lang="en-GB" sz="1100" dirty="0" smtClean="0">
                <a:latin typeface="Courier New" panose="02070309020205020404" pitchFamily="49" charset="0"/>
                <a:cs typeface="Courier New" panose="02070309020205020404" pitchFamily="49" charset="0"/>
              </a:rPr>
              <a:t>   {</a:t>
            </a:r>
            <a:br>
              <a:rPr lang="en-GB" sz="1100" dirty="0" smtClean="0">
                <a:latin typeface="Courier New" panose="02070309020205020404" pitchFamily="49" charset="0"/>
                <a:cs typeface="Courier New" panose="02070309020205020404" pitchFamily="49" charset="0"/>
              </a:rPr>
            </a:br>
            <a:r>
              <a:rPr lang="en-GB" sz="1100" dirty="0" smtClean="0">
                <a:latin typeface="Courier New" panose="02070309020205020404" pitchFamily="49" charset="0"/>
                <a:cs typeface="Courier New" panose="02070309020205020404" pitchFamily="49" charset="0"/>
              </a:rPr>
              <a:t>      </a:t>
            </a:r>
            <a:r>
              <a:rPr lang="en-GB" sz="1100" dirty="0">
                <a:latin typeface="Courier New" panose="02070309020205020404" pitchFamily="49" charset="0"/>
                <a:cs typeface="Courier New" panose="02070309020205020404" pitchFamily="49" charset="0"/>
              </a:rPr>
              <a:t>return </a:t>
            </a:r>
            <a:r>
              <a:rPr lang="en-GB" sz="1100" dirty="0" err="1">
                <a:latin typeface="Courier New" panose="02070309020205020404" pitchFamily="49" charset="0"/>
                <a:cs typeface="Courier New" panose="02070309020205020404" pitchFamily="49" charset="0"/>
              </a:rPr>
              <a:t>s.charAt</a:t>
            </a:r>
            <a:r>
              <a:rPr lang="en-GB" sz="1100" dirty="0">
                <a:latin typeface="Courier New" panose="02070309020205020404" pitchFamily="49" charset="0"/>
                <a:cs typeface="Courier New" panose="02070309020205020404" pitchFamily="49" charset="0"/>
              </a:rPr>
              <a:t>(0) &gt;= 'A' &amp;&amp; </a:t>
            </a:r>
            <a:r>
              <a:rPr lang="en-GB" sz="1100" dirty="0" smtClean="0">
                <a:latin typeface="Courier New" panose="02070309020205020404" pitchFamily="49" charset="0"/>
                <a:cs typeface="Courier New" panose="02070309020205020404" pitchFamily="49" charset="0"/>
              </a:rPr>
              <a:t>	</a:t>
            </a:r>
            <a:r>
              <a:rPr lang="en-GB" sz="1100" dirty="0" err="1" smtClean="0">
                <a:latin typeface="Courier New" panose="02070309020205020404" pitchFamily="49" charset="0"/>
                <a:cs typeface="Courier New" panose="02070309020205020404" pitchFamily="49" charset="0"/>
              </a:rPr>
              <a:t>s.charAt</a:t>
            </a:r>
            <a:r>
              <a:rPr lang="en-GB" sz="1100" dirty="0" smtClean="0">
                <a:latin typeface="Courier New" panose="02070309020205020404" pitchFamily="49" charset="0"/>
                <a:cs typeface="Courier New" panose="02070309020205020404" pitchFamily="49" charset="0"/>
              </a:rPr>
              <a:t>(0</a:t>
            </a:r>
            <a:r>
              <a:rPr lang="en-GB" sz="1100" dirty="0">
                <a:latin typeface="Courier New" panose="02070309020205020404" pitchFamily="49" charset="0"/>
                <a:cs typeface="Courier New" panose="02070309020205020404" pitchFamily="49" charset="0"/>
              </a:rPr>
              <a:t>) &lt;= 'Z</a:t>
            </a:r>
            <a:r>
              <a:rPr lang="en-GB" sz="1100" dirty="0" smtClean="0">
                <a:latin typeface="Courier New" panose="02070309020205020404" pitchFamily="49" charset="0"/>
                <a:cs typeface="Courier New" panose="02070309020205020404" pitchFamily="49" charset="0"/>
              </a:rPr>
              <a:t>';   </a:t>
            </a:r>
            <a:r>
              <a:rPr lang="en-GB" sz="1100" dirty="0">
                <a:latin typeface="Courier New" panose="02070309020205020404" pitchFamily="49" charset="0"/>
                <a:cs typeface="Courier New" panose="02070309020205020404" pitchFamily="49" charset="0"/>
              </a:rPr>
              <a:t>}</a:t>
            </a:r>
          </a:p>
          <a:p>
            <a:r>
              <a:rPr lang="en-GB" sz="1100" dirty="0" smtClean="0">
                <a:latin typeface="Courier New" panose="02070309020205020404" pitchFamily="49" charset="0"/>
                <a:cs typeface="Courier New" panose="02070309020205020404" pitchFamily="49" charset="0"/>
              </a:rPr>
              <a:t>   public </a:t>
            </a:r>
            <a:r>
              <a:rPr lang="en-GB" sz="1100" dirty="0" err="1">
                <a:latin typeface="Courier New" panose="02070309020205020404" pitchFamily="49" charset="0"/>
                <a:cs typeface="Courier New" panose="02070309020205020404" pitchFamily="49" charset="0"/>
              </a:rPr>
              <a:t>boolean</a:t>
            </a:r>
            <a:r>
              <a:rPr lang="en-GB" sz="1100" dirty="0">
                <a:latin typeface="Courier New" panose="02070309020205020404" pitchFamily="49" charset="0"/>
                <a:cs typeface="Courier New" panose="02070309020205020404" pitchFamily="49" charset="0"/>
              </a:rPr>
              <a:t> </a:t>
            </a:r>
            <a:r>
              <a:rPr lang="en-GB" sz="1100" dirty="0" err="1" smtClean="0">
                <a:latin typeface="Courier New" panose="02070309020205020404" pitchFamily="49" charset="0"/>
                <a:cs typeface="Courier New" panose="02070309020205020404" pitchFamily="49" charset="0"/>
              </a:rPr>
              <a:t>isValidAccount</a:t>
            </a:r>
            <a:r>
              <a:rPr lang="en-GB" sz="1100" dirty="0" smtClean="0">
                <a:latin typeface="Courier New" panose="02070309020205020404" pitchFamily="49" charset="0"/>
                <a:cs typeface="Courier New" panose="02070309020205020404" pitchFamily="49" charset="0"/>
              </a:rPr>
              <a:t>()</a:t>
            </a:r>
            <a:br>
              <a:rPr lang="en-GB" sz="1100" dirty="0" smtClean="0">
                <a:latin typeface="Courier New" panose="02070309020205020404" pitchFamily="49" charset="0"/>
                <a:cs typeface="Courier New" panose="02070309020205020404" pitchFamily="49" charset="0"/>
              </a:rPr>
            </a:br>
            <a:r>
              <a:rPr lang="en-GB" sz="1100" dirty="0" smtClean="0">
                <a:latin typeface="Courier New" panose="02070309020205020404" pitchFamily="49" charset="0"/>
                <a:cs typeface="Courier New" panose="02070309020205020404" pitchFamily="49" charset="0"/>
              </a:rPr>
              <a:t>   </a:t>
            </a:r>
            <a:r>
              <a:rPr lang="en-GB" sz="1100" dirty="0">
                <a:latin typeface="Courier New" panose="02070309020205020404" pitchFamily="49" charset="0"/>
                <a:cs typeface="Courier New" panose="02070309020205020404" pitchFamily="49" charset="0"/>
              </a:rPr>
              <a:t>{</a:t>
            </a:r>
          </a:p>
          <a:p>
            <a:r>
              <a:rPr lang="en-GB" sz="1100" dirty="0">
                <a:latin typeface="Courier New" panose="02070309020205020404" pitchFamily="49" charset="0"/>
                <a:cs typeface="Courier New" panose="02070309020205020404" pitchFamily="49" charset="0"/>
              </a:rPr>
              <a:t>      return </a:t>
            </a:r>
            <a:r>
              <a:rPr lang="en-GB" sz="1100" dirty="0" err="1">
                <a:latin typeface="Courier New" panose="02070309020205020404" pitchFamily="49" charset="0"/>
                <a:cs typeface="Courier New" panose="02070309020205020404" pitchFamily="49" charset="0"/>
              </a:rPr>
              <a:t>isValidLength</a:t>
            </a:r>
            <a:r>
              <a:rPr lang="en-GB" sz="1100" dirty="0">
                <a:latin typeface="Courier New" panose="02070309020205020404" pitchFamily="49" charset="0"/>
                <a:cs typeface="Courier New" panose="02070309020205020404" pitchFamily="49" charset="0"/>
              </a:rPr>
              <a:t>(s) &amp;&amp; </a:t>
            </a:r>
            <a:r>
              <a:rPr lang="en-GB" sz="1100" dirty="0" smtClean="0">
                <a:latin typeface="Courier New" panose="02070309020205020404" pitchFamily="49" charset="0"/>
                <a:cs typeface="Courier New" panose="02070309020205020404" pitchFamily="49" charset="0"/>
              </a:rPr>
              <a:t>	</a:t>
            </a:r>
            <a:r>
              <a:rPr lang="en-GB" sz="1100" dirty="0" err="1" smtClean="0">
                <a:latin typeface="Courier New" panose="02070309020205020404" pitchFamily="49" charset="0"/>
                <a:cs typeface="Courier New" panose="02070309020205020404" pitchFamily="49" charset="0"/>
              </a:rPr>
              <a:t>isValidStart</a:t>
            </a:r>
            <a:r>
              <a:rPr lang="en-GB" sz="1100" dirty="0" smtClean="0">
                <a:latin typeface="Courier New" panose="02070309020205020404" pitchFamily="49" charset="0"/>
                <a:cs typeface="Courier New" panose="02070309020205020404" pitchFamily="49" charset="0"/>
              </a:rPr>
              <a:t>(s);}</a:t>
            </a:r>
            <a:br>
              <a:rPr lang="en-GB" sz="1100" dirty="0" smtClean="0">
                <a:latin typeface="Courier New" panose="02070309020205020404" pitchFamily="49" charset="0"/>
                <a:cs typeface="Courier New" panose="02070309020205020404" pitchFamily="49" charset="0"/>
              </a:rPr>
            </a:br>
            <a:r>
              <a:rPr lang="en-GB" sz="1100" dirty="0" smtClean="0">
                <a:latin typeface="Courier New" panose="02070309020205020404" pitchFamily="49" charset="0"/>
                <a:cs typeface="Courier New" panose="02070309020205020404" pitchFamily="49" charset="0"/>
              </a:rPr>
              <a:t>}</a:t>
            </a:r>
            <a:endParaRPr lang="en-GB" sz="1100" dirty="0">
              <a:latin typeface="Courier New" panose="02070309020205020404" pitchFamily="49" charset="0"/>
              <a:cs typeface="Courier New" panose="02070309020205020404" pitchFamily="49" charset="0"/>
            </a:endParaRPr>
          </a:p>
        </p:txBody>
      </p:sp>
      <p:sp>
        <p:nvSpPr>
          <p:cNvPr id="8" name="TextBox 7"/>
          <p:cNvSpPr txBox="1"/>
          <p:nvPr/>
        </p:nvSpPr>
        <p:spPr>
          <a:xfrm>
            <a:off x="4576331" y="1027955"/>
            <a:ext cx="4177375" cy="5847755"/>
          </a:xfrm>
          <a:prstGeom prst="rect">
            <a:avLst/>
          </a:prstGeom>
          <a:noFill/>
        </p:spPr>
        <p:txBody>
          <a:bodyPr wrap="square" rtlCol="0">
            <a:spAutoFit/>
          </a:bodyPr>
          <a:lstStyle/>
          <a:p>
            <a:pPr marL="342900" indent="-342900">
              <a:buFont typeface="+mj-lt"/>
              <a:buAutoNum type="arabicPeriod"/>
            </a:pPr>
            <a:r>
              <a:rPr lang="en-GB" dirty="0" smtClean="0"/>
              <a:t>The instance variable </a:t>
            </a:r>
            <a:r>
              <a:rPr lang="en-GB" sz="1400" dirty="0" err="1">
                <a:latin typeface="Courier New" panose="02070309020205020404" pitchFamily="49" charset="0"/>
                <a:cs typeface="Courier New" panose="02070309020205020404" pitchFamily="49" charset="0"/>
              </a:rPr>
              <a:t>accountNo</a:t>
            </a:r>
            <a:r>
              <a:rPr lang="en-GB" dirty="0" smtClean="0"/>
              <a:t> not in the specification</a:t>
            </a:r>
          </a:p>
          <a:p>
            <a:pPr marL="342900" indent="-342900">
              <a:buFont typeface="+mj-lt"/>
              <a:buAutoNum type="arabicPeriod"/>
            </a:pPr>
            <a:r>
              <a:rPr lang="en-GB" dirty="0" smtClean="0"/>
              <a:t>The instance variable </a:t>
            </a:r>
            <a:r>
              <a:rPr lang="en-GB" sz="1400" dirty="0" err="1">
                <a:latin typeface="Courier New" panose="02070309020205020404" pitchFamily="49" charset="0"/>
                <a:cs typeface="Courier New" panose="02070309020205020404" pitchFamily="49" charset="0"/>
              </a:rPr>
              <a:t>accountNo</a:t>
            </a:r>
            <a:r>
              <a:rPr lang="en-GB" dirty="0" smtClean="0"/>
              <a:t> is missing the access modifier </a:t>
            </a:r>
            <a:r>
              <a:rPr lang="en-GB" sz="1400" dirty="0" smtClean="0">
                <a:latin typeface="Courier New" panose="02070309020205020404" pitchFamily="49" charset="0"/>
                <a:cs typeface="Courier New" panose="02070309020205020404" pitchFamily="49" charset="0"/>
              </a:rPr>
              <a:t>private</a:t>
            </a:r>
          </a:p>
          <a:p>
            <a:pPr marL="342900" indent="-342900">
              <a:buFont typeface="+mj-lt"/>
              <a:buAutoNum type="arabicPeriod"/>
            </a:pPr>
            <a:r>
              <a:rPr lang="en-GB" dirty="0"/>
              <a:t>The instance variable</a:t>
            </a:r>
            <a:r>
              <a:rPr lang="en-GB" sz="1400" dirty="0">
                <a:latin typeface="Courier New" panose="02070309020205020404" pitchFamily="49" charset="0"/>
                <a:cs typeface="Courier New" panose="02070309020205020404" pitchFamily="49" charset="0"/>
              </a:rPr>
              <a:t> s </a:t>
            </a:r>
            <a:r>
              <a:rPr lang="en-GB" dirty="0"/>
              <a:t>is not in the specification</a:t>
            </a:r>
          </a:p>
          <a:p>
            <a:pPr marL="342900" indent="-342900">
              <a:buFont typeface="+mj-lt"/>
              <a:buAutoNum type="arabicPeriod"/>
            </a:pPr>
            <a:r>
              <a:rPr lang="en-GB" dirty="0" smtClean="0"/>
              <a:t>The method </a:t>
            </a:r>
            <a:r>
              <a:rPr lang="en-GB" sz="1400" dirty="0" err="1">
                <a:latin typeface="Courier New" panose="02070309020205020404" pitchFamily="49" charset="0"/>
                <a:cs typeface="Courier New" panose="02070309020205020404" pitchFamily="49" charset="0"/>
              </a:rPr>
              <a:t>isValidAccount</a:t>
            </a:r>
            <a:r>
              <a:rPr lang="en-GB" dirty="0" smtClean="0"/>
              <a:t> is not in the specification – it should be called </a:t>
            </a:r>
            <a:r>
              <a:rPr lang="en-GB" sz="1400" dirty="0" err="1">
                <a:latin typeface="Courier New" panose="02070309020205020404" pitchFamily="49" charset="0"/>
                <a:cs typeface="Courier New" panose="02070309020205020404" pitchFamily="49" charset="0"/>
              </a:rPr>
              <a:t>isValidAccountNum</a:t>
            </a:r>
            <a:endParaRPr lang="en-GB" sz="1400" dirty="0">
              <a:latin typeface="Courier New" panose="02070309020205020404" pitchFamily="49" charset="0"/>
              <a:cs typeface="Courier New" panose="02070309020205020404" pitchFamily="49" charset="0"/>
            </a:endParaRPr>
          </a:p>
          <a:p>
            <a:pPr marL="342900" indent="-342900">
              <a:buFont typeface="+mj-lt"/>
              <a:buAutoNum type="arabicPeriod"/>
            </a:pPr>
            <a:r>
              <a:rPr lang="en-GB" dirty="0" smtClean="0"/>
              <a:t>The method </a:t>
            </a:r>
            <a:r>
              <a:rPr lang="en-GB" sz="1400" dirty="0" err="1">
                <a:latin typeface="Courier New" panose="02070309020205020404" pitchFamily="49" charset="0"/>
                <a:cs typeface="Courier New" panose="02070309020205020404" pitchFamily="49" charset="0"/>
              </a:rPr>
              <a:t>isValidAccountNum</a:t>
            </a:r>
            <a:r>
              <a:rPr lang="en-GB" dirty="0" smtClean="0"/>
              <a:t> should have an argument </a:t>
            </a:r>
            <a:r>
              <a:rPr lang="en-GB" dirty="0">
                <a:latin typeface="Courier New" panose="02070309020205020404" pitchFamily="49" charset="0"/>
                <a:cs typeface="Courier New" panose="02070309020205020404" pitchFamily="49" charset="0"/>
              </a:rPr>
              <a:t>s</a:t>
            </a:r>
            <a:r>
              <a:rPr lang="en-GB" dirty="0" smtClean="0"/>
              <a:t> of type </a:t>
            </a:r>
            <a:r>
              <a:rPr lang="en-GB" sz="1400" dirty="0">
                <a:latin typeface="Courier New" panose="02070309020205020404" pitchFamily="49" charset="0"/>
                <a:cs typeface="Courier New" panose="02070309020205020404" pitchFamily="49" charset="0"/>
              </a:rPr>
              <a:t>String</a:t>
            </a:r>
          </a:p>
          <a:p>
            <a:pPr marL="342900" indent="-342900">
              <a:buFont typeface="+mj-lt"/>
              <a:buAutoNum type="arabicPeriod"/>
            </a:pPr>
            <a:r>
              <a:rPr lang="en-GB" dirty="0"/>
              <a:t>The method </a:t>
            </a:r>
            <a:r>
              <a:rPr lang="en-GB" sz="1400" dirty="0" err="1">
                <a:latin typeface="Courier New" panose="02070309020205020404" pitchFamily="49" charset="0"/>
                <a:cs typeface="Courier New" panose="02070309020205020404" pitchFamily="49" charset="0"/>
              </a:rPr>
              <a:t>hasValidDigits</a:t>
            </a:r>
            <a:r>
              <a:rPr lang="en-GB" sz="1400" dirty="0">
                <a:latin typeface="Courier New" panose="02070309020205020404" pitchFamily="49" charset="0"/>
                <a:cs typeface="Courier New" panose="02070309020205020404" pitchFamily="49" charset="0"/>
              </a:rPr>
              <a:t>() </a:t>
            </a:r>
            <a:r>
              <a:rPr lang="en-GB" dirty="0"/>
              <a:t>is </a:t>
            </a:r>
            <a:r>
              <a:rPr lang="en-GB" dirty="0" smtClean="0"/>
              <a:t>missing</a:t>
            </a:r>
          </a:p>
          <a:p>
            <a:pPr marL="342900" indent="-342900">
              <a:buFont typeface="+mj-lt"/>
              <a:buAutoNum type="arabicPeriod"/>
            </a:pPr>
            <a:r>
              <a:rPr lang="en-GB" dirty="0" smtClean="0"/>
              <a:t>Methods </a:t>
            </a:r>
            <a:r>
              <a:rPr lang="en-GB" sz="1400" dirty="0" err="1">
                <a:latin typeface="Courier New" panose="02070309020205020404" pitchFamily="49" charset="0"/>
                <a:cs typeface="Courier New" panose="02070309020205020404" pitchFamily="49" charset="0"/>
              </a:rPr>
              <a:t>isValidLength</a:t>
            </a:r>
            <a:r>
              <a:rPr lang="en-GB" sz="1400" dirty="0">
                <a:latin typeface="Courier New" panose="02070309020205020404" pitchFamily="49" charset="0"/>
                <a:cs typeface="Courier New" panose="02070309020205020404" pitchFamily="49" charset="0"/>
              </a:rPr>
              <a:t>()</a:t>
            </a:r>
            <a:r>
              <a:rPr lang="en-GB" dirty="0"/>
              <a:t> and </a:t>
            </a:r>
            <a:r>
              <a:rPr lang="en-GB" sz="1400" dirty="0" err="1" smtClean="0">
                <a:latin typeface="Courier New" panose="02070309020205020404" pitchFamily="49" charset="0"/>
                <a:cs typeface="Courier New" panose="02070309020205020404" pitchFamily="49" charset="0"/>
              </a:rPr>
              <a:t>IsValidAccount</a:t>
            </a:r>
            <a:r>
              <a:rPr lang="en-GB" sz="1400" dirty="0" smtClean="0">
                <a:latin typeface="Courier New" panose="02070309020205020404" pitchFamily="49" charset="0"/>
                <a:cs typeface="Courier New" panose="02070309020205020404" pitchFamily="49" charset="0"/>
              </a:rPr>
              <a:t>()</a:t>
            </a:r>
            <a:r>
              <a:rPr lang="en-GB" dirty="0" smtClean="0"/>
              <a:t> perform incorrect tests</a:t>
            </a:r>
          </a:p>
          <a:p>
            <a:pPr marL="342900" indent="-342900">
              <a:buFont typeface="+mj-lt"/>
              <a:buAutoNum type="arabicPeriod"/>
            </a:pPr>
            <a:r>
              <a:rPr lang="en-GB" dirty="0" smtClean="0"/>
              <a:t>Curly brace formatting is inconsistent</a:t>
            </a:r>
          </a:p>
          <a:p>
            <a:pPr marL="342900" indent="-342900">
              <a:buFont typeface="+mj-lt"/>
              <a:buAutoNum type="arabicPeriod"/>
            </a:pPr>
            <a:r>
              <a:rPr lang="en-GB" dirty="0" smtClean="0"/>
              <a:t>There are no comments – poor style</a:t>
            </a:r>
            <a:endParaRPr lang="en-GB" dirty="0"/>
          </a:p>
        </p:txBody>
      </p:sp>
    </p:spTree>
    <p:extLst>
      <p:ext uri="{BB962C8B-B14F-4D97-AF65-F5344CB8AC3E}">
        <p14:creationId xmlns:p14="http://schemas.microsoft.com/office/powerpoint/2010/main" val="32147067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fade">
                                      <p:cBhvr>
                                        <p:cTn id="7" dur="1000"/>
                                        <p:tgtEl>
                                          <p:spTgt spid="8">
                                            <p:txEl>
                                              <p:pRg st="0" end="0"/>
                                            </p:txEl>
                                          </p:spTgt>
                                        </p:tgtEl>
                                      </p:cBhvr>
                                    </p:animEffect>
                                    <p:anim calcmode="lin" valueType="num">
                                      <p:cBhvr>
                                        <p:cTn id="8" dur="1000" fill="hold"/>
                                        <p:tgtEl>
                                          <p:spTgt spid="8">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8">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8">
                                            <p:txEl>
                                              <p:pRg st="1" end="1"/>
                                            </p:txEl>
                                          </p:spTgt>
                                        </p:tgtEl>
                                        <p:attrNameLst>
                                          <p:attrName>style.visibility</p:attrName>
                                        </p:attrNameLst>
                                      </p:cBhvr>
                                      <p:to>
                                        <p:strVal val="visible"/>
                                      </p:to>
                                    </p:set>
                                    <p:animEffect transition="in" filter="fade">
                                      <p:cBhvr>
                                        <p:cTn id="14" dur="1000"/>
                                        <p:tgtEl>
                                          <p:spTgt spid="8">
                                            <p:txEl>
                                              <p:pRg st="1" end="1"/>
                                            </p:txEl>
                                          </p:spTgt>
                                        </p:tgtEl>
                                      </p:cBhvr>
                                    </p:animEffect>
                                    <p:anim calcmode="lin" valueType="num">
                                      <p:cBhvr>
                                        <p:cTn id="15" dur="1000" fill="hold"/>
                                        <p:tgtEl>
                                          <p:spTgt spid="8">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8">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8">
                                            <p:txEl>
                                              <p:pRg st="2" end="2"/>
                                            </p:txEl>
                                          </p:spTgt>
                                        </p:tgtEl>
                                        <p:attrNameLst>
                                          <p:attrName>style.visibility</p:attrName>
                                        </p:attrNameLst>
                                      </p:cBhvr>
                                      <p:to>
                                        <p:strVal val="visible"/>
                                      </p:to>
                                    </p:set>
                                    <p:animEffect transition="in" filter="fade">
                                      <p:cBhvr>
                                        <p:cTn id="21" dur="1000"/>
                                        <p:tgtEl>
                                          <p:spTgt spid="8">
                                            <p:txEl>
                                              <p:pRg st="2" end="2"/>
                                            </p:txEl>
                                          </p:spTgt>
                                        </p:tgtEl>
                                      </p:cBhvr>
                                    </p:animEffect>
                                    <p:anim calcmode="lin" valueType="num">
                                      <p:cBhvr>
                                        <p:cTn id="22" dur="1000" fill="hold"/>
                                        <p:tgtEl>
                                          <p:spTgt spid="8">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8">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8">
                                            <p:txEl>
                                              <p:pRg st="3" end="3"/>
                                            </p:txEl>
                                          </p:spTgt>
                                        </p:tgtEl>
                                        <p:attrNameLst>
                                          <p:attrName>style.visibility</p:attrName>
                                        </p:attrNameLst>
                                      </p:cBhvr>
                                      <p:to>
                                        <p:strVal val="visible"/>
                                      </p:to>
                                    </p:set>
                                    <p:animEffect transition="in" filter="fade">
                                      <p:cBhvr>
                                        <p:cTn id="28" dur="1000"/>
                                        <p:tgtEl>
                                          <p:spTgt spid="8">
                                            <p:txEl>
                                              <p:pRg st="3" end="3"/>
                                            </p:txEl>
                                          </p:spTgt>
                                        </p:tgtEl>
                                      </p:cBhvr>
                                    </p:animEffect>
                                    <p:anim calcmode="lin" valueType="num">
                                      <p:cBhvr>
                                        <p:cTn id="29" dur="1000" fill="hold"/>
                                        <p:tgtEl>
                                          <p:spTgt spid="8">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8">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8">
                                            <p:txEl>
                                              <p:pRg st="4" end="4"/>
                                            </p:txEl>
                                          </p:spTgt>
                                        </p:tgtEl>
                                        <p:attrNameLst>
                                          <p:attrName>style.visibility</p:attrName>
                                        </p:attrNameLst>
                                      </p:cBhvr>
                                      <p:to>
                                        <p:strVal val="visible"/>
                                      </p:to>
                                    </p:set>
                                    <p:animEffect transition="in" filter="fade">
                                      <p:cBhvr>
                                        <p:cTn id="35" dur="1000"/>
                                        <p:tgtEl>
                                          <p:spTgt spid="8">
                                            <p:txEl>
                                              <p:pRg st="4" end="4"/>
                                            </p:txEl>
                                          </p:spTgt>
                                        </p:tgtEl>
                                      </p:cBhvr>
                                    </p:animEffect>
                                    <p:anim calcmode="lin" valueType="num">
                                      <p:cBhvr>
                                        <p:cTn id="36" dur="1000" fill="hold"/>
                                        <p:tgtEl>
                                          <p:spTgt spid="8">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8">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8">
                                            <p:txEl>
                                              <p:pRg st="5" end="5"/>
                                            </p:txEl>
                                          </p:spTgt>
                                        </p:tgtEl>
                                        <p:attrNameLst>
                                          <p:attrName>style.visibility</p:attrName>
                                        </p:attrNameLst>
                                      </p:cBhvr>
                                      <p:to>
                                        <p:strVal val="visible"/>
                                      </p:to>
                                    </p:set>
                                    <p:animEffect transition="in" filter="fade">
                                      <p:cBhvr>
                                        <p:cTn id="42" dur="1000"/>
                                        <p:tgtEl>
                                          <p:spTgt spid="8">
                                            <p:txEl>
                                              <p:pRg st="5" end="5"/>
                                            </p:txEl>
                                          </p:spTgt>
                                        </p:tgtEl>
                                      </p:cBhvr>
                                    </p:animEffect>
                                    <p:anim calcmode="lin" valueType="num">
                                      <p:cBhvr>
                                        <p:cTn id="43" dur="1000" fill="hold"/>
                                        <p:tgtEl>
                                          <p:spTgt spid="8">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8">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8">
                                            <p:txEl>
                                              <p:pRg st="6" end="6"/>
                                            </p:txEl>
                                          </p:spTgt>
                                        </p:tgtEl>
                                        <p:attrNameLst>
                                          <p:attrName>style.visibility</p:attrName>
                                        </p:attrNameLst>
                                      </p:cBhvr>
                                      <p:to>
                                        <p:strVal val="visible"/>
                                      </p:to>
                                    </p:set>
                                    <p:animEffect transition="in" filter="fade">
                                      <p:cBhvr>
                                        <p:cTn id="49" dur="1000"/>
                                        <p:tgtEl>
                                          <p:spTgt spid="8">
                                            <p:txEl>
                                              <p:pRg st="6" end="6"/>
                                            </p:txEl>
                                          </p:spTgt>
                                        </p:tgtEl>
                                      </p:cBhvr>
                                    </p:animEffect>
                                    <p:anim calcmode="lin" valueType="num">
                                      <p:cBhvr>
                                        <p:cTn id="50" dur="1000" fill="hold"/>
                                        <p:tgtEl>
                                          <p:spTgt spid="8">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8">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nodeType="clickEffect">
                                  <p:stCondLst>
                                    <p:cond delay="0"/>
                                  </p:stCondLst>
                                  <p:childTnLst>
                                    <p:set>
                                      <p:cBhvr>
                                        <p:cTn id="55" dur="1" fill="hold">
                                          <p:stCondLst>
                                            <p:cond delay="0"/>
                                          </p:stCondLst>
                                        </p:cTn>
                                        <p:tgtEl>
                                          <p:spTgt spid="8">
                                            <p:txEl>
                                              <p:pRg st="7" end="7"/>
                                            </p:txEl>
                                          </p:spTgt>
                                        </p:tgtEl>
                                        <p:attrNameLst>
                                          <p:attrName>style.visibility</p:attrName>
                                        </p:attrNameLst>
                                      </p:cBhvr>
                                      <p:to>
                                        <p:strVal val="visible"/>
                                      </p:to>
                                    </p:set>
                                    <p:animEffect transition="in" filter="fade">
                                      <p:cBhvr>
                                        <p:cTn id="56" dur="1000"/>
                                        <p:tgtEl>
                                          <p:spTgt spid="8">
                                            <p:txEl>
                                              <p:pRg st="7" end="7"/>
                                            </p:txEl>
                                          </p:spTgt>
                                        </p:tgtEl>
                                      </p:cBhvr>
                                    </p:animEffect>
                                    <p:anim calcmode="lin" valueType="num">
                                      <p:cBhvr>
                                        <p:cTn id="57" dur="1000" fill="hold"/>
                                        <p:tgtEl>
                                          <p:spTgt spid="8">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8">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nodeType="clickEffect">
                                  <p:stCondLst>
                                    <p:cond delay="0"/>
                                  </p:stCondLst>
                                  <p:childTnLst>
                                    <p:set>
                                      <p:cBhvr>
                                        <p:cTn id="62" dur="1" fill="hold">
                                          <p:stCondLst>
                                            <p:cond delay="0"/>
                                          </p:stCondLst>
                                        </p:cTn>
                                        <p:tgtEl>
                                          <p:spTgt spid="8">
                                            <p:txEl>
                                              <p:pRg st="8" end="8"/>
                                            </p:txEl>
                                          </p:spTgt>
                                        </p:tgtEl>
                                        <p:attrNameLst>
                                          <p:attrName>style.visibility</p:attrName>
                                        </p:attrNameLst>
                                      </p:cBhvr>
                                      <p:to>
                                        <p:strVal val="visible"/>
                                      </p:to>
                                    </p:set>
                                    <p:animEffect transition="in" filter="fade">
                                      <p:cBhvr>
                                        <p:cTn id="63" dur="1000"/>
                                        <p:tgtEl>
                                          <p:spTgt spid="8">
                                            <p:txEl>
                                              <p:pRg st="8" end="8"/>
                                            </p:txEl>
                                          </p:spTgt>
                                        </p:tgtEl>
                                      </p:cBhvr>
                                    </p:animEffect>
                                    <p:anim calcmode="lin" valueType="num">
                                      <p:cBhvr>
                                        <p:cTn id="64" dur="1000" fill="hold"/>
                                        <p:tgtEl>
                                          <p:spTgt spid="8">
                                            <p:txEl>
                                              <p:pRg st="8" end="8"/>
                                            </p:txEl>
                                          </p:spTgt>
                                        </p:tgtEl>
                                        <p:attrNameLst>
                                          <p:attrName>ppt_x</p:attrName>
                                        </p:attrNameLst>
                                      </p:cBhvr>
                                      <p:tavLst>
                                        <p:tav tm="0">
                                          <p:val>
                                            <p:strVal val="#ppt_x"/>
                                          </p:val>
                                        </p:tav>
                                        <p:tav tm="100000">
                                          <p:val>
                                            <p:strVal val="#ppt_x"/>
                                          </p:val>
                                        </p:tav>
                                      </p:tavLst>
                                    </p:anim>
                                    <p:anim calcmode="lin" valueType="num">
                                      <p:cBhvr>
                                        <p:cTn id="65" dur="1000" fill="hold"/>
                                        <p:tgtEl>
                                          <p:spTgt spid="8">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431999" y="363984"/>
            <a:ext cx="7442493" cy="621437"/>
          </a:xfrm>
        </p:spPr>
        <p:txBody>
          <a:bodyPr/>
          <a:lstStyle/>
          <a:p>
            <a:r>
              <a:rPr lang="en-GB" dirty="0" smtClean="0"/>
              <a:t>What’s available to us to perform automated tests?</a:t>
            </a:r>
            <a:endParaRPr lang="en-GB" dirty="0"/>
          </a:p>
        </p:txBody>
      </p:sp>
      <p:sp>
        <p:nvSpPr>
          <p:cNvPr id="4" name="Content Placeholder 3"/>
          <p:cNvSpPr>
            <a:spLocks noGrp="1"/>
          </p:cNvSpPr>
          <p:nvPr>
            <p:ph idx="1"/>
          </p:nvPr>
        </p:nvSpPr>
        <p:spPr>
          <a:xfrm>
            <a:off x="3728621" y="1393794"/>
            <a:ext cx="4923673" cy="4971172"/>
          </a:xfrm>
        </p:spPr>
        <p:txBody>
          <a:bodyPr/>
          <a:lstStyle/>
          <a:p>
            <a:r>
              <a:rPr lang="en-GB" sz="1800" b="1" dirty="0" smtClean="0"/>
              <a:t>What tools could we use?</a:t>
            </a:r>
            <a:endParaRPr lang="en-GB" sz="1800" b="1" dirty="0"/>
          </a:p>
          <a:p>
            <a:r>
              <a:rPr lang="en-GB" dirty="0" smtClean="0"/>
              <a:t/>
            </a:r>
            <a:br>
              <a:rPr lang="en-GB" dirty="0" smtClean="0"/>
            </a:br>
            <a:endParaRPr lang="en-GB" dirty="0" smtClean="0"/>
          </a:p>
          <a:p>
            <a:pPr marL="342900" indent="-342900">
              <a:buAutoNum type="arabicPeriod"/>
            </a:pPr>
            <a:r>
              <a:rPr lang="en-GB" sz="1800" dirty="0" smtClean="0"/>
              <a:t>The compiler, if tutors use it – but they may not.</a:t>
            </a:r>
          </a:p>
          <a:p>
            <a:pPr marL="342900" indent="-342900">
              <a:buAutoNum type="arabicPeriod"/>
            </a:pPr>
            <a:r>
              <a:rPr lang="en-GB" sz="1800" dirty="0" smtClean="0"/>
              <a:t>Static style checkers are available – a style sheet is needed.</a:t>
            </a:r>
          </a:p>
          <a:p>
            <a:pPr marL="342900" indent="-342900">
              <a:buAutoNum type="arabicPeriod"/>
            </a:pPr>
            <a:r>
              <a:rPr lang="en-GB" sz="1800" dirty="0" smtClean="0"/>
              <a:t>A unit testing framework (JUnit) is available – a test harness is needed.</a:t>
            </a:r>
          </a:p>
          <a:p>
            <a:pPr marL="342900" indent="-342900">
              <a:buAutoNum type="arabicPeriod"/>
            </a:pPr>
            <a:r>
              <a:rPr lang="en-GB" sz="1800" b="1" dirty="0" smtClean="0"/>
              <a:t>CheckM250 prototype</a:t>
            </a:r>
          </a:p>
        </p:txBody>
      </p:sp>
      <p:sp>
        <p:nvSpPr>
          <p:cNvPr id="5" name="TextBox 4"/>
          <p:cNvSpPr txBox="1"/>
          <p:nvPr/>
        </p:nvSpPr>
        <p:spPr>
          <a:xfrm>
            <a:off x="585926" y="1393794"/>
            <a:ext cx="2630421" cy="3416320"/>
          </a:xfrm>
          <a:prstGeom prst="rect">
            <a:avLst/>
          </a:prstGeom>
          <a:noFill/>
        </p:spPr>
        <p:txBody>
          <a:bodyPr wrap="square" rtlCol="0">
            <a:spAutoFit/>
          </a:bodyPr>
          <a:lstStyle/>
          <a:p>
            <a:r>
              <a:rPr lang="en-GB" b="1" dirty="0" smtClean="0"/>
              <a:t>What automated tests could help?</a:t>
            </a:r>
          </a:p>
          <a:p>
            <a:endParaRPr lang="en-GB" dirty="0"/>
          </a:p>
          <a:p>
            <a:pPr marL="342900" indent="-342900">
              <a:buAutoNum type="arabicPeriod"/>
            </a:pPr>
            <a:r>
              <a:rPr lang="en-GB" dirty="0" smtClean="0"/>
              <a:t>Does it compile?</a:t>
            </a:r>
          </a:p>
          <a:p>
            <a:pPr marL="342900" indent="-342900">
              <a:buAutoNum type="arabicPeriod"/>
            </a:pPr>
            <a:r>
              <a:rPr lang="en-GB" dirty="0" smtClean="0"/>
              <a:t>Does it pass a style check?</a:t>
            </a:r>
          </a:p>
          <a:p>
            <a:pPr marL="342900" indent="-342900">
              <a:buFontTx/>
              <a:buAutoNum type="arabicPeriod"/>
            </a:pPr>
            <a:r>
              <a:rPr lang="en-GB" dirty="0" smtClean="0"/>
              <a:t>Does it pass unit tests?</a:t>
            </a:r>
            <a:r>
              <a:rPr lang="en-GB" dirty="0"/>
              <a:t> </a:t>
            </a:r>
            <a:endParaRPr lang="en-GB" dirty="0" smtClean="0"/>
          </a:p>
          <a:p>
            <a:pPr marL="342900" indent="-342900">
              <a:buFontTx/>
              <a:buAutoNum type="arabicPeriod"/>
            </a:pPr>
            <a:r>
              <a:rPr lang="en-GB" b="1" dirty="0" smtClean="0"/>
              <a:t>Does </a:t>
            </a:r>
            <a:r>
              <a:rPr lang="en-GB" b="1" dirty="0"/>
              <a:t>it meet the English specification?</a:t>
            </a:r>
          </a:p>
          <a:p>
            <a:pPr marL="342900" indent="-342900">
              <a:buAutoNum type="arabicPeriod"/>
            </a:pPr>
            <a:endParaRPr lang="en-GB" dirty="0" smtClean="0"/>
          </a:p>
        </p:txBody>
      </p:sp>
    </p:spTree>
    <p:extLst>
      <p:ext uri="{BB962C8B-B14F-4D97-AF65-F5344CB8AC3E}">
        <p14:creationId xmlns:p14="http://schemas.microsoft.com/office/powerpoint/2010/main" val="189975942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432000" y="284085"/>
            <a:ext cx="7374906" cy="472307"/>
          </a:xfrm>
        </p:spPr>
        <p:txBody>
          <a:bodyPr/>
          <a:lstStyle/>
          <a:p>
            <a:r>
              <a:rPr lang="en-GB" dirty="0" smtClean="0"/>
              <a:t>“CheckM250” specification checking tool – Research questions</a:t>
            </a:r>
            <a:endParaRPr lang="en-GB" dirty="0"/>
          </a:p>
        </p:txBody>
      </p:sp>
      <p:sp>
        <p:nvSpPr>
          <p:cNvPr id="5" name="TextBox 4"/>
          <p:cNvSpPr txBox="1"/>
          <p:nvPr/>
        </p:nvSpPr>
        <p:spPr>
          <a:xfrm>
            <a:off x="432000" y="1047565"/>
            <a:ext cx="8179340" cy="5170646"/>
          </a:xfrm>
          <a:prstGeom prst="rect">
            <a:avLst/>
          </a:prstGeom>
          <a:noFill/>
        </p:spPr>
        <p:txBody>
          <a:bodyPr wrap="square" rtlCol="0">
            <a:spAutoFit/>
          </a:bodyPr>
          <a:lstStyle/>
          <a:p>
            <a:r>
              <a:rPr lang="en-GB" sz="2400" dirty="0" smtClean="0"/>
              <a:t>1) Find out how tutors feel about this, and about use of similar tools – particularly style checking and unit testing.</a:t>
            </a:r>
          </a:p>
          <a:p>
            <a:pPr marL="285750" indent="-285750">
              <a:buFont typeface="Arial" panose="020B0604020202020204" pitchFamily="34" charset="0"/>
              <a:buChar char="•"/>
            </a:pPr>
            <a:r>
              <a:rPr lang="en-GB" sz="2400" dirty="0"/>
              <a:t>	</a:t>
            </a:r>
            <a:r>
              <a:rPr lang="en-GB" sz="2400" dirty="0" smtClean="0"/>
              <a:t>With respect to marking</a:t>
            </a:r>
          </a:p>
          <a:p>
            <a:pPr marL="285750" indent="-285750">
              <a:buFont typeface="Arial" panose="020B0604020202020204" pitchFamily="34" charset="0"/>
              <a:buChar char="•"/>
            </a:pPr>
            <a:r>
              <a:rPr lang="en-GB" sz="2400" dirty="0"/>
              <a:t>	</a:t>
            </a:r>
            <a:r>
              <a:rPr lang="en-GB" sz="2400" dirty="0" smtClean="0"/>
              <a:t>With respect to student use</a:t>
            </a:r>
          </a:p>
          <a:p>
            <a:pPr marL="285750" indent="-285750">
              <a:buFont typeface="Arial" panose="020B0604020202020204" pitchFamily="34" charset="0"/>
              <a:buChar char="•"/>
            </a:pPr>
            <a:endParaRPr lang="en-GB" sz="2400" dirty="0"/>
          </a:p>
          <a:p>
            <a:pPr marL="285750" indent="-285750">
              <a:buFont typeface="Arial" panose="020B0604020202020204" pitchFamily="34" charset="0"/>
              <a:buChar char="•"/>
            </a:pPr>
            <a:r>
              <a:rPr lang="en-GB" sz="2400" dirty="0" smtClean="0"/>
              <a:t>Does it make marking faster?</a:t>
            </a:r>
          </a:p>
          <a:p>
            <a:pPr marL="285750" indent="-285750">
              <a:buFont typeface="Arial" panose="020B0604020202020204" pitchFamily="34" charset="0"/>
              <a:buChar char="•"/>
            </a:pPr>
            <a:r>
              <a:rPr lang="en-GB" sz="2400" dirty="0" smtClean="0"/>
              <a:t>Does it change the focus of marking?</a:t>
            </a:r>
          </a:p>
          <a:p>
            <a:pPr marL="285750" indent="-285750">
              <a:buFont typeface="Arial" panose="020B0604020202020204" pitchFamily="34" charset="0"/>
              <a:buChar char="•"/>
            </a:pPr>
            <a:r>
              <a:rPr lang="en-GB" sz="2400" dirty="0" smtClean="0"/>
              <a:t>Does it find errors tutors would have missed?</a:t>
            </a:r>
          </a:p>
          <a:p>
            <a:endParaRPr lang="en-GB" sz="2400" dirty="0" smtClean="0"/>
          </a:p>
          <a:p>
            <a:r>
              <a:rPr lang="en-GB" sz="2400" dirty="0" smtClean="0"/>
              <a:t>2) Explore use in Moodle for students, under CodeRunner</a:t>
            </a:r>
          </a:p>
          <a:p>
            <a:pPr marL="285750" indent="-285750">
              <a:buFont typeface="Arial" panose="020B0604020202020204" pitchFamily="34" charset="0"/>
              <a:buChar char="•"/>
            </a:pPr>
            <a:r>
              <a:rPr lang="en-GB" sz="2400" dirty="0" smtClean="0"/>
              <a:t>Requires code adaptations for the VLE</a:t>
            </a:r>
          </a:p>
          <a:p>
            <a:pPr marL="285750" indent="-285750">
              <a:buFont typeface="Arial" panose="020B0604020202020204" pitchFamily="34" charset="0"/>
              <a:buChar char="•"/>
            </a:pPr>
            <a:endParaRPr lang="en-GB" sz="2400" dirty="0"/>
          </a:p>
          <a:p>
            <a:r>
              <a:rPr lang="en-GB" sz="2400" dirty="0" smtClean="0"/>
              <a:t>3) Later I decided to add compilation error help.</a:t>
            </a:r>
          </a:p>
          <a:p>
            <a:endParaRPr lang="en-GB" dirty="0"/>
          </a:p>
        </p:txBody>
      </p:sp>
    </p:spTree>
    <p:extLst>
      <p:ext uri="{BB962C8B-B14F-4D97-AF65-F5344CB8AC3E}">
        <p14:creationId xmlns:p14="http://schemas.microsoft.com/office/powerpoint/2010/main" val="111947631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xmlns="" id="{E6B98C6E-655C-4061-B666-FEF5384F155C}"/>
              </a:ext>
            </a:extLst>
          </p:cNvPr>
          <p:cNvSpPr>
            <a:spLocks noGrp="1"/>
          </p:cNvSpPr>
          <p:nvPr>
            <p:ph type="ctrTitle"/>
          </p:nvPr>
        </p:nvSpPr>
        <p:spPr/>
        <p:txBody>
          <a:bodyPr/>
          <a:lstStyle/>
          <a:p>
            <a:r>
              <a:rPr lang="en-GB" dirty="0" smtClean="0"/>
              <a:t>Design of the tool</a:t>
            </a:r>
            <a:endParaRPr lang="en-GB" dirty="0"/>
          </a:p>
        </p:txBody>
      </p:sp>
      <p:sp>
        <p:nvSpPr>
          <p:cNvPr id="5" name="Subtitle 4">
            <a:extLst>
              <a:ext uri="{FF2B5EF4-FFF2-40B4-BE49-F238E27FC236}">
                <a16:creationId xmlns:a16="http://schemas.microsoft.com/office/drawing/2014/main" xmlns="" id="{CB08133F-C5C8-435B-9687-C2F7B5411C03}"/>
              </a:ext>
            </a:extLst>
          </p:cNvPr>
          <p:cNvSpPr>
            <a:spLocks noGrp="1"/>
          </p:cNvSpPr>
          <p:nvPr>
            <p:ph type="subTitle" idx="1"/>
          </p:nvPr>
        </p:nvSpPr>
        <p:spPr>
          <a:xfrm>
            <a:off x="1775317" y="4186692"/>
            <a:ext cx="5400000" cy="249299"/>
          </a:xfrm>
        </p:spPr>
        <p:txBody>
          <a:bodyPr/>
          <a:lstStyle/>
          <a:p>
            <a:r>
              <a:rPr lang="en-GB" dirty="0" smtClean="0"/>
              <a:t>How the tool works</a:t>
            </a:r>
            <a:endParaRPr lang="en-GB" dirty="0"/>
          </a:p>
        </p:txBody>
      </p:sp>
    </p:spTree>
    <p:extLst>
      <p:ext uri="{BB962C8B-B14F-4D97-AF65-F5344CB8AC3E}">
        <p14:creationId xmlns:p14="http://schemas.microsoft.com/office/powerpoint/2010/main" val="23834331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431999" y="319597"/>
            <a:ext cx="7264941" cy="436796"/>
          </a:xfrm>
        </p:spPr>
        <p:txBody>
          <a:bodyPr/>
          <a:lstStyle/>
          <a:p>
            <a:r>
              <a:rPr lang="en-GB" dirty="0" smtClean="0"/>
              <a:t>Question authoring using “CheckM250” tool</a:t>
            </a:r>
            <a:endParaRPr lang="en-GB" dirty="0"/>
          </a:p>
        </p:txBody>
      </p:sp>
      <p:sp>
        <p:nvSpPr>
          <p:cNvPr id="5" name="TextBox 4"/>
          <p:cNvSpPr txBox="1"/>
          <p:nvPr/>
        </p:nvSpPr>
        <p:spPr>
          <a:xfrm>
            <a:off x="431999" y="1003177"/>
            <a:ext cx="7904133" cy="5909310"/>
          </a:xfrm>
          <a:prstGeom prst="rect">
            <a:avLst/>
          </a:prstGeom>
          <a:noFill/>
        </p:spPr>
        <p:txBody>
          <a:bodyPr wrap="square" rtlCol="0">
            <a:spAutoFit/>
          </a:bodyPr>
          <a:lstStyle/>
          <a:p>
            <a:r>
              <a:rPr lang="en-GB" dirty="0" smtClean="0"/>
              <a:t>1. The question author writes a </a:t>
            </a:r>
            <a:r>
              <a:rPr lang="en-GB" i="1" dirty="0" smtClean="0"/>
              <a:t>more formal</a:t>
            </a:r>
            <a:r>
              <a:rPr lang="en-GB" dirty="0" smtClean="0"/>
              <a:t> specification according to a simple specification language, based on the English specification and a provided solution class from the module team</a:t>
            </a:r>
            <a:br>
              <a:rPr lang="en-GB" dirty="0" smtClean="0"/>
            </a:br>
            <a:endParaRPr lang="en-GB" dirty="0" smtClean="0"/>
          </a:p>
          <a:p>
            <a:r>
              <a:rPr lang="en-GB" sz="1400" dirty="0" err="1">
                <a:latin typeface="Courier New" panose="02070309020205020404" pitchFamily="49" charset="0"/>
                <a:cs typeface="Courier New" panose="02070309020205020404" pitchFamily="49" charset="0"/>
              </a:rPr>
              <a:t>class:public</a:t>
            </a:r>
            <a:r>
              <a:rPr lang="en-GB" sz="1400" dirty="0">
                <a:latin typeface="Courier New" panose="02070309020205020404" pitchFamily="49" charset="0"/>
                <a:cs typeface="Courier New" panose="02070309020205020404" pitchFamily="49" charset="0"/>
              </a:rPr>
              <a:t>/M250Account/</a:t>
            </a:r>
            <a:r>
              <a:rPr lang="en-GB" sz="1400" dirty="0" err="1">
                <a:latin typeface="Courier New" panose="02070309020205020404" pitchFamily="49" charset="0"/>
                <a:cs typeface="Courier New" panose="02070309020205020404" pitchFamily="49" charset="0"/>
              </a:rPr>
              <a:t>java.lang.Object</a:t>
            </a:r>
            <a:r>
              <a:rPr lang="en-GB" sz="1400" dirty="0">
                <a:latin typeface="Courier New" panose="02070309020205020404" pitchFamily="49" charset="0"/>
                <a:cs typeface="Courier New" panose="02070309020205020404" pitchFamily="49" charset="0"/>
              </a:rPr>
              <a:t>/</a:t>
            </a:r>
          </a:p>
          <a:p>
            <a:r>
              <a:rPr lang="en-GB" sz="1400" dirty="0" err="1">
                <a:latin typeface="Courier New" panose="02070309020205020404" pitchFamily="49" charset="0"/>
                <a:cs typeface="Courier New" panose="02070309020205020404" pitchFamily="49" charset="0"/>
              </a:rPr>
              <a:t>field:private</a:t>
            </a:r>
            <a:r>
              <a:rPr lang="en-GB" sz="1400" dirty="0">
                <a:latin typeface="Courier New" panose="02070309020205020404" pitchFamily="49" charset="0"/>
                <a:cs typeface="Courier New" panose="02070309020205020404" pitchFamily="49" charset="0"/>
              </a:rPr>
              <a:t>/</a:t>
            </a:r>
            <a:r>
              <a:rPr lang="en-GB" sz="1400" dirty="0" err="1">
                <a:latin typeface="Courier New" panose="02070309020205020404" pitchFamily="49" charset="0"/>
                <a:cs typeface="Courier New" panose="02070309020205020404" pitchFamily="49" charset="0"/>
              </a:rPr>
              <a:t>java.lang.String</a:t>
            </a:r>
            <a:r>
              <a:rPr lang="en-GB" sz="1400" dirty="0">
                <a:latin typeface="Courier New" panose="02070309020205020404" pitchFamily="49" charset="0"/>
                <a:cs typeface="Courier New" panose="02070309020205020404" pitchFamily="49" charset="0"/>
              </a:rPr>
              <a:t>/M250Account.accountNum</a:t>
            </a:r>
          </a:p>
          <a:p>
            <a:r>
              <a:rPr lang="en-GB" sz="1400" dirty="0" err="1">
                <a:latin typeface="Courier New" panose="02070309020205020404" pitchFamily="49" charset="0"/>
                <a:cs typeface="Courier New" panose="02070309020205020404" pitchFamily="49" charset="0"/>
              </a:rPr>
              <a:t>method:public</a:t>
            </a:r>
            <a:r>
              <a:rPr lang="en-GB" sz="1400" dirty="0">
                <a:latin typeface="Courier New" panose="02070309020205020404" pitchFamily="49" charset="0"/>
                <a:cs typeface="Courier New" panose="02070309020205020404" pitchFamily="49" charset="0"/>
              </a:rPr>
              <a:t>/</a:t>
            </a:r>
            <a:r>
              <a:rPr lang="en-GB" sz="1400" dirty="0" err="1">
                <a:latin typeface="Courier New" panose="02070309020205020404" pitchFamily="49" charset="0"/>
                <a:cs typeface="Courier New" panose="02070309020205020404" pitchFamily="49" charset="0"/>
              </a:rPr>
              <a:t>java.lang.String</a:t>
            </a:r>
            <a:r>
              <a:rPr lang="en-GB" sz="1400" dirty="0">
                <a:latin typeface="Courier New" panose="02070309020205020404" pitchFamily="49" charset="0"/>
                <a:cs typeface="Courier New" panose="02070309020205020404" pitchFamily="49" charset="0"/>
              </a:rPr>
              <a:t>/M250Account.getAccountNum/void</a:t>
            </a:r>
          </a:p>
          <a:p>
            <a:r>
              <a:rPr lang="en-GB" sz="1400" dirty="0" err="1">
                <a:latin typeface="Courier New" panose="02070309020205020404" pitchFamily="49" charset="0"/>
                <a:cs typeface="Courier New" panose="02070309020205020404" pitchFamily="49" charset="0"/>
              </a:rPr>
              <a:t>method:public</a:t>
            </a:r>
            <a:r>
              <a:rPr lang="en-GB" sz="1400" dirty="0">
                <a:latin typeface="Courier New" panose="02070309020205020404" pitchFamily="49" charset="0"/>
                <a:cs typeface="Courier New" panose="02070309020205020404" pitchFamily="49" charset="0"/>
              </a:rPr>
              <a:t>/</a:t>
            </a:r>
            <a:r>
              <a:rPr lang="en-GB" sz="1400" dirty="0" err="1">
                <a:latin typeface="Courier New" panose="02070309020205020404" pitchFamily="49" charset="0"/>
                <a:cs typeface="Courier New" panose="02070309020205020404" pitchFamily="49" charset="0"/>
              </a:rPr>
              <a:t>boolean</a:t>
            </a:r>
            <a:r>
              <a:rPr lang="en-GB" sz="1400" dirty="0">
                <a:latin typeface="Courier New" panose="02070309020205020404" pitchFamily="49" charset="0"/>
                <a:cs typeface="Courier New" panose="02070309020205020404" pitchFamily="49" charset="0"/>
              </a:rPr>
              <a:t>/M250Account.isValidLength/</a:t>
            </a:r>
            <a:r>
              <a:rPr lang="en-GB" sz="1400" dirty="0" err="1">
                <a:latin typeface="Courier New" panose="02070309020205020404" pitchFamily="49" charset="0"/>
                <a:cs typeface="Courier New" panose="02070309020205020404" pitchFamily="49" charset="0"/>
              </a:rPr>
              <a:t>java.lang.String</a:t>
            </a:r>
            <a:endParaRPr lang="en-GB" sz="1400" dirty="0">
              <a:latin typeface="Courier New" panose="02070309020205020404" pitchFamily="49" charset="0"/>
              <a:cs typeface="Courier New" panose="02070309020205020404" pitchFamily="49" charset="0"/>
            </a:endParaRPr>
          </a:p>
          <a:p>
            <a:r>
              <a:rPr lang="en-GB" sz="1400" dirty="0" err="1">
                <a:latin typeface="Courier New" panose="02070309020205020404" pitchFamily="49" charset="0"/>
                <a:cs typeface="Courier New" panose="02070309020205020404" pitchFamily="49" charset="0"/>
              </a:rPr>
              <a:t>method:public</a:t>
            </a:r>
            <a:r>
              <a:rPr lang="en-GB" sz="1400" dirty="0">
                <a:latin typeface="Courier New" panose="02070309020205020404" pitchFamily="49" charset="0"/>
                <a:cs typeface="Courier New" panose="02070309020205020404" pitchFamily="49" charset="0"/>
              </a:rPr>
              <a:t>/</a:t>
            </a:r>
            <a:r>
              <a:rPr lang="en-GB" sz="1400" dirty="0" err="1">
                <a:latin typeface="Courier New" panose="02070309020205020404" pitchFamily="49" charset="0"/>
                <a:cs typeface="Courier New" panose="02070309020205020404" pitchFamily="49" charset="0"/>
              </a:rPr>
              <a:t>boolean</a:t>
            </a:r>
            <a:r>
              <a:rPr lang="en-GB" sz="1400" dirty="0">
                <a:latin typeface="Courier New" panose="02070309020205020404" pitchFamily="49" charset="0"/>
                <a:cs typeface="Courier New" panose="02070309020205020404" pitchFamily="49" charset="0"/>
              </a:rPr>
              <a:t>/M250Account.isValidStart/</a:t>
            </a:r>
            <a:r>
              <a:rPr lang="en-GB" sz="1400" dirty="0" err="1">
                <a:latin typeface="Courier New" panose="02070309020205020404" pitchFamily="49" charset="0"/>
                <a:cs typeface="Courier New" panose="02070309020205020404" pitchFamily="49" charset="0"/>
              </a:rPr>
              <a:t>java.lang.String</a:t>
            </a:r>
            <a:endParaRPr lang="en-GB" sz="1400" dirty="0">
              <a:latin typeface="Courier New" panose="02070309020205020404" pitchFamily="49" charset="0"/>
              <a:cs typeface="Courier New" panose="02070309020205020404" pitchFamily="49" charset="0"/>
            </a:endParaRPr>
          </a:p>
          <a:p>
            <a:r>
              <a:rPr lang="en-GB" sz="1400" dirty="0" err="1">
                <a:latin typeface="Courier New" panose="02070309020205020404" pitchFamily="49" charset="0"/>
                <a:cs typeface="Courier New" panose="02070309020205020404" pitchFamily="49" charset="0"/>
              </a:rPr>
              <a:t>method:public</a:t>
            </a:r>
            <a:r>
              <a:rPr lang="en-GB" sz="1400" dirty="0">
                <a:latin typeface="Courier New" panose="02070309020205020404" pitchFamily="49" charset="0"/>
                <a:cs typeface="Courier New" panose="02070309020205020404" pitchFamily="49" charset="0"/>
              </a:rPr>
              <a:t>/</a:t>
            </a:r>
            <a:r>
              <a:rPr lang="en-GB" sz="1400" dirty="0" err="1">
                <a:latin typeface="Courier New" panose="02070309020205020404" pitchFamily="49" charset="0"/>
                <a:cs typeface="Courier New" panose="02070309020205020404" pitchFamily="49" charset="0"/>
              </a:rPr>
              <a:t>boolean</a:t>
            </a:r>
            <a:r>
              <a:rPr lang="en-GB" sz="1400" dirty="0">
                <a:latin typeface="Courier New" panose="02070309020205020404" pitchFamily="49" charset="0"/>
                <a:cs typeface="Courier New" panose="02070309020205020404" pitchFamily="49" charset="0"/>
              </a:rPr>
              <a:t>/M250Account.hasValidDigits/</a:t>
            </a:r>
            <a:r>
              <a:rPr lang="en-GB" sz="1400" dirty="0" err="1">
                <a:latin typeface="Courier New" panose="02070309020205020404" pitchFamily="49" charset="0"/>
                <a:cs typeface="Courier New" panose="02070309020205020404" pitchFamily="49" charset="0"/>
              </a:rPr>
              <a:t>java.lang.String</a:t>
            </a:r>
            <a:endParaRPr lang="en-GB" sz="1400" dirty="0">
              <a:latin typeface="Courier New" panose="02070309020205020404" pitchFamily="49" charset="0"/>
              <a:cs typeface="Courier New" panose="02070309020205020404" pitchFamily="49" charset="0"/>
            </a:endParaRPr>
          </a:p>
          <a:p>
            <a:r>
              <a:rPr lang="en-GB" sz="1400" dirty="0" err="1">
                <a:latin typeface="Courier New" panose="02070309020205020404" pitchFamily="49" charset="0"/>
                <a:cs typeface="Courier New" panose="02070309020205020404" pitchFamily="49" charset="0"/>
              </a:rPr>
              <a:t>method:public</a:t>
            </a:r>
            <a:r>
              <a:rPr lang="en-GB" sz="1400" dirty="0">
                <a:latin typeface="Courier New" panose="02070309020205020404" pitchFamily="49" charset="0"/>
                <a:cs typeface="Courier New" panose="02070309020205020404" pitchFamily="49" charset="0"/>
              </a:rPr>
              <a:t>/</a:t>
            </a:r>
            <a:r>
              <a:rPr lang="en-GB" sz="1400" dirty="0" err="1">
                <a:latin typeface="Courier New" panose="02070309020205020404" pitchFamily="49" charset="0"/>
                <a:cs typeface="Courier New" panose="02070309020205020404" pitchFamily="49" charset="0"/>
              </a:rPr>
              <a:t>boolean</a:t>
            </a:r>
            <a:r>
              <a:rPr lang="en-GB" sz="1400" dirty="0">
                <a:latin typeface="Courier New" panose="02070309020205020404" pitchFamily="49" charset="0"/>
                <a:cs typeface="Courier New" panose="02070309020205020404" pitchFamily="49" charset="0"/>
              </a:rPr>
              <a:t>/M250Account.isValidAccountNum/</a:t>
            </a:r>
            <a:r>
              <a:rPr lang="en-GB" sz="1400" dirty="0" err="1">
                <a:latin typeface="Courier New" panose="02070309020205020404" pitchFamily="49" charset="0"/>
                <a:cs typeface="Courier New" panose="02070309020205020404" pitchFamily="49" charset="0"/>
              </a:rPr>
              <a:t>java.lang.String</a:t>
            </a:r>
            <a:endParaRPr lang="en-GB" sz="1400" dirty="0">
              <a:latin typeface="Courier New" panose="02070309020205020404" pitchFamily="49" charset="0"/>
              <a:cs typeface="Courier New" panose="02070309020205020404" pitchFamily="49" charset="0"/>
            </a:endParaRPr>
          </a:p>
          <a:p>
            <a:r>
              <a:rPr lang="en-GB" sz="1400" dirty="0" err="1">
                <a:latin typeface="Courier New" panose="02070309020205020404" pitchFamily="49" charset="0"/>
                <a:cs typeface="Courier New" panose="02070309020205020404" pitchFamily="49" charset="0"/>
              </a:rPr>
              <a:t>method:public</a:t>
            </a:r>
            <a:r>
              <a:rPr lang="en-GB" sz="1400" dirty="0">
                <a:latin typeface="Courier New" panose="02070309020205020404" pitchFamily="49" charset="0"/>
                <a:cs typeface="Courier New" panose="02070309020205020404" pitchFamily="49" charset="0"/>
              </a:rPr>
              <a:t>/void/M250Account.setAccountNum/</a:t>
            </a:r>
            <a:r>
              <a:rPr lang="en-GB" sz="1400" dirty="0" err="1">
                <a:latin typeface="Courier New" panose="02070309020205020404" pitchFamily="49" charset="0"/>
                <a:cs typeface="Courier New" panose="02070309020205020404" pitchFamily="49" charset="0"/>
              </a:rPr>
              <a:t>java.lang.String</a:t>
            </a:r>
            <a:endParaRPr lang="en-GB" sz="1400" dirty="0">
              <a:latin typeface="Courier New" panose="02070309020205020404" pitchFamily="49" charset="0"/>
              <a:cs typeface="Courier New" panose="02070309020205020404" pitchFamily="49" charset="0"/>
            </a:endParaRPr>
          </a:p>
          <a:p>
            <a:r>
              <a:rPr lang="en-GB" sz="1400" dirty="0" err="1">
                <a:latin typeface="Courier New" panose="02070309020205020404" pitchFamily="49" charset="0"/>
                <a:cs typeface="Courier New" panose="02070309020205020404" pitchFamily="49" charset="0"/>
              </a:rPr>
              <a:t>constructor:public</a:t>
            </a:r>
            <a:r>
              <a:rPr lang="en-GB" sz="1400" dirty="0">
                <a:latin typeface="Courier New" panose="02070309020205020404" pitchFamily="49" charset="0"/>
                <a:cs typeface="Courier New" panose="02070309020205020404" pitchFamily="49" charset="0"/>
              </a:rPr>
              <a:t>/M250Account/void</a:t>
            </a:r>
          </a:p>
          <a:p>
            <a:endParaRPr lang="en-GB" dirty="0"/>
          </a:p>
          <a:p>
            <a:pPr marL="342900" indent="-342900">
              <a:buAutoNum type="arabicPeriod" startAt="2"/>
            </a:pPr>
            <a:r>
              <a:rPr lang="en-GB" dirty="0" smtClean="0"/>
              <a:t>The Specification Checker compares this specification with the student’s solution </a:t>
            </a:r>
          </a:p>
          <a:p>
            <a:pPr lvl="1"/>
            <a:r>
              <a:rPr lang="en-GB" dirty="0" smtClean="0"/>
              <a:t>– what’s missing; what’s excess in the solution?</a:t>
            </a:r>
          </a:p>
          <a:p>
            <a:pPr lvl="1"/>
            <a:r>
              <a:rPr lang="en-GB" dirty="0"/>
              <a:t>– Reports </a:t>
            </a:r>
            <a:r>
              <a:rPr lang="en-GB" dirty="0" smtClean="0"/>
              <a:t>on the results</a:t>
            </a:r>
          </a:p>
          <a:p>
            <a:pPr lvl="1"/>
            <a:r>
              <a:rPr lang="en-GB" dirty="0"/>
              <a:t>–</a:t>
            </a:r>
            <a:r>
              <a:rPr lang="en-GB" dirty="0" smtClean="0"/>
              <a:t> student’s code needs to compile</a:t>
            </a:r>
          </a:p>
          <a:p>
            <a:pPr marL="342900" indent="-342900">
              <a:buAutoNum type="arabicPeriod" startAt="2"/>
            </a:pPr>
            <a:endParaRPr lang="en-GB" dirty="0" smtClean="0"/>
          </a:p>
          <a:p>
            <a:pPr marL="342900" indent="-342900">
              <a:buFontTx/>
              <a:buAutoNum type="arabicPeriod" startAt="2"/>
            </a:pPr>
            <a:r>
              <a:rPr lang="en-GB" dirty="0"/>
              <a:t>Unintended benefit: Cross-checking what the question asked for – did it ask for everything we wanted? </a:t>
            </a:r>
          </a:p>
          <a:p>
            <a:pPr marL="342900" indent="-342900">
              <a:buAutoNum type="arabicPeriod" startAt="2"/>
            </a:pPr>
            <a:endParaRPr lang="en-GB" dirty="0" smtClean="0"/>
          </a:p>
        </p:txBody>
      </p:sp>
    </p:spTree>
    <p:extLst>
      <p:ext uri="{BB962C8B-B14F-4D97-AF65-F5344CB8AC3E}">
        <p14:creationId xmlns:p14="http://schemas.microsoft.com/office/powerpoint/2010/main" val="21299162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1000"/>
                                        <p:tgtEl>
                                          <p:spTgt spid="5">
                                            <p:txEl>
                                              <p:pRg st="0" end="0"/>
                                            </p:txEl>
                                          </p:spTgt>
                                        </p:tgtEl>
                                      </p:cBhvr>
                                    </p:animEffect>
                                    <p:anim calcmode="lin" valueType="num">
                                      <p:cBhvr>
                                        <p:cTn id="8"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5">
                                            <p:txEl>
                                              <p:pRg st="1" end="1"/>
                                            </p:txEl>
                                          </p:spTgt>
                                        </p:tgtEl>
                                        <p:attrNameLst>
                                          <p:attrName>style.visibility</p:attrName>
                                        </p:attrNameLst>
                                      </p:cBhvr>
                                      <p:to>
                                        <p:strVal val="visible"/>
                                      </p:to>
                                    </p:set>
                                    <p:animEffect transition="in" filter="fade">
                                      <p:cBhvr>
                                        <p:cTn id="14" dur="1000"/>
                                        <p:tgtEl>
                                          <p:spTgt spid="5">
                                            <p:txEl>
                                              <p:pRg st="1" end="1"/>
                                            </p:txEl>
                                          </p:spTgt>
                                        </p:tgtEl>
                                      </p:cBhvr>
                                    </p:animEffect>
                                    <p:anim calcmode="lin" valueType="num">
                                      <p:cBhvr>
                                        <p:cTn id="15" dur="1000" fill="hold"/>
                                        <p:tgtEl>
                                          <p:spTgt spid="5">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5">
                                            <p:txEl>
                                              <p:pRg st="2" end="2"/>
                                            </p:txEl>
                                          </p:spTgt>
                                        </p:tgtEl>
                                        <p:attrNameLst>
                                          <p:attrName>style.visibility</p:attrName>
                                        </p:attrNameLst>
                                      </p:cBhvr>
                                      <p:to>
                                        <p:strVal val="visible"/>
                                      </p:to>
                                    </p:set>
                                    <p:animEffect transition="in" filter="fade">
                                      <p:cBhvr>
                                        <p:cTn id="21" dur="1000"/>
                                        <p:tgtEl>
                                          <p:spTgt spid="5">
                                            <p:txEl>
                                              <p:pRg st="2" end="2"/>
                                            </p:txEl>
                                          </p:spTgt>
                                        </p:tgtEl>
                                      </p:cBhvr>
                                    </p:animEffect>
                                    <p:anim calcmode="lin" valueType="num">
                                      <p:cBhvr>
                                        <p:cTn id="22"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5">
                                            <p:txEl>
                                              <p:pRg st="3" end="3"/>
                                            </p:txEl>
                                          </p:spTgt>
                                        </p:tgtEl>
                                        <p:attrNameLst>
                                          <p:attrName>style.visibility</p:attrName>
                                        </p:attrNameLst>
                                      </p:cBhvr>
                                      <p:to>
                                        <p:strVal val="visible"/>
                                      </p:to>
                                    </p:set>
                                    <p:animEffect transition="in" filter="fade">
                                      <p:cBhvr>
                                        <p:cTn id="28" dur="1000"/>
                                        <p:tgtEl>
                                          <p:spTgt spid="5">
                                            <p:txEl>
                                              <p:pRg st="3" end="3"/>
                                            </p:txEl>
                                          </p:spTgt>
                                        </p:tgtEl>
                                      </p:cBhvr>
                                    </p:animEffect>
                                    <p:anim calcmode="lin" valueType="num">
                                      <p:cBhvr>
                                        <p:cTn id="29" dur="1000" fill="hold"/>
                                        <p:tgtEl>
                                          <p:spTgt spid="5">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5">
                                            <p:txEl>
                                              <p:pRg st="3" end="3"/>
                                            </p:txEl>
                                          </p:spTgt>
                                        </p:tgtEl>
                                        <p:attrNameLst>
                                          <p:attrName>ppt_y</p:attrName>
                                        </p:attrNameLst>
                                      </p:cBhvr>
                                      <p:tavLst>
                                        <p:tav tm="0">
                                          <p:val>
                                            <p:strVal val="#ppt_y+.1"/>
                                          </p:val>
                                        </p:tav>
                                        <p:tav tm="100000">
                                          <p:val>
                                            <p:strVal val="#ppt_y"/>
                                          </p:val>
                                        </p:tav>
                                      </p:tavLst>
                                    </p:anim>
                                  </p:childTnLst>
                                </p:cTn>
                              </p:par>
                            </p:childTnLst>
                          </p:cTn>
                        </p:par>
                        <p:par>
                          <p:cTn id="31" fill="hold">
                            <p:stCondLst>
                              <p:cond delay="1000"/>
                            </p:stCondLst>
                            <p:childTnLst>
                              <p:par>
                                <p:cTn id="32" presetID="42" presetClass="entr" presetSubtype="0" fill="hold" nodeType="afterEffect">
                                  <p:stCondLst>
                                    <p:cond delay="0"/>
                                  </p:stCondLst>
                                  <p:childTnLst>
                                    <p:set>
                                      <p:cBhvr>
                                        <p:cTn id="33" dur="1" fill="hold">
                                          <p:stCondLst>
                                            <p:cond delay="0"/>
                                          </p:stCondLst>
                                        </p:cTn>
                                        <p:tgtEl>
                                          <p:spTgt spid="5">
                                            <p:txEl>
                                              <p:pRg st="4" end="4"/>
                                            </p:txEl>
                                          </p:spTgt>
                                        </p:tgtEl>
                                        <p:attrNameLst>
                                          <p:attrName>style.visibility</p:attrName>
                                        </p:attrNameLst>
                                      </p:cBhvr>
                                      <p:to>
                                        <p:strVal val="visible"/>
                                      </p:to>
                                    </p:set>
                                    <p:animEffect transition="in" filter="fade">
                                      <p:cBhvr>
                                        <p:cTn id="34" dur="1000"/>
                                        <p:tgtEl>
                                          <p:spTgt spid="5">
                                            <p:txEl>
                                              <p:pRg st="4" end="4"/>
                                            </p:txEl>
                                          </p:spTgt>
                                        </p:tgtEl>
                                      </p:cBhvr>
                                    </p:animEffect>
                                    <p:anim calcmode="lin" valueType="num">
                                      <p:cBhvr>
                                        <p:cTn id="35" dur="1000" fill="hold"/>
                                        <p:tgtEl>
                                          <p:spTgt spid="5">
                                            <p:txEl>
                                              <p:pRg st="4" end="4"/>
                                            </p:txEl>
                                          </p:spTgt>
                                        </p:tgtEl>
                                        <p:attrNameLst>
                                          <p:attrName>ppt_x</p:attrName>
                                        </p:attrNameLst>
                                      </p:cBhvr>
                                      <p:tavLst>
                                        <p:tav tm="0">
                                          <p:val>
                                            <p:strVal val="#ppt_x"/>
                                          </p:val>
                                        </p:tav>
                                        <p:tav tm="100000">
                                          <p:val>
                                            <p:strVal val="#ppt_x"/>
                                          </p:val>
                                        </p:tav>
                                      </p:tavLst>
                                    </p:anim>
                                    <p:anim calcmode="lin" valueType="num">
                                      <p:cBhvr>
                                        <p:cTn id="36" dur="1000" fill="hold"/>
                                        <p:tgtEl>
                                          <p:spTgt spid="5">
                                            <p:txEl>
                                              <p:pRg st="4" end="4"/>
                                            </p:txEl>
                                          </p:spTgt>
                                        </p:tgtEl>
                                        <p:attrNameLst>
                                          <p:attrName>ppt_y</p:attrName>
                                        </p:attrNameLst>
                                      </p:cBhvr>
                                      <p:tavLst>
                                        <p:tav tm="0">
                                          <p:val>
                                            <p:strVal val="#ppt_y+.1"/>
                                          </p:val>
                                        </p:tav>
                                        <p:tav tm="100000">
                                          <p:val>
                                            <p:strVal val="#ppt_y"/>
                                          </p:val>
                                        </p:tav>
                                      </p:tavLst>
                                    </p:anim>
                                  </p:childTnLst>
                                </p:cTn>
                              </p:par>
                            </p:childTnLst>
                          </p:cTn>
                        </p:par>
                        <p:par>
                          <p:cTn id="37" fill="hold">
                            <p:stCondLst>
                              <p:cond delay="2000"/>
                            </p:stCondLst>
                            <p:childTnLst>
                              <p:par>
                                <p:cTn id="38" presetID="42" presetClass="entr" presetSubtype="0" fill="hold" nodeType="afterEffect">
                                  <p:stCondLst>
                                    <p:cond delay="0"/>
                                  </p:stCondLst>
                                  <p:childTnLst>
                                    <p:set>
                                      <p:cBhvr>
                                        <p:cTn id="39" dur="1" fill="hold">
                                          <p:stCondLst>
                                            <p:cond delay="0"/>
                                          </p:stCondLst>
                                        </p:cTn>
                                        <p:tgtEl>
                                          <p:spTgt spid="5">
                                            <p:txEl>
                                              <p:pRg st="5" end="5"/>
                                            </p:txEl>
                                          </p:spTgt>
                                        </p:tgtEl>
                                        <p:attrNameLst>
                                          <p:attrName>style.visibility</p:attrName>
                                        </p:attrNameLst>
                                      </p:cBhvr>
                                      <p:to>
                                        <p:strVal val="visible"/>
                                      </p:to>
                                    </p:set>
                                    <p:animEffect transition="in" filter="fade">
                                      <p:cBhvr>
                                        <p:cTn id="40" dur="1000"/>
                                        <p:tgtEl>
                                          <p:spTgt spid="5">
                                            <p:txEl>
                                              <p:pRg st="5" end="5"/>
                                            </p:txEl>
                                          </p:spTgt>
                                        </p:tgtEl>
                                      </p:cBhvr>
                                    </p:animEffect>
                                    <p:anim calcmode="lin" valueType="num">
                                      <p:cBhvr>
                                        <p:cTn id="41" dur="1000" fill="hold"/>
                                        <p:tgtEl>
                                          <p:spTgt spid="5">
                                            <p:txEl>
                                              <p:pRg st="5" end="5"/>
                                            </p:txEl>
                                          </p:spTgt>
                                        </p:tgtEl>
                                        <p:attrNameLst>
                                          <p:attrName>ppt_x</p:attrName>
                                        </p:attrNameLst>
                                      </p:cBhvr>
                                      <p:tavLst>
                                        <p:tav tm="0">
                                          <p:val>
                                            <p:strVal val="#ppt_x"/>
                                          </p:val>
                                        </p:tav>
                                        <p:tav tm="100000">
                                          <p:val>
                                            <p:strVal val="#ppt_x"/>
                                          </p:val>
                                        </p:tav>
                                      </p:tavLst>
                                    </p:anim>
                                    <p:anim calcmode="lin" valueType="num">
                                      <p:cBhvr>
                                        <p:cTn id="42" dur="1000" fill="hold"/>
                                        <p:tgtEl>
                                          <p:spTgt spid="5">
                                            <p:txEl>
                                              <p:pRg st="5" end="5"/>
                                            </p:txEl>
                                          </p:spTgt>
                                        </p:tgtEl>
                                        <p:attrNameLst>
                                          <p:attrName>ppt_y</p:attrName>
                                        </p:attrNameLst>
                                      </p:cBhvr>
                                      <p:tavLst>
                                        <p:tav tm="0">
                                          <p:val>
                                            <p:strVal val="#ppt_y+.1"/>
                                          </p:val>
                                        </p:tav>
                                        <p:tav tm="100000">
                                          <p:val>
                                            <p:strVal val="#ppt_y"/>
                                          </p:val>
                                        </p:tav>
                                      </p:tavLst>
                                    </p:anim>
                                  </p:childTnLst>
                                </p:cTn>
                              </p:par>
                            </p:childTnLst>
                          </p:cTn>
                        </p:par>
                        <p:par>
                          <p:cTn id="43" fill="hold">
                            <p:stCondLst>
                              <p:cond delay="3000"/>
                            </p:stCondLst>
                            <p:childTnLst>
                              <p:par>
                                <p:cTn id="44" presetID="42" presetClass="entr" presetSubtype="0" fill="hold" nodeType="afterEffect">
                                  <p:stCondLst>
                                    <p:cond delay="0"/>
                                  </p:stCondLst>
                                  <p:childTnLst>
                                    <p:set>
                                      <p:cBhvr>
                                        <p:cTn id="45" dur="1" fill="hold">
                                          <p:stCondLst>
                                            <p:cond delay="0"/>
                                          </p:stCondLst>
                                        </p:cTn>
                                        <p:tgtEl>
                                          <p:spTgt spid="5">
                                            <p:txEl>
                                              <p:pRg st="6" end="6"/>
                                            </p:txEl>
                                          </p:spTgt>
                                        </p:tgtEl>
                                        <p:attrNameLst>
                                          <p:attrName>style.visibility</p:attrName>
                                        </p:attrNameLst>
                                      </p:cBhvr>
                                      <p:to>
                                        <p:strVal val="visible"/>
                                      </p:to>
                                    </p:set>
                                    <p:animEffect transition="in" filter="fade">
                                      <p:cBhvr>
                                        <p:cTn id="46" dur="1000"/>
                                        <p:tgtEl>
                                          <p:spTgt spid="5">
                                            <p:txEl>
                                              <p:pRg st="6" end="6"/>
                                            </p:txEl>
                                          </p:spTgt>
                                        </p:tgtEl>
                                      </p:cBhvr>
                                    </p:animEffect>
                                    <p:anim calcmode="lin" valueType="num">
                                      <p:cBhvr>
                                        <p:cTn id="47" dur="1000" fill="hold"/>
                                        <p:tgtEl>
                                          <p:spTgt spid="5">
                                            <p:txEl>
                                              <p:pRg st="6" end="6"/>
                                            </p:txEl>
                                          </p:spTgt>
                                        </p:tgtEl>
                                        <p:attrNameLst>
                                          <p:attrName>ppt_x</p:attrName>
                                        </p:attrNameLst>
                                      </p:cBhvr>
                                      <p:tavLst>
                                        <p:tav tm="0">
                                          <p:val>
                                            <p:strVal val="#ppt_x"/>
                                          </p:val>
                                        </p:tav>
                                        <p:tav tm="100000">
                                          <p:val>
                                            <p:strVal val="#ppt_x"/>
                                          </p:val>
                                        </p:tav>
                                      </p:tavLst>
                                    </p:anim>
                                    <p:anim calcmode="lin" valueType="num">
                                      <p:cBhvr>
                                        <p:cTn id="48" dur="1000" fill="hold"/>
                                        <p:tgtEl>
                                          <p:spTgt spid="5">
                                            <p:txEl>
                                              <p:pRg st="6" end="6"/>
                                            </p:txEl>
                                          </p:spTgt>
                                        </p:tgtEl>
                                        <p:attrNameLst>
                                          <p:attrName>ppt_y</p:attrName>
                                        </p:attrNameLst>
                                      </p:cBhvr>
                                      <p:tavLst>
                                        <p:tav tm="0">
                                          <p:val>
                                            <p:strVal val="#ppt_y+.1"/>
                                          </p:val>
                                        </p:tav>
                                        <p:tav tm="100000">
                                          <p:val>
                                            <p:strVal val="#ppt_y"/>
                                          </p:val>
                                        </p:tav>
                                      </p:tavLst>
                                    </p:anim>
                                  </p:childTnLst>
                                </p:cTn>
                              </p:par>
                            </p:childTnLst>
                          </p:cTn>
                        </p:par>
                        <p:par>
                          <p:cTn id="49" fill="hold">
                            <p:stCondLst>
                              <p:cond delay="4000"/>
                            </p:stCondLst>
                            <p:childTnLst>
                              <p:par>
                                <p:cTn id="50" presetID="42" presetClass="entr" presetSubtype="0" fill="hold" nodeType="afterEffect">
                                  <p:stCondLst>
                                    <p:cond delay="0"/>
                                  </p:stCondLst>
                                  <p:childTnLst>
                                    <p:set>
                                      <p:cBhvr>
                                        <p:cTn id="51" dur="1" fill="hold">
                                          <p:stCondLst>
                                            <p:cond delay="0"/>
                                          </p:stCondLst>
                                        </p:cTn>
                                        <p:tgtEl>
                                          <p:spTgt spid="5">
                                            <p:txEl>
                                              <p:pRg st="7" end="7"/>
                                            </p:txEl>
                                          </p:spTgt>
                                        </p:tgtEl>
                                        <p:attrNameLst>
                                          <p:attrName>style.visibility</p:attrName>
                                        </p:attrNameLst>
                                      </p:cBhvr>
                                      <p:to>
                                        <p:strVal val="visible"/>
                                      </p:to>
                                    </p:set>
                                    <p:animEffect transition="in" filter="fade">
                                      <p:cBhvr>
                                        <p:cTn id="52" dur="1000"/>
                                        <p:tgtEl>
                                          <p:spTgt spid="5">
                                            <p:txEl>
                                              <p:pRg st="7" end="7"/>
                                            </p:txEl>
                                          </p:spTgt>
                                        </p:tgtEl>
                                      </p:cBhvr>
                                    </p:animEffect>
                                    <p:anim calcmode="lin" valueType="num">
                                      <p:cBhvr>
                                        <p:cTn id="53" dur="1000" fill="hold"/>
                                        <p:tgtEl>
                                          <p:spTgt spid="5">
                                            <p:txEl>
                                              <p:pRg st="7" end="7"/>
                                            </p:txEl>
                                          </p:spTgt>
                                        </p:tgtEl>
                                        <p:attrNameLst>
                                          <p:attrName>ppt_x</p:attrName>
                                        </p:attrNameLst>
                                      </p:cBhvr>
                                      <p:tavLst>
                                        <p:tav tm="0">
                                          <p:val>
                                            <p:strVal val="#ppt_x"/>
                                          </p:val>
                                        </p:tav>
                                        <p:tav tm="100000">
                                          <p:val>
                                            <p:strVal val="#ppt_x"/>
                                          </p:val>
                                        </p:tav>
                                      </p:tavLst>
                                    </p:anim>
                                    <p:anim calcmode="lin" valueType="num">
                                      <p:cBhvr>
                                        <p:cTn id="54" dur="1000" fill="hold"/>
                                        <p:tgtEl>
                                          <p:spTgt spid="5">
                                            <p:txEl>
                                              <p:pRg st="7" end="7"/>
                                            </p:txEl>
                                          </p:spTgt>
                                        </p:tgtEl>
                                        <p:attrNameLst>
                                          <p:attrName>ppt_y</p:attrName>
                                        </p:attrNameLst>
                                      </p:cBhvr>
                                      <p:tavLst>
                                        <p:tav tm="0">
                                          <p:val>
                                            <p:strVal val="#ppt_y+.1"/>
                                          </p:val>
                                        </p:tav>
                                        <p:tav tm="100000">
                                          <p:val>
                                            <p:strVal val="#ppt_y"/>
                                          </p:val>
                                        </p:tav>
                                      </p:tavLst>
                                    </p:anim>
                                  </p:childTnLst>
                                </p:cTn>
                              </p:par>
                            </p:childTnLst>
                          </p:cTn>
                        </p:par>
                        <p:par>
                          <p:cTn id="55" fill="hold">
                            <p:stCondLst>
                              <p:cond delay="5000"/>
                            </p:stCondLst>
                            <p:childTnLst>
                              <p:par>
                                <p:cTn id="56" presetID="42" presetClass="entr" presetSubtype="0" fill="hold" nodeType="afterEffect">
                                  <p:stCondLst>
                                    <p:cond delay="0"/>
                                  </p:stCondLst>
                                  <p:childTnLst>
                                    <p:set>
                                      <p:cBhvr>
                                        <p:cTn id="57" dur="1" fill="hold">
                                          <p:stCondLst>
                                            <p:cond delay="0"/>
                                          </p:stCondLst>
                                        </p:cTn>
                                        <p:tgtEl>
                                          <p:spTgt spid="5">
                                            <p:txEl>
                                              <p:pRg st="8" end="8"/>
                                            </p:txEl>
                                          </p:spTgt>
                                        </p:tgtEl>
                                        <p:attrNameLst>
                                          <p:attrName>style.visibility</p:attrName>
                                        </p:attrNameLst>
                                      </p:cBhvr>
                                      <p:to>
                                        <p:strVal val="visible"/>
                                      </p:to>
                                    </p:set>
                                    <p:animEffect transition="in" filter="fade">
                                      <p:cBhvr>
                                        <p:cTn id="58" dur="1000"/>
                                        <p:tgtEl>
                                          <p:spTgt spid="5">
                                            <p:txEl>
                                              <p:pRg st="8" end="8"/>
                                            </p:txEl>
                                          </p:spTgt>
                                        </p:tgtEl>
                                      </p:cBhvr>
                                    </p:animEffect>
                                    <p:anim calcmode="lin" valueType="num">
                                      <p:cBhvr>
                                        <p:cTn id="59" dur="1000" fill="hold"/>
                                        <p:tgtEl>
                                          <p:spTgt spid="5">
                                            <p:txEl>
                                              <p:pRg st="8" end="8"/>
                                            </p:txEl>
                                          </p:spTgt>
                                        </p:tgtEl>
                                        <p:attrNameLst>
                                          <p:attrName>ppt_x</p:attrName>
                                        </p:attrNameLst>
                                      </p:cBhvr>
                                      <p:tavLst>
                                        <p:tav tm="0">
                                          <p:val>
                                            <p:strVal val="#ppt_x"/>
                                          </p:val>
                                        </p:tav>
                                        <p:tav tm="100000">
                                          <p:val>
                                            <p:strVal val="#ppt_x"/>
                                          </p:val>
                                        </p:tav>
                                      </p:tavLst>
                                    </p:anim>
                                    <p:anim calcmode="lin" valueType="num">
                                      <p:cBhvr>
                                        <p:cTn id="60" dur="1000" fill="hold"/>
                                        <p:tgtEl>
                                          <p:spTgt spid="5">
                                            <p:txEl>
                                              <p:pRg st="8" end="8"/>
                                            </p:txEl>
                                          </p:spTgt>
                                        </p:tgtEl>
                                        <p:attrNameLst>
                                          <p:attrName>ppt_y</p:attrName>
                                        </p:attrNameLst>
                                      </p:cBhvr>
                                      <p:tavLst>
                                        <p:tav tm="0">
                                          <p:val>
                                            <p:strVal val="#ppt_y+.1"/>
                                          </p:val>
                                        </p:tav>
                                        <p:tav tm="100000">
                                          <p:val>
                                            <p:strVal val="#ppt_y"/>
                                          </p:val>
                                        </p:tav>
                                      </p:tavLst>
                                    </p:anim>
                                  </p:childTnLst>
                                </p:cTn>
                              </p:par>
                            </p:childTnLst>
                          </p:cTn>
                        </p:par>
                        <p:par>
                          <p:cTn id="61" fill="hold">
                            <p:stCondLst>
                              <p:cond delay="6000"/>
                            </p:stCondLst>
                            <p:childTnLst>
                              <p:par>
                                <p:cTn id="62" presetID="42" presetClass="entr" presetSubtype="0" fill="hold" nodeType="afterEffect">
                                  <p:stCondLst>
                                    <p:cond delay="0"/>
                                  </p:stCondLst>
                                  <p:childTnLst>
                                    <p:set>
                                      <p:cBhvr>
                                        <p:cTn id="63" dur="1" fill="hold">
                                          <p:stCondLst>
                                            <p:cond delay="0"/>
                                          </p:stCondLst>
                                        </p:cTn>
                                        <p:tgtEl>
                                          <p:spTgt spid="5">
                                            <p:txEl>
                                              <p:pRg st="9" end="9"/>
                                            </p:txEl>
                                          </p:spTgt>
                                        </p:tgtEl>
                                        <p:attrNameLst>
                                          <p:attrName>style.visibility</p:attrName>
                                        </p:attrNameLst>
                                      </p:cBhvr>
                                      <p:to>
                                        <p:strVal val="visible"/>
                                      </p:to>
                                    </p:set>
                                    <p:animEffect transition="in" filter="fade">
                                      <p:cBhvr>
                                        <p:cTn id="64" dur="1000"/>
                                        <p:tgtEl>
                                          <p:spTgt spid="5">
                                            <p:txEl>
                                              <p:pRg st="9" end="9"/>
                                            </p:txEl>
                                          </p:spTgt>
                                        </p:tgtEl>
                                      </p:cBhvr>
                                    </p:animEffect>
                                    <p:anim calcmode="lin" valueType="num">
                                      <p:cBhvr>
                                        <p:cTn id="65" dur="1000" fill="hold"/>
                                        <p:tgtEl>
                                          <p:spTgt spid="5">
                                            <p:txEl>
                                              <p:pRg st="9" end="9"/>
                                            </p:txEl>
                                          </p:spTgt>
                                        </p:tgtEl>
                                        <p:attrNameLst>
                                          <p:attrName>ppt_x</p:attrName>
                                        </p:attrNameLst>
                                      </p:cBhvr>
                                      <p:tavLst>
                                        <p:tav tm="0">
                                          <p:val>
                                            <p:strVal val="#ppt_x"/>
                                          </p:val>
                                        </p:tav>
                                        <p:tav tm="100000">
                                          <p:val>
                                            <p:strVal val="#ppt_x"/>
                                          </p:val>
                                        </p:tav>
                                      </p:tavLst>
                                    </p:anim>
                                    <p:anim calcmode="lin" valueType="num">
                                      <p:cBhvr>
                                        <p:cTn id="66" dur="1000" fill="hold"/>
                                        <p:tgtEl>
                                          <p:spTgt spid="5">
                                            <p:txEl>
                                              <p:pRg st="9" end="9"/>
                                            </p:txEl>
                                          </p:spTgt>
                                        </p:tgtEl>
                                        <p:attrNameLst>
                                          <p:attrName>ppt_y</p:attrName>
                                        </p:attrNameLst>
                                      </p:cBhvr>
                                      <p:tavLst>
                                        <p:tav tm="0">
                                          <p:val>
                                            <p:strVal val="#ppt_y+.1"/>
                                          </p:val>
                                        </p:tav>
                                        <p:tav tm="100000">
                                          <p:val>
                                            <p:strVal val="#ppt_y"/>
                                          </p:val>
                                        </p:tav>
                                      </p:tavLst>
                                    </p:anim>
                                  </p:childTnLst>
                                </p:cTn>
                              </p:par>
                            </p:childTnLst>
                          </p:cTn>
                        </p:par>
                      </p:childTnLst>
                    </p:cTn>
                  </p:par>
                  <p:par>
                    <p:cTn id="67" fill="hold">
                      <p:stCondLst>
                        <p:cond delay="indefinite"/>
                      </p:stCondLst>
                      <p:childTnLst>
                        <p:par>
                          <p:cTn id="68" fill="hold">
                            <p:stCondLst>
                              <p:cond delay="0"/>
                            </p:stCondLst>
                            <p:childTnLst>
                              <p:par>
                                <p:cTn id="69" presetID="42" presetClass="entr" presetSubtype="0" fill="hold" nodeType="clickEffect">
                                  <p:stCondLst>
                                    <p:cond delay="0"/>
                                  </p:stCondLst>
                                  <p:childTnLst>
                                    <p:set>
                                      <p:cBhvr>
                                        <p:cTn id="70" dur="1" fill="hold">
                                          <p:stCondLst>
                                            <p:cond delay="0"/>
                                          </p:stCondLst>
                                        </p:cTn>
                                        <p:tgtEl>
                                          <p:spTgt spid="5">
                                            <p:txEl>
                                              <p:pRg st="11" end="11"/>
                                            </p:txEl>
                                          </p:spTgt>
                                        </p:tgtEl>
                                        <p:attrNameLst>
                                          <p:attrName>style.visibility</p:attrName>
                                        </p:attrNameLst>
                                      </p:cBhvr>
                                      <p:to>
                                        <p:strVal val="visible"/>
                                      </p:to>
                                    </p:set>
                                    <p:animEffect transition="in" filter="fade">
                                      <p:cBhvr>
                                        <p:cTn id="71" dur="1250"/>
                                        <p:tgtEl>
                                          <p:spTgt spid="5">
                                            <p:txEl>
                                              <p:pRg st="11" end="11"/>
                                            </p:txEl>
                                          </p:spTgt>
                                        </p:tgtEl>
                                      </p:cBhvr>
                                    </p:animEffect>
                                    <p:anim calcmode="lin" valueType="num">
                                      <p:cBhvr>
                                        <p:cTn id="72" dur="1250" fill="hold"/>
                                        <p:tgtEl>
                                          <p:spTgt spid="5">
                                            <p:txEl>
                                              <p:pRg st="11" end="11"/>
                                            </p:txEl>
                                          </p:spTgt>
                                        </p:tgtEl>
                                        <p:attrNameLst>
                                          <p:attrName>ppt_x</p:attrName>
                                        </p:attrNameLst>
                                      </p:cBhvr>
                                      <p:tavLst>
                                        <p:tav tm="0">
                                          <p:val>
                                            <p:strVal val="#ppt_x"/>
                                          </p:val>
                                        </p:tav>
                                        <p:tav tm="100000">
                                          <p:val>
                                            <p:strVal val="#ppt_x"/>
                                          </p:val>
                                        </p:tav>
                                      </p:tavLst>
                                    </p:anim>
                                    <p:anim calcmode="lin" valueType="num">
                                      <p:cBhvr>
                                        <p:cTn id="73" dur="1250" fill="hold"/>
                                        <p:tgtEl>
                                          <p:spTgt spid="5">
                                            <p:txEl>
                                              <p:pRg st="11" end="11"/>
                                            </p:txEl>
                                          </p:spTgt>
                                        </p:tgtEl>
                                        <p:attrNameLst>
                                          <p:attrName>ppt_y</p:attrName>
                                        </p:attrNameLst>
                                      </p:cBhvr>
                                      <p:tavLst>
                                        <p:tav tm="0">
                                          <p:val>
                                            <p:strVal val="#ppt_y+.1"/>
                                          </p:val>
                                        </p:tav>
                                        <p:tav tm="100000">
                                          <p:val>
                                            <p:strVal val="#ppt_y"/>
                                          </p:val>
                                        </p:tav>
                                      </p:tavLst>
                                    </p:anim>
                                  </p:childTnLst>
                                </p:cTn>
                              </p:par>
                            </p:childTnLst>
                          </p:cTn>
                        </p:par>
                      </p:childTnLst>
                    </p:cTn>
                  </p:par>
                  <p:par>
                    <p:cTn id="74" fill="hold">
                      <p:stCondLst>
                        <p:cond delay="indefinite"/>
                      </p:stCondLst>
                      <p:childTnLst>
                        <p:par>
                          <p:cTn id="75" fill="hold">
                            <p:stCondLst>
                              <p:cond delay="0"/>
                            </p:stCondLst>
                            <p:childTnLst>
                              <p:par>
                                <p:cTn id="76" presetID="42" presetClass="entr" presetSubtype="0" fill="hold" nodeType="clickEffect">
                                  <p:stCondLst>
                                    <p:cond delay="0"/>
                                  </p:stCondLst>
                                  <p:childTnLst>
                                    <p:set>
                                      <p:cBhvr>
                                        <p:cTn id="77" dur="1" fill="hold">
                                          <p:stCondLst>
                                            <p:cond delay="0"/>
                                          </p:stCondLst>
                                        </p:cTn>
                                        <p:tgtEl>
                                          <p:spTgt spid="5">
                                            <p:txEl>
                                              <p:pRg st="12" end="12"/>
                                            </p:txEl>
                                          </p:spTgt>
                                        </p:tgtEl>
                                        <p:attrNameLst>
                                          <p:attrName>style.visibility</p:attrName>
                                        </p:attrNameLst>
                                      </p:cBhvr>
                                      <p:to>
                                        <p:strVal val="visible"/>
                                      </p:to>
                                    </p:set>
                                    <p:animEffect transition="in" filter="fade">
                                      <p:cBhvr>
                                        <p:cTn id="78" dur="1250"/>
                                        <p:tgtEl>
                                          <p:spTgt spid="5">
                                            <p:txEl>
                                              <p:pRg st="12" end="12"/>
                                            </p:txEl>
                                          </p:spTgt>
                                        </p:tgtEl>
                                      </p:cBhvr>
                                    </p:animEffect>
                                    <p:anim calcmode="lin" valueType="num">
                                      <p:cBhvr>
                                        <p:cTn id="79" dur="1250" fill="hold"/>
                                        <p:tgtEl>
                                          <p:spTgt spid="5">
                                            <p:txEl>
                                              <p:pRg st="12" end="12"/>
                                            </p:txEl>
                                          </p:spTgt>
                                        </p:tgtEl>
                                        <p:attrNameLst>
                                          <p:attrName>ppt_x</p:attrName>
                                        </p:attrNameLst>
                                      </p:cBhvr>
                                      <p:tavLst>
                                        <p:tav tm="0">
                                          <p:val>
                                            <p:strVal val="#ppt_x"/>
                                          </p:val>
                                        </p:tav>
                                        <p:tav tm="100000">
                                          <p:val>
                                            <p:strVal val="#ppt_x"/>
                                          </p:val>
                                        </p:tav>
                                      </p:tavLst>
                                    </p:anim>
                                    <p:anim calcmode="lin" valueType="num">
                                      <p:cBhvr>
                                        <p:cTn id="80" dur="1250" fill="hold"/>
                                        <p:tgtEl>
                                          <p:spTgt spid="5">
                                            <p:txEl>
                                              <p:pRg st="12" end="12"/>
                                            </p:txEl>
                                          </p:spTgt>
                                        </p:tgtEl>
                                        <p:attrNameLst>
                                          <p:attrName>ppt_y</p:attrName>
                                        </p:attrNameLst>
                                      </p:cBhvr>
                                      <p:tavLst>
                                        <p:tav tm="0">
                                          <p:val>
                                            <p:strVal val="#ppt_y+.1"/>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42" presetClass="entr" presetSubtype="0" fill="hold" nodeType="clickEffect">
                                  <p:stCondLst>
                                    <p:cond delay="0"/>
                                  </p:stCondLst>
                                  <p:childTnLst>
                                    <p:set>
                                      <p:cBhvr>
                                        <p:cTn id="84" dur="1" fill="hold">
                                          <p:stCondLst>
                                            <p:cond delay="0"/>
                                          </p:stCondLst>
                                        </p:cTn>
                                        <p:tgtEl>
                                          <p:spTgt spid="5">
                                            <p:txEl>
                                              <p:pRg st="13" end="13"/>
                                            </p:txEl>
                                          </p:spTgt>
                                        </p:tgtEl>
                                        <p:attrNameLst>
                                          <p:attrName>style.visibility</p:attrName>
                                        </p:attrNameLst>
                                      </p:cBhvr>
                                      <p:to>
                                        <p:strVal val="visible"/>
                                      </p:to>
                                    </p:set>
                                    <p:animEffect transition="in" filter="fade">
                                      <p:cBhvr>
                                        <p:cTn id="85" dur="1250"/>
                                        <p:tgtEl>
                                          <p:spTgt spid="5">
                                            <p:txEl>
                                              <p:pRg st="13" end="13"/>
                                            </p:txEl>
                                          </p:spTgt>
                                        </p:tgtEl>
                                      </p:cBhvr>
                                    </p:animEffect>
                                    <p:anim calcmode="lin" valueType="num">
                                      <p:cBhvr>
                                        <p:cTn id="86" dur="1250" fill="hold"/>
                                        <p:tgtEl>
                                          <p:spTgt spid="5">
                                            <p:txEl>
                                              <p:pRg st="13" end="13"/>
                                            </p:txEl>
                                          </p:spTgt>
                                        </p:tgtEl>
                                        <p:attrNameLst>
                                          <p:attrName>ppt_x</p:attrName>
                                        </p:attrNameLst>
                                      </p:cBhvr>
                                      <p:tavLst>
                                        <p:tav tm="0">
                                          <p:val>
                                            <p:strVal val="#ppt_x"/>
                                          </p:val>
                                        </p:tav>
                                        <p:tav tm="100000">
                                          <p:val>
                                            <p:strVal val="#ppt_x"/>
                                          </p:val>
                                        </p:tav>
                                      </p:tavLst>
                                    </p:anim>
                                    <p:anim calcmode="lin" valueType="num">
                                      <p:cBhvr>
                                        <p:cTn id="87" dur="1250" fill="hold"/>
                                        <p:tgtEl>
                                          <p:spTgt spid="5">
                                            <p:txEl>
                                              <p:pRg st="13" end="13"/>
                                            </p:txEl>
                                          </p:spTgt>
                                        </p:tgtEl>
                                        <p:attrNameLst>
                                          <p:attrName>ppt_y</p:attrName>
                                        </p:attrNameLst>
                                      </p:cBhvr>
                                      <p:tavLst>
                                        <p:tav tm="0">
                                          <p:val>
                                            <p:strVal val="#ppt_y+.1"/>
                                          </p:val>
                                        </p:tav>
                                        <p:tav tm="100000">
                                          <p:val>
                                            <p:strVal val="#ppt_y"/>
                                          </p:val>
                                        </p:tav>
                                      </p:tavLst>
                                    </p:anim>
                                  </p:childTnLst>
                                </p:cTn>
                              </p:par>
                            </p:childTnLst>
                          </p:cTn>
                        </p:par>
                      </p:childTnLst>
                    </p:cTn>
                  </p:par>
                  <p:par>
                    <p:cTn id="88" fill="hold">
                      <p:stCondLst>
                        <p:cond delay="indefinite"/>
                      </p:stCondLst>
                      <p:childTnLst>
                        <p:par>
                          <p:cTn id="89" fill="hold">
                            <p:stCondLst>
                              <p:cond delay="0"/>
                            </p:stCondLst>
                            <p:childTnLst>
                              <p:par>
                                <p:cTn id="90" presetID="42" presetClass="entr" presetSubtype="0" fill="hold" nodeType="clickEffect">
                                  <p:stCondLst>
                                    <p:cond delay="0"/>
                                  </p:stCondLst>
                                  <p:childTnLst>
                                    <p:set>
                                      <p:cBhvr>
                                        <p:cTn id="91" dur="1" fill="hold">
                                          <p:stCondLst>
                                            <p:cond delay="0"/>
                                          </p:stCondLst>
                                        </p:cTn>
                                        <p:tgtEl>
                                          <p:spTgt spid="5">
                                            <p:txEl>
                                              <p:pRg st="14" end="14"/>
                                            </p:txEl>
                                          </p:spTgt>
                                        </p:tgtEl>
                                        <p:attrNameLst>
                                          <p:attrName>style.visibility</p:attrName>
                                        </p:attrNameLst>
                                      </p:cBhvr>
                                      <p:to>
                                        <p:strVal val="visible"/>
                                      </p:to>
                                    </p:set>
                                    <p:animEffect transition="in" filter="fade">
                                      <p:cBhvr>
                                        <p:cTn id="92" dur="1250"/>
                                        <p:tgtEl>
                                          <p:spTgt spid="5">
                                            <p:txEl>
                                              <p:pRg st="14" end="14"/>
                                            </p:txEl>
                                          </p:spTgt>
                                        </p:tgtEl>
                                      </p:cBhvr>
                                    </p:animEffect>
                                    <p:anim calcmode="lin" valueType="num">
                                      <p:cBhvr>
                                        <p:cTn id="93" dur="1250" fill="hold"/>
                                        <p:tgtEl>
                                          <p:spTgt spid="5">
                                            <p:txEl>
                                              <p:pRg st="14" end="14"/>
                                            </p:txEl>
                                          </p:spTgt>
                                        </p:tgtEl>
                                        <p:attrNameLst>
                                          <p:attrName>ppt_x</p:attrName>
                                        </p:attrNameLst>
                                      </p:cBhvr>
                                      <p:tavLst>
                                        <p:tav tm="0">
                                          <p:val>
                                            <p:strVal val="#ppt_x"/>
                                          </p:val>
                                        </p:tav>
                                        <p:tav tm="100000">
                                          <p:val>
                                            <p:strVal val="#ppt_x"/>
                                          </p:val>
                                        </p:tav>
                                      </p:tavLst>
                                    </p:anim>
                                    <p:anim calcmode="lin" valueType="num">
                                      <p:cBhvr>
                                        <p:cTn id="94" dur="1250" fill="hold"/>
                                        <p:tgtEl>
                                          <p:spTgt spid="5">
                                            <p:txEl>
                                              <p:pRg st="14" end="14"/>
                                            </p:txEl>
                                          </p:spTgt>
                                        </p:tgtEl>
                                        <p:attrNameLst>
                                          <p:attrName>ppt_y</p:attrName>
                                        </p:attrNameLst>
                                      </p:cBhvr>
                                      <p:tavLst>
                                        <p:tav tm="0">
                                          <p:val>
                                            <p:strVal val="#ppt_y+.1"/>
                                          </p:val>
                                        </p:tav>
                                        <p:tav tm="100000">
                                          <p:val>
                                            <p:strVal val="#ppt_y"/>
                                          </p:val>
                                        </p:tav>
                                      </p:tavLst>
                                    </p:anim>
                                  </p:childTnLst>
                                </p:cTn>
                              </p:par>
                            </p:childTnLst>
                          </p:cTn>
                        </p:par>
                      </p:childTnLst>
                    </p:cTn>
                  </p:par>
                  <p:par>
                    <p:cTn id="95" fill="hold">
                      <p:stCondLst>
                        <p:cond delay="indefinite"/>
                      </p:stCondLst>
                      <p:childTnLst>
                        <p:par>
                          <p:cTn id="96" fill="hold">
                            <p:stCondLst>
                              <p:cond delay="0"/>
                            </p:stCondLst>
                            <p:childTnLst>
                              <p:par>
                                <p:cTn id="97" presetID="42" presetClass="entr" presetSubtype="0" fill="hold" nodeType="clickEffect">
                                  <p:stCondLst>
                                    <p:cond delay="0"/>
                                  </p:stCondLst>
                                  <p:childTnLst>
                                    <p:set>
                                      <p:cBhvr>
                                        <p:cTn id="98" dur="1" fill="hold">
                                          <p:stCondLst>
                                            <p:cond delay="0"/>
                                          </p:stCondLst>
                                        </p:cTn>
                                        <p:tgtEl>
                                          <p:spTgt spid="5">
                                            <p:txEl>
                                              <p:pRg st="16" end="16"/>
                                            </p:txEl>
                                          </p:spTgt>
                                        </p:tgtEl>
                                        <p:attrNameLst>
                                          <p:attrName>style.visibility</p:attrName>
                                        </p:attrNameLst>
                                      </p:cBhvr>
                                      <p:to>
                                        <p:strVal val="visible"/>
                                      </p:to>
                                    </p:set>
                                    <p:animEffect transition="in" filter="fade">
                                      <p:cBhvr>
                                        <p:cTn id="99" dur="1250"/>
                                        <p:tgtEl>
                                          <p:spTgt spid="5">
                                            <p:txEl>
                                              <p:pRg st="16" end="16"/>
                                            </p:txEl>
                                          </p:spTgt>
                                        </p:tgtEl>
                                      </p:cBhvr>
                                    </p:animEffect>
                                    <p:anim calcmode="lin" valueType="num">
                                      <p:cBhvr>
                                        <p:cTn id="100" dur="1250" fill="hold"/>
                                        <p:tgtEl>
                                          <p:spTgt spid="5">
                                            <p:txEl>
                                              <p:pRg st="16" end="16"/>
                                            </p:txEl>
                                          </p:spTgt>
                                        </p:tgtEl>
                                        <p:attrNameLst>
                                          <p:attrName>ppt_x</p:attrName>
                                        </p:attrNameLst>
                                      </p:cBhvr>
                                      <p:tavLst>
                                        <p:tav tm="0">
                                          <p:val>
                                            <p:strVal val="#ppt_x"/>
                                          </p:val>
                                        </p:tav>
                                        <p:tav tm="100000">
                                          <p:val>
                                            <p:strVal val="#ppt_x"/>
                                          </p:val>
                                        </p:tav>
                                      </p:tavLst>
                                    </p:anim>
                                    <p:anim calcmode="lin" valueType="num">
                                      <p:cBhvr>
                                        <p:cTn id="101" dur="1250" fill="hold"/>
                                        <p:tgtEl>
                                          <p:spTgt spid="5">
                                            <p:txEl>
                                              <p:pRg st="16" end="1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511430" y="177553"/>
            <a:ext cx="6741157" cy="435006"/>
          </a:xfrm>
        </p:spPr>
        <p:txBody>
          <a:bodyPr/>
          <a:lstStyle/>
          <a:p>
            <a:r>
              <a:rPr lang="en-GB" dirty="0" smtClean="0"/>
              <a:t>Running the tool:  Found some errors!</a:t>
            </a:r>
            <a:endParaRPr lang="en-GB" dirty="0"/>
          </a:p>
        </p:txBody>
      </p:sp>
      <p:pic>
        <p:nvPicPr>
          <p:cNvPr id="7" name="Content Placeholder 3"/>
          <p:cNvPicPr>
            <a:picLocks noChangeAspect="1"/>
          </p:cNvPicPr>
          <p:nvPr/>
        </p:nvPicPr>
        <p:blipFill>
          <a:blip r:embed="rId3"/>
          <a:stretch>
            <a:fillRect/>
          </a:stretch>
        </p:blipFill>
        <p:spPr>
          <a:xfrm>
            <a:off x="617838" y="655289"/>
            <a:ext cx="6053127" cy="6202711"/>
          </a:xfrm>
          <a:prstGeom prst="rect">
            <a:avLst/>
          </a:prstGeom>
        </p:spPr>
      </p:pic>
    </p:spTree>
    <p:extLst>
      <p:ext uri="{BB962C8B-B14F-4D97-AF65-F5344CB8AC3E}">
        <p14:creationId xmlns:p14="http://schemas.microsoft.com/office/powerpoint/2010/main" val="26018349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xmlns="" id="{24C812F5-4DBB-4EBA-A2AE-F32B3AD14EBC}"/>
              </a:ext>
            </a:extLst>
          </p:cNvPr>
          <p:cNvSpPr>
            <a:spLocks noGrp="1"/>
          </p:cNvSpPr>
          <p:nvPr>
            <p:ph type="ctrTitle"/>
          </p:nvPr>
        </p:nvSpPr>
        <p:spPr/>
        <p:txBody>
          <a:bodyPr/>
          <a:lstStyle/>
          <a:p>
            <a:r>
              <a:rPr lang="en-GB" dirty="0" smtClean="0"/>
              <a:t>Student facing tool</a:t>
            </a:r>
            <a:endParaRPr lang="en-GB" dirty="0"/>
          </a:p>
        </p:txBody>
      </p:sp>
      <p:sp>
        <p:nvSpPr>
          <p:cNvPr id="5" name="Subtitle 4">
            <a:extLst>
              <a:ext uri="{FF2B5EF4-FFF2-40B4-BE49-F238E27FC236}">
                <a16:creationId xmlns:a16="http://schemas.microsoft.com/office/drawing/2014/main" xmlns="" id="{F45BB712-C9BE-4140-8553-E8EE675EB8EF}"/>
              </a:ext>
            </a:extLst>
          </p:cNvPr>
          <p:cNvSpPr>
            <a:spLocks noGrp="1"/>
          </p:cNvSpPr>
          <p:nvPr>
            <p:ph type="subTitle" idx="1"/>
          </p:nvPr>
        </p:nvSpPr>
        <p:spPr/>
        <p:txBody>
          <a:bodyPr/>
          <a:lstStyle/>
          <a:p>
            <a:endParaRPr lang="en-GB"/>
          </a:p>
        </p:txBody>
      </p:sp>
    </p:spTree>
    <p:extLst>
      <p:ext uri="{BB962C8B-B14F-4D97-AF65-F5344CB8AC3E}">
        <p14:creationId xmlns:p14="http://schemas.microsoft.com/office/powerpoint/2010/main" val="1166338625"/>
      </p:ext>
    </p:extLst>
  </p:cSld>
  <p:clrMapOvr>
    <a:masterClrMapping/>
  </p:clrMapOvr>
  <p:timing>
    <p:tnLst>
      <p:par>
        <p:cTn id="1" dur="indefinite" restart="never" nodeType="tmRoot"/>
      </p:par>
    </p:tnLst>
  </p:timing>
</p:sld>
</file>

<file path=ppt/theme/theme1.xml><?xml version="1.0" encoding="utf-8"?>
<a:theme xmlns:a="http://schemas.openxmlformats.org/drawingml/2006/main" name="OU Title">
  <a:themeElements>
    <a:clrScheme name="OU Colours">
      <a:dk1>
        <a:sysClr val="windowText" lastClr="000000"/>
      </a:dk1>
      <a:lt1>
        <a:sysClr val="window" lastClr="FFFFFF"/>
      </a:lt1>
      <a:dk2>
        <a:srgbClr val="44546A"/>
      </a:dk2>
      <a:lt2>
        <a:srgbClr val="E7E6E6"/>
      </a:lt2>
      <a:accent1>
        <a:srgbClr val="1E4B9B"/>
      </a:accent1>
      <a:accent2>
        <a:srgbClr val="ED2891"/>
      </a:accent2>
      <a:accent3>
        <a:srgbClr val="00B7B2"/>
      </a:accent3>
      <a:accent4>
        <a:srgbClr val="F26522"/>
      </a:accent4>
      <a:accent5>
        <a:srgbClr val="FFD400"/>
      </a:accent5>
      <a:accent6>
        <a:srgbClr val="716FB3"/>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U_STANDARD.potx" id="{2DA0E078-245D-4E9B-8A12-43E4C56B78FB}" vid="{76723E47-52BB-4FAA-A05C-2DF49523D5BE}"/>
    </a:ext>
  </a:extLst>
</a:theme>
</file>

<file path=ppt/theme/theme2.xml><?xml version="1.0" encoding="utf-8"?>
<a:theme xmlns:a="http://schemas.openxmlformats.org/drawingml/2006/main" name="OU Section">
  <a:themeElements>
    <a:clrScheme name="OU Colours">
      <a:dk1>
        <a:sysClr val="windowText" lastClr="000000"/>
      </a:dk1>
      <a:lt1>
        <a:sysClr val="window" lastClr="FFFFFF"/>
      </a:lt1>
      <a:dk2>
        <a:srgbClr val="44546A"/>
      </a:dk2>
      <a:lt2>
        <a:srgbClr val="E7E6E6"/>
      </a:lt2>
      <a:accent1>
        <a:srgbClr val="1E4B9B"/>
      </a:accent1>
      <a:accent2>
        <a:srgbClr val="ED2891"/>
      </a:accent2>
      <a:accent3>
        <a:srgbClr val="00B7B2"/>
      </a:accent3>
      <a:accent4>
        <a:srgbClr val="F26522"/>
      </a:accent4>
      <a:accent5>
        <a:srgbClr val="FFD400"/>
      </a:accent5>
      <a:accent6>
        <a:srgbClr val="716FB3"/>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U_STANDARD.potx" id="{2DA0E078-245D-4E9B-8A12-43E4C56B78FB}" vid="{FAE18331-D8CD-423A-9602-E45A08067BF7}"/>
    </a:ext>
  </a:extLst>
</a:theme>
</file>

<file path=ppt/theme/theme3.xml><?xml version="1.0" encoding="utf-8"?>
<a:theme xmlns:a="http://schemas.openxmlformats.org/drawingml/2006/main" name="OU Layouts">
  <a:themeElements>
    <a:clrScheme name="OU Colours">
      <a:dk1>
        <a:sysClr val="windowText" lastClr="000000"/>
      </a:dk1>
      <a:lt1>
        <a:sysClr val="window" lastClr="FFFFFF"/>
      </a:lt1>
      <a:dk2>
        <a:srgbClr val="44546A"/>
      </a:dk2>
      <a:lt2>
        <a:srgbClr val="E7E6E6"/>
      </a:lt2>
      <a:accent1>
        <a:srgbClr val="1E4B9B"/>
      </a:accent1>
      <a:accent2>
        <a:srgbClr val="ED2891"/>
      </a:accent2>
      <a:accent3>
        <a:srgbClr val="00B7B2"/>
      </a:accent3>
      <a:accent4>
        <a:srgbClr val="F26522"/>
      </a:accent4>
      <a:accent5>
        <a:srgbClr val="FFD400"/>
      </a:accent5>
      <a:accent6>
        <a:srgbClr val="716FB3"/>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U_STANDARD.potx" id="{2DA0E078-245D-4E9B-8A12-43E4C56B78FB}" vid="{E71F6A81-7D12-4207-BA77-D48B227BF69D}"/>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OU_STANDARD</Template>
  <TotalTime>3000</TotalTime>
  <Words>2652</Words>
  <Application>Microsoft Office PowerPoint</Application>
  <PresentationFormat>On-screen Show (4:3)</PresentationFormat>
  <Paragraphs>343</Paragraphs>
  <Slides>26</Slides>
  <Notes>17</Notes>
  <HiddenSlides>2</HiddenSlides>
  <MMClips>0</MMClips>
  <ScaleCrop>false</ScaleCrop>
  <HeadingPairs>
    <vt:vector size="6" baseType="variant">
      <vt:variant>
        <vt:lpstr>Fonts Used</vt:lpstr>
      </vt:variant>
      <vt:variant>
        <vt:i4>3</vt:i4>
      </vt:variant>
      <vt:variant>
        <vt:lpstr>Theme</vt:lpstr>
      </vt:variant>
      <vt:variant>
        <vt:i4>3</vt:i4>
      </vt:variant>
      <vt:variant>
        <vt:lpstr>Slide Titles</vt:lpstr>
      </vt:variant>
      <vt:variant>
        <vt:i4>26</vt:i4>
      </vt:variant>
    </vt:vector>
  </HeadingPairs>
  <TitlesOfParts>
    <vt:vector size="32" baseType="lpstr">
      <vt:lpstr>Arial</vt:lpstr>
      <vt:lpstr>Calibri</vt:lpstr>
      <vt:lpstr>Courier New</vt:lpstr>
      <vt:lpstr>OU Title</vt:lpstr>
      <vt:lpstr>OU Section</vt:lpstr>
      <vt:lpstr>OU Layouts</vt:lpstr>
      <vt:lpstr>Java specification checking</vt:lpstr>
      <vt:lpstr>Part of an M250 TMA01 question, specifying Java code in English</vt:lpstr>
      <vt:lpstr>How many errors are there in this solution?</vt:lpstr>
      <vt:lpstr>What’s available to us to perform automated tests?</vt:lpstr>
      <vt:lpstr>“CheckM250” specification checking tool – Research questions</vt:lpstr>
      <vt:lpstr>Design of the tool</vt:lpstr>
      <vt:lpstr>Question authoring using “CheckM250” tool</vt:lpstr>
      <vt:lpstr>Running the tool:  Found some errors!</vt:lpstr>
      <vt:lpstr>Student facing tool</vt:lpstr>
      <vt:lpstr>Typical CodeRunner output for a partially correct solution</vt:lpstr>
      <vt:lpstr>Typical compilation error</vt:lpstr>
      <vt:lpstr>Compilation check example</vt:lpstr>
      <vt:lpstr>Example “Precheck” in Coderunner</vt:lpstr>
      <vt:lpstr>Results</vt:lpstr>
      <vt:lpstr>So far…</vt:lpstr>
      <vt:lpstr>Why was it not used by some?</vt:lpstr>
      <vt:lpstr>Feedback</vt:lpstr>
      <vt:lpstr>Does the tool help find errors? Survey results</vt:lpstr>
      <vt:lpstr>What interviewees said</vt:lpstr>
      <vt:lpstr>Different attitudes to tools and marking</vt:lpstr>
      <vt:lpstr>Tutors Comparing utility to students and tutors (percentages)</vt:lpstr>
      <vt:lpstr>Do some tutors like or dislike tools?</vt:lpstr>
      <vt:lpstr>Conclusions and future work</vt:lpstr>
      <vt:lpstr>What did the tool spot?</vt:lpstr>
      <vt:lpstr>What next?</vt:lpstr>
      <vt:lpstr>THANK YOU  </vt:lpstr>
    </vt:vector>
  </TitlesOfParts>
  <Company>The Open University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Java specification checking</dc:title>
  <dc:creator>Anton.Dil</dc:creator>
  <cp:lastModifiedBy>Anton.Dil</cp:lastModifiedBy>
  <cp:revision>257</cp:revision>
  <dcterms:created xsi:type="dcterms:W3CDTF">2018-04-20T12:22:00Z</dcterms:created>
  <dcterms:modified xsi:type="dcterms:W3CDTF">2018-05-01T14:43:03Z</dcterms:modified>
</cp:coreProperties>
</file>