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handoutMasterIdLst>
    <p:handoutMasterId r:id="rId4"/>
  </p:handoutMasterIdLst>
  <p:sldIdLst>
    <p:sldId id="331" r:id="rId2"/>
  </p:sldIdLst>
  <p:sldSz cx="12192000" cy="6858000"/>
  <p:notesSz cx="7010400" cy="9296400"/>
  <p:custDataLst>
    <p:tags r:id="rId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2C75FB-80B1-4004-8C53-841293C34D4A}" v="108" dt="2020-12-08T05:59:41.0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58" autoAdjust="0"/>
    <p:restoredTop sz="86410" autoAdjust="0"/>
  </p:normalViewPr>
  <p:slideViewPr>
    <p:cSldViewPr snapToGrid="0">
      <p:cViewPr>
        <p:scale>
          <a:sx n="50" d="100"/>
          <a:sy n="50" d="100"/>
        </p:scale>
        <p:origin x="48" y="24"/>
      </p:cViewPr>
      <p:guideLst>
        <p:guide orient="horz" pos="2160"/>
        <p:guide pos="3840"/>
      </p:guideLst>
    </p:cSldViewPr>
  </p:slideViewPr>
  <p:outlineViewPr>
    <p:cViewPr>
      <p:scale>
        <a:sx n="33" d="100"/>
        <a:sy n="33" d="100"/>
      </p:scale>
      <p:origin x="0" y="-5630"/>
    </p:cViewPr>
  </p:outlineViewPr>
  <p:notesTextViewPr>
    <p:cViewPr>
      <p:scale>
        <a:sx n="1" d="1"/>
        <a:sy n="1" d="1"/>
      </p:scale>
      <p:origin x="0" y="0"/>
    </p:cViewPr>
  </p:notesTextViewPr>
  <p:sorterViewPr>
    <p:cViewPr>
      <p:scale>
        <a:sx n="140" d="100"/>
        <a:sy n="140" d="100"/>
      </p:scale>
      <p:origin x="0" y="-4937"/>
    </p:cViewPr>
  </p:sorterViewPr>
  <p:notesViewPr>
    <p:cSldViewPr snapToGrid="0">
      <p:cViewPr varScale="1">
        <p:scale>
          <a:sx n="64" d="100"/>
          <a:sy n="64" d="100"/>
        </p:scale>
        <p:origin x="3149"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tags" Target="tags/tag1.xml"/><Relationship Id="rId10" Type="http://schemas.microsoft.com/office/2016/11/relationships/changesInfo" Target="changesInfos/changesInfo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ika.Lohstroh" userId="54a2c880-51f8-49de-9660-a4472db4054b" providerId="ADAL" clId="{B72C75FB-80B1-4004-8C53-841293C34D4A}"/>
    <pc:docChg chg="undo custSel modSld">
      <pc:chgData name="Annika.Lohstroh" userId="54a2c880-51f8-49de-9660-a4472db4054b" providerId="ADAL" clId="{B72C75FB-80B1-4004-8C53-841293C34D4A}" dt="2020-12-08T06:01:07.220" v="4151" actId="1076"/>
      <pc:docMkLst>
        <pc:docMk/>
      </pc:docMkLst>
      <pc:sldChg chg="addSp delSp modSp mod">
        <pc:chgData name="Annika.Lohstroh" userId="54a2c880-51f8-49de-9660-a4472db4054b" providerId="ADAL" clId="{B72C75FB-80B1-4004-8C53-841293C34D4A}" dt="2020-12-08T06:01:07.220" v="4151" actId="1076"/>
        <pc:sldMkLst>
          <pc:docMk/>
          <pc:sldMk cId="438572242" sldId="331"/>
        </pc:sldMkLst>
        <pc:spChg chg="mod">
          <ac:chgData name="Annika.Lohstroh" userId="54a2c880-51f8-49de-9660-a4472db4054b" providerId="ADAL" clId="{B72C75FB-80B1-4004-8C53-841293C34D4A}" dt="2020-12-07T20:45:34.675" v="441" actId="1076"/>
          <ac:spMkLst>
            <pc:docMk/>
            <pc:sldMk cId="438572242" sldId="331"/>
            <ac:spMk id="3" creationId="{BF465D11-9EEB-4425-A721-333EF169DD5E}"/>
          </ac:spMkLst>
        </pc:spChg>
        <pc:spChg chg="add mod">
          <ac:chgData name="Annika.Lohstroh" userId="54a2c880-51f8-49de-9660-a4472db4054b" providerId="ADAL" clId="{B72C75FB-80B1-4004-8C53-841293C34D4A}" dt="2020-12-08T05:57:19.121" v="3631" actId="1076"/>
          <ac:spMkLst>
            <pc:docMk/>
            <pc:sldMk cId="438572242" sldId="331"/>
            <ac:spMk id="6" creationId="{2DC5BDC1-2862-4A10-8141-E2FE418A04A9}"/>
          </ac:spMkLst>
        </pc:spChg>
        <pc:spChg chg="add mod">
          <ac:chgData name="Annika.Lohstroh" userId="54a2c880-51f8-49de-9660-a4472db4054b" providerId="ADAL" clId="{B72C75FB-80B1-4004-8C53-841293C34D4A}" dt="2020-12-07T20:32:27.983" v="75" actId="1076"/>
          <ac:spMkLst>
            <pc:docMk/>
            <pc:sldMk cId="438572242" sldId="331"/>
            <ac:spMk id="7" creationId="{00A3926A-81C6-4CB7-B784-7B17E401F5E5}"/>
          </ac:spMkLst>
        </pc:spChg>
        <pc:spChg chg="add del mod">
          <ac:chgData name="Annika.Lohstroh" userId="54a2c880-51f8-49de-9660-a4472db4054b" providerId="ADAL" clId="{B72C75FB-80B1-4004-8C53-841293C34D4A}" dt="2020-12-08T05:12:40.434" v="597"/>
          <ac:spMkLst>
            <pc:docMk/>
            <pc:sldMk cId="438572242" sldId="331"/>
            <ac:spMk id="12" creationId="{59D80E16-9652-4B9C-A846-A3AEC8A8AC6D}"/>
          </ac:spMkLst>
        </pc:spChg>
        <pc:spChg chg="add mod">
          <ac:chgData name="Annika.Lohstroh" userId="54a2c880-51f8-49de-9660-a4472db4054b" providerId="ADAL" clId="{B72C75FB-80B1-4004-8C53-841293C34D4A}" dt="2020-12-08T05:57:47.888" v="3635" actId="1076"/>
          <ac:spMkLst>
            <pc:docMk/>
            <pc:sldMk cId="438572242" sldId="331"/>
            <ac:spMk id="13" creationId="{E51819B6-8466-45F8-967E-A8710903314E}"/>
          </ac:spMkLst>
        </pc:spChg>
        <pc:spChg chg="add del mod">
          <ac:chgData name="Annika.Lohstroh" userId="54a2c880-51f8-49de-9660-a4472db4054b" providerId="ADAL" clId="{B72C75FB-80B1-4004-8C53-841293C34D4A}" dt="2020-12-08T05:59:34.607" v="3910" actId="478"/>
          <ac:spMkLst>
            <pc:docMk/>
            <pc:sldMk cId="438572242" sldId="331"/>
            <ac:spMk id="14" creationId="{7BBB3640-7CE9-4714-92AC-13DBB8CF9654}"/>
          </ac:spMkLst>
        </pc:spChg>
        <pc:spChg chg="add del mod">
          <ac:chgData name="Annika.Lohstroh" userId="54a2c880-51f8-49de-9660-a4472db4054b" providerId="ADAL" clId="{B72C75FB-80B1-4004-8C53-841293C34D4A}" dt="2020-12-08T05:59:19.580" v="3908"/>
          <ac:spMkLst>
            <pc:docMk/>
            <pc:sldMk cId="438572242" sldId="331"/>
            <ac:spMk id="23" creationId="{C246B426-627B-4559-B788-6445934D9E27}"/>
          </ac:spMkLst>
        </pc:spChg>
        <pc:spChg chg="add mod">
          <ac:chgData name="Annika.Lohstroh" userId="54a2c880-51f8-49de-9660-a4472db4054b" providerId="ADAL" clId="{B72C75FB-80B1-4004-8C53-841293C34D4A}" dt="2020-12-08T06:01:07.220" v="4151" actId="1076"/>
          <ac:spMkLst>
            <pc:docMk/>
            <pc:sldMk cId="438572242" sldId="331"/>
            <ac:spMk id="24" creationId="{2DE1A65D-0722-455F-B21E-CFB2404DB8E6}"/>
          </ac:spMkLst>
        </pc:spChg>
        <pc:grpChg chg="add mod">
          <ac:chgData name="Annika.Lohstroh" userId="54a2c880-51f8-49de-9660-a4472db4054b" providerId="ADAL" clId="{B72C75FB-80B1-4004-8C53-841293C34D4A}" dt="2020-12-08T05:57:43.971" v="3634" actId="1076"/>
          <ac:grpSpMkLst>
            <pc:docMk/>
            <pc:sldMk cId="438572242" sldId="331"/>
            <ac:grpSpMk id="22" creationId="{20EC0D21-9B65-4DDE-B0F3-BA459161D3C6}"/>
          </ac:grpSpMkLst>
        </pc:grpChg>
        <pc:graphicFrameChg chg="add del mod">
          <ac:chgData name="Annika.Lohstroh" userId="54a2c880-51f8-49de-9660-a4472db4054b" providerId="ADAL" clId="{B72C75FB-80B1-4004-8C53-841293C34D4A}" dt="2020-12-08T05:46:07.050" v="3238" actId="478"/>
          <ac:graphicFrameMkLst>
            <pc:docMk/>
            <pc:sldMk cId="438572242" sldId="331"/>
            <ac:graphicFrameMk id="15" creationId="{A81C8942-2A73-42F8-BB96-F4D4D09F8AE5}"/>
          </ac:graphicFrameMkLst>
        </pc:graphicFrameChg>
        <pc:graphicFrameChg chg="add del mod">
          <ac:chgData name="Annika.Lohstroh" userId="54a2c880-51f8-49de-9660-a4472db4054b" providerId="ADAL" clId="{B72C75FB-80B1-4004-8C53-841293C34D4A}" dt="2020-12-08T05:46:36.372" v="3243" actId="478"/>
          <ac:graphicFrameMkLst>
            <pc:docMk/>
            <pc:sldMk cId="438572242" sldId="331"/>
            <ac:graphicFrameMk id="16" creationId="{02E60C2E-4927-4F8A-9680-D37E3724EC30}"/>
          </ac:graphicFrameMkLst>
        </pc:graphicFrameChg>
        <pc:picChg chg="add del mod modCrop">
          <ac:chgData name="Annika.Lohstroh" userId="54a2c880-51f8-49de-9660-a4472db4054b" providerId="ADAL" clId="{B72C75FB-80B1-4004-8C53-841293C34D4A}" dt="2020-12-08T05:59:31.736" v="3909" actId="478"/>
          <ac:picMkLst>
            <pc:docMk/>
            <pc:sldMk cId="438572242" sldId="331"/>
            <ac:picMk id="9" creationId="{5EDC12BA-BBCD-4F69-9CE7-2E18650235BE}"/>
          </ac:picMkLst>
        </pc:picChg>
        <pc:picChg chg="add del mod modCrop">
          <ac:chgData name="Annika.Lohstroh" userId="54a2c880-51f8-49de-9660-a4472db4054b" providerId="ADAL" clId="{B72C75FB-80B1-4004-8C53-841293C34D4A}" dt="2020-12-08T05:53:39.205" v="3612" actId="478"/>
          <ac:picMkLst>
            <pc:docMk/>
            <pc:sldMk cId="438572242" sldId="331"/>
            <ac:picMk id="11" creationId="{A9E48A04-1D34-4857-8B81-12F4686F3115}"/>
          </ac:picMkLst>
        </pc:picChg>
        <pc:picChg chg="add mod modCrop">
          <ac:chgData name="Annika.Lohstroh" userId="54a2c880-51f8-49de-9660-a4472db4054b" providerId="ADAL" clId="{B72C75FB-80B1-4004-8C53-841293C34D4A}" dt="2020-12-08T05:57:38.939" v="3633" actId="164"/>
          <ac:picMkLst>
            <pc:docMk/>
            <pc:sldMk cId="438572242" sldId="331"/>
            <ac:picMk id="18" creationId="{785D6E0A-9285-4709-B223-E1F2D8345715}"/>
          </ac:picMkLst>
        </pc:picChg>
        <pc:picChg chg="add mod modCrop">
          <ac:chgData name="Annika.Lohstroh" userId="54a2c880-51f8-49de-9660-a4472db4054b" providerId="ADAL" clId="{B72C75FB-80B1-4004-8C53-841293C34D4A}" dt="2020-12-08T05:57:38.939" v="3633" actId="164"/>
          <ac:picMkLst>
            <pc:docMk/>
            <pc:sldMk cId="438572242" sldId="331"/>
            <ac:picMk id="19" creationId="{0212C35E-C159-4661-BB2E-341DEC0B924D}"/>
          </ac:picMkLst>
        </pc:picChg>
        <pc:picChg chg="add mod modCrop">
          <ac:chgData name="Annika.Lohstroh" userId="54a2c880-51f8-49de-9660-a4472db4054b" providerId="ADAL" clId="{B72C75FB-80B1-4004-8C53-841293C34D4A}" dt="2020-12-08T05:59:16.477" v="3906" actId="962"/>
          <ac:picMkLst>
            <pc:docMk/>
            <pc:sldMk cId="438572242" sldId="331"/>
            <ac:picMk id="21" creationId="{0E75BF44-4052-4988-98A2-19831FBFB6D2}"/>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CC96A8-6ED5-4539-87D6-AFCB6A9ADD7A}"/>
              </a:ext>
            </a:extLst>
          </p:cNvPr>
          <p:cNvSpPr>
            <a:spLocks noGrp="1"/>
          </p:cNvSpPr>
          <p:nvPr>
            <p:ph type="hdr" sz="quarter"/>
          </p:nvPr>
        </p:nvSpPr>
        <p:spPr>
          <a:xfrm>
            <a:off x="1" y="1"/>
            <a:ext cx="3038475" cy="466725"/>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0501CA9-6E9A-4637-835A-572E070E7FDA}"/>
              </a:ext>
            </a:extLst>
          </p:cNvPr>
          <p:cNvSpPr>
            <a:spLocks noGrp="1"/>
          </p:cNvSpPr>
          <p:nvPr>
            <p:ph type="dt" sz="quarter" idx="1"/>
          </p:nvPr>
        </p:nvSpPr>
        <p:spPr>
          <a:xfrm>
            <a:off x="3970339" y="1"/>
            <a:ext cx="3038475" cy="466725"/>
          </a:xfrm>
          <a:prstGeom prst="rect">
            <a:avLst/>
          </a:prstGeom>
        </p:spPr>
        <p:txBody>
          <a:bodyPr vert="horz" lIns="91440" tIns="45720" rIns="91440" bIns="45720" rtlCol="0"/>
          <a:lstStyle>
            <a:lvl1pPr algn="r">
              <a:defRPr sz="1200"/>
            </a:lvl1pPr>
          </a:lstStyle>
          <a:p>
            <a:fld id="{75431E61-F304-4060-A71B-12EF89F2AB62}" type="datetimeFigureOut">
              <a:rPr lang="en-GB" smtClean="0"/>
              <a:t>07/12/2020</a:t>
            </a:fld>
            <a:endParaRPr lang="en-GB"/>
          </a:p>
        </p:txBody>
      </p:sp>
      <p:sp>
        <p:nvSpPr>
          <p:cNvPr id="4" name="Footer Placeholder 3">
            <a:extLst>
              <a:ext uri="{FF2B5EF4-FFF2-40B4-BE49-F238E27FC236}">
                <a16:creationId xmlns:a16="http://schemas.microsoft.com/office/drawing/2014/main" id="{67A7BD09-F700-4294-844B-B16BB42D4517}"/>
              </a:ext>
            </a:extLst>
          </p:cNvPr>
          <p:cNvSpPr>
            <a:spLocks noGrp="1"/>
          </p:cNvSpPr>
          <p:nvPr>
            <p:ph type="ftr" sz="quarter" idx="2"/>
          </p:nvPr>
        </p:nvSpPr>
        <p:spPr>
          <a:xfrm>
            <a:off x="1" y="8829676"/>
            <a:ext cx="3038475" cy="46672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C3BD03D2-9D32-4973-B2F2-CBB43172B8F0}"/>
              </a:ext>
            </a:extLst>
          </p:cNvPr>
          <p:cNvSpPr>
            <a:spLocks noGrp="1"/>
          </p:cNvSpPr>
          <p:nvPr>
            <p:ph type="sldNum" sz="quarter" idx="3"/>
          </p:nvPr>
        </p:nvSpPr>
        <p:spPr>
          <a:xfrm>
            <a:off x="3970339" y="8829676"/>
            <a:ext cx="3038475" cy="466725"/>
          </a:xfrm>
          <a:prstGeom prst="rect">
            <a:avLst/>
          </a:prstGeom>
        </p:spPr>
        <p:txBody>
          <a:bodyPr vert="horz" lIns="91440" tIns="45720" rIns="91440" bIns="45720" rtlCol="0" anchor="b"/>
          <a:lstStyle>
            <a:lvl1pPr algn="r">
              <a:defRPr sz="1200"/>
            </a:lvl1pPr>
          </a:lstStyle>
          <a:p>
            <a:fld id="{96F62D12-9E5E-493C-BE47-C6A094F24C03}" type="slidenum">
              <a:rPr lang="en-GB" smtClean="0"/>
              <a:t>‹#›</a:t>
            </a:fld>
            <a:endParaRPr lang="en-GB"/>
          </a:p>
        </p:txBody>
      </p:sp>
    </p:spTree>
    <p:extLst>
      <p:ext uri="{BB962C8B-B14F-4D97-AF65-F5344CB8AC3E}">
        <p14:creationId xmlns:p14="http://schemas.microsoft.com/office/powerpoint/2010/main" val="3837103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938" y="1"/>
            <a:ext cx="3037840" cy="466435"/>
          </a:xfrm>
          <a:prstGeom prst="rect">
            <a:avLst/>
          </a:prstGeom>
        </p:spPr>
        <p:txBody>
          <a:bodyPr vert="horz" lIns="91440" tIns="45720" rIns="91440" bIns="45720" rtlCol="0"/>
          <a:lstStyle>
            <a:lvl1pPr algn="r">
              <a:defRPr sz="1200"/>
            </a:lvl1pPr>
          </a:lstStyle>
          <a:p>
            <a:fld id="{FEB1C1C4-A2CA-4E67-A1F5-602634E2BCF5}" type="datetimeFigureOut">
              <a:rPr lang="en-GB" smtClean="0"/>
              <a:t>07/12/2020</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8"/>
            <a:ext cx="3037840" cy="4664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8"/>
            <a:ext cx="3037840" cy="466434"/>
          </a:xfrm>
          <a:prstGeom prst="rect">
            <a:avLst/>
          </a:prstGeom>
        </p:spPr>
        <p:txBody>
          <a:bodyPr vert="horz" lIns="91440" tIns="45720" rIns="91440" bIns="45720" rtlCol="0" anchor="b"/>
          <a:lstStyle>
            <a:lvl1pPr algn="r">
              <a:defRPr sz="1200"/>
            </a:lvl1pPr>
          </a:lstStyle>
          <a:p>
            <a:fld id="{2C755DF9-41A9-4B2A-8603-E47104E21A85}" type="slidenum">
              <a:rPr lang="en-GB" smtClean="0"/>
              <a:t>‹#›</a:t>
            </a:fld>
            <a:endParaRPr lang="en-GB"/>
          </a:p>
        </p:txBody>
      </p:sp>
    </p:spTree>
    <p:extLst>
      <p:ext uri="{BB962C8B-B14F-4D97-AF65-F5344CB8AC3E}">
        <p14:creationId xmlns:p14="http://schemas.microsoft.com/office/powerpoint/2010/main" val="2875099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755DF9-41A9-4B2A-8603-E47104E21A85}" type="slidenum">
              <a:rPr lang="en-GB" smtClean="0"/>
              <a:t>1</a:t>
            </a:fld>
            <a:endParaRPr lang="en-GB"/>
          </a:p>
        </p:txBody>
      </p:sp>
    </p:spTree>
    <p:extLst>
      <p:ext uri="{BB962C8B-B14F-4D97-AF65-F5344CB8AC3E}">
        <p14:creationId xmlns:p14="http://schemas.microsoft.com/office/powerpoint/2010/main" val="2534922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5024934-070C-DA4D-AC21-0DC55BDEFAC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32869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28544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4269705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90747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
        <p:nvSpPr>
          <p:cNvPr id="7" name="Rectangle 6">
            <a:extLst>
              <a:ext uri="{FF2B5EF4-FFF2-40B4-BE49-F238E27FC236}">
                <a16:creationId xmlns:a16="http://schemas.microsoft.com/office/drawing/2014/main" id="{F62414B7-E694-DD45-8C62-70FE79ADDF1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4358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GB"/>
          </a:p>
        </p:txBody>
      </p:sp>
      <p:sp>
        <p:nvSpPr>
          <p:cNvPr id="3" name="Content Placeholder 2"/>
          <p:cNvSpPr>
            <a:spLocks noGrp="1"/>
          </p:cNvSpPr>
          <p:nvPr>
            <p:ph sz="half" idx="1"/>
          </p:nvPr>
        </p:nvSpPr>
        <p:spPr>
          <a:xfrm>
            <a:off x="838200" y="1368107"/>
            <a:ext cx="5181600" cy="480885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200" y="1368107"/>
            <a:ext cx="5181600" cy="4808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1498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r>
              <a:rPr lang="en-US"/>
              <a:t>Monday, 4th May 2020</a:t>
            </a:r>
            <a:endParaRPr lang="en-GB"/>
          </a:p>
        </p:txBody>
      </p:sp>
      <p:sp>
        <p:nvSpPr>
          <p:cNvPr id="8" name="Footer Placeholder 7"/>
          <p:cNvSpPr>
            <a:spLocks noGrp="1"/>
          </p:cNvSpPr>
          <p:nvPr>
            <p:ph type="ftr" sz="quarter" idx="11"/>
          </p:nvPr>
        </p:nvSpPr>
        <p:spPr/>
        <p:txBody>
          <a:bodyPr/>
          <a:lstStyle/>
          <a:p>
            <a:r>
              <a:rPr lang="en-US"/>
              <a:t>eSTEeM 16th Project Cohort Induction</a:t>
            </a:r>
            <a:endParaRPr lang="en-GB"/>
          </a:p>
        </p:txBody>
      </p:sp>
      <p:sp>
        <p:nvSpPr>
          <p:cNvPr id="9" name="Slide Number Placeholder 8"/>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8415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US"/>
              <a:t>Monday, 4th May 2020</a:t>
            </a:r>
            <a:endParaRPr lang="en-GB"/>
          </a:p>
        </p:txBody>
      </p:sp>
      <p:sp>
        <p:nvSpPr>
          <p:cNvPr id="4" name="Footer Placeholder 3"/>
          <p:cNvSpPr>
            <a:spLocks noGrp="1"/>
          </p:cNvSpPr>
          <p:nvPr>
            <p:ph type="ftr" sz="quarter" idx="11"/>
          </p:nvPr>
        </p:nvSpPr>
        <p:spPr/>
        <p:txBody>
          <a:bodyPr/>
          <a:lstStyle/>
          <a:p>
            <a:r>
              <a:rPr lang="en-US"/>
              <a:t>eSTEeM 16th Project Cohort Induction</a:t>
            </a:r>
            <a:endParaRPr lang="en-GB"/>
          </a:p>
        </p:txBody>
      </p:sp>
      <p:sp>
        <p:nvSpPr>
          <p:cNvPr id="5" name="Slide Number Placeholder 4"/>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17539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Monday, 4th May 2020</a:t>
            </a:r>
            <a:endParaRPr lang="en-GB"/>
          </a:p>
        </p:txBody>
      </p:sp>
      <p:sp>
        <p:nvSpPr>
          <p:cNvPr id="3" name="Footer Placeholder 2"/>
          <p:cNvSpPr>
            <a:spLocks noGrp="1"/>
          </p:cNvSpPr>
          <p:nvPr>
            <p:ph type="ftr" sz="quarter" idx="11"/>
          </p:nvPr>
        </p:nvSpPr>
        <p:spPr/>
        <p:txBody>
          <a:bodyPr/>
          <a:lstStyle/>
          <a:p>
            <a:r>
              <a:rPr lang="en-US"/>
              <a:t>eSTEeM 16th Project Cohort Induction</a:t>
            </a:r>
            <a:endParaRPr lang="en-GB"/>
          </a:p>
        </p:txBody>
      </p:sp>
      <p:sp>
        <p:nvSpPr>
          <p:cNvPr id="4" name="Slide Number Placeholder 3"/>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21443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027989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3253764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823595"/>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351280"/>
            <a:ext cx="10515600" cy="484632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Monday, 4th May 2020</a:t>
            </a:r>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eSTEeM 16th Project Cohort Induction</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1D4F6A-8D54-49B9-8B0E-EEA58E4D334B}" type="slidenum">
              <a:rPr lang="en-GB" smtClean="0"/>
              <a:t>‹#›</a:t>
            </a:fld>
            <a:endParaRPr lang="en-GB"/>
          </a:p>
        </p:txBody>
      </p:sp>
      <p:pic>
        <p:nvPicPr>
          <p:cNvPr id="7" name="Picture 2" descr="Image result for open university logo">
            <a:extLst>
              <a:ext uri="{FF2B5EF4-FFF2-40B4-BE49-F238E27FC236}">
                <a16:creationId xmlns:a16="http://schemas.microsoft.com/office/drawing/2014/main" id="{73F5A3A6-890C-3C44-8E85-866FAD5E91E9}"/>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0119712" y="361703"/>
            <a:ext cx="1234088" cy="841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1027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108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8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8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4.gif"/><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dirty="0"/>
          </a:p>
        </p:txBody>
      </p:sp>
      <p:sp>
        <p:nvSpPr>
          <p:cNvPr id="3" name="Rectangle 1">
            <a:extLst>
              <a:ext uri="{FF2B5EF4-FFF2-40B4-BE49-F238E27FC236}">
                <a16:creationId xmlns:a16="http://schemas.microsoft.com/office/drawing/2014/main" id="{BF465D11-9EEB-4425-A721-333EF169DD5E}"/>
              </a:ext>
            </a:extLst>
          </p:cNvPr>
          <p:cNvSpPr>
            <a:spLocks noGrp="1" noChangeArrowheads="1"/>
          </p:cNvSpPr>
          <p:nvPr>
            <p:ph type="ctrTitle"/>
          </p:nvPr>
        </p:nvSpPr>
        <p:spPr bwMode="auto">
          <a:xfrm>
            <a:off x="223200" y="110132"/>
            <a:ext cx="11613396" cy="55861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lvl="0" algn="l" eaLnBrk="0" fontAlgn="base" hangingPunct="0">
              <a:lnSpc>
                <a:spcPct val="100000"/>
              </a:lnSpc>
              <a:spcAft>
                <a:spcPct val="0"/>
              </a:spcAft>
            </a:pPr>
            <a:r>
              <a:rPr lang="en-GB" altLang="en-US" sz="2400" b="1" dirty="0">
                <a:solidFill>
                  <a:srgbClr val="FF6600"/>
                </a:solidFill>
                <a:latin typeface="Arial" panose="020B0604020202020204" pitchFamily="34" charset="0"/>
                <a:cs typeface="Arial" panose="020B0604020202020204" pitchFamily="34" charset="0"/>
              </a:rPr>
              <a:t>Investigating the impact of ethnicity on student experience in </a:t>
            </a:r>
            <a:br>
              <a:rPr lang="en-GB" altLang="en-US" sz="2400" b="1" dirty="0">
                <a:solidFill>
                  <a:srgbClr val="FF6600"/>
                </a:solidFill>
                <a:latin typeface="Arial" panose="020B0604020202020204" pitchFamily="34" charset="0"/>
                <a:cs typeface="Arial" panose="020B0604020202020204" pitchFamily="34" charset="0"/>
              </a:rPr>
            </a:br>
            <a:r>
              <a:rPr lang="en-GB" altLang="en-US" sz="2400" b="1" dirty="0">
                <a:solidFill>
                  <a:srgbClr val="FF6600"/>
                </a:solidFill>
                <a:latin typeface="Arial" panose="020B0604020202020204" pitchFamily="34" charset="0"/>
                <a:cs typeface="Arial" panose="020B0604020202020204" pitchFamily="34" charset="0"/>
              </a:rPr>
              <a:t>stage 1 and 2 Physical Sciences (PS)-oriented modules</a:t>
            </a:r>
            <a:br>
              <a:rPr lang="en-GB" altLang="en-US" sz="1800" b="1" dirty="0">
                <a:solidFill>
                  <a:schemeClr val="tx1"/>
                </a:solidFill>
                <a:latin typeface="Arial" panose="020B0604020202020204" pitchFamily="34" charset="0"/>
                <a:cs typeface="Arial" panose="020B0604020202020204" pitchFamily="34" charset="0"/>
              </a:rPr>
            </a:br>
            <a:r>
              <a:rPr lang="en-GB" altLang="en-US" sz="1800" b="1" dirty="0">
                <a:solidFill>
                  <a:schemeClr val="tx1"/>
                </a:solidFill>
                <a:latin typeface="Arial" panose="020B0604020202020204" pitchFamily="34" charset="0"/>
                <a:cs typeface="Arial" panose="020B0604020202020204" pitchFamily="34" charset="0"/>
              </a:rPr>
              <a:t>Annika Lohstroh</a:t>
            </a:r>
            <a:r>
              <a:rPr lang="en-GB" altLang="en-US" sz="2000" b="1" dirty="0">
                <a:solidFill>
                  <a:schemeClr val="tx1"/>
                </a:solidFill>
                <a:latin typeface="Arial" panose="020B0604020202020204" pitchFamily="34" charset="0"/>
                <a:cs typeface="Arial" panose="020B0604020202020204" pitchFamily="34" charset="0"/>
              </a:rPr>
              <a:t>, Laura Alexander</a:t>
            </a:r>
            <a:br>
              <a:rPr lang="en-GB" altLang="en-US" sz="2000" b="1" dirty="0">
                <a:solidFill>
                  <a:schemeClr val="tx1"/>
                </a:solidFill>
                <a:latin typeface="Arial" panose="020B0604020202020204" pitchFamily="34" charset="0"/>
                <a:cs typeface="Arial" panose="020B0604020202020204" pitchFamily="34" charset="0"/>
              </a:rPr>
            </a:br>
            <a:br>
              <a:rPr lang="en-GB" altLang="en-US" sz="1800" b="1" dirty="0">
                <a:solidFill>
                  <a:schemeClr val="tx1"/>
                </a:solidFill>
                <a:latin typeface="Arial" panose="020B0604020202020204" pitchFamily="34" charset="0"/>
                <a:cs typeface="Arial" panose="020B0604020202020204" pitchFamily="34" charset="0"/>
              </a:rPr>
            </a:br>
            <a:br>
              <a:rPr lang="en-GB" altLang="en-US" sz="1800" b="1" dirty="0">
                <a:solidFill>
                  <a:schemeClr val="tx1"/>
                </a:solidFill>
                <a:latin typeface="Arial" panose="020B0604020202020204" pitchFamily="34"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pic>
        <p:nvPicPr>
          <p:cNvPr id="4" name="Picture 3">
            <a:extLst>
              <a:ext uri="{FF2B5EF4-FFF2-40B4-BE49-F238E27FC236}">
                <a16:creationId xmlns:a16="http://schemas.microsoft.com/office/drawing/2014/main" id="{6F0355B4-B561-421A-8E06-D2A49AF4379C}"/>
              </a:ext>
            </a:extLst>
          </p:cNvPr>
          <p:cNvPicPr>
            <a:picLocks noChangeAspect="1"/>
          </p:cNvPicPr>
          <p:nvPr/>
        </p:nvPicPr>
        <p:blipFill>
          <a:blip r:embed="rId4"/>
          <a:stretch>
            <a:fillRect/>
          </a:stretch>
        </p:blipFill>
        <p:spPr>
          <a:xfrm>
            <a:off x="10297502" y="312158"/>
            <a:ext cx="1605196" cy="1100470"/>
          </a:xfrm>
          <a:prstGeom prst="rect">
            <a:avLst/>
          </a:prstGeom>
        </p:spPr>
      </p:pic>
      <p:pic>
        <p:nvPicPr>
          <p:cNvPr id="8" name="Picture 7">
            <a:extLst>
              <a:ext uri="{FF2B5EF4-FFF2-40B4-BE49-F238E27FC236}">
                <a16:creationId xmlns:a16="http://schemas.microsoft.com/office/drawing/2014/main" id="{B246E7F0-9E49-4431-8EB9-672D860D99B5}"/>
              </a:ext>
            </a:extLst>
          </p:cNvPr>
          <p:cNvPicPr>
            <a:picLocks noChangeAspect="1"/>
          </p:cNvPicPr>
          <p:nvPr/>
        </p:nvPicPr>
        <p:blipFill>
          <a:blip r:embed="rId5"/>
          <a:stretch>
            <a:fillRect/>
          </a:stretch>
        </p:blipFill>
        <p:spPr>
          <a:xfrm>
            <a:off x="403219" y="5673617"/>
            <a:ext cx="2856161" cy="873900"/>
          </a:xfrm>
          <a:prstGeom prst="rect">
            <a:avLst/>
          </a:prstGeom>
        </p:spPr>
      </p:pic>
      <p:sp>
        <p:nvSpPr>
          <p:cNvPr id="6" name="Rectangle 1">
            <a:extLst>
              <a:ext uri="{FF2B5EF4-FFF2-40B4-BE49-F238E27FC236}">
                <a16:creationId xmlns:a16="http://schemas.microsoft.com/office/drawing/2014/main" id="{2DC5BDC1-2862-4A10-8141-E2FE418A04A9}"/>
              </a:ext>
            </a:extLst>
          </p:cNvPr>
          <p:cNvSpPr txBox="1">
            <a:spLocks noChangeArrowheads="1"/>
          </p:cNvSpPr>
          <p:nvPr/>
        </p:nvSpPr>
        <p:spPr bwMode="auto">
          <a:xfrm>
            <a:off x="256251" y="1060734"/>
            <a:ext cx="11613396" cy="2262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rtlCol="0" anchor="ctr" anchorCtr="0" compatLnSpc="1">
            <a:prstTxWarp prst="textNoShape">
              <a:avLst/>
            </a:prstTxWarp>
            <a:spAutoFit/>
          </a:bodyPr>
          <a:lstStyle>
            <a:lvl1pPr algn="ctr" defTabSz="914400" rtl="0" eaLnBrk="1" latinLnBrk="0" hangingPunct="1">
              <a:lnSpc>
                <a:spcPct val="90000"/>
              </a:lnSpc>
              <a:spcBef>
                <a:spcPct val="0"/>
              </a:spcBef>
              <a:buNone/>
              <a:defRPr sz="6000" kern="1200">
                <a:solidFill>
                  <a:schemeClr val="accent1">
                    <a:lumMod val="75000"/>
                  </a:schemeClr>
                </a:solidFill>
                <a:latin typeface="+mj-lt"/>
                <a:ea typeface="+mj-ea"/>
                <a:cs typeface="+mj-cs"/>
              </a:defRPr>
            </a:lvl1pPr>
          </a:lstStyle>
          <a:p>
            <a:pPr algn="l" eaLnBrk="0" fontAlgn="base" hangingPunct="0">
              <a:lnSpc>
                <a:spcPct val="100000"/>
              </a:lnSpc>
              <a:spcAft>
                <a:spcPct val="0"/>
              </a:spcAft>
            </a:pPr>
            <a:endParaRPr lang="en-GB" altLang="en-US" sz="18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l" eaLnBrk="0" fontAlgn="base" hangingPunct="0">
              <a:lnSpc>
                <a:spcPct val="100000"/>
              </a:lnSpc>
              <a:spcAft>
                <a:spcPct val="0"/>
              </a:spcAft>
            </a:pPr>
            <a:r>
              <a:rPr lang="en-GB" altLang="en-US" sz="1800" dirty="0">
                <a:solidFill>
                  <a:schemeClr val="tx1"/>
                </a:solidFill>
                <a:latin typeface="Arial" panose="020B0604020202020204" pitchFamily="34" charset="0"/>
                <a:ea typeface="Times New Roman" panose="02020603050405020304" pitchFamily="18" charset="0"/>
                <a:cs typeface="Arial" panose="020B0604020202020204" pitchFamily="34" charset="0"/>
              </a:rPr>
              <a:t>PS has a low proportion of students with minority ethnic background, and are less </a:t>
            </a:r>
          </a:p>
          <a:p>
            <a:pPr algn="l" eaLnBrk="0" fontAlgn="base" hangingPunct="0">
              <a:lnSpc>
                <a:spcPct val="100000"/>
              </a:lnSpc>
              <a:spcAft>
                <a:spcPct val="0"/>
              </a:spcAft>
            </a:pPr>
            <a:r>
              <a:rPr lang="en-GB" altLang="en-US" sz="1800" dirty="0">
                <a:solidFill>
                  <a:schemeClr val="tx1"/>
                </a:solidFill>
                <a:latin typeface="Arial" panose="020B0604020202020204" pitchFamily="34" charset="0"/>
                <a:ea typeface="Times New Roman" panose="02020603050405020304" pitchFamily="18" charset="0"/>
                <a:cs typeface="Arial" panose="020B0604020202020204" pitchFamily="34" charset="0"/>
              </a:rPr>
              <a:t>likely to complete modules. Literature suggests socio-economic factors only partially contribute to this gap.</a:t>
            </a:r>
          </a:p>
          <a:p>
            <a:pPr algn="l" eaLnBrk="0" fontAlgn="base" hangingPunct="0">
              <a:lnSpc>
                <a:spcPct val="100000"/>
              </a:lnSpc>
              <a:spcAft>
                <a:spcPct val="0"/>
              </a:spcAft>
            </a:pPr>
            <a:endParaRPr lang="en-GB" altLang="en-US" sz="8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l" eaLnBrk="0" fontAlgn="base" hangingPunct="0">
              <a:lnSpc>
                <a:spcPct val="100000"/>
              </a:lnSpc>
              <a:spcAft>
                <a:spcPct val="0"/>
              </a:spcAft>
            </a:pPr>
            <a:r>
              <a:rPr lang="en-GB" altLang="en-US" sz="1600" b="1" dirty="0">
                <a:solidFill>
                  <a:schemeClr val="tx1"/>
                </a:solidFill>
                <a:latin typeface="Arial" panose="020B0604020202020204" pitchFamily="34" charset="0"/>
                <a:cs typeface="Arial" panose="020B0604020202020204" pitchFamily="34" charset="0"/>
              </a:rPr>
              <a:t>Are differences in student experience contributing to the gap?</a:t>
            </a:r>
          </a:p>
          <a:p>
            <a:pPr algn="l" eaLnBrk="0" fontAlgn="base" hangingPunct="0">
              <a:lnSpc>
                <a:spcPct val="100000"/>
              </a:lnSpc>
              <a:spcAft>
                <a:spcPct val="0"/>
              </a:spcAft>
            </a:pPr>
            <a:endParaRPr lang="en-GB" altLang="en-US" sz="800" b="1"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l" eaLnBrk="0" fontAlgn="base" hangingPunct="0">
              <a:lnSpc>
                <a:spcPct val="100000"/>
              </a:lnSpc>
              <a:spcAft>
                <a:spcPct val="0"/>
              </a:spcAft>
            </a:pPr>
            <a:r>
              <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rPr>
              <a:t>The project will study the experience of early stage PS (initially represented by SM123 and S217) students with minority ethnic background and contrast it to that of white students with similar profile in terms of socio economic background, prior study, study intensity, gender, age (and more?). Surveys and in depth interviews will be used for the purpose.  </a:t>
            </a:r>
            <a:br>
              <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rPr>
            </a:br>
            <a:endParaRPr lang="en-GB" altLang="en-US" sz="1600" b="1"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p:txBody>
      </p:sp>
      <p:sp>
        <p:nvSpPr>
          <p:cNvPr id="7" name="Rectangle 1">
            <a:extLst>
              <a:ext uri="{FF2B5EF4-FFF2-40B4-BE49-F238E27FC236}">
                <a16:creationId xmlns:a16="http://schemas.microsoft.com/office/drawing/2014/main" id="{00A3926A-81C6-4CB7-B784-7B17E401F5E5}"/>
              </a:ext>
            </a:extLst>
          </p:cNvPr>
          <p:cNvSpPr txBox="1">
            <a:spLocks noChangeArrowheads="1"/>
          </p:cNvSpPr>
          <p:nvPr/>
        </p:nvSpPr>
        <p:spPr bwMode="auto">
          <a:xfrm>
            <a:off x="1336224" y="8533529"/>
            <a:ext cx="11613396" cy="4632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rtlCol="0" anchor="ctr" anchorCtr="0" compatLnSpc="1">
            <a:prstTxWarp prst="textNoShape">
              <a:avLst/>
            </a:prstTxWarp>
            <a:spAutoFit/>
          </a:bodyPr>
          <a:lstStyle>
            <a:lvl1pPr algn="ctr" defTabSz="914400" rtl="0" eaLnBrk="1" latinLnBrk="0" hangingPunct="1">
              <a:lnSpc>
                <a:spcPct val="90000"/>
              </a:lnSpc>
              <a:spcBef>
                <a:spcPct val="0"/>
              </a:spcBef>
              <a:buNone/>
              <a:defRPr sz="6000" kern="1200">
                <a:solidFill>
                  <a:schemeClr val="accent1">
                    <a:lumMod val="75000"/>
                  </a:schemeClr>
                </a:solidFill>
                <a:latin typeface="+mj-lt"/>
                <a:ea typeface="+mj-ea"/>
                <a:cs typeface="+mj-cs"/>
              </a:defRPr>
            </a:lvl1pPr>
          </a:lstStyle>
          <a:p>
            <a:pPr algn="l" eaLnBrk="0" fontAlgn="base" hangingPunct="0">
              <a:lnSpc>
                <a:spcPct val="100000"/>
              </a:lnSpc>
              <a:spcAft>
                <a:spcPct val="0"/>
              </a:spcAft>
            </a:pPr>
            <a:br>
              <a:rPr lang="en-GB" altLang="en-US" sz="1800" b="1" dirty="0">
                <a:solidFill>
                  <a:schemeClr val="tx1"/>
                </a:solidFill>
                <a:latin typeface="Arial" panose="020B0604020202020204" pitchFamily="34" charset="0"/>
                <a:cs typeface="Arial" panose="020B0604020202020204" pitchFamily="34" charset="0"/>
              </a:rPr>
            </a:br>
            <a:br>
              <a:rPr lang="en-GB" altLang="en-US" sz="1800" b="1" dirty="0">
                <a:solidFill>
                  <a:schemeClr val="tx1"/>
                </a:solidFill>
                <a:latin typeface="Arial" panose="020B0604020202020204" pitchFamily="34" charset="0"/>
                <a:cs typeface="Arial" panose="020B0604020202020204" pitchFamily="34" charset="0"/>
              </a:rPr>
            </a:br>
            <a:r>
              <a:rPr lang="en-GB" altLang="en-US" sz="1800" b="1" dirty="0">
                <a:solidFill>
                  <a:schemeClr val="tx1"/>
                </a:solidFill>
                <a:latin typeface="Arial" panose="020B0604020202020204" pitchFamily="34" charset="0"/>
                <a:cs typeface="Arial" panose="020B0604020202020204" pitchFamily="34" charset="0"/>
              </a:rPr>
              <a:t>What Headings can be Arial 18 point bold (style = Heading 1) or</a:t>
            </a:r>
          </a:p>
          <a:p>
            <a:pPr algn="l" eaLnBrk="0" fontAlgn="base" hangingPunct="0">
              <a:lnSpc>
                <a:spcPct val="100000"/>
              </a:lnSpc>
              <a:spcAft>
                <a:spcPct val="0"/>
              </a:spcAft>
            </a:pPr>
            <a:r>
              <a:rPr lang="en-GB" altLang="en-US" sz="1600" b="1" dirty="0">
                <a:solidFill>
                  <a:schemeClr val="tx1"/>
                </a:solidFill>
                <a:latin typeface="Arial" panose="020B0604020202020204" pitchFamily="34" charset="0"/>
                <a:cs typeface="Arial" panose="020B0604020202020204" pitchFamily="34" charset="0"/>
              </a:rPr>
              <a:t>Headings can be Arial 16 point bold (style = Heading 2)</a:t>
            </a:r>
          </a:p>
          <a:p>
            <a:pPr algn="l" eaLnBrk="0" fontAlgn="base" hangingPunct="0">
              <a:lnSpc>
                <a:spcPct val="100000"/>
              </a:lnSpc>
              <a:spcAft>
                <a:spcPct val="0"/>
              </a:spcAft>
            </a:pPr>
            <a:r>
              <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rPr>
              <a:t>Text should be no smaller than Arial 14 point (style = Normal) ideally – absolute minimum of Arial 12 point.</a:t>
            </a:r>
            <a:endParaRPr lang="en-GB" altLang="en-US" sz="1100" dirty="0">
              <a:solidFill>
                <a:schemeClr val="tx1"/>
              </a:solidFill>
            </a:endParaRPr>
          </a:p>
          <a:p>
            <a:pPr algn="l" eaLnBrk="0" fontAlgn="base" hangingPunct="0">
              <a:lnSpc>
                <a:spcPct val="100000"/>
              </a:lnSpc>
              <a:spcAft>
                <a:spcPct val="0"/>
              </a:spcAft>
            </a:pPr>
            <a:r>
              <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rPr>
              <a:t>You can use this space for content, either using the text, and using columns if you would like OR</a:t>
            </a:r>
            <a:endParaRPr lang="en-GB" altLang="en-US" sz="1100" dirty="0">
              <a:solidFill>
                <a:schemeClr val="tx1"/>
              </a:solidFill>
            </a:endParaRPr>
          </a:p>
          <a:p>
            <a:pPr algn="l" eaLnBrk="0" fontAlgn="base" hangingPunct="0">
              <a:lnSpc>
                <a:spcPct val="100000"/>
              </a:lnSpc>
              <a:spcAft>
                <a:spcPct val="0"/>
              </a:spcAft>
            </a:pPr>
            <a:r>
              <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rPr>
              <a:t>Use the drawing tools to set content out how you wish.</a:t>
            </a:r>
            <a:br>
              <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rPr>
            </a:br>
            <a:br>
              <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rPr>
            </a:br>
            <a:br>
              <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rPr>
            </a:br>
            <a:br>
              <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rPr>
            </a:br>
            <a:br>
              <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rPr>
            </a:br>
            <a:br>
              <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rPr>
            </a:br>
            <a:br>
              <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rPr>
            </a:br>
            <a:br>
              <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rPr>
            </a:br>
            <a:br>
              <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rPr>
            </a:br>
            <a:br>
              <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rPr>
            </a:br>
            <a:br>
              <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rPr>
            </a:br>
            <a:br>
              <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rPr>
            </a:br>
            <a:br>
              <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rPr>
            </a:br>
            <a:endParaRPr lang="en-GB" altLang="en-US" sz="1800" dirty="0">
              <a:solidFill>
                <a:schemeClr val="tx1"/>
              </a:solidFill>
              <a:latin typeface="Arial" panose="020B0604020202020204" pitchFamily="34" charset="0"/>
            </a:endParaRPr>
          </a:p>
        </p:txBody>
      </p:sp>
      <p:grpSp>
        <p:nvGrpSpPr>
          <p:cNvPr id="22" name="Group 21">
            <a:extLst>
              <a:ext uri="{FF2B5EF4-FFF2-40B4-BE49-F238E27FC236}">
                <a16:creationId xmlns:a16="http://schemas.microsoft.com/office/drawing/2014/main" id="{20EC0D21-9B65-4DDE-B0F3-BA459161D3C6}"/>
              </a:ext>
            </a:extLst>
          </p:cNvPr>
          <p:cNvGrpSpPr/>
          <p:nvPr/>
        </p:nvGrpSpPr>
        <p:grpSpPr>
          <a:xfrm>
            <a:off x="322353" y="3187908"/>
            <a:ext cx="3478530" cy="2377319"/>
            <a:chOff x="238309" y="3469174"/>
            <a:chExt cx="3478530" cy="2377319"/>
          </a:xfrm>
        </p:grpSpPr>
        <p:pic>
          <p:nvPicPr>
            <p:cNvPr id="18" name="Picture 17" descr="in chart showing the percentage of students progressing through S217 from 15J to 18J from Registration start and FLP25% to completion and pass rates, separated for male, female and students who are black or minority ethnic.">
              <a:extLst>
                <a:ext uri="{FF2B5EF4-FFF2-40B4-BE49-F238E27FC236}">
                  <a16:creationId xmlns:a16="http://schemas.microsoft.com/office/drawing/2014/main" id="{785D6E0A-9285-4709-B223-E1F2D8345715}"/>
                </a:ext>
              </a:extLst>
            </p:cNvPr>
            <p:cNvPicPr>
              <a:picLocks noChangeAspect="1"/>
            </p:cNvPicPr>
            <p:nvPr/>
          </p:nvPicPr>
          <p:blipFill rotWithShape="1">
            <a:blip r:embed="rId6">
              <a:extLst>
                <a:ext uri="{28A0092B-C50C-407E-A947-70E740481C1C}">
                  <a14:useLocalDpi xmlns:a14="http://schemas.microsoft.com/office/drawing/2010/main" val="0"/>
                </a:ext>
              </a:extLst>
            </a:blip>
            <a:srcRect l="2618" t="8869" r="28832" b="7843"/>
            <a:stretch/>
          </p:blipFill>
          <p:spPr>
            <a:xfrm>
              <a:off x="238309" y="3469174"/>
              <a:ext cx="3478530" cy="2377319"/>
            </a:xfrm>
            <a:prstGeom prst="rect">
              <a:avLst/>
            </a:prstGeom>
          </p:spPr>
        </p:pic>
        <p:pic>
          <p:nvPicPr>
            <p:cNvPr id="19" name="Picture 18" descr="in chart showing the percentage of students progressing through S217 from Registration start and FLP25% to completion and pass rates, separated for male, female and students who are black or minority ethnic.">
              <a:extLst>
                <a:ext uri="{FF2B5EF4-FFF2-40B4-BE49-F238E27FC236}">
                  <a16:creationId xmlns:a16="http://schemas.microsoft.com/office/drawing/2014/main" id="{0212C35E-C159-4661-BB2E-341DEC0B924D}"/>
                </a:ext>
              </a:extLst>
            </p:cNvPr>
            <p:cNvPicPr>
              <a:picLocks noChangeAspect="1"/>
            </p:cNvPicPr>
            <p:nvPr/>
          </p:nvPicPr>
          <p:blipFill rotWithShape="1">
            <a:blip r:embed="rId6">
              <a:extLst>
                <a:ext uri="{28A0092B-C50C-407E-A947-70E740481C1C}">
                  <a14:useLocalDpi xmlns:a14="http://schemas.microsoft.com/office/drawing/2010/main" val="0"/>
                </a:ext>
              </a:extLst>
            </a:blip>
            <a:srcRect l="70681" t="8869" r="9850" b="46214"/>
            <a:stretch/>
          </p:blipFill>
          <p:spPr>
            <a:xfrm>
              <a:off x="1082647" y="4122372"/>
              <a:ext cx="894927" cy="1161390"/>
            </a:xfrm>
            <a:prstGeom prst="rect">
              <a:avLst/>
            </a:prstGeom>
          </p:spPr>
        </p:pic>
      </p:grpSp>
      <p:pic>
        <p:nvPicPr>
          <p:cNvPr id="21" name="Picture 20" descr="Bar chart showing the expected student population by ethnicity of S217 and SM123 at the 20J 100% Registration point.">
            <a:extLst>
              <a:ext uri="{FF2B5EF4-FFF2-40B4-BE49-F238E27FC236}">
                <a16:creationId xmlns:a16="http://schemas.microsoft.com/office/drawing/2014/main" id="{0E75BF44-4052-4988-98A2-19831FBFB6D2}"/>
              </a:ext>
            </a:extLst>
          </p:cNvPr>
          <p:cNvPicPr>
            <a:picLocks noChangeAspect="1"/>
          </p:cNvPicPr>
          <p:nvPr/>
        </p:nvPicPr>
        <p:blipFill rotWithShape="1">
          <a:blip r:embed="rId7">
            <a:extLst>
              <a:ext uri="{28A0092B-C50C-407E-A947-70E740481C1C}">
                <a14:useLocalDpi xmlns:a14="http://schemas.microsoft.com/office/drawing/2010/main" val="0"/>
              </a:ext>
            </a:extLst>
          </a:blip>
          <a:srcRect l="5104" t="10926" r="23125"/>
          <a:stretch/>
        </p:blipFill>
        <p:spPr>
          <a:xfrm>
            <a:off x="7614541" y="2965248"/>
            <a:ext cx="4354259" cy="3039766"/>
          </a:xfrm>
          <a:prstGeom prst="rect">
            <a:avLst/>
          </a:prstGeom>
        </p:spPr>
      </p:pic>
      <p:sp>
        <p:nvSpPr>
          <p:cNvPr id="13" name="Rectangle 1">
            <a:extLst>
              <a:ext uri="{FF2B5EF4-FFF2-40B4-BE49-F238E27FC236}">
                <a16:creationId xmlns:a16="http://schemas.microsoft.com/office/drawing/2014/main" id="{E51819B6-8466-45F8-967E-A8710903314E}"/>
              </a:ext>
            </a:extLst>
          </p:cNvPr>
          <p:cNvSpPr txBox="1">
            <a:spLocks noChangeArrowheads="1"/>
          </p:cNvSpPr>
          <p:nvPr/>
        </p:nvSpPr>
        <p:spPr bwMode="auto">
          <a:xfrm>
            <a:off x="3781364" y="2903204"/>
            <a:ext cx="4354259" cy="3000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rtlCol="0" anchor="ctr" anchorCtr="0" compatLnSpc="1">
            <a:prstTxWarp prst="textNoShape">
              <a:avLst/>
            </a:prstTxWarp>
            <a:spAutoFit/>
          </a:bodyPr>
          <a:lstStyle>
            <a:lvl1pPr algn="ctr" defTabSz="914400" rtl="0" eaLnBrk="1" latinLnBrk="0" hangingPunct="1">
              <a:lnSpc>
                <a:spcPct val="90000"/>
              </a:lnSpc>
              <a:spcBef>
                <a:spcPct val="0"/>
              </a:spcBef>
              <a:buNone/>
              <a:defRPr sz="6000" kern="1200">
                <a:solidFill>
                  <a:schemeClr val="accent1">
                    <a:lumMod val="75000"/>
                  </a:schemeClr>
                </a:solidFill>
                <a:latin typeface="+mj-lt"/>
                <a:ea typeface="+mj-ea"/>
                <a:cs typeface="+mj-cs"/>
              </a:defRPr>
            </a:lvl1pPr>
          </a:lstStyle>
          <a:p>
            <a:pPr algn="l" eaLnBrk="0" fontAlgn="base" hangingPunct="0">
              <a:lnSpc>
                <a:spcPct val="100000"/>
              </a:lnSpc>
              <a:spcAft>
                <a:spcPct val="0"/>
              </a:spcAft>
            </a:pPr>
            <a:endParaRPr lang="en-GB" altLang="en-US" sz="16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l" eaLnBrk="0" fontAlgn="base" hangingPunct="0">
              <a:lnSpc>
                <a:spcPct val="100000"/>
              </a:lnSpc>
              <a:spcAft>
                <a:spcPct val="0"/>
              </a:spcAft>
            </a:pPr>
            <a:r>
              <a:rPr lang="en-GB" altLang="en-US" sz="1600" b="1" dirty="0">
                <a:solidFill>
                  <a:schemeClr val="tx1"/>
                </a:solidFill>
                <a:latin typeface="Arial" panose="020B0604020202020204" pitchFamily="34" charset="0"/>
                <a:ea typeface="Times New Roman" panose="02020603050405020304" pitchFamily="18" charset="0"/>
                <a:cs typeface="Arial" panose="020B0604020202020204" pitchFamily="34" charset="0"/>
              </a:rPr>
              <a:t>Survey design &amp; target cohort will informed by</a:t>
            </a:r>
          </a:p>
          <a:p>
            <a:pPr algn="l" eaLnBrk="0" fontAlgn="base" hangingPunct="0">
              <a:lnSpc>
                <a:spcPct val="100000"/>
              </a:lnSpc>
              <a:spcAft>
                <a:spcPct val="0"/>
              </a:spcAft>
            </a:pPr>
            <a:endPar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marL="285750" indent="-285750" algn="l" eaLnBrk="0" fontAlgn="base" hangingPunct="0">
              <a:lnSpc>
                <a:spcPct val="100000"/>
              </a:lnSpc>
              <a:spcAft>
                <a:spcPct val="0"/>
              </a:spcAft>
              <a:buFont typeface="Arial" panose="020B0604020202020204" pitchFamily="34" charset="0"/>
              <a:buChar char="•"/>
            </a:pPr>
            <a:r>
              <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rPr>
              <a:t>Literature review</a:t>
            </a:r>
          </a:p>
          <a:p>
            <a:pPr marL="285750" indent="-285750" algn="l" eaLnBrk="0" fontAlgn="base" hangingPunct="0">
              <a:lnSpc>
                <a:spcPct val="100000"/>
              </a:lnSpc>
              <a:spcAft>
                <a:spcPct val="0"/>
              </a:spcAft>
              <a:buFont typeface="Arial" panose="020B0604020202020204" pitchFamily="34" charset="0"/>
              <a:buChar char="•"/>
            </a:pPr>
            <a:r>
              <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rPr>
              <a:t>Data analysis of module population and progression</a:t>
            </a:r>
          </a:p>
          <a:p>
            <a:pPr marL="285750" indent="-285750" algn="l" eaLnBrk="0" fontAlgn="base" hangingPunct="0">
              <a:lnSpc>
                <a:spcPct val="100000"/>
              </a:lnSpc>
              <a:spcAft>
                <a:spcPct val="0"/>
              </a:spcAft>
              <a:buFont typeface="Arial" panose="020B0604020202020204" pitchFamily="34" charset="0"/>
              <a:buChar char="•"/>
            </a:pPr>
            <a:r>
              <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rPr>
              <a:t>Consultation with module team chairs</a:t>
            </a:r>
          </a:p>
          <a:p>
            <a:pPr marL="285750" indent="-285750" algn="l" eaLnBrk="0" fontAlgn="base" hangingPunct="0">
              <a:lnSpc>
                <a:spcPct val="100000"/>
              </a:lnSpc>
              <a:spcAft>
                <a:spcPct val="0"/>
              </a:spcAft>
              <a:buFont typeface="Arial" panose="020B0604020202020204" pitchFamily="34" charset="0"/>
              <a:buChar char="•"/>
            </a:pPr>
            <a:r>
              <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rPr>
              <a:t>Feedback from previous module students</a:t>
            </a:r>
          </a:p>
          <a:p>
            <a:pPr marL="285750" indent="-285750" algn="l" eaLnBrk="0" fontAlgn="base" hangingPunct="0">
              <a:lnSpc>
                <a:spcPct val="100000"/>
              </a:lnSpc>
              <a:spcAft>
                <a:spcPct val="0"/>
              </a:spcAft>
              <a:buFont typeface="Arial" panose="020B0604020202020204" pitchFamily="34" charset="0"/>
              <a:buChar char="•"/>
            </a:pPr>
            <a:r>
              <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rPr>
              <a:t>Personal Learning Advisers (if possible)</a:t>
            </a:r>
          </a:p>
          <a:p>
            <a:pPr marL="285750" indent="-285750" algn="l" eaLnBrk="0" fontAlgn="base" hangingPunct="0">
              <a:lnSpc>
                <a:spcPct val="100000"/>
              </a:lnSpc>
              <a:spcAft>
                <a:spcPct val="0"/>
              </a:spcAft>
              <a:buFont typeface="Arial" panose="020B0604020202020204" pitchFamily="34" charset="0"/>
              <a:buChar char="•"/>
            </a:pPr>
            <a:endPar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l" eaLnBrk="0" fontAlgn="base" hangingPunct="0">
              <a:lnSpc>
                <a:spcPct val="100000"/>
              </a:lnSpc>
              <a:spcAft>
                <a:spcPct val="0"/>
              </a:spcAft>
            </a:pPr>
            <a:r>
              <a:rPr lang="en-GB" altLang="en-US" sz="1600" b="1" dirty="0">
                <a:solidFill>
                  <a:schemeClr val="tx1"/>
                </a:solidFill>
                <a:latin typeface="Arial" panose="020B0604020202020204" pitchFamily="34" charset="0"/>
                <a:ea typeface="Times New Roman" panose="02020603050405020304" pitchFamily="18" charset="0"/>
                <a:cs typeface="Arial" panose="020B0604020202020204" pitchFamily="34" charset="0"/>
              </a:rPr>
              <a:t>Survey findings shall inform subsequent in depth interviews</a:t>
            </a:r>
          </a:p>
        </p:txBody>
      </p:sp>
      <p:sp>
        <p:nvSpPr>
          <p:cNvPr id="24" name="Rectangle 23">
            <a:extLst>
              <a:ext uri="{FF2B5EF4-FFF2-40B4-BE49-F238E27FC236}">
                <a16:creationId xmlns:a16="http://schemas.microsoft.com/office/drawing/2014/main" id="{2DE1A65D-0722-455F-B21E-CFB2404DB8E6}"/>
              </a:ext>
            </a:extLst>
          </p:cNvPr>
          <p:cNvSpPr/>
          <p:nvPr/>
        </p:nvSpPr>
        <p:spPr>
          <a:xfrm>
            <a:off x="3800883" y="5999796"/>
            <a:ext cx="8289517" cy="646331"/>
          </a:xfrm>
          <a:prstGeom prst="rect">
            <a:avLst/>
          </a:prstGeom>
        </p:spPr>
        <p:txBody>
          <a:bodyPr wrap="square">
            <a:spAutoFit/>
          </a:bodyPr>
          <a:lstStyle/>
          <a:p>
            <a:pPr eaLnBrk="0" fontAlgn="base" hangingPunct="0">
              <a:spcAft>
                <a:spcPct val="0"/>
              </a:spcAft>
            </a:pPr>
            <a:r>
              <a:rPr lang="en-GB" altLang="en-US" dirty="0">
                <a:latin typeface="Arial" panose="020B0604020202020204" pitchFamily="34" charset="0"/>
                <a:ea typeface="Times New Roman" panose="02020603050405020304" pitchFamily="18" charset="0"/>
                <a:cs typeface="Arial" panose="020B0604020202020204" pitchFamily="34" charset="0"/>
              </a:rPr>
              <a:t>The aim is to identify possible changes to module design and delivery that can improve the student experience, retention and progression for PS students.</a:t>
            </a:r>
          </a:p>
        </p:txBody>
      </p:sp>
    </p:spTree>
    <p:custDataLst>
      <p:tags r:id="rId1"/>
    </p:custDataLst>
    <p:extLst>
      <p:ext uri="{BB962C8B-B14F-4D97-AF65-F5344CB8AC3E}">
        <p14:creationId xmlns:p14="http://schemas.microsoft.com/office/powerpoint/2010/main" val="4385722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MICROSOFT_TRANSLATOR_CLM_PRESENTATIONINFO" val="{&quot;DocumentId&quot;:&quot;29ad3a3ebe5e404357d4ecaf534720f0&quot;,&quot;LanguageCode&quot;:&quot;en-US&quot;,&quot;SlideGuids&quot;:[&quot;c9357629-6185-4467-a39f-3b7c432b5c10&quot;,&quot;a4878e81-4d15-4d43-9531-39680c84ecfd&quot;,&quot;f5b398ea-cf7c-4b3e-8177-824a4a8ab1cf&quot;,&quot;c49b6e99-fa39-4211-a779-fc7790e6eed6&quot;,&quot;dd196faf-b12c-483b-aa38-b2c4502e2f6b&quot;,&quot;18aba1ed-efdf-4f22-8d7a-ad6c440525cb&quot;,&quot;7158b587-1b31-406f-8257-87dc7fa3f787&quot;,&quot;05797c85-1add-41f0-b160-1fadf135e4cf&quot;,&quot;adaa4fae-b221-436f-8dba-057a16a6d2e7&quot;,&quot;e72066f0-097a-49a3-a904-6929ad9723e8&quot;,&quot;34c97da7-b5dc-453c-a409-7a366c37ccaf&quot;,&quot;6cc20db3-ea89-47d1-a321-ca87e78ad727&quot;,&quot;6538ee61-a74c-46f4-87b8-1761415f06fa&quot;],&quot;TimeStamp&quot;:&quot;2018-10-04T22:54:38.6356615+01:00&quot;}"/>
</p:tagLst>
</file>

<file path=ppt/tags/tag2.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4817</TotalTime>
  <Words>323</Words>
  <Application>Microsoft Office PowerPoint</Application>
  <PresentationFormat>Widescreen</PresentationFormat>
  <Paragraphs>25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Investigating the impact of ethnicity on student experience in  stage 1 and 2 Physical Sciences (PS)-oriented modules Annika Lohstroh, Laura Alexander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Embedding and sustaining inclusive STEM practices</dc:title>
  <dc:creator>Trevor Collins</dc:creator>
  <cp:lastModifiedBy>Annika.Lohstroh</cp:lastModifiedBy>
  <cp:revision>471</cp:revision>
  <cp:lastPrinted>2018-10-16T09:27:54Z</cp:lastPrinted>
  <dcterms:created xsi:type="dcterms:W3CDTF">2017-05-06T04:58:44Z</dcterms:created>
  <dcterms:modified xsi:type="dcterms:W3CDTF">2020-12-08T06:01:15Z</dcterms:modified>
</cp:coreProperties>
</file>