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7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em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75385" y="121426"/>
            <a:ext cx="11613396" cy="620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600" b="1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a sense of community in a core 2</a:t>
            </a:r>
            <a:r>
              <a:rPr lang="en-GB" sz="2600" b="1" baseline="3000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GB" sz="2600" b="1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level Physics module(S217)</a:t>
            </a:r>
            <a:br>
              <a:rPr lang="en-GB" sz="2600" b="1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600" b="1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investigating qualitatively its effect on retention.</a:t>
            </a:r>
            <a:b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Anne-Katrin Klehe</a:t>
            </a: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7501" y="791631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-620948" y="5557766"/>
            <a:ext cx="1933630" cy="591633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412D45D-5362-01C1-0A23-44CB08427F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555237"/>
              </p:ext>
            </p:extLst>
          </p:nvPr>
        </p:nvGraphicFramePr>
        <p:xfrm>
          <a:off x="289301" y="1802213"/>
          <a:ext cx="5388017" cy="2611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7" imgW="5619600" imgH="2962440" progId="PBrush">
                  <p:embed/>
                </p:oleObj>
              </mc:Choice>
              <mc:Fallback>
                <p:oleObj name="Bitmap Image" r:id="rId7" imgW="5619600" imgH="29624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9301" y="1802213"/>
                        <a:ext cx="5388017" cy="26118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99CA569-CABB-42C1-C949-637FEE260058}"/>
              </a:ext>
            </a:extLst>
          </p:cNvPr>
          <p:cNvSpPr txBox="1"/>
          <p:nvPr/>
        </p:nvSpPr>
        <p:spPr>
          <a:xfrm rot="1036613">
            <a:off x="878813" y="1757255"/>
            <a:ext cx="982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 Level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A3582E-F5D6-08D0-8708-E8FC926CCB39}"/>
              </a:ext>
            </a:extLst>
          </p:cNvPr>
          <p:cNvSpPr txBox="1"/>
          <p:nvPr/>
        </p:nvSpPr>
        <p:spPr>
          <a:xfrm>
            <a:off x="28350" y="1489369"/>
            <a:ext cx="2363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Have passed level1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75% excitement of learning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0FB8B4-5600-4AEB-8F24-852E56BA1EF6}"/>
              </a:ext>
            </a:extLst>
          </p:cNvPr>
          <p:cNvSpPr txBox="1"/>
          <p:nvPr/>
        </p:nvSpPr>
        <p:spPr>
          <a:xfrm rot="844299">
            <a:off x="4128603" y="1873140"/>
            <a:ext cx="982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 S217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0BF8DE-3C37-CC6D-82A4-65CBD0F560DE}"/>
                  </a:ext>
                </a:extLst>
              </p:cNvPr>
              <p:cNvSpPr txBox="1"/>
              <p:nvPr/>
            </p:nvSpPr>
            <p:spPr>
              <a:xfrm>
                <a:off x="2001471" y="3108146"/>
                <a:ext cx="203186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>
                    <a:solidFill>
                      <a:srgbClr val="0070C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GB" sz="16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𝟒𝟕</m:t>
                    </m:r>
                    <m:r>
                      <a:rPr lang="en-GB" sz="16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GB" sz="16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GB" sz="16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)%</m:t>
                    </m:r>
                    <m:r>
                      <a:rPr lang="en-GB" sz="16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solidFill>
                      <a:srgbClr val="0070C0"/>
                    </a:solidFill>
                  </a:rPr>
                  <a:t>of students feel part of community of staff and students</a:t>
                </a:r>
              </a:p>
              <a:p>
                <a:r>
                  <a:rPr lang="en-GB" sz="1600" b="1" dirty="0">
                    <a:solidFill>
                      <a:srgbClr val="0070C0"/>
                    </a:solidFill>
                  </a:rPr>
                  <a:t>(NSS survey’22)</a:t>
                </a:r>
                <a:endParaRPr lang="en-GB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0BF8DE-3C37-CC6D-82A4-65CBD0F56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471" y="3108146"/>
                <a:ext cx="2031868" cy="1323439"/>
              </a:xfrm>
              <a:prstGeom prst="rect">
                <a:avLst/>
              </a:prstGeom>
              <a:blipFill>
                <a:blip r:embed="rId9"/>
                <a:stretch>
                  <a:fillRect l="-149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9E4FC48-551E-BADD-84D6-D89A6880B50E}"/>
              </a:ext>
            </a:extLst>
          </p:cNvPr>
          <p:cNvSpPr txBox="1"/>
          <p:nvPr/>
        </p:nvSpPr>
        <p:spPr>
          <a:xfrm>
            <a:off x="2667724" y="2204396"/>
            <a:ext cx="5774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B726C6-0738-9D95-98B1-45CA3D108975}"/>
              </a:ext>
            </a:extLst>
          </p:cNvPr>
          <p:cNvSpPr txBox="1"/>
          <p:nvPr/>
        </p:nvSpPr>
        <p:spPr>
          <a:xfrm>
            <a:off x="3060568" y="1158372"/>
            <a:ext cx="2031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30-40% of students have withdrawn,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~ ½ of them before Christmas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B0722E-21E8-19D4-0EF5-F5F334C93B2D}"/>
              </a:ext>
            </a:extLst>
          </p:cNvPr>
          <p:cNvSpPr txBox="1"/>
          <p:nvPr/>
        </p:nvSpPr>
        <p:spPr>
          <a:xfrm>
            <a:off x="6096000" y="1663927"/>
            <a:ext cx="592061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err="1">
                <a:solidFill>
                  <a:srgbClr val="0070C0"/>
                </a:solidFill>
              </a:rPr>
              <a:t>Actionplan</a:t>
            </a:r>
            <a:endParaRPr lang="en-GB" dirty="0"/>
          </a:p>
          <a:p>
            <a:r>
              <a:rPr lang="en-GB" dirty="0"/>
              <a:t>Offer weekly 45min tutor group meetings until Christmas to</a:t>
            </a:r>
          </a:p>
          <a:p>
            <a:pPr marL="400050" indent="-400050">
              <a:buAutoNum type="romanLcParenR"/>
            </a:pPr>
            <a:r>
              <a:rPr lang="en-GB" dirty="0"/>
              <a:t>Build a sense of belonging</a:t>
            </a:r>
          </a:p>
          <a:p>
            <a:pPr marL="400050" indent="-400050">
              <a:buAutoNum type="romanLcParenR"/>
            </a:pPr>
            <a:r>
              <a:rPr lang="en-GB" dirty="0"/>
              <a:t>Weekly reminder emails of the meetings</a:t>
            </a:r>
          </a:p>
          <a:p>
            <a:pPr marL="400050" indent="-400050">
              <a:buAutoNum type="romanLcParenR"/>
            </a:pPr>
            <a:r>
              <a:rPr lang="en-GB" dirty="0"/>
              <a:t>Solicit student opinion about perceived difficulties – student voices to be heard</a:t>
            </a:r>
          </a:p>
          <a:p>
            <a:pPr marL="400050" indent="-400050">
              <a:buAutoNum type="romanLcParenR"/>
            </a:pPr>
            <a:r>
              <a:rPr lang="en-GB" dirty="0"/>
              <a:t>Measure progression through the module by </a:t>
            </a:r>
            <a:r>
              <a:rPr lang="en-GB" dirty="0" err="1"/>
              <a:t>questionairs</a:t>
            </a:r>
            <a:endParaRPr lang="en-GB" dirty="0"/>
          </a:p>
          <a:p>
            <a:pPr marL="400050" indent="-400050">
              <a:buAutoNum type="romanLcParenR"/>
            </a:pPr>
            <a:r>
              <a:rPr lang="en-GB" dirty="0"/>
              <a:t>Check Early Alert indicators for passive withdrawals</a:t>
            </a:r>
          </a:p>
          <a:p>
            <a:pPr marL="400050" indent="-400050">
              <a:buAutoNum type="romanLcParenR"/>
            </a:pPr>
            <a:endParaRPr lang="en-GB" dirty="0"/>
          </a:p>
          <a:p>
            <a:r>
              <a:rPr lang="en-GB" sz="2400" b="1" u="sng" dirty="0">
                <a:solidFill>
                  <a:srgbClr val="0070C0"/>
                </a:solidFill>
              </a:rPr>
              <a:t>Intended outcome:</a:t>
            </a:r>
          </a:p>
          <a:p>
            <a:pPr marL="400050" indent="-400050">
              <a:buAutoNum type="romanLcParenR"/>
            </a:pPr>
            <a:r>
              <a:rPr lang="en-GB" dirty="0"/>
              <a:t>record in diary entries the qualitative effects of these meetings</a:t>
            </a:r>
          </a:p>
          <a:p>
            <a:pPr marL="400050" indent="-400050">
              <a:buAutoNum type="romanLcParenR"/>
            </a:pPr>
            <a:r>
              <a:rPr lang="en-GB" dirty="0"/>
              <a:t>gain direct information on things students struggle with as well as those things that work well</a:t>
            </a:r>
          </a:p>
          <a:p>
            <a:pPr marL="400050" indent="-400050">
              <a:buAutoNum type="romanLcParenR"/>
            </a:pPr>
            <a:r>
              <a:rPr lang="en-GB" dirty="0"/>
              <a:t>determine actionable reasons behind student withdrawal</a:t>
            </a:r>
          </a:p>
          <a:p>
            <a:pPr marL="400050" indent="-400050">
              <a:buAutoNum type="romanLcParenR"/>
            </a:pPr>
            <a:r>
              <a:rPr lang="en-GB" sz="1200" dirty="0"/>
              <a:t>(very potential: effect on retention in my tutor groups)</a:t>
            </a:r>
          </a:p>
          <a:p>
            <a:endParaRPr lang="en-GB" dirty="0"/>
          </a:p>
          <a:p>
            <a:pPr marL="400050" indent="-400050">
              <a:buAutoNum type="romanLcParenR"/>
            </a:pP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249E501-AF4D-7660-011A-7F8CAC509B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5771" y="4506310"/>
            <a:ext cx="3963265" cy="2362978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Bitmap Image</vt:lpstr>
      <vt:lpstr>Building a sense of community in a core 2nd level Physics module(S217) and investigating qualitatively its effect on retention. Anne-Katrin Klehe   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479</cp:revision>
  <cp:lastPrinted>2018-10-16T09:27:54Z</cp:lastPrinted>
  <dcterms:created xsi:type="dcterms:W3CDTF">2017-05-06T04:58:44Z</dcterms:created>
  <dcterms:modified xsi:type="dcterms:W3CDTF">2022-11-21T10:51:27Z</dcterms:modified>
</cp:coreProperties>
</file>