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6"/>
    <p:sldMasterId id="2147483771" r:id="rId7"/>
    <p:sldMasterId id="2147483863" r:id="rId8"/>
    <p:sldMasterId id="2147483817" r:id="rId9"/>
    <p:sldMasterId id="2147483927" r:id="rId10"/>
  </p:sldMasterIdLst>
  <p:notesMasterIdLst>
    <p:notesMasterId r:id="rId40"/>
  </p:notesMasterIdLst>
  <p:handoutMasterIdLst>
    <p:handoutMasterId r:id="rId41"/>
  </p:handoutMasterIdLst>
  <p:sldIdLst>
    <p:sldId id="256" r:id="rId11"/>
    <p:sldId id="316" r:id="rId12"/>
    <p:sldId id="333" r:id="rId13"/>
    <p:sldId id="669" r:id="rId14"/>
    <p:sldId id="667" r:id="rId15"/>
    <p:sldId id="340" r:id="rId16"/>
    <p:sldId id="341" r:id="rId17"/>
    <p:sldId id="674" r:id="rId18"/>
    <p:sldId id="342" r:id="rId19"/>
    <p:sldId id="677" r:id="rId20"/>
    <p:sldId id="343" r:id="rId21"/>
    <p:sldId id="679" r:id="rId22"/>
    <p:sldId id="680" r:id="rId23"/>
    <p:sldId id="678" r:id="rId24"/>
    <p:sldId id="670" r:id="rId25"/>
    <p:sldId id="672" r:id="rId26"/>
    <p:sldId id="344" r:id="rId27"/>
    <p:sldId id="673" r:id="rId28"/>
    <p:sldId id="681" r:id="rId29"/>
    <p:sldId id="355" r:id="rId30"/>
    <p:sldId id="671" r:id="rId31"/>
    <p:sldId id="349" r:id="rId32"/>
    <p:sldId id="683" r:id="rId33"/>
    <p:sldId id="304" r:id="rId34"/>
    <p:sldId id="682" r:id="rId35"/>
    <p:sldId id="653" r:id="rId36"/>
    <p:sldId id="318" r:id="rId37"/>
    <p:sldId id="675" r:id="rId38"/>
    <p:sldId id="34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84FF"/>
    <a:srgbClr val="FEE3E9"/>
    <a:srgbClr val="FFD7FD"/>
    <a:srgbClr val="060645"/>
    <a:srgbClr val="FF8A76"/>
    <a:srgbClr val="FFB4FF"/>
    <a:srgbClr val="D6FFF2"/>
    <a:srgbClr val="CAD2FF"/>
    <a:srgbClr val="4F9AE9"/>
    <a:srgbClr val="8A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94"/>
  </p:normalViewPr>
  <p:slideViewPr>
    <p:cSldViewPr snapToGrid="0">
      <p:cViewPr varScale="1">
        <p:scale>
          <a:sx n="79" d="100"/>
          <a:sy n="79" d="100"/>
        </p:scale>
        <p:origin x="79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U\eSTEem%20project\S217%2021J%20withdrawals%20-comparison%20AKK.xlsb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U\AKK%20project\S217-22J\S217-2022J-a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U\eSTEem%20project\AKK%20project%20data\S217-2022J-al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U\AKK%20project\eSTEem%20project\summary%20report\summary%20of%20all%20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U\AKK%20project\eSTEem%20project\12th%20conference\TMA%20Submission%20rate%20and%20Average%20Score%20-akk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U\AKK%20project\eSTEem%20project\summary%20report\results-all%20studen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U\eSTEem%20project\13th%20conference\TMA%20Submission%20rate%20and%20Average%20Score%20-ak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U\AKK%20project\eSTEem%20project\summary%20report\results-all%20studen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U\AKK%20project\eSTEem%20project\12th%20conference\TMA%20Submission%20rate%20and%20Average%20Score%20-akk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174760349677031"/>
          <c:y val="6.9382860572660979E-2"/>
          <c:w val="0.66466883896999696"/>
          <c:h val="0.74350320793234181"/>
        </c:manualLayout>
      </c:layout>
      <c:scatterChart>
        <c:scatterStyle val="lineMarker"/>
        <c:varyColors val="0"/>
        <c:ser>
          <c:idx val="0"/>
          <c:order val="0"/>
          <c:tx>
            <c:v>registered students</c:v>
          </c:tx>
          <c:spPr>
            <a:ln w="25400" cap="rnd">
              <a:solidFill>
                <a:schemeClr val="accent1">
                  <a:alpha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xVal>
            <c:numRef>
              <c:f>Sheet2!$A$3:$A$39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xVal>
          <c:yVal>
            <c:numRef>
              <c:f>Sheet2!$G$3:$G$39</c:f>
              <c:numCache>
                <c:formatCode>General</c:formatCode>
                <c:ptCount val="37"/>
                <c:pt idx="0">
                  <c:v>465</c:v>
                </c:pt>
                <c:pt idx="1">
                  <c:v>462</c:v>
                </c:pt>
                <c:pt idx="2">
                  <c:v>454</c:v>
                </c:pt>
                <c:pt idx="3">
                  <c:v>452</c:v>
                </c:pt>
                <c:pt idx="4">
                  <c:v>449</c:v>
                </c:pt>
                <c:pt idx="5">
                  <c:v>446</c:v>
                </c:pt>
                <c:pt idx="6">
                  <c:v>437</c:v>
                </c:pt>
                <c:pt idx="7">
                  <c:v>427</c:v>
                </c:pt>
                <c:pt idx="8">
                  <c:v>420</c:v>
                </c:pt>
                <c:pt idx="9">
                  <c:v>408</c:v>
                </c:pt>
                <c:pt idx="10">
                  <c:v>400</c:v>
                </c:pt>
                <c:pt idx="11">
                  <c:v>397</c:v>
                </c:pt>
                <c:pt idx="12">
                  <c:v>395</c:v>
                </c:pt>
                <c:pt idx="13">
                  <c:v>393</c:v>
                </c:pt>
                <c:pt idx="14">
                  <c:v>391</c:v>
                </c:pt>
                <c:pt idx="15">
                  <c:v>390</c:v>
                </c:pt>
                <c:pt idx="16">
                  <c:v>386</c:v>
                </c:pt>
                <c:pt idx="17">
                  <c:v>381</c:v>
                </c:pt>
                <c:pt idx="18">
                  <c:v>376</c:v>
                </c:pt>
                <c:pt idx="19">
                  <c:v>371</c:v>
                </c:pt>
                <c:pt idx="20">
                  <c:v>367</c:v>
                </c:pt>
                <c:pt idx="21">
                  <c:v>361</c:v>
                </c:pt>
                <c:pt idx="22">
                  <c:v>358</c:v>
                </c:pt>
                <c:pt idx="23">
                  <c:v>356</c:v>
                </c:pt>
                <c:pt idx="24">
                  <c:v>352</c:v>
                </c:pt>
                <c:pt idx="25">
                  <c:v>350</c:v>
                </c:pt>
                <c:pt idx="26">
                  <c:v>350</c:v>
                </c:pt>
                <c:pt idx="27">
                  <c:v>349</c:v>
                </c:pt>
                <c:pt idx="28">
                  <c:v>349</c:v>
                </c:pt>
                <c:pt idx="29">
                  <c:v>349</c:v>
                </c:pt>
                <c:pt idx="30">
                  <c:v>348</c:v>
                </c:pt>
                <c:pt idx="31">
                  <c:v>348</c:v>
                </c:pt>
                <c:pt idx="32">
                  <c:v>346</c:v>
                </c:pt>
                <c:pt idx="33">
                  <c:v>345</c:v>
                </c:pt>
                <c:pt idx="34">
                  <c:v>342</c:v>
                </c:pt>
                <c:pt idx="35">
                  <c:v>340</c:v>
                </c:pt>
                <c:pt idx="36">
                  <c:v>338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19-4826-BF8D-C3DCABB4377A}"/>
            </c:ext>
          </c:extLst>
        </c:ser>
        <c:ser>
          <c:idx val="1"/>
          <c:order val="1"/>
          <c:tx>
            <c:v>TMA submissions</c:v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34925">
                <a:solidFill>
                  <a:srgbClr val="FFC000"/>
                </a:solidFill>
              </a:ln>
              <a:effectLst/>
            </c:spPr>
          </c:marker>
          <c:xVal>
            <c:numRef>
              <c:f>Sheet3!$B$2:$B$10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Sheet3!$C$2:$C$10</c:f>
              <c:numCache>
                <c:formatCode>General</c:formatCode>
                <c:ptCount val="9"/>
                <c:pt idx="0">
                  <c:v>465</c:v>
                </c:pt>
                <c:pt idx="1">
                  <c:v>454</c:v>
                </c:pt>
                <c:pt idx="2">
                  <c:v>408</c:v>
                </c:pt>
                <c:pt idx="3">
                  <c:v>375</c:v>
                </c:pt>
                <c:pt idx="4">
                  <c:v>350</c:v>
                </c:pt>
                <c:pt idx="5">
                  <c:v>326</c:v>
                </c:pt>
                <c:pt idx="6">
                  <c:v>293</c:v>
                </c:pt>
                <c:pt idx="7">
                  <c:v>253</c:v>
                </c:pt>
                <c:pt idx="8">
                  <c:v>291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119-4826-BF8D-C3DCABB43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2539936"/>
        <c:axId val="806503528"/>
      </c:scatterChart>
      <c:scatterChart>
        <c:scatterStyle val="lineMarker"/>
        <c:varyColors val="0"/>
        <c:ser>
          <c:idx val="2"/>
          <c:order val="2"/>
          <c:tx>
            <c:v>students withdrawn per week</c:v>
          </c:tx>
          <c:spPr>
            <a:ln w="1905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Sheet2!$A$4:$A$39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</c:numCache>
            </c:numRef>
          </c:xVal>
          <c:yVal>
            <c:numRef>
              <c:f>Sheet2!$B$4:$B$39</c:f>
              <c:numCache>
                <c:formatCode>General</c:formatCode>
                <c:ptCount val="36"/>
                <c:pt idx="0">
                  <c:v>3</c:v>
                </c:pt>
                <c:pt idx="1">
                  <c:v>8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9</c:v>
                </c:pt>
                <c:pt idx="6">
                  <c:v>10</c:v>
                </c:pt>
                <c:pt idx="7">
                  <c:v>7</c:v>
                </c:pt>
                <c:pt idx="8">
                  <c:v>12</c:v>
                </c:pt>
                <c:pt idx="9">
                  <c:v>8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4</c:v>
                </c:pt>
                <c:pt idx="20">
                  <c:v>6</c:v>
                </c:pt>
                <c:pt idx="21">
                  <c:v>3</c:v>
                </c:pt>
                <c:pt idx="22">
                  <c:v>2</c:v>
                </c:pt>
                <c:pt idx="23">
                  <c:v>4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2</c:v>
                </c:pt>
                <c:pt idx="32">
                  <c:v>1</c:v>
                </c:pt>
                <c:pt idx="33">
                  <c:v>3</c:v>
                </c:pt>
                <c:pt idx="34">
                  <c:v>2</c:v>
                </c:pt>
                <c:pt idx="35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119-4826-BF8D-C3DCABB4377A}"/>
            </c:ext>
          </c:extLst>
        </c:ser>
        <c:ser>
          <c:idx val="3"/>
          <c:order val="3"/>
          <c:tx>
            <c:v>events</c:v>
          </c:tx>
          <c:spPr>
            <a:ln w="19050" cap="rnd">
              <a:noFill/>
              <a:round/>
            </a:ln>
            <a:effectLst>
              <a:outerShdw blurRad="50800" dist="50800" sx="1000" sy="1000" algn="ctr" rotWithShape="0">
                <a:srgbClr val="FF0000"/>
              </a:outerShdw>
            </a:effectLst>
          </c:spPr>
          <c:marker>
            <c:symbol val="circle"/>
            <c:size val="5"/>
            <c:spPr>
              <a:pattFill prst="pct50">
                <a:fgClr>
                  <a:srgbClr val="FF0000"/>
                </a:fgClr>
                <a:bgClr>
                  <a:schemeClr val="bg1"/>
                </a:bgClr>
              </a:pattFill>
              <a:ln w="22225">
                <a:solidFill>
                  <a:srgbClr val="FF0000">
                    <a:alpha val="86000"/>
                  </a:srgbClr>
                </a:solidFill>
              </a:ln>
              <a:effectLst>
                <a:outerShdw blurRad="50800" dist="50800" sx="1000" sy="1000" algn="ctr" rotWithShape="0">
                  <a:srgbClr val="FF0000"/>
                </a:outerShdw>
              </a:effectLst>
              <a:scene3d>
                <a:camera prst="orthographicFront"/>
                <a:lightRig rig="sunset" dir="t">
                  <a:rot lat="0" lon="0" rev="10800000"/>
                </a:lightRig>
              </a:scene3d>
            </c:spPr>
          </c:marker>
          <c:xVal>
            <c:numRef>
              <c:f>Sheet2!$A$3:$A$39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xVal>
          <c:yVal>
            <c:numRef>
              <c:f>Sheet2!$D$3:$D$39</c:f>
              <c:numCache>
                <c:formatCode>General</c:formatCode>
                <c:ptCount val="37"/>
                <c:pt idx="6" formatCode="0.0">
                  <c:v>0</c:v>
                </c:pt>
                <c:pt idx="9" formatCode="0.0">
                  <c:v>0</c:v>
                </c:pt>
                <c:pt idx="11" formatCode="0.0">
                  <c:v>0</c:v>
                </c:pt>
                <c:pt idx="12" formatCode="0.0">
                  <c:v>0</c:v>
                </c:pt>
                <c:pt idx="14" formatCode="0.0">
                  <c:v>0</c:v>
                </c:pt>
                <c:pt idx="18" formatCode="0.0">
                  <c:v>0</c:v>
                </c:pt>
                <c:pt idx="24" formatCode="0.0">
                  <c:v>0</c:v>
                </c:pt>
                <c:pt idx="29" formatCode="0.0">
                  <c:v>0</c:v>
                </c:pt>
                <c:pt idx="31" formatCode="0.0">
                  <c:v>0</c:v>
                </c:pt>
                <c:pt idx="36" formatCode="0.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119-4826-BF8D-C3DCABB43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009304"/>
        <c:axId val="579005368"/>
      </c:scatterChart>
      <c:valAx>
        <c:axId val="772539936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weeks (incl. holidays)</a:t>
                </a:r>
              </a:p>
            </c:rich>
          </c:tx>
          <c:layout>
            <c:manualLayout>
              <c:xMode val="edge"/>
              <c:yMode val="edge"/>
              <c:x val="0.36719867476440887"/>
              <c:y val="0.928815765761837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503528"/>
        <c:crosses val="autoZero"/>
        <c:crossBetween val="midCat"/>
      </c:valAx>
      <c:valAx>
        <c:axId val="806503528"/>
        <c:scaling>
          <c:orientation val="minMax"/>
          <c:min val="24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# of students registered or submitted TMAs</a:t>
                </a:r>
              </a:p>
            </c:rich>
          </c:tx>
          <c:layout>
            <c:manualLayout>
              <c:xMode val="edge"/>
              <c:yMode val="edge"/>
              <c:x val="1.8897929690533197E-2"/>
              <c:y val="0.120404236461537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539936"/>
        <c:crosses val="autoZero"/>
        <c:crossBetween val="midCat"/>
      </c:valAx>
      <c:valAx>
        <c:axId val="5790053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# of students withdrawn that week</a:t>
                </a:r>
              </a:p>
            </c:rich>
          </c:tx>
          <c:layout>
            <c:manualLayout>
              <c:xMode val="edge"/>
              <c:yMode val="edge"/>
              <c:x val="0.93014721751969498"/>
              <c:y val="8.182116770287434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009304"/>
        <c:crosses val="max"/>
        <c:crossBetween val="midCat"/>
      </c:valAx>
      <c:valAx>
        <c:axId val="57900930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79005368"/>
        <c:crosses val="max"/>
        <c:crossBetween val="midCat"/>
      </c:valAx>
      <c:spPr>
        <a:noFill/>
        <a:ln w="15875">
          <a:solidFill>
            <a:schemeClr val="tx1"/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974093004869398"/>
          <c:y val="8.2223530692907679E-2"/>
          <c:w val="0.45328797029387891"/>
          <c:h val="0.237271799358413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attendance at Monday meetings</a:t>
            </a:r>
          </a:p>
        </c:rich>
      </c:tx>
      <c:layout>
        <c:manualLayout>
          <c:xMode val="edge"/>
          <c:yMode val="edge"/>
          <c:x val="0.27538294449039113"/>
          <c:y val="7.2522834465977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60347476569889"/>
          <c:y val="0.17746411483253591"/>
          <c:w val="0.75837511328558793"/>
          <c:h val="0.5865838319821916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4925">
                <a:solidFill>
                  <a:schemeClr val="accent1"/>
                </a:solidFill>
              </a:ln>
              <a:effectLst/>
            </c:spPr>
          </c:marker>
          <c:xVal>
            <c:numRef>
              <c:f>Sheet3!$G$3:$G$35</c:f>
              <c:numCache>
                <c:formatCode>0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xVal>
          <c:yVal>
            <c:numRef>
              <c:f>Sheet3!$D$3:$D$35</c:f>
              <c:numCache>
                <c:formatCode>0</c:formatCode>
                <c:ptCount val="33"/>
                <c:pt idx="0">
                  <c:v>36.666666666666664</c:v>
                </c:pt>
                <c:pt idx="1">
                  <c:v>25</c:v>
                </c:pt>
                <c:pt idx="3">
                  <c:v>22.413793103448278</c:v>
                </c:pt>
                <c:pt idx="4">
                  <c:v>24.137931034482758</c:v>
                </c:pt>
                <c:pt idx="5">
                  <c:v>20.689655172413794</c:v>
                </c:pt>
                <c:pt idx="6">
                  <c:v>24.137931034482758</c:v>
                </c:pt>
                <c:pt idx="7">
                  <c:v>20.689655172413794</c:v>
                </c:pt>
                <c:pt idx="8">
                  <c:v>15.517241379310345</c:v>
                </c:pt>
                <c:pt idx="9">
                  <c:v>20.689655172413794</c:v>
                </c:pt>
                <c:pt idx="10">
                  <c:v>17.241379310344829</c:v>
                </c:pt>
                <c:pt idx="15">
                  <c:v>21.818181818181817</c:v>
                </c:pt>
                <c:pt idx="16">
                  <c:v>20</c:v>
                </c:pt>
                <c:pt idx="17">
                  <c:v>14.545454545454545</c:v>
                </c:pt>
                <c:pt idx="18">
                  <c:v>20</c:v>
                </c:pt>
                <c:pt idx="19">
                  <c:v>11.111111111111111</c:v>
                </c:pt>
                <c:pt idx="22">
                  <c:v>16.666666666666664</c:v>
                </c:pt>
                <c:pt idx="24">
                  <c:v>11.111111111111111</c:v>
                </c:pt>
                <c:pt idx="25">
                  <c:v>16.666666666666664</c:v>
                </c:pt>
                <c:pt idx="28">
                  <c:v>9.2592592592592595</c:v>
                </c:pt>
                <c:pt idx="29">
                  <c:v>16.981132075471699</c:v>
                </c:pt>
                <c:pt idx="32">
                  <c:v>22.641509433962266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53-4982-8662-94694CC5F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957007"/>
        <c:axId val="302957487"/>
      </c:scatterChart>
      <c:valAx>
        <c:axId val="302957007"/>
        <c:scaling>
          <c:orientation val="minMax"/>
          <c:max val="35"/>
          <c:min val="0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GB" sz="28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week</a:t>
                </a:r>
              </a:p>
            </c:rich>
          </c:tx>
          <c:layout>
            <c:manualLayout>
              <c:xMode val="edge"/>
              <c:yMode val="edge"/>
              <c:x val="0.47887707841870503"/>
              <c:y val="0.873037395174491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none" spc="0" baseline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957487"/>
        <c:crosses val="autoZero"/>
        <c:crossBetween val="midCat"/>
        <c:majorUnit val="5"/>
      </c:valAx>
      <c:valAx>
        <c:axId val="302957487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percentage of students attending</a:t>
                </a:r>
              </a:p>
            </c:rich>
          </c:tx>
          <c:layout>
            <c:manualLayout>
              <c:xMode val="edge"/>
              <c:yMode val="edge"/>
              <c:x val="2.2191346375645255E-2"/>
              <c:y val="0.164435062555926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95700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CF2-432C-9892-B85C10DE0F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CF2-432C-9892-B85C10DE0F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CF2-432C-9892-B85C10DE0F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CF2-432C-9892-B85C10DE0F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'S217-2022J-west'!$E$70:$E$73</c:f>
              <c:strCache>
                <c:ptCount val="4"/>
                <c:pt idx="0">
                  <c:v>0</c:v>
                </c:pt>
                <c:pt idx="1">
                  <c:v>1 to 5</c:v>
                </c:pt>
                <c:pt idx="2">
                  <c:v>6 to 10</c:v>
                </c:pt>
                <c:pt idx="3">
                  <c:v>&gt;10</c:v>
                </c:pt>
              </c:strCache>
            </c:strRef>
          </c:cat>
          <c:val>
            <c:numRef>
              <c:f>'S217-2022J-west'!$F$70:$F$73</c:f>
              <c:numCache>
                <c:formatCode>General</c:formatCode>
                <c:ptCount val="4"/>
                <c:pt idx="0">
                  <c:v>27</c:v>
                </c:pt>
                <c:pt idx="1">
                  <c:v>18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F2-432C-9892-B85C10DE0FE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36364803179219"/>
          <c:y val="9.7790428575577348E-2"/>
          <c:w val="0.7387093894616884"/>
          <c:h val="0.7672629530762729"/>
        </c:manualLayout>
      </c:layout>
      <c:barChart>
        <c:barDir val="col"/>
        <c:grouping val="stacked"/>
        <c:varyColors val="0"/>
        <c:ser>
          <c:idx val="4"/>
          <c:order val="0"/>
          <c:tx>
            <c:v>students not responding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'attendance &amp; progress'!$T$4:$T$35</c:f>
              <c:numCache>
                <c:formatCode>General</c:formatCode>
                <c:ptCount val="32"/>
                <c:pt idx="0" formatCode="0">
                  <c:v>0</c:v>
                </c:pt>
                <c:pt idx="2" formatCode="0">
                  <c:v>4</c:v>
                </c:pt>
                <c:pt idx="3" formatCode="0">
                  <c:v>2</c:v>
                </c:pt>
                <c:pt idx="4" formatCode="0">
                  <c:v>4</c:v>
                </c:pt>
                <c:pt idx="5" formatCode="0">
                  <c:v>3</c:v>
                </c:pt>
                <c:pt idx="6" formatCode="0">
                  <c:v>1</c:v>
                </c:pt>
                <c:pt idx="9" formatCode="0">
                  <c:v>1</c:v>
                </c:pt>
                <c:pt idx="14" formatCode="0">
                  <c:v>1</c:v>
                </c:pt>
                <c:pt idx="15" formatCode="0">
                  <c:v>0</c:v>
                </c:pt>
                <c:pt idx="16" formatCode="0">
                  <c:v>2</c:v>
                </c:pt>
                <c:pt idx="17" formatCode="0">
                  <c:v>1</c:v>
                </c:pt>
                <c:pt idx="18" formatCode="0">
                  <c:v>0</c:v>
                </c:pt>
                <c:pt idx="21" formatCode="0">
                  <c:v>1</c:v>
                </c:pt>
                <c:pt idx="23" formatCode="0">
                  <c:v>1</c:v>
                </c:pt>
                <c:pt idx="24" formatCode="0">
                  <c:v>2</c:v>
                </c:pt>
                <c:pt idx="27" formatCode="0">
                  <c:v>0</c:v>
                </c:pt>
                <c:pt idx="28" formatCode="0">
                  <c:v>3</c:v>
                </c:pt>
                <c:pt idx="31" formatCode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9C-4F0A-AF27-0472E96A5238}"/>
            </c:ext>
          </c:extLst>
        </c:ser>
        <c:ser>
          <c:idx val="0"/>
          <c:order val="1"/>
          <c:tx>
            <c:v>a bit behind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'attendance &amp; progress'!$G$4:$G$35</c:f>
              <c:numCache>
                <c:formatCode>0</c:formatCode>
                <c:ptCount val="3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</c:numCache>
            </c:numRef>
          </c:cat>
          <c:val>
            <c:numRef>
              <c:f>'attendance &amp; progress'!$I$4:$I$35</c:f>
              <c:numCache>
                <c:formatCode>General</c:formatCode>
                <c:ptCount val="32"/>
                <c:pt idx="0" formatCode="0">
                  <c:v>0</c:v>
                </c:pt>
                <c:pt idx="2" formatCode="0">
                  <c:v>0</c:v>
                </c:pt>
                <c:pt idx="3" formatCode="0">
                  <c:v>1</c:v>
                </c:pt>
                <c:pt idx="4" formatCode="0">
                  <c:v>0</c:v>
                </c:pt>
                <c:pt idx="5" formatCode="0">
                  <c:v>3</c:v>
                </c:pt>
                <c:pt idx="6" formatCode="0">
                  <c:v>3</c:v>
                </c:pt>
                <c:pt idx="9" formatCode="0">
                  <c:v>1</c:v>
                </c:pt>
                <c:pt idx="14" formatCode="0">
                  <c:v>3</c:v>
                </c:pt>
                <c:pt idx="15" formatCode="0">
                  <c:v>0</c:v>
                </c:pt>
                <c:pt idx="16" formatCode="0">
                  <c:v>2</c:v>
                </c:pt>
                <c:pt idx="17" formatCode="0">
                  <c:v>1</c:v>
                </c:pt>
                <c:pt idx="18" formatCode="0">
                  <c:v>1</c:v>
                </c:pt>
                <c:pt idx="21" formatCode="0">
                  <c:v>3</c:v>
                </c:pt>
                <c:pt idx="23">
                  <c:v>0</c:v>
                </c:pt>
                <c:pt idx="24">
                  <c:v>1</c:v>
                </c:pt>
                <c:pt idx="27">
                  <c:v>0</c:v>
                </c:pt>
                <c:pt idx="28">
                  <c:v>3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9C-4F0A-AF27-0472E96A5238}"/>
            </c:ext>
          </c:extLst>
        </c:ser>
        <c:ser>
          <c:idx val="1"/>
          <c:order val="2"/>
          <c:tx>
            <c:v>on track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'attendance &amp; progress'!$G$4:$G$35</c:f>
              <c:numCache>
                <c:formatCode>0</c:formatCode>
                <c:ptCount val="3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</c:numCache>
            </c:numRef>
          </c:cat>
          <c:val>
            <c:numRef>
              <c:f>'attendance &amp; progress'!$K$4:$K$35</c:f>
              <c:numCache>
                <c:formatCode>General</c:formatCode>
                <c:ptCount val="32"/>
                <c:pt idx="0" formatCode="0">
                  <c:v>4</c:v>
                </c:pt>
                <c:pt idx="2" formatCode="0">
                  <c:v>4</c:v>
                </c:pt>
                <c:pt idx="3" formatCode="0">
                  <c:v>3</c:v>
                </c:pt>
                <c:pt idx="4" formatCode="0">
                  <c:v>4</c:v>
                </c:pt>
                <c:pt idx="5" formatCode="0">
                  <c:v>4</c:v>
                </c:pt>
                <c:pt idx="6" formatCode="0">
                  <c:v>5</c:v>
                </c:pt>
                <c:pt idx="9" formatCode="0">
                  <c:v>5</c:v>
                </c:pt>
                <c:pt idx="14" formatCode="0">
                  <c:v>5</c:v>
                </c:pt>
                <c:pt idx="15" formatCode="0">
                  <c:v>7</c:v>
                </c:pt>
                <c:pt idx="16" formatCode="0">
                  <c:v>3</c:v>
                </c:pt>
                <c:pt idx="17" formatCode="0">
                  <c:v>6</c:v>
                </c:pt>
                <c:pt idx="18" formatCode="0">
                  <c:v>2</c:v>
                </c:pt>
                <c:pt idx="21" formatCode="0">
                  <c:v>4</c:v>
                </c:pt>
                <c:pt idx="23">
                  <c:v>3</c:v>
                </c:pt>
                <c:pt idx="24">
                  <c:v>5</c:v>
                </c:pt>
                <c:pt idx="27">
                  <c:v>3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9C-4F0A-AF27-0472E96A5238}"/>
            </c:ext>
          </c:extLst>
        </c:ser>
        <c:ser>
          <c:idx val="2"/>
          <c:order val="3"/>
          <c:tx>
            <c:v>a little ahead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'attendance &amp; progress'!$G$4:$G$35</c:f>
              <c:numCache>
                <c:formatCode>0</c:formatCode>
                <c:ptCount val="3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</c:numCache>
            </c:numRef>
          </c:cat>
          <c:val>
            <c:numRef>
              <c:f>'attendance &amp; progress'!$M$4:$M$35</c:f>
              <c:numCache>
                <c:formatCode>General</c:formatCode>
                <c:ptCount val="32"/>
                <c:pt idx="0" formatCode="0">
                  <c:v>5</c:v>
                </c:pt>
                <c:pt idx="2" formatCode="0">
                  <c:v>1</c:v>
                </c:pt>
                <c:pt idx="3" formatCode="0">
                  <c:v>3</c:v>
                </c:pt>
                <c:pt idx="4" formatCode="0">
                  <c:v>1</c:v>
                </c:pt>
                <c:pt idx="5" formatCode="0">
                  <c:v>2</c:v>
                </c:pt>
                <c:pt idx="6" formatCode="0">
                  <c:v>1</c:v>
                </c:pt>
                <c:pt idx="9" formatCode="0">
                  <c:v>2</c:v>
                </c:pt>
                <c:pt idx="14" formatCode="0">
                  <c:v>2</c:v>
                </c:pt>
                <c:pt idx="15" formatCode="0">
                  <c:v>0</c:v>
                </c:pt>
                <c:pt idx="16" formatCode="0">
                  <c:v>0</c:v>
                </c:pt>
                <c:pt idx="17" formatCode="0">
                  <c:v>1</c:v>
                </c:pt>
                <c:pt idx="18" formatCode="0">
                  <c:v>1</c:v>
                </c:pt>
                <c:pt idx="21" formatCode="0">
                  <c:v>0</c:v>
                </c:pt>
                <c:pt idx="23">
                  <c:v>1</c:v>
                </c:pt>
                <c:pt idx="24">
                  <c:v>1</c:v>
                </c:pt>
                <c:pt idx="27">
                  <c:v>1</c:v>
                </c:pt>
                <c:pt idx="28">
                  <c:v>1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9C-4F0A-AF27-0472E96A5238}"/>
            </c:ext>
          </c:extLst>
        </c:ser>
        <c:ser>
          <c:idx val="3"/>
          <c:order val="4"/>
          <c:tx>
            <c:strRef>
              <c:f>'attendance &amp; progress'!$O$2</c:f>
              <c:strCache>
                <c:ptCount val="1"/>
                <c:pt idx="0">
                  <c:v>even further ahead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'attendance &amp; progress'!$G$4:$G$35</c:f>
              <c:numCache>
                <c:formatCode>0</c:formatCode>
                <c:ptCount val="3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</c:numCache>
            </c:numRef>
          </c:cat>
          <c:val>
            <c:numRef>
              <c:f>'attendance &amp; progress'!$O$4:$O$35</c:f>
              <c:numCache>
                <c:formatCode>General</c:formatCode>
                <c:ptCount val="32"/>
                <c:pt idx="0" formatCode="0">
                  <c:v>6</c:v>
                </c:pt>
                <c:pt idx="2" formatCode="0">
                  <c:v>4</c:v>
                </c:pt>
                <c:pt idx="3" formatCode="0">
                  <c:v>5</c:v>
                </c:pt>
                <c:pt idx="4" formatCode="0">
                  <c:v>3</c:v>
                </c:pt>
                <c:pt idx="5" formatCode="0">
                  <c:v>1</c:v>
                </c:pt>
                <c:pt idx="6" formatCode="0">
                  <c:v>1</c:v>
                </c:pt>
                <c:pt idx="9" formatCode="0">
                  <c:v>1</c:v>
                </c:pt>
                <c:pt idx="14" formatCode="0">
                  <c:v>1</c:v>
                </c:pt>
                <c:pt idx="15" formatCode="0">
                  <c:v>5</c:v>
                </c:pt>
                <c:pt idx="16" formatCode="0">
                  <c:v>1</c:v>
                </c:pt>
                <c:pt idx="17" formatCode="0">
                  <c:v>2</c:v>
                </c:pt>
                <c:pt idx="18" formatCode="0">
                  <c:v>2</c:v>
                </c:pt>
                <c:pt idx="21" formatCode="0">
                  <c:v>1</c:v>
                </c:pt>
                <c:pt idx="23">
                  <c:v>1</c:v>
                </c:pt>
                <c:pt idx="24">
                  <c:v>0</c:v>
                </c:pt>
                <c:pt idx="27">
                  <c:v>1</c:v>
                </c:pt>
                <c:pt idx="28">
                  <c:v>2</c:v>
                </c:pt>
                <c:pt idx="3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9C-4F0A-AF27-0472E96A5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6841936"/>
        <c:axId val="479550464"/>
      </c:barChart>
      <c:catAx>
        <c:axId val="1126841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study week of the module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550464"/>
        <c:crosses val="autoZero"/>
        <c:auto val="1"/>
        <c:lblAlgn val="ctr"/>
        <c:lblOffset val="100"/>
        <c:noMultiLvlLbl val="0"/>
      </c:catAx>
      <c:valAx>
        <c:axId val="47955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684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9999989048659217E-2"/>
          <c:y val="0"/>
          <c:w val="0.89999991238927368"/>
          <c:h val="7.2297977588529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74387447176679"/>
          <c:y val="0.10106842522943667"/>
          <c:w val="0.71402913463301187"/>
          <c:h val="0.69701534531181564"/>
        </c:manualLayout>
      </c:layout>
      <c:scatterChart>
        <c:scatterStyle val="lineMarker"/>
        <c:varyColors val="0"/>
        <c:ser>
          <c:idx val="0"/>
          <c:order val="0"/>
          <c:tx>
            <c:v>21J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'TMA submission 21-22'!$B$3:$B$11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21-22'!$E$3:$E$11</c:f>
              <c:numCache>
                <c:formatCode>0.0</c:formatCode>
                <c:ptCount val="9"/>
                <c:pt idx="0" formatCode="General">
                  <c:v>100</c:v>
                </c:pt>
                <c:pt idx="1">
                  <c:v>97.634408602150543</c:v>
                </c:pt>
                <c:pt idx="2">
                  <c:v>87.741935483870961</c:v>
                </c:pt>
                <c:pt idx="3">
                  <c:v>80.645161290322577</c:v>
                </c:pt>
                <c:pt idx="4">
                  <c:v>75.268817204301072</c:v>
                </c:pt>
                <c:pt idx="5">
                  <c:v>70.107526881720432</c:v>
                </c:pt>
                <c:pt idx="6">
                  <c:v>63.01075268817204</c:v>
                </c:pt>
                <c:pt idx="7">
                  <c:v>54.408602150537632</c:v>
                </c:pt>
                <c:pt idx="8">
                  <c:v>62.58064516129032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C8-4E1D-819A-2BBF51ED3755}"/>
            </c:ext>
          </c:extLst>
        </c:ser>
        <c:ser>
          <c:idx val="2"/>
          <c:order val="2"/>
          <c:tx>
            <c:v>my test group</c:v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  <a:effectLst/>
            </c:spPr>
          </c:marker>
          <c:xVal>
            <c:numRef>
              <c:f>'TMA submission 21-22'!$B$3:$B$11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21-22'!$K$3:$K$11</c:f>
              <c:numCache>
                <c:formatCode>0.0</c:formatCode>
                <c:ptCount val="9"/>
                <c:pt idx="0">
                  <c:v>100</c:v>
                </c:pt>
                <c:pt idx="1">
                  <c:v>96.666666666666671</c:v>
                </c:pt>
                <c:pt idx="2">
                  <c:v>93.333333333333329</c:v>
                </c:pt>
                <c:pt idx="3">
                  <c:v>90</c:v>
                </c:pt>
                <c:pt idx="4">
                  <c:v>83.333333333333343</c:v>
                </c:pt>
                <c:pt idx="5">
                  <c:v>85</c:v>
                </c:pt>
                <c:pt idx="6">
                  <c:v>76.666666666666671</c:v>
                </c:pt>
                <c:pt idx="7">
                  <c:v>71.666666666666671</c:v>
                </c:pt>
                <c:pt idx="8">
                  <c:v>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6C8-4E1D-819A-2BBF51ED3755}"/>
            </c:ext>
          </c:extLst>
        </c:ser>
        <c:ser>
          <c:idx val="3"/>
          <c:order val="3"/>
          <c:tx>
            <c:v>comparison group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xVal>
            <c:numRef>
              <c:f>'TMA submission 21-22'!$B$3:$B$11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21-22'!$I$3:$I$11</c:f>
              <c:numCache>
                <c:formatCode>0.0</c:formatCode>
                <c:ptCount val="9"/>
                <c:pt idx="0">
                  <c:v>100</c:v>
                </c:pt>
                <c:pt idx="1">
                  <c:v>96.626506024096386</c:v>
                </c:pt>
                <c:pt idx="2">
                  <c:v>86.746987951807228</c:v>
                </c:pt>
                <c:pt idx="3">
                  <c:v>81.204819277108427</c:v>
                </c:pt>
                <c:pt idx="4">
                  <c:v>74.939759036144579</c:v>
                </c:pt>
                <c:pt idx="5">
                  <c:v>75.903614457831324</c:v>
                </c:pt>
                <c:pt idx="6">
                  <c:v>67.46987951807229</c:v>
                </c:pt>
                <c:pt idx="7">
                  <c:v>61.686746987951814</c:v>
                </c:pt>
                <c:pt idx="8">
                  <c:v>65.5421686746988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6C8-4E1D-819A-2BBF51ED3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796607"/>
        <c:axId val="72796127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22J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'TMA submission 21-22'!$B$3:$B$11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2</c:v>
                      </c:pt>
                      <c:pt idx="2">
                        <c:v>6</c:v>
                      </c:pt>
                      <c:pt idx="3">
                        <c:v>9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31</c:v>
                      </c:pt>
                      <c:pt idx="8">
                        <c:v>36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'TMA submission 21-22'!$G$3:$G$9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100</c:v>
                      </c:pt>
                      <c:pt idx="1">
                        <c:v>96.631578947368425</c:v>
                      </c:pt>
                      <c:pt idx="2">
                        <c:v>87.578947368421055</c:v>
                      </c:pt>
                      <c:pt idx="3">
                        <c:v>82.315789473684205</c:v>
                      </c:pt>
                      <c:pt idx="4">
                        <c:v>76</c:v>
                      </c:pt>
                      <c:pt idx="5">
                        <c:v>77.05263157894737</c:v>
                      </c:pt>
                      <c:pt idx="6">
                        <c:v>68.631578947368425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D6C8-4E1D-819A-2BBF51ED3755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me 21J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'TMA submission 21-22'!$B$3:$B$11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2</c:v>
                      </c:pt>
                      <c:pt idx="2">
                        <c:v>6</c:v>
                      </c:pt>
                      <c:pt idx="3">
                        <c:v>9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31</c:v>
                      </c:pt>
                      <c:pt idx="8">
                        <c:v>36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'TMA submission 21-22'!$N$3:$N$10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">
                        <c:v>100</c:v>
                      </c:pt>
                      <c:pt idx="2" formatCode="0.0">
                        <c:v>93.333333333333329</c:v>
                      </c:pt>
                      <c:pt idx="3" formatCode="0.0">
                        <c:v>93.333333333333329</c:v>
                      </c:pt>
                      <c:pt idx="4" formatCode="0.0">
                        <c:v>90</c:v>
                      </c:pt>
                      <c:pt idx="5" formatCode="0.0">
                        <c:v>75</c:v>
                      </c:pt>
                      <c:pt idx="6" formatCode="0.0">
                        <c:v>68.333333333333329</c:v>
                      </c:pt>
                      <c:pt idx="7" formatCode="0.0">
                        <c:v>55.000000000000007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6C8-4E1D-819A-2BBF51ED3755}"/>
                  </c:ext>
                </c:extLst>
              </c15:ser>
            </c15:filteredScatterSeries>
          </c:ext>
        </c:extLst>
      </c:scatterChart>
      <c:valAx>
        <c:axId val="72796607"/>
        <c:scaling>
          <c:orientation val="minMax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/>
                  <a:t>week</a:t>
                </a:r>
              </a:p>
            </c:rich>
          </c:tx>
          <c:layout>
            <c:manualLayout>
              <c:xMode val="edge"/>
              <c:yMode val="edge"/>
              <c:x val="0.41557258630642591"/>
              <c:y val="0.885944170719323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96127"/>
        <c:crosses val="autoZero"/>
        <c:crossBetween val="midCat"/>
        <c:majorUnit val="10"/>
        <c:minorUnit val="5"/>
      </c:valAx>
      <c:valAx>
        <c:axId val="72796127"/>
        <c:scaling>
          <c:orientation val="minMax"/>
          <c:max val="105"/>
          <c:min val="5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 dirty="0"/>
                  <a:t>percentage submission of</a:t>
                </a:r>
                <a:r>
                  <a:rPr lang="en-GB" sz="2800" baseline="0" dirty="0"/>
                  <a:t> TMAs </a:t>
                </a:r>
                <a:endParaRPr lang="en-GB" sz="2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9660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900984697688428"/>
          <c:y val="1.3389928397382749E-2"/>
          <c:w val="0.2989488215303876"/>
          <c:h val="0.34233321373108261"/>
        </c:manualLayout>
      </c:layout>
      <c:overlay val="0"/>
      <c:spPr>
        <a:solidFill>
          <a:schemeClr val="bg1"/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3648293963254"/>
          <c:y val="5.0925925925925923E-2"/>
          <c:w val="0.84776159230096249"/>
          <c:h val="0.809267279090113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'Sheet3 (2)'!$AS$2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(2)'!$AR$3:$AR$8</c:f>
              <c:strCache>
                <c:ptCount val="6"/>
                <c:pt idx="0">
                  <c:v>distinction</c:v>
                </c:pt>
                <c:pt idx="1">
                  <c:v>grade 2</c:v>
                </c:pt>
                <c:pt idx="2">
                  <c:v>grade 3</c:v>
                </c:pt>
                <c:pt idx="3">
                  <c:v>grade 4</c:v>
                </c:pt>
                <c:pt idx="4">
                  <c:v>fail/resit</c:v>
                </c:pt>
                <c:pt idx="5">
                  <c:v>fail/no resit</c:v>
                </c:pt>
              </c:strCache>
            </c:strRef>
          </c:cat>
          <c:val>
            <c:numRef>
              <c:f>'Sheet3 (2)'!$AS$3:$AS$8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C-40AF-A9D5-80A0D5349CB6}"/>
            </c:ext>
          </c:extLst>
        </c:ser>
        <c:ser>
          <c:idx val="1"/>
          <c:order val="1"/>
          <c:tx>
            <c:strRef>
              <c:f>'Sheet3 (2)'!$AT$2</c:f>
              <c:strCache>
                <c:ptCount val="1"/>
                <c:pt idx="0">
                  <c:v>1-to-5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(2)'!$AR$3:$AR$8</c:f>
              <c:strCache>
                <c:ptCount val="6"/>
                <c:pt idx="0">
                  <c:v>distinction</c:v>
                </c:pt>
                <c:pt idx="1">
                  <c:v>grade 2</c:v>
                </c:pt>
                <c:pt idx="2">
                  <c:v>grade 3</c:v>
                </c:pt>
                <c:pt idx="3">
                  <c:v>grade 4</c:v>
                </c:pt>
                <c:pt idx="4">
                  <c:v>fail/resit</c:v>
                </c:pt>
                <c:pt idx="5">
                  <c:v>fail/no resit</c:v>
                </c:pt>
              </c:strCache>
            </c:strRef>
          </c:cat>
          <c:val>
            <c:numRef>
              <c:f>'Sheet3 (2)'!$AT$3:$AT$8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C-40AF-A9D5-80A0D5349CB6}"/>
            </c:ext>
          </c:extLst>
        </c:ser>
        <c:ser>
          <c:idx val="2"/>
          <c:order val="2"/>
          <c:tx>
            <c:strRef>
              <c:f>'Sheet3 (2)'!$AU$2</c:f>
              <c:strCache>
                <c:ptCount val="1"/>
                <c:pt idx="0">
                  <c:v>6-to-10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(2)'!$AR$3:$AR$8</c:f>
              <c:strCache>
                <c:ptCount val="6"/>
                <c:pt idx="0">
                  <c:v>distinction</c:v>
                </c:pt>
                <c:pt idx="1">
                  <c:v>grade 2</c:v>
                </c:pt>
                <c:pt idx="2">
                  <c:v>grade 3</c:v>
                </c:pt>
                <c:pt idx="3">
                  <c:v>grade 4</c:v>
                </c:pt>
                <c:pt idx="4">
                  <c:v>fail/resit</c:v>
                </c:pt>
                <c:pt idx="5">
                  <c:v>fail/no resit</c:v>
                </c:pt>
              </c:strCache>
            </c:strRef>
          </c:cat>
          <c:val>
            <c:numRef>
              <c:f>'Sheet3 (2)'!$AU$3:$AU$6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6C-40AF-A9D5-80A0D5349CB6}"/>
            </c:ext>
          </c:extLst>
        </c:ser>
        <c:ser>
          <c:idx val="3"/>
          <c:order val="3"/>
          <c:tx>
            <c:strRef>
              <c:f>'Sheet3 (2)'!$AV$2</c:f>
              <c:strCache>
                <c:ptCount val="1"/>
                <c:pt idx="0">
                  <c:v>&gt;10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(2)'!$AR$3:$AR$8</c:f>
              <c:strCache>
                <c:ptCount val="6"/>
                <c:pt idx="0">
                  <c:v>distinction</c:v>
                </c:pt>
                <c:pt idx="1">
                  <c:v>grade 2</c:v>
                </c:pt>
                <c:pt idx="2">
                  <c:v>grade 3</c:v>
                </c:pt>
                <c:pt idx="3">
                  <c:v>grade 4</c:v>
                </c:pt>
                <c:pt idx="4">
                  <c:v>fail/resit</c:v>
                </c:pt>
                <c:pt idx="5">
                  <c:v>fail/no resit</c:v>
                </c:pt>
              </c:strCache>
            </c:strRef>
          </c:cat>
          <c:val>
            <c:numRef>
              <c:f>'Sheet3 (2)'!$AV$3:$AV$7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6C-40AF-A9D5-80A0D5349C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78335743"/>
        <c:axId val="497114991"/>
      </c:barChart>
      <c:catAx>
        <c:axId val="9783357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dirty="0"/>
                  <a:t>grade obtained</a:t>
                </a:r>
                <a:r>
                  <a:rPr lang="en-GB" sz="1800" baseline="0" dirty="0"/>
                  <a:t> in June'23 exam</a:t>
                </a:r>
                <a:endParaRPr lang="en-GB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114991"/>
        <c:crosses val="autoZero"/>
        <c:auto val="1"/>
        <c:lblAlgn val="ctr"/>
        <c:lblOffset val="100"/>
        <c:noMultiLvlLbl val="0"/>
      </c:catAx>
      <c:valAx>
        <c:axId val="497114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Number of students in</a:t>
                </a:r>
                <a:r>
                  <a:rPr lang="en-GB" sz="1400" baseline="0"/>
                  <a:t> my test group</a:t>
                </a:r>
                <a:endParaRPr lang="en-GB" sz="1400"/>
              </a:p>
            </c:rich>
          </c:tx>
          <c:layout>
            <c:manualLayout>
              <c:xMode val="edge"/>
              <c:yMode val="edge"/>
              <c:x val="2.7208223972003495E-2"/>
              <c:y val="0.105625182268883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8335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93208803933238"/>
          <c:y val="1.9002693163379665E-2"/>
          <c:w val="0.13937610098863176"/>
          <c:h val="0.39649099056517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percentage of originally registered students submitting TMAs</a:t>
            </a:r>
          </a:p>
        </c:rich>
      </c:tx>
      <c:layout>
        <c:manualLayout>
          <c:xMode val="edge"/>
          <c:yMode val="edge"/>
          <c:x val="0.16864566929133862"/>
          <c:y val="2.6446276402459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69203849518811"/>
          <c:y val="0.11474363645043202"/>
          <c:w val="0.80365441819772543"/>
          <c:h val="0.78878205873502805"/>
        </c:manualLayout>
      </c:layout>
      <c:scatterChart>
        <c:scatterStyle val="lineMarker"/>
        <c:varyColors val="0"/>
        <c:ser>
          <c:idx val="0"/>
          <c:order val="0"/>
          <c:tx>
            <c:v>previous year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'TMA submission 21-22 (2)'!$B$3:$B$11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 (2)'!$E$3:$E$11</c:f>
              <c:numCache>
                <c:formatCode>0.0</c:formatCode>
                <c:ptCount val="9"/>
                <c:pt idx="0" formatCode="General">
                  <c:v>100</c:v>
                </c:pt>
                <c:pt idx="1">
                  <c:v>97.634408602150543</c:v>
                </c:pt>
                <c:pt idx="2">
                  <c:v>87.741935483870961</c:v>
                </c:pt>
                <c:pt idx="3">
                  <c:v>80.645161290322577</c:v>
                </c:pt>
                <c:pt idx="4">
                  <c:v>75.268817204301072</c:v>
                </c:pt>
                <c:pt idx="5">
                  <c:v>70.107526881720432</c:v>
                </c:pt>
                <c:pt idx="6">
                  <c:v>63.01075268817204</c:v>
                </c:pt>
                <c:pt idx="7">
                  <c:v>54.408602150537632</c:v>
                </c:pt>
                <c:pt idx="8">
                  <c:v>62.58064516129032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50-4D50-83A8-E431E294CD96}"/>
            </c:ext>
          </c:extLst>
        </c:ser>
        <c:ser>
          <c:idx val="2"/>
          <c:order val="2"/>
          <c:tx>
            <c:v>my test group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'TMA submission 21-22 (2)'!$B$3:$B$11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 (2)'!$K$3:$K$11</c:f>
              <c:numCache>
                <c:formatCode>0.0</c:formatCode>
                <c:ptCount val="9"/>
                <c:pt idx="0">
                  <c:v>100</c:v>
                </c:pt>
                <c:pt idx="1">
                  <c:v>96.666666666666671</c:v>
                </c:pt>
                <c:pt idx="2">
                  <c:v>93.333333333333329</c:v>
                </c:pt>
                <c:pt idx="3">
                  <c:v>90</c:v>
                </c:pt>
                <c:pt idx="4">
                  <c:v>83.333333333333343</c:v>
                </c:pt>
                <c:pt idx="5">
                  <c:v>85</c:v>
                </c:pt>
                <c:pt idx="6">
                  <c:v>76.666666666666671</c:v>
                </c:pt>
                <c:pt idx="7">
                  <c:v>71.666666666666671</c:v>
                </c:pt>
                <c:pt idx="8">
                  <c:v>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50-4D50-83A8-E431E294CD96}"/>
            </c:ext>
          </c:extLst>
        </c:ser>
        <c:ser>
          <c:idx val="3"/>
          <c:order val="3"/>
          <c:tx>
            <c:v>comparison group</c:v>
          </c:tx>
          <c:spPr>
            <a:ln w="1905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'TMA submission 21-22 (2)'!$B$3:$B$11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 (2)'!$I$3:$I$11</c:f>
              <c:numCache>
                <c:formatCode>0.0</c:formatCode>
                <c:ptCount val="9"/>
                <c:pt idx="0">
                  <c:v>100</c:v>
                </c:pt>
                <c:pt idx="1">
                  <c:v>96.626506024096386</c:v>
                </c:pt>
                <c:pt idx="2">
                  <c:v>86.746987951807228</c:v>
                </c:pt>
                <c:pt idx="3">
                  <c:v>81.204819277108427</c:v>
                </c:pt>
                <c:pt idx="4">
                  <c:v>74.939759036144579</c:v>
                </c:pt>
                <c:pt idx="5">
                  <c:v>75.903614457831324</c:v>
                </c:pt>
                <c:pt idx="6">
                  <c:v>67.46987951807229</c:v>
                </c:pt>
                <c:pt idx="7">
                  <c:v>61.686746987951814</c:v>
                </c:pt>
                <c:pt idx="8">
                  <c:v>65.5421686746988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050-4D50-83A8-E431E294CD96}"/>
            </c:ext>
          </c:extLst>
        </c:ser>
        <c:ser>
          <c:idx val="5"/>
          <c:order val="5"/>
          <c:tx>
            <c:strRef>
              <c:f>'TMA submission 21-22 (2)'!$N$2</c:f>
              <c:strCache>
                <c:ptCount val="1"/>
                <c:pt idx="0">
                  <c:v>my group previous year</c:v>
                </c:pt>
              </c:strCache>
            </c:strRef>
          </c:tx>
          <c:spPr>
            <a:ln w="19050" cap="rnd">
              <a:solidFill>
                <a:srgbClr val="BA84FF"/>
              </a:solidFill>
              <a:round/>
            </a:ln>
            <a:effectLst>
              <a:outerShdw blurRad="50800" dist="50800" dir="5400000" algn="ctr" rotWithShape="0">
                <a:schemeClr val="accent3">
                  <a:lumMod val="20000"/>
                  <a:lumOff val="80000"/>
                </a:schemeClr>
              </a:outerShdw>
            </a:effectLst>
          </c:spPr>
          <c:marker>
            <c:symbol val="circle"/>
            <c:size val="5"/>
            <c:spPr>
              <a:solidFill>
                <a:srgbClr val="BA84FF"/>
              </a:solidFill>
              <a:ln w="9525">
                <a:solidFill>
                  <a:schemeClr val="accent6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marker>
          <c:xVal>
            <c:numRef>
              <c:f>'TMA submission 21-22 (2)'!$B$3:$B$11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 (2)'!$N$3:$N$11</c:f>
              <c:numCache>
                <c:formatCode>0.0</c:formatCode>
                <c:ptCount val="9"/>
                <c:pt idx="0">
                  <c:v>100</c:v>
                </c:pt>
                <c:pt idx="1">
                  <c:v>97</c:v>
                </c:pt>
                <c:pt idx="2">
                  <c:v>93.333333333333329</c:v>
                </c:pt>
                <c:pt idx="3">
                  <c:v>93.333333333333329</c:v>
                </c:pt>
                <c:pt idx="4">
                  <c:v>90</c:v>
                </c:pt>
                <c:pt idx="5">
                  <c:v>75</c:v>
                </c:pt>
                <c:pt idx="6">
                  <c:v>68.333333333333329</c:v>
                </c:pt>
                <c:pt idx="7">
                  <c:v>55.000000000000007</c:v>
                </c:pt>
                <c:pt idx="8">
                  <c:v>66.666666666666657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050-4D50-83A8-E431E294C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796607"/>
        <c:axId val="72796127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22J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'TMA submission 21-22 (2)'!$B$3:$B$11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2</c:v>
                      </c:pt>
                      <c:pt idx="2">
                        <c:v>6</c:v>
                      </c:pt>
                      <c:pt idx="3">
                        <c:v>9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31</c:v>
                      </c:pt>
                      <c:pt idx="8">
                        <c:v>36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'TMA submission 21-22 (2)'!$G$3:$G$9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100</c:v>
                      </c:pt>
                      <c:pt idx="1">
                        <c:v>96.631578947368425</c:v>
                      </c:pt>
                      <c:pt idx="2">
                        <c:v>87.578947368421055</c:v>
                      </c:pt>
                      <c:pt idx="3">
                        <c:v>82.315789473684205</c:v>
                      </c:pt>
                      <c:pt idx="4">
                        <c:v>76</c:v>
                      </c:pt>
                      <c:pt idx="5">
                        <c:v>77.05263157894737</c:v>
                      </c:pt>
                      <c:pt idx="6">
                        <c:v>68.631578947368425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E050-4D50-83A8-E431E294CD96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me 21J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'TMA submission 21-22 (2)'!$B$3:$B$11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2</c:v>
                      </c:pt>
                      <c:pt idx="2">
                        <c:v>6</c:v>
                      </c:pt>
                      <c:pt idx="3">
                        <c:v>9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31</c:v>
                      </c:pt>
                      <c:pt idx="8">
                        <c:v>36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'TMA submission 21-22 (2)'!$N$3:$N$10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100</c:v>
                      </c:pt>
                      <c:pt idx="1">
                        <c:v>97</c:v>
                      </c:pt>
                      <c:pt idx="2">
                        <c:v>93.333333333333329</c:v>
                      </c:pt>
                      <c:pt idx="3">
                        <c:v>93.333333333333329</c:v>
                      </c:pt>
                      <c:pt idx="4">
                        <c:v>90</c:v>
                      </c:pt>
                      <c:pt idx="5">
                        <c:v>75</c:v>
                      </c:pt>
                      <c:pt idx="6">
                        <c:v>68.333333333333329</c:v>
                      </c:pt>
                      <c:pt idx="7">
                        <c:v>55.000000000000007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050-4D50-83A8-E431E294CD96}"/>
                  </c:ext>
                </c:extLst>
              </c15:ser>
            </c15:filteredScatterSeries>
          </c:ext>
        </c:extLst>
      </c:scatterChart>
      <c:valAx>
        <c:axId val="727966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week</a:t>
                </a:r>
              </a:p>
            </c:rich>
          </c:tx>
          <c:layout>
            <c:manualLayout>
              <c:xMode val="edge"/>
              <c:yMode val="edge"/>
              <c:x val="0.46767891513560794"/>
              <c:y val="0.911105384192676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96127"/>
        <c:crosses val="autoZero"/>
        <c:crossBetween val="midCat"/>
      </c:valAx>
      <c:valAx>
        <c:axId val="72796127"/>
        <c:scaling>
          <c:orientation val="minMax"/>
          <c:max val="105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percentage of TMA submissions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9660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66797900262467"/>
          <c:y val="0.11677481808559247"/>
          <c:w val="0.2933202099737533"/>
          <c:h val="0.30769440604896592"/>
        </c:manualLayout>
      </c:layout>
      <c:overlay val="0"/>
      <c:spPr>
        <a:solidFill>
          <a:schemeClr val="bg1"/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226825672821378"/>
          <c:y val="4.6245519368177709E-2"/>
          <c:w val="0.71179840198327471"/>
          <c:h val="0.795378390201224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'Sheet3 (2)'!$AR$3</c:f>
              <c:strCache>
                <c:ptCount val="1"/>
                <c:pt idx="0">
                  <c:v>distinction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(2)'!$AS$2:$AV$2</c:f>
              <c:strCache>
                <c:ptCount val="4"/>
                <c:pt idx="0">
                  <c:v>0</c:v>
                </c:pt>
                <c:pt idx="1">
                  <c:v>1-to-5</c:v>
                </c:pt>
                <c:pt idx="2">
                  <c:v>6-to-10</c:v>
                </c:pt>
                <c:pt idx="3">
                  <c:v>&gt;10</c:v>
                </c:pt>
              </c:strCache>
            </c:strRef>
          </c:cat>
          <c:val>
            <c:numRef>
              <c:f>'Sheet3 (2)'!$AS$3:$AV$3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9-4791-933C-A8EB2951C924}"/>
            </c:ext>
          </c:extLst>
        </c:ser>
        <c:ser>
          <c:idx val="1"/>
          <c:order val="1"/>
          <c:tx>
            <c:strRef>
              <c:f>'Sheet3 (2)'!$AR$4</c:f>
              <c:strCache>
                <c:ptCount val="1"/>
                <c:pt idx="0">
                  <c:v>grade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(2)'!$AS$2:$AV$2</c:f>
              <c:strCache>
                <c:ptCount val="4"/>
                <c:pt idx="0">
                  <c:v>0</c:v>
                </c:pt>
                <c:pt idx="1">
                  <c:v>1-to-5</c:v>
                </c:pt>
                <c:pt idx="2">
                  <c:v>6-to-10</c:v>
                </c:pt>
                <c:pt idx="3">
                  <c:v>&gt;10</c:v>
                </c:pt>
              </c:strCache>
            </c:strRef>
          </c:cat>
          <c:val>
            <c:numRef>
              <c:f>'Sheet3 (2)'!$AS$4:$AV$4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9-4791-933C-A8EB2951C924}"/>
            </c:ext>
          </c:extLst>
        </c:ser>
        <c:ser>
          <c:idx val="2"/>
          <c:order val="2"/>
          <c:tx>
            <c:strRef>
              <c:f>'Sheet3 (2)'!$AR$5</c:f>
              <c:strCache>
                <c:ptCount val="1"/>
                <c:pt idx="0">
                  <c:v>grade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(2)'!$AS$2:$AV$2</c:f>
              <c:strCache>
                <c:ptCount val="4"/>
                <c:pt idx="0">
                  <c:v>0</c:v>
                </c:pt>
                <c:pt idx="1">
                  <c:v>1-to-5</c:v>
                </c:pt>
                <c:pt idx="2">
                  <c:v>6-to-10</c:v>
                </c:pt>
                <c:pt idx="3">
                  <c:v>&gt;10</c:v>
                </c:pt>
              </c:strCache>
            </c:strRef>
          </c:cat>
          <c:val>
            <c:numRef>
              <c:f>'Sheet3 (2)'!$AS$5:$AV$5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49-4791-933C-A8EB2951C924}"/>
            </c:ext>
          </c:extLst>
        </c:ser>
        <c:ser>
          <c:idx val="3"/>
          <c:order val="3"/>
          <c:tx>
            <c:strRef>
              <c:f>'Sheet3 (2)'!$AR$6</c:f>
              <c:strCache>
                <c:ptCount val="1"/>
                <c:pt idx="0">
                  <c:v>grade 4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(2)'!$AS$2:$AV$2</c:f>
              <c:strCache>
                <c:ptCount val="4"/>
                <c:pt idx="0">
                  <c:v>0</c:v>
                </c:pt>
                <c:pt idx="1">
                  <c:v>1-to-5</c:v>
                </c:pt>
                <c:pt idx="2">
                  <c:v>6-to-10</c:v>
                </c:pt>
                <c:pt idx="3">
                  <c:v>&gt;10</c:v>
                </c:pt>
              </c:strCache>
            </c:strRef>
          </c:cat>
          <c:val>
            <c:numRef>
              <c:f>'Sheet3 (2)'!$AS$6:$AV$6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49-4791-933C-A8EB2951C924}"/>
            </c:ext>
          </c:extLst>
        </c:ser>
        <c:ser>
          <c:idx val="4"/>
          <c:order val="4"/>
          <c:tx>
            <c:strRef>
              <c:f>'Sheet3 (2)'!$AR$7</c:f>
              <c:strCache>
                <c:ptCount val="1"/>
                <c:pt idx="0">
                  <c:v>fail/resit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(2)'!$AS$2:$AV$2</c:f>
              <c:strCache>
                <c:ptCount val="4"/>
                <c:pt idx="0">
                  <c:v>0</c:v>
                </c:pt>
                <c:pt idx="1">
                  <c:v>1-to-5</c:v>
                </c:pt>
                <c:pt idx="2">
                  <c:v>6-to-10</c:v>
                </c:pt>
                <c:pt idx="3">
                  <c:v>&gt;10</c:v>
                </c:pt>
              </c:strCache>
            </c:strRef>
          </c:cat>
          <c:val>
            <c:numRef>
              <c:f>'Sheet3 (2)'!$AS$7:$AT$7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49-4791-933C-A8EB2951C924}"/>
            </c:ext>
          </c:extLst>
        </c:ser>
        <c:ser>
          <c:idx val="5"/>
          <c:order val="5"/>
          <c:tx>
            <c:strRef>
              <c:f>'Sheet3 (2)'!$AR$8</c:f>
              <c:strCache>
                <c:ptCount val="1"/>
                <c:pt idx="0">
                  <c:v>fail/no resit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(2)'!$AS$2:$AV$2</c:f>
              <c:strCache>
                <c:ptCount val="4"/>
                <c:pt idx="0">
                  <c:v>0</c:v>
                </c:pt>
                <c:pt idx="1">
                  <c:v>1-to-5</c:v>
                </c:pt>
                <c:pt idx="2">
                  <c:v>6-to-10</c:v>
                </c:pt>
                <c:pt idx="3">
                  <c:v>&gt;10</c:v>
                </c:pt>
              </c:strCache>
            </c:strRef>
          </c:cat>
          <c:val>
            <c:numRef>
              <c:f>'Sheet3 (2)'!$AS$8:$AT$8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49-4791-933C-A8EB2951C9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8834735"/>
        <c:axId val="497131311"/>
      </c:barChart>
      <c:catAx>
        <c:axId val="11788347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number of meetings attended by the student</a:t>
                </a:r>
              </a:p>
            </c:rich>
          </c:tx>
          <c:layout>
            <c:manualLayout>
              <c:xMode val="edge"/>
              <c:yMode val="edge"/>
              <c:x val="0.24097090988626421"/>
              <c:y val="0.92960629921259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131311"/>
        <c:crosses val="autoZero"/>
        <c:auto val="1"/>
        <c:lblAlgn val="ctr"/>
        <c:lblOffset val="100"/>
        <c:noMultiLvlLbl val="0"/>
      </c:catAx>
      <c:valAx>
        <c:axId val="497131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number of students in test group</a:t>
                </a:r>
              </a:p>
            </c:rich>
          </c:tx>
          <c:layout>
            <c:manualLayout>
              <c:xMode val="edge"/>
              <c:yMode val="edge"/>
              <c:x val="2.1652668416447945E-2"/>
              <c:y val="0.128684383202099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834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423097112860895"/>
          <c:y val="8.1972091603987451E-3"/>
          <c:w val="0.21342647385912186"/>
          <c:h val="0.5998025785664152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74387447176679"/>
          <c:y val="0.10106842522943667"/>
          <c:w val="0.71402913463301187"/>
          <c:h val="0.69701534531181564"/>
        </c:manualLayout>
      </c:layout>
      <c:scatterChart>
        <c:scatterStyle val="lineMarker"/>
        <c:varyColors val="0"/>
        <c:ser>
          <c:idx val="0"/>
          <c:order val="0"/>
          <c:tx>
            <c:v>21J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'TMA submission 21-22'!$B$3:$B$11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21-22'!$E$3:$E$11</c:f>
              <c:numCache>
                <c:formatCode>0.0</c:formatCode>
                <c:ptCount val="9"/>
                <c:pt idx="0" formatCode="General">
                  <c:v>100</c:v>
                </c:pt>
                <c:pt idx="1">
                  <c:v>97.634408602150543</c:v>
                </c:pt>
                <c:pt idx="2">
                  <c:v>87.741935483870961</c:v>
                </c:pt>
                <c:pt idx="3">
                  <c:v>80.645161290322577</c:v>
                </c:pt>
                <c:pt idx="4">
                  <c:v>75.268817204301072</c:v>
                </c:pt>
                <c:pt idx="5">
                  <c:v>70.107526881720432</c:v>
                </c:pt>
                <c:pt idx="6">
                  <c:v>63.01075268817204</c:v>
                </c:pt>
                <c:pt idx="7">
                  <c:v>54.408602150537632</c:v>
                </c:pt>
                <c:pt idx="8">
                  <c:v>62.58064516129032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C8-4E1D-819A-2BBF51ED3755}"/>
            </c:ext>
          </c:extLst>
        </c:ser>
        <c:ser>
          <c:idx val="2"/>
          <c:order val="2"/>
          <c:tx>
            <c:v>my test group</c:v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1750">
                <a:solidFill>
                  <a:schemeClr val="accent3"/>
                </a:solidFill>
              </a:ln>
              <a:effectLst/>
            </c:spPr>
          </c:marker>
          <c:xVal>
            <c:numRef>
              <c:f>'TMA submission 21-22'!$B$3:$B$11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21-22'!$K$3:$K$11</c:f>
              <c:numCache>
                <c:formatCode>0.0</c:formatCode>
                <c:ptCount val="9"/>
                <c:pt idx="0">
                  <c:v>100</c:v>
                </c:pt>
                <c:pt idx="1">
                  <c:v>96.666666666666671</c:v>
                </c:pt>
                <c:pt idx="2">
                  <c:v>93.333333333333329</c:v>
                </c:pt>
                <c:pt idx="3">
                  <c:v>90</c:v>
                </c:pt>
                <c:pt idx="4">
                  <c:v>83.333333333333343</c:v>
                </c:pt>
                <c:pt idx="5">
                  <c:v>85</c:v>
                </c:pt>
                <c:pt idx="6">
                  <c:v>76.666666666666671</c:v>
                </c:pt>
                <c:pt idx="7">
                  <c:v>71.666666666666671</c:v>
                </c:pt>
                <c:pt idx="8">
                  <c:v>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6C8-4E1D-819A-2BBF51ED3755}"/>
            </c:ext>
          </c:extLst>
        </c:ser>
        <c:ser>
          <c:idx val="3"/>
          <c:order val="3"/>
          <c:tx>
            <c:v>comparison group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xVal>
            <c:numRef>
              <c:f>'TMA submission 21-22'!$B$3:$B$11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21-22'!$I$3:$I$11</c:f>
              <c:numCache>
                <c:formatCode>0.0</c:formatCode>
                <c:ptCount val="9"/>
                <c:pt idx="0">
                  <c:v>100</c:v>
                </c:pt>
                <c:pt idx="1">
                  <c:v>96.626506024096386</c:v>
                </c:pt>
                <c:pt idx="2">
                  <c:v>86.746987951807228</c:v>
                </c:pt>
                <c:pt idx="3">
                  <c:v>81.204819277108427</c:v>
                </c:pt>
                <c:pt idx="4">
                  <c:v>74.939759036144579</c:v>
                </c:pt>
                <c:pt idx="5">
                  <c:v>75.903614457831324</c:v>
                </c:pt>
                <c:pt idx="6">
                  <c:v>67.46987951807229</c:v>
                </c:pt>
                <c:pt idx="7">
                  <c:v>61.686746987951814</c:v>
                </c:pt>
                <c:pt idx="8">
                  <c:v>65.5421686746988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6C8-4E1D-819A-2BBF51ED3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796607"/>
        <c:axId val="72796127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22J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'TMA submission 21-22'!$B$3:$B$11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2</c:v>
                      </c:pt>
                      <c:pt idx="2">
                        <c:v>6</c:v>
                      </c:pt>
                      <c:pt idx="3">
                        <c:v>9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31</c:v>
                      </c:pt>
                      <c:pt idx="8">
                        <c:v>36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'TMA submission 21-22'!$G$3:$G$9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100</c:v>
                      </c:pt>
                      <c:pt idx="1">
                        <c:v>96.631578947368425</c:v>
                      </c:pt>
                      <c:pt idx="2">
                        <c:v>87.578947368421055</c:v>
                      </c:pt>
                      <c:pt idx="3">
                        <c:v>82.315789473684205</c:v>
                      </c:pt>
                      <c:pt idx="4">
                        <c:v>76</c:v>
                      </c:pt>
                      <c:pt idx="5">
                        <c:v>77.05263157894737</c:v>
                      </c:pt>
                      <c:pt idx="6">
                        <c:v>68.631578947368425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D6C8-4E1D-819A-2BBF51ED3755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me 21J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'TMA submission 21-22'!$B$3:$B$11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2</c:v>
                      </c:pt>
                      <c:pt idx="2">
                        <c:v>6</c:v>
                      </c:pt>
                      <c:pt idx="3">
                        <c:v>9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31</c:v>
                      </c:pt>
                      <c:pt idx="8">
                        <c:v>36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'TMA submission 21-22'!$N$3:$N$10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">
                        <c:v>100</c:v>
                      </c:pt>
                      <c:pt idx="2" formatCode="0.0">
                        <c:v>93.333333333333329</c:v>
                      </c:pt>
                      <c:pt idx="3" formatCode="0.0">
                        <c:v>93.333333333333329</c:v>
                      </c:pt>
                      <c:pt idx="4" formatCode="0.0">
                        <c:v>90</c:v>
                      </c:pt>
                      <c:pt idx="5" formatCode="0.0">
                        <c:v>75</c:v>
                      </c:pt>
                      <c:pt idx="6" formatCode="0.0">
                        <c:v>68.333333333333329</c:v>
                      </c:pt>
                      <c:pt idx="7" formatCode="0.0">
                        <c:v>55.000000000000007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6C8-4E1D-819A-2BBF51ED3755}"/>
                  </c:ext>
                </c:extLst>
              </c15:ser>
            </c15:filteredScatterSeries>
          </c:ext>
        </c:extLst>
      </c:scatterChart>
      <c:valAx>
        <c:axId val="72796607"/>
        <c:scaling>
          <c:orientation val="minMax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/>
                  <a:t>week</a:t>
                </a:r>
              </a:p>
            </c:rich>
          </c:tx>
          <c:layout>
            <c:manualLayout>
              <c:xMode val="edge"/>
              <c:yMode val="edge"/>
              <c:x val="0.41557258630642591"/>
              <c:y val="0.885944170719323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96127"/>
        <c:crosses val="autoZero"/>
        <c:crossBetween val="midCat"/>
        <c:majorUnit val="10"/>
        <c:minorUnit val="5"/>
      </c:valAx>
      <c:valAx>
        <c:axId val="72796127"/>
        <c:scaling>
          <c:orientation val="minMax"/>
          <c:max val="105"/>
          <c:min val="5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 dirty="0"/>
                  <a:t>percentage submission of</a:t>
                </a:r>
                <a:r>
                  <a:rPr lang="en-GB" sz="2800" baseline="0" dirty="0"/>
                  <a:t> TMAs </a:t>
                </a:r>
                <a:endParaRPr lang="en-GB" sz="2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9660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900984697688428"/>
          <c:y val="1.3389928397382749E-2"/>
          <c:w val="0.2989488215303876"/>
          <c:h val="0.34233321373108261"/>
        </c:manualLayout>
      </c:layout>
      <c:overlay val="0"/>
      <c:spPr>
        <a:solidFill>
          <a:schemeClr val="bg1"/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0.33893</cdr:x>
      <cdr:y>0.79282</cdr:y>
    </cdr:from>
    <cdr:to>
      <cdr:x>0.38737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79642F6-C954-4B7D-95C4-80B40AC42F95}"/>
            </a:ext>
          </a:extLst>
        </cdr:cNvPr>
        <cdr:cNvSpPr txBox="1"/>
      </cdr:nvSpPr>
      <cdr:spPr>
        <a:xfrm xmlns:a="http://schemas.openxmlformats.org/drawingml/2006/main" rot="16200000">
          <a:off x="1886333" y="4770617"/>
          <a:ext cx="1140461" cy="327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b="1" dirty="0" err="1">
              <a:solidFill>
                <a:srgbClr val="FF0000"/>
              </a:solidFill>
            </a:rPr>
            <a:t>christmas</a:t>
          </a:r>
          <a:endParaRPr lang="en-GB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0.63497</cdr:x>
      <cdr:y>0.76892</cdr:y>
    </cdr:from>
    <cdr:to>
      <cdr:x>0.68298</cdr:x>
      <cdr:y>0.9541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626B63D-2441-4F70-90C1-6DA3A5AA24D6}"/>
            </a:ext>
          </a:extLst>
        </cdr:cNvPr>
        <cdr:cNvSpPr txBox="1"/>
      </cdr:nvSpPr>
      <cdr:spPr>
        <a:xfrm xmlns:a="http://schemas.openxmlformats.org/drawingml/2006/main" rot="16200000">
          <a:off x="3948069" y="4579976"/>
          <a:ext cx="1019358" cy="324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b="1" dirty="0">
              <a:solidFill>
                <a:srgbClr val="FF0000"/>
              </a:solidFill>
            </a:rPr>
            <a:t>easter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0.46072</cdr:x>
      <cdr:y>0.08507</cdr:y>
    </cdr:from>
    <cdr:to>
      <cdr:x>0.46072</cdr:x>
      <cdr:y>0.79827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940137F-78D1-B358-8029-8F079CEB9347}"/>
            </a:ext>
          </a:extLst>
        </cdr:cNvPr>
        <cdr:cNvCxnSpPr/>
      </cdr:nvCxnSpPr>
      <cdr:spPr>
        <a:xfrm xmlns:a="http://schemas.openxmlformats.org/drawingml/2006/main" flipV="1">
          <a:off x="3915489" y="426255"/>
          <a:ext cx="0" cy="357362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0.37838</cdr:x>
      <cdr:y>0.02872</cdr:y>
    </cdr:from>
    <cdr:to>
      <cdr:x>0.48597</cdr:x>
      <cdr:y>0.21121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9D06D4C-2B90-419B-DE46-6EC204A95233}"/>
            </a:ext>
          </a:extLst>
        </cdr:cNvPr>
        <cdr:cNvSpPr txBox="1"/>
      </cdr:nvSpPr>
      <cdr:spPr>
        <a:xfrm xmlns:a="http://schemas.openxmlformats.org/drawingml/2006/main">
          <a:off x="3215693" y="1438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dirty="0">
              <a:solidFill>
                <a:srgbClr val="FF0000"/>
              </a:solidFill>
            </a:rPr>
            <a:t>50% fee liability</a:t>
          </a:r>
        </a:p>
      </cdr:txBody>
    </cdr:sp>
  </cdr:relSizeAnchor>
  <cdr:relSizeAnchor xmlns:cdr="http://schemas.openxmlformats.org/drawingml/2006/chartDrawing">
    <cdr:from>
      <cdr:x>0.26304</cdr:x>
      <cdr:y>0.57977</cdr:y>
    </cdr:from>
    <cdr:to>
      <cdr:x>0.46835</cdr:x>
      <cdr:y>0.66171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657BD48-3269-EB83-68CA-BE157971DD94}"/>
            </a:ext>
          </a:extLst>
        </cdr:cNvPr>
        <cdr:cNvSpPr txBox="1"/>
      </cdr:nvSpPr>
      <cdr:spPr>
        <a:xfrm xmlns:a="http://schemas.openxmlformats.org/drawingml/2006/main">
          <a:off x="2235511" y="2905066"/>
          <a:ext cx="1744825" cy="410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kern="1200" dirty="0">
              <a:solidFill>
                <a:schemeClr val="accent1">
                  <a:lumMod val="75000"/>
                </a:schemeClr>
              </a:solidFill>
            </a:rPr>
            <a:t>Pre-Christmas exodus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0.37838</cdr:x>
      <cdr:y>0.02872</cdr:y>
    </cdr:from>
    <cdr:to>
      <cdr:x>0.48597</cdr:x>
      <cdr:y>0.21121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9D06D4C-2B90-419B-DE46-6EC204A95233}"/>
            </a:ext>
          </a:extLst>
        </cdr:cNvPr>
        <cdr:cNvSpPr txBox="1"/>
      </cdr:nvSpPr>
      <cdr:spPr>
        <a:xfrm xmlns:a="http://schemas.openxmlformats.org/drawingml/2006/main">
          <a:off x="3215693" y="1438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21/01/2025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At level 2 students have already invested in their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Students should be prepared to study at this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Low retention: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 turning students off learning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 financial loss for OU (and students)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 potential reputational loss for OU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08302-3F23-4DFD-815C-0ED98BCC9C8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029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566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1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  <p:sldLayoutId id="214748393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  <p:sldLayoutId id="214748393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5.open.ac.uk/scholarship-and-innovation/esteem/sites/www.open.ac.uk.scholarship-and-innovation.esteem/files/files/2023-04-Day-2-Session-I-Elouise-Huxor-Theodora-Philcox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advance-he.ac.uk/knowledge-hub/supporting-student-success-strategies-institutional-chang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sz="200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11597865" cy="1800200"/>
          </a:xfrm>
        </p:spPr>
        <p:txBody>
          <a:bodyPr/>
          <a:lstStyle/>
          <a:p>
            <a:r>
              <a:rPr lang="en-GB" sz="4400" dirty="0"/>
              <a:t>Building a sense of belonging to aid retention at a stage- 2 Physics module</a:t>
            </a:r>
          </a:p>
          <a:p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1A18EA-A9B5-381F-97C4-750E953780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8" y="2217569"/>
            <a:ext cx="6439160" cy="1800200"/>
          </a:xfrm>
        </p:spPr>
        <p:txBody>
          <a:bodyPr/>
          <a:lstStyle/>
          <a:p>
            <a:r>
              <a:rPr lang="en-GB" dirty="0"/>
              <a:t>An eSTEeM project investigating how offers of “early” weekly meetings  aided retention in S217</a:t>
            </a:r>
          </a:p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7" y="4313590"/>
            <a:ext cx="5557584" cy="347039"/>
          </a:xfrm>
        </p:spPr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Anne-Katrin Klehe</a:t>
            </a:r>
          </a:p>
          <a:p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208" y="4591989"/>
            <a:ext cx="5557584" cy="347039"/>
          </a:xfrm>
        </p:spPr>
        <p:txBody>
          <a:bodyPr/>
          <a:lstStyle/>
          <a:p>
            <a:r>
              <a:rPr lang="en-GB" dirty="0"/>
              <a:t>Physical Sciences</a:t>
            </a:r>
          </a:p>
          <a:p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208" y="4939028"/>
            <a:ext cx="5557584" cy="347039"/>
          </a:xfrm>
        </p:spPr>
        <p:txBody>
          <a:bodyPr/>
          <a:lstStyle/>
          <a:p>
            <a:r>
              <a:rPr lang="en-GB" dirty="0"/>
              <a:t>21/01/2025</a:t>
            </a:r>
          </a:p>
          <a:p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66F8EF-AF44-1908-2C62-E1672D3053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07346" y="32239"/>
            <a:ext cx="6098726" cy="3810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2EED41E-8ACC-C465-165E-9A5DF08B8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19" y="2984991"/>
            <a:ext cx="4587249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9E0DA1-4098-26FD-D470-DDAC5ED5C9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676668"/>
            <a:ext cx="10843565" cy="4351992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GB" sz="2400" dirty="0">
                <a:solidFill>
                  <a:srgbClr val="0070C0"/>
                </a:solidFill>
              </a:rPr>
              <a:t>Things students have raised that they would like to address </a:t>
            </a:r>
          </a:p>
          <a:p>
            <a:pPr marL="1028700" lvl="1" indent="-342900">
              <a:buAutoNum type="arabicParenR"/>
            </a:pPr>
            <a:r>
              <a:rPr lang="en-GB" dirty="0">
                <a:solidFill>
                  <a:schemeClr val="tx1"/>
                </a:solidFill>
              </a:rPr>
              <a:t>either in the short discussion before or via email before or the week before</a:t>
            </a:r>
          </a:p>
          <a:p>
            <a:pPr lvl="1" indent="0">
              <a:buNone/>
            </a:pPr>
            <a:endParaRPr lang="en-GB" sz="3000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GB" sz="2400" dirty="0">
                <a:solidFill>
                  <a:srgbClr val="0070C0"/>
                </a:solidFill>
              </a:rPr>
              <a:t>Things I personally, as their tutor,  found enjoyable:</a:t>
            </a:r>
            <a:r>
              <a:rPr lang="en-GB" sz="2400" dirty="0"/>
              <a:t> </a:t>
            </a:r>
          </a:p>
          <a:p>
            <a:pPr marL="1028700" lvl="1" indent="-342900">
              <a:buAutoNum type="arabicParenR"/>
            </a:pPr>
            <a:r>
              <a:rPr lang="en-GB" dirty="0">
                <a:solidFill>
                  <a:schemeClr val="tx1"/>
                </a:solidFill>
              </a:rPr>
              <a:t>short videos</a:t>
            </a:r>
          </a:p>
          <a:p>
            <a:pPr marL="1028700" lvl="1" indent="-342900">
              <a:buAutoNum type="arabicParenR"/>
            </a:pPr>
            <a:r>
              <a:rPr lang="en-GB" dirty="0">
                <a:solidFill>
                  <a:schemeClr val="tx1"/>
                </a:solidFill>
              </a:rPr>
              <a:t>“silly” calculations</a:t>
            </a:r>
          </a:p>
          <a:p>
            <a:pPr marL="1028700" lvl="1" indent="-342900">
              <a:buAutoNum type="arabicParenR"/>
            </a:pPr>
            <a:r>
              <a:rPr lang="en-GB" dirty="0">
                <a:solidFill>
                  <a:schemeClr val="tx1"/>
                </a:solidFill>
              </a:rPr>
              <a:t>wiring up Christmas tree lights</a:t>
            </a:r>
          </a:p>
          <a:p>
            <a:pPr marL="1028700" lvl="1" indent="-342900">
              <a:buAutoNum type="arabicParenR"/>
            </a:pPr>
            <a:r>
              <a:rPr lang="en-GB" dirty="0">
                <a:solidFill>
                  <a:schemeClr val="tx1"/>
                </a:solidFill>
              </a:rPr>
              <a:t>Small demonstrations</a:t>
            </a:r>
          </a:p>
          <a:p>
            <a:pPr marL="1028700" lvl="1" indent="-342900">
              <a:buAutoNum type="arabicParenR"/>
            </a:pPr>
            <a:r>
              <a:rPr lang="en-GB" dirty="0">
                <a:solidFill>
                  <a:schemeClr val="tx1"/>
                </a:solidFill>
              </a:rPr>
              <a:t>Showing how certain things are done</a:t>
            </a:r>
          </a:p>
          <a:p>
            <a:pPr marL="1028700" lvl="1" indent="-342900">
              <a:buAutoNum type="arabicParenR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3D244-2DAB-5274-A8FC-C4F20FCB5B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Discussion of material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B94C3-562D-46B1-1862-ACBC3FA7C1A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912168"/>
            <a:ext cx="10766703" cy="331841"/>
          </a:xfrm>
        </p:spPr>
        <p:txBody>
          <a:bodyPr/>
          <a:lstStyle/>
          <a:p>
            <a:r>
              <a:rPr lang="en-GB" dirty="0"/>
              <a:t>- was always relevant for that study week</a:t>
            </a:r>
          </a:p>
        </p:txBody>
      </p:sp>
    </p:spTree>
    <p:extLst>
      <p:ext uri="{BB962C8B-B14F-4D97-AF65-F5344CB8AC3E}">
        <p14:creationId xmlns:p14="http://schemas.microsoft.com/office/powerpoint/2010/main" val="23088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F3D8C1-0741-8FE5-F0CE-96DFE1002F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13471" y="1208336"/>
            <a:ext cx="2858093" cy="289311"/>
          </a:xfrm>
        </p:spPr>
        <p:txBody>
          <a:bodyPr/>
          <a:lstStyle/>
          <a:p>
            <a:r>
              <a:rPr lang="en-GB" dirty="0"/>
              <a:t>breakdown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13E3C-E3D0-5C70-AC92-025D2D3874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1057649" cy="497161"/>
          </a:xfrm>
        </p:spPr>
        <p:txBody>
          <a:bodyPr/>
          <a:lstStyle/>
          <a:p>
            <a:r>
              <a:rPr lang="en-GB" dirty="0"/>
              <a:t>Attendance (% of students still registered)  </a:t>
            </a:r>
            <a:r>
              <a:rPr lang="en-GB" sz="1400" b="0" dirty="0"/>
              <a:t>(21 meetings were offered)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210520-DAC9-54F8-1624-010A830B79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13471" y="1636864"/>
            <a:ext cx="3398981" cy="4156999"/>
          </a:xfrm>
        </p:spPr>
        <p:txBody>
          <a:bodyPr/>
          <a:lstStyle/>
          <a:p>
            <a:r>
              <a:rPr lang="en-GB" sz="3200" dirty="0">
                <a:solidFill>
                  <a:schemeClr val="accent1"/>
                </a:solidFill>
              </a:rPr>
              <a:t>33</a:t>
            </a:r>
            <a:r>
              <a:rPr lang="en-GB" dirty="0"/>
              <a:t> out of 60 students attended at least </a:t>
            </a:r>
            <a:r>
              <a:rPr lang="en-GB" sz="3200" dirty="0">
                <a:solidFill>
                  <a:schemeClr val="accent1"/>
                </a:solidFill>
              </a:rPr>
              <a:t>one</a:t>
            </a:r>
            <a:r>
              <a:rPr lang="en-GB" dirty="0"/>
              <a:t> meeting</a:t>
            </a:r>
          </a:p>
          <a:p>
            <a:endParaRPr lang="en-GB" dirty="0"/>
          </a:p>
          <a:p>
            <a:r>
              <a:rPr lang="en-GB" sz="3200" dirty="0">
                <a:solidFill>
                  <a:schemeClr val="accent1"/>
                </a:solidFill>
              </a:rPr>
              <a:t>26</a:t>
            </a:r>
            <a:r>
              <a:rPr lang="en-GB" dirty="0"/>
              <a:t> attended at least </a:t>
            </a:r>
            <a:r>
              <a:rPr lang="en-GB" sz="3200" dirty="0">
                <a:solidFill>
                  <a:schemeClr val="accent1"/>
                </a:solidFill>
              </a:rPr>
              <a:t>2</a:t>
            </a:r>
            <a:r>
              <a:rPr lang="en-GB" dirty="0"/>
              <a:t> meetings</a:t>
            </a:r>
          </a:p>
          <a:p>
            <a:endParaRPr lang="en-GB" dirty="0"/>
          </a:p>
          <a:p>
            <a:r>
              <a:rPr lang="en-GB" sz="3200" dirty="0">
                <a:solidFill>
                  <a:schemeClr val="accent1"/>
                </a:solidFill>
              </a:rPr>
              <a:t>5</a:t>
            </a:r>
            <a:r>
              <a:rPr lang="en-GB" dirty="0"/>
              <a:t> attended at least </a:t>
            </a:r>
            <a:r>
              <a:rPr lang="en-GB" sz="3200" dirty="0">
                <a:solidFill>
                  <a:schemeClr val="accent1"/>
                </a:solidFill>
              </a:rPr>
              <a:t>15</a:t>
            </a:r>
            <a:r>
              <a:rPr lang="en-GB" dirty="0"/>
              <a:t> meetings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09B64-2915-ADD0-5427-DAD9CD3988D0}"/>
              </a:ext>
            </a:extLst>
          </p:cNvPr>
          <p:cNvSpPr txBox="1"/>
          <p:nvPr/>
        </p:nvSpPr>
        <p:spPr>
          <a:xfrm>
            <a:off x="1778320" y="5424531"/>
            <a:ext cx="615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attendance rate is better than in many tutorials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62B3FC3-9086-4072-8B0F-31E0DE2B9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192747"/>
              </p:ext>
            </p:extLst>
          </p:nvPr>
        </p:nvGraphicFramePr>
        <p:xfrm>
          <a:off x="413915" y="901825"/>
          <a:ext cx="7852529" cy="449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B1FC206-D136-DED1-7412-530F0FE05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3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263AE-738F-B3CF-7874-97BC26F8F2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Proportion of students (out of 60) who attended </a:t>
            </a:r>
          </a:p>
          <a:p>
            <a:r>
              <a:rPr lang="en-GB" dirty="0"/>
              <a:t>0, 1-5, 6-10 or more than 10 meetings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12C21C-82FE-671E-D1E6-1642E010E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344151"/>
              </p:ext>
            </p:extLst>
          </p:nvPr>
        </p:nvGraphicFramePr>
        <p:xfrm>
          <a:off x="2254104" y="1726862"/>
          <a:ext cx="8016948" cy="508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949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A3E46-76E9-5AA9-7C70-4393EBF421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314877"/>
            <a:ext cx="10766703" cy="497161"/>
          </a:xfrm>
        </p:spPr>
        <p:txBody>
          <a:bodyPr/>
          <a:lstStyle/>
          <a:p>
            <a:r>
              <a:rPr lang="en-GB" dirty="0"/>
              <a:t>Who attended?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61B7636-6C29-4BED-A3AA-53F5E5F84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041600"/>
              </p:ext>
            </p:extLst>
          </p:nvPr>
        </p:nvGraphicFramePr>
        <p:xfrm>
          <a:off x="413915" y="1147665"/>
          <a:ext cx="9131302" cy="540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2BFD4B5-26F5-B57E-30E7-7EA8A992F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477" y="304264"/>
            <a:ext cx="2754898" cy="32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5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F87012-CDCE-0144-0F15-0241E492E5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776" y="1545267"/>
            <a:ext cx="11706447" cy="4515291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GB" dirty="0"/>
              <a:t>I asked students via email in April’23, mid module, for feedback: ( 5 responses)</a:t>
            </a:r>
            <a:r>
              <a:rPr lang="en-GB" b="0" dirty="0">
                <a:solidFill>
                  <a:srgbClr val="242424"/>
                </a:solidFill>
                <a:latin typeface="Segoe UI" panose="020B0502040204020203" pitchFamily="34" charset="0"/>
              </a:rPr>
              <a:t>… t</a:t>
            </a:r>
            <a:r>
              <a:rPr lang="en-GB" sz="1800" b="0" i="0" u="none" strike="noStrike" baseline="0" dirty="0">
                <a:solidFill>
                  <a:srgbClr val="242424"/>
                </a:solidFill>
                <a:latin typeface="Segoe UI" panose="020B0502040204020203" pitchFamily="34" charset="0"/>
              </a:rPr>
              <a:t>o report back to the OU on Thursday on the benefits (or drawbacks) of these meetings…"why did students not attend, or why did they stop attending?“ </a:t>
            </a:r>
          </a:p>
          <a:p>
            <a:r>
              <a:rPr lang="en-GB" sz="1800" b="0" i="0" u="none" strike="noStrike" baseline="0" dirty="0">
                <a:solidFill>
                  <a:srgbClr val="242424"/>
                </a:solidFill>
                <a:latin typeface="Segoe UI" panose="020B0502040204020203" pitchFamily="34" charset="0"/>
              </a:rPr>
              <a:t>     All information you give me will stay totally anonymous…</a:t>
            </a:r>
          </a:p>
          <a:p>
            <a:endParaRPr lang="en-GB" sz="1800" b="0" i="0" u="none" strike="noStrike" baseline="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en-GB" b="0" dirty="0">
                <a:solidFill>
                  <a:srgbClr val="242424"/>
                </a:solidFill>
                <a:latin typeface="Segoe UI" panose="020B0502040204020203" pitchFamily="34" charset="0"/>
              </a:rPr>
              <a:t>2) </a:t>
            </a:r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</a:rPr>
              <a:t>A formal questionnaire sent out to 40 students in the group at the end of the module, (10 responses, 6 had attended meetings, 4 had not)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9812F-EB8D-CF11-774E-6CE78BFA9A1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u="sng" dirty="0">
                <a:solidFill>
                  <a:schemeClr val="accent1"/>
                </a:solidFill>
              </a:rPr>
              <a:t>Qualitative analysis: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82ED1-E4FD-E319-D02D-EE47CFB4EF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786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9286D-C5C7-8D76-74E3-13C9438E004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Why did students </a:t>
            </a:r>
            <a:r>
              <a:rPr lang="en-GB" u="sng" dirty="0">
                <a:solidFill>
                  <a:schemeClr val="accent1"/>
                </a:solidFill>
              </a:rPr>
              <a:t>attend: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8563DC-AF29-F756-927E-F8DAFD560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859" y="901825"/>
            <a:ext cx="10255780" cy="4527612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accent1"/>
              </a:solidFill>
            </a:endParaRPr>
          </a:p>
          <a:p>
            <a:endParaRPr lang="en-GB" sz="2400" dirty="0">
              <a:solidFill>
                <a:schemeClr val="accent1"/>
              </a:solidFill>
            </a:endParaRPr>
          </a:p>
          <a:p>
            <a:endParaRPr lang="en-GB" sz="2400" dirty="0">
              <a:solidFill>
                <a:schemeClr val="accent1"/>
              </a:solidFill>
            </a:endParaRPr>
          </a:p>
          <a:p>
            <a:endParaRPr lang="en-GB" sz="2400" dirty="0">
              <a:solidFill>
                <a:schemeClr val="accent1"/>
              </a:solidFill>
            </a:endParaRPr>
          </a:p>
          <a:p>
            <a:endParaRPr lang="en-GB" sz="240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D1579C7-2F51-F2F5-84AE-D7F6646CE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2F1B5CE-A0D4-B53C-7B1F-79138323A556}"/>
              </a:ext>
            </a:extLst>
          </p:cNvPr>
          <p:cNvSpPr/>
          <p:nvPr/>
        </p:nvSpPr>
        <p:spPr>
          <a:xfrm rot="685557">
            <a:off x="7837417" y="559810"/>
            <a:ext cx="3852794" cy="103528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accent1"/>
              </a:solidFill>
            </a:endParaRPr>
          </a:p>
          <a:p>
            <a:pPr algn="ctr"/>
            <a:r>
              <a:rPr lang="en-GB" sz="1800" dirty="0">
                <a:solidFill>
                  <a:schemeClr val="accent1"/>
                </a:solidFill>
              </a:rPr>
              <a:t>“Chance to </a:t>
            </a:r>
            <a:r>
              <a:rPr lang="en-GB" sz="1800" u="sng" dirty="0">
                <a:solidFill>
                  <a:schemeClr val="accent1"/>
                </a:solidFill>
              </a:rPr>
              <a:t>ask questions informally”</a:t>
            </a:r>
          </a:p>
          <a:p>
            <a:pPr algn="ctr"/>
            <a:endParaRPr lang="en-GB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6FBD21B-6698-22D5-C218-957AAEED4C27}"/>
              </a:ext>
            </a:extLst>
          </p:cNvPr>
          <p:cNvSpPr/>
          <p:nvPr/>
        </p:nvSpPr>
        <p:spPr>
          <a:xfrm rot="20548565">
            <a:off x="7756420" y="3151109"/>
            <a:ext cx="4165268" cy="100770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accent1"/>
              </a:solidFill>
            </a:endParaRPr>
          </a:p>
          <a:p>
            <a:pPr algn="ctr"/>
            <a:r>
              <a:rPr lang="en-GB" sz="1800" dirty="0">
                <a:solidFill>
                  <a:schemeClr val="accent1"/>
                </a:solidFill>
              </a:rPr>
              <a:t>“I </a:t>
            </a:r>
            <a:r>
              <a:rPr lang="en-GB" sz="1800" u="sng" dirty="0">
                <a:solidFill>
                  <a:schemeClr val="accent1"/>
                </a:solidFill>
              </a:rPr>
              <a:t>learnt from the questions </a:t>
            </a:r>
            <a:r>
              <a:rPr lang="en-GB" sz="1800" dirty="0">
                <a:solidFill>
                  <a:schemeClr val="accent1"/>
                </a:solidFill>
              </a:rPr>
              <a:t>others asked”</a:t>
            </a:r>
          </a:p>
          <a:p>
            <a:pPr algn="ctr"/>
            <a:endParaRPr lang="en-GB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AE05F65-12C5-3A0F-EA11-F10A2A7CF370}"/>
              </a:ext>
            </a:extLst>
          </p:cNvPr>
          <p:cNvSpPr/>
          <p:nvPr/>
        </p:nvSpPr>
        <p:spPr>
          <a:xfrm rot="1176285">
            <a:off x="5233084" y="4221742"/>
            <a:ext cx="6204857" cy="876098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accent1"/>
              </a:solidFill>
            </a:endParaRPr>
          </a:p>
          <a:p>
            <a:pPr algn="ctr"/>
            <a:r>
              <a:rPr lang="en-GB" sz="1800" dirty="0">
                <a:solidFill>
                  <a:schemeClr val="accent1"/>
                </a:solidFill>
              </a:rPr>
              <a:t>“I saw </a:t>
            </a:r>
            <a:r>
              <a:rPr lang="en-GB" sz="1800" u="sng" dirty="0">
                <a:solidFill>
                  <a:schemeClr val="accent1"/>
                </a:solidFill>
              </a:rPr>
              <a:t>I was not alone </a:t>
            </a:r>
            <a:r>
              <a:rPr lang="en-GB" sz="1800" dirty="0">
                <a:solidFill>
                  <a:schemeClr val="accent1"/>
                </a:solidFill>
              </a:rPr>
              <a:t>struggling with aspects of the material”</a:t>
            </a:r>
          </a:p>
          <a:p>
            <a:pPr algn="ctr"/>
            <a:endParaRPr lang="en-GB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A19C0EA-96BF-0B33-1E78-443648323F4C}"/>
              </a:ext>
            </a:extLst>
          </p:cNvPr>
          <p:cNvSpPr/>
          <p:nvPr/>
        </p:nvSpPr>
        <p:spPr>
          <a:xfrm rot="20397546">
            <a:off x="-55119" y="3516719"/>
            <a:ext cx="6344816" cy="121272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accent1"/>
              </a:solidFill>
            </a:endParaRPr>
          </a:p>
          <a:p>
            <a:pPr algn="ctr"/>
            <a:endParaRPr lang="en-GB" sz="1800" dirty="0">
              <a:solidFill>
                <a:schemeClr val="accent1"/>
              </a:solidFill>
            </a:endParaRPr>
          </a:p>
          <a:p>
            <a:pPr algn="ctr"/>
            <a:endParaRPr lang="en-GB" sz="1800" dirty="0">
              <a:solidFill>
                <a:schemeClr val="accent1"/>
              </a:solidFill>
            </a:endParaRPr>
          </a:p>
          <a:p>
            <a:pPr algn="ctr"/>
            <a:r>
              <a:rPr lang="en-GB" sz="1800" dirty="0">
                <a:solidFill>
                  <a:schemeClr val="accent1"/>
                </a:solidFill>
              </a:rPr>
              <a:t>“Opportunity </a:t>
            </a:r>
            <a:r>
              <a:rPr lang="en-GB" sz="1800" u="sng" dirty="0">
                <a:solidFill>
                  <a:schemeClr val="accent1"/>
                </a:solidFill>
              </a:rPr>
              <a:t>to explain small details </a:t>
            </a:r>
            <a:r>
              <a:rPr lang="en-GB" sz="1800" dirty="0">
                <a:solidFill>
                  <a:schemeClr val="accent1"/>
                </a:solidFill>
              </a:rPr>
              <a:t>for which there was no time in official tutorials”</a:t>
            </a:r>
          </a:p>
          <a:p>
            <a:pPr algn="ctr"/>
            <a:endParaRPr lang="en-GB" sz="1800" dirty="0">
              <a:solidFill>
                <a:schemeClr val="accent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DAFB9552-94AD-33C0-9BAF-FBE130A8A5AA}"/>
              </a:ext>
            </a:extLst>
          </p:cNvPr>
          <p:cNvSpPr/>
          <p:nvPr/>
        </p:nvSpPr>
        <p:spPr>
          <a:xfrm rot="496493">
            <a:off x="5755209" y="1703116"/>
            <a:ext cx="6239662" cy="1266099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“ the meetings reminded me </a:t>
            </a:r>
            <a:r>
              <a:rPr lang="en-GB" u="sng" dirty="0">
                <a:solidFill>
                  <a:schemeClr val="accent1"/>
                </a:solidFill>
              </a:rPr>
              <a:t>why I wanted to study Physics</a:t>
            </a:r>
            <a:r>
              <a:rPr lang="en-GB" dirty="0">
                <a:solidFill>
                  <a:schemeClr val="accent1"/>
                </a:solidFill>
              </a:rPr>
              <a:t> in the first place”</a:t>
            </a:r>
            <a:endParaRPr lang="en-GB" sz="1800" dirty="0">
              <a:solidFill>
                <a:schemeClr val="accent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CDC47423-1322-7FB0-D7AC-E285C4EF2D1C}"/>
              </a:ext>
            </a:extLst>
          </p:cNvPr>
          <p:cNvSpPr/>
          <p:nvPr/>
        </p:nvSpPr>
        <p:spPr>
          <a:xfrm rot="20502426">
            <a:off x="177559" y="1434632"/>
            <a:ext cx="6826956" cy="1280066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“ I find these meetings </a:t>
            </a:r>
            <a:r>
              <a:rPr lang="en-GB" u="sng" dirty="0">
                <a:solidFill>
                  <a:schemeClr val="accent1"/>
                </a:solidFill>
              </a:rPr>
              <a:t>cohesive for us as a group of students </a:t>
            </a:r>
            <a:r>
              <a:rPr lang="en-GB" dirty="0">
                <a:solidFill>
                  <a:schemeClr val="accent1"/>
                </a:solidFill>
              </a:rPr>
              <a:t>and I find the routine comforting”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AF6A91CB-33B4-B41F-FA2E-D74DCAD76E1A}"/>
              </a:ext>
            </a:extLst>
          </p:cNvPr>
          <p:cNvSpPr/>
          <p:nvPr/>
        </p:nvSpPr>
        <p:spPr>
          <a:xfrm>
            <a:off x="2369976" y="5040469"/>
            <a:ext cx="7595118" cy="1412868"/>
          </a:xfrm>
          <a:prstGeom prst="wedgeEllipseCallout">
            <a:avLst/>
          </a:prstGeom>
          <a:solidFill>
            <a:srgbClr val="FEE3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kern="0" dirty="0">
                <a:solidFill>
                  <a:schemeClr val="accent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GB" sz="1800" i="1" kern="0" dirty="0">
                <a:solidFill>
                  <a:schemeClr val="accent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helps the </a:t>
            </a:r>
            <a:r>
              <a:rPr lang="en-GB" sz="1800" i="1" u="sng" kern="0" dirty="0">
                <a:solidFill>
                  <a:schemeClr val="accent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tutors and students get to know each other</a:t>
            </a:r>
            <a:r>
              <a:rPr lang="en-GB" sz="1800" i="1" kern="0" dirty="0">
                <a:solidFill>
                  <a:schemeClr val="accent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it's an opportunity for more personalized learning which helps with difficult topics”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9286D-C5C7-8D76-74E3-13C9438E004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Why did students not attend: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8563DC-AF29-F756-927E-F8DAFD560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75" y="1098611"/>
            <a:ext cx="11001505" cy="4660777"/>
          </a:xfrm>
        </p:spPr>
        <p:txBody>
          <a:bodyPr/>
          <a:lstStyle/>
          <a:p>
            <a:pPr marL="0" indent="0">
              <a:buNone/>
            </a:pPr>
            <a:endParaRPr lang="en-GB" sz="2200" dirty="0">
              <a:solidFill>
                <a:schemeClr val="accent1"/>
              </a:solidFill>
            </a:endParaRPr>
          </a:p>
          <a:p>
            <a:endParaRPr lang="en-GB" sz="2200" dirty="0">
              <a:solidFill>
                <a:schemeClr val="accent1"/>
              </a:solidFill>
            </a:endParaRPr>
          </a:p>
          <a:p>
            <a:r>
              <a:rPr lang="en-GB" sz="2200" dirty="0">
                <a:solidFill>
                  <a:schemeClr val="accent1"/>
                </a:solidFill>
              </a:rPr>
              <a:t>me</a:t>
            </a:r>
          </a:p>
          <a:p>
            <a:endParaRPr lang="en-GB" dirty="0"/>
          </a:p>
        </p:txBody>
      </p: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3681638-80AB-EB59-4A07-1FE072979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95CD0532-3697-154B-1812-909FFC8C6D68}"/>
              </a:ext>
            </a:extLst>
          </p:cNvPr>
          <p:cNvSpPr/>
          <p:nvPr/>
        </p:nvSpPr>
        <p:spPr>
          <a:xfrm rot="20475293">
            <a:off x="-470064" y="1198675"/>
            <a:ext cx="5483032" cy="1524681"/>
          </a:xfrm>
          <a:prstGeom prst="wedgeEllipseCallout">
            <a:avLst/>
          </a:prstGeom>
          <a:solidFill>
            <a:srgbClr val="FEE3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1"/>
                </a:solidFill>
              </a:rPr>
              <a:t>I did </a:t>
            </a:r>
            <a:r>
              <a:rPr lang="en-GB" sz="1800" u="sng" dirty="0">
                <a:solidFill>
                  <a:schemeClr val="accent1"/>
                </a:solidFill>
              </a:rPr>
              <a:t>not have the extra time </a:t>
            </a:r>
            <a:r>
              <a:rPr lang="en-GB" sz="1800" dirty="0">
                <a:solidFill>
                  <a:schemeClr val="accent1"/>
                </a:solidFill>
              </a:rPr>
              <a:t>required, I could get more learning done on my own in those 45min.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40A23B0-8340-8293-8FEA-A35640D07183}"/>
              </a:ext>
            </a:extLst>
          </p:cNvPr>
          <p:cNvSpPr/>
          <p:nvPr/>
        </p:nvSpPr>
        <p:spPr>
          <a:xfrm rot="1416424">
            <a:off x="6392714" y="972122"/>
            <a:ext cx="6559107" cy="1249685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1"/>
                </a:solidFill>
              </a:rPr>
              <a:t>I thought that those attending were much further ahead with the material than I was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0D2E22E-6147-B6F8-D7A7-D504E01332E7}"/>
              </a:ext>
            </a:extLst>
          </p:cNvPr>
          <p:cNvSpPr/>
          <p:nvPr/>
        </p:nvSpPr>
        <p:spPr>
          <a:xfrm>
            <a:off x="478494" y="4846947"/>
            <a:ext cx="5175534" cy="847953"/>
          </a:xfrm>
          <a:prstGeom prst="wedgeEllipseCallout">
            <a:avLst/>
          </a:prstGeom>
          <a:solidFill>
            <a:srgbClr val="FEE3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1"/>
                </a:solidFill>
              </a:rPr>
              <a:t>If I had questions, I could email my tutor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22DB05A-E04E-2CF7-9F9A-C4D9536652D8}"/>
              </a:ext>
            </a:extLst>
          </p:cNvPr>
          <p:cNvSpPr/>
          <p:nvPr/>
        </p:nvSpPr>
        <p:spPr>
          <a:xfrm rot="995310">
            <a:off x="3854420" y="2222008"/>
            <a:ext cx="7661033" cy="1333936"/>
          </a:xfrm>
          <a:prstGeom prst="wedgeEllipseCallout">
            <a:avLst/>
          </a:prstGeom>
          <a:solidFill>
            <a:srgbClr val="FEE3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chemeClr val="accent1"/>
                </a:solidFill>
              </a:rPr>
              <a:t>I </a:t>
            </a:r>
            <a:r>
              <a:rPr lang="en-GB" sz="1800" u="sng" dirty="0">
                <a:solidFill>
                  <a:schemeClr val="accent1"/>
                </a:solidFill>
              </a:rPr>
              <a:t>don’t attend online tutorials</a:t>
            </a:r>
            <a:endParaRPr lang="en-GB" sz="1800" dirty="0">
              <a:solidFill>
                <a:schemeClr val="accent1"/>
              </a:solidFill>
            </a:endParaRPr>
          </a:p>
          <a:p>
            <a:r>
              <a:rPr lang="en-GB" sz="1800" dirty="0">
                <a:solidFill>
                  <a:schemeClr val="accent1"/>
                </a:solidFill>
              </a:rPr>
              <a:t>The module material is so much better than anything my tutor could tell</a:t>
            </a:r>
            <a:endParaRPr lang="en-GB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51D11D8-467E-C376-BD1F-E7946E4A4434}"/>
              </a:ext>
            </a:extLst>
          </p:cNvPr>
          <p:cNvSpPr/>
          <p:nvPr/>
        </p:nvSpPr>
        <p:spPr>
          <a:xfrm rot="1383175">
            <a:off x="-339965" y="3238572"/>
            <a:ext cx="5317334" cy="1120271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1"/>
                </a:solidFill>
              </a:rPr>
              <a:t>I </a:t>
            </a:r>
            <a:r>
              <a:rPr lang="en-GB" sz="1800" u="sng" dirty="0">
                <a:solidFill>
                  <a:schemeClr val="accent1"/>
                </a:solidFill>
              </a:rPr>
              <a:t>did not have time </a:t>
            </a:r>
            <a:r>
              <a:rPr lang="en-GB" sz="1800" dirty="0">
                <a:solidFill>
                  <a:schemeClr val="accent1"/>
                </a:solidFill>
              </a:rPr>
              <a:t>at the event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9DA348B1-D44C-7D28-7C2C-E21D079353CE}"/>
              </a:ext>
            </a:extLst>
          </p:cNvPr>
          <p:cNvSpPr/>
          <p:nvPr/>
        </p:nvSpPr>
        <p:spPr>
          <a:xfrm>
            <a:off x="5112536" y="4423136"/>
            <a:ext cx="6941976" cy="1130707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….the tutorials are useful only if you’re on schedule with studies - if not they’re pointless……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69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85ABBD-E5EC-93BD-E35B-1BCBB53A47F5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13177" y="4551512"/>
                <a:ext cx="9591229" cy="49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chemeClr val="accent1"/>
                    </a:solidFill>
                  </a:rPr>
                  <a:t>test:  p=0.15  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85ABBD-E5EC-93BD-E35B-1BCBB53A47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13177" y="4551512"/>
                <a:ext cx="9591229" cy="496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D4CA4-5676-2530-C049-CBEE36786B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June exam sitters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78BAA5-8E59-2243-7EE7-5C9BE830A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70546" y="5159720"/>
            <a:ext cx="9742589" cy="1293615"/>
          </a:xfrm>
        </p:spPr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within 85% confidence level my test group is different (getting to the exam) than the comparison group – there is a clear correlation</a:t>
            </a:r>
          </a:p>
          <a:p>
            <a:endParaRPr lang="en-GB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9628830F-D6C9-1E45-CC6A-6712C0BD45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90973"/>
              </p:ext>
            </p:extLst>
          </p:nvPr>
        </p:nvGraphicFramePr>
        <p:xfrm>
          <a:off x="613177" y="1056823"/>
          <a:ext cx="1057066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806">
                  <a:extLst>
                    <a:ext uri="{9D8B030D-6E8A-4147-A177-3AD203B41FA5}">
                      <a16:colId xmlns:a16="http://schemas.microsoft.com/office/drawing/2014/main" val="3329368504"/>
                    </a:ext>
                  </a:extLst>
                </a:gridCol>
                <a:gridCol w="2726286">
                  <a:extLst>
                    <a:ext uri="{9D8B030D-6E8A-4147-A177-3AD203B41FA5}">
                      <a16:colId xmlns:a16="http://schemas.microsoft.com/office/drawing/2014/main" val="1604110122"/>
                    </a:ext>
                  </a:extLst>
                </a:gridCol>
                <a:gridCol w="2726286">
                  <a:extLst>
                    <a:ext uri="{9D8B030D-6E8A-4147-A177-3AD203B41FA5}">
                      <a16:colId xmlns:a16="http://schemas.microsoft.com/office/drawing/2014/main" val="2045420213"/>
                    </a:ext>
                  </a:extLst>
                </a:gridCol>
                <a:gridCol w="2726286">
                  <a:extLst>
                    <a:ext uri="{9D8B030D-6E8A-4147-A177-3AD203B41FA5}">
                      <a16:colId xmlns:a16="http://schemas.microsoft.com/office/drawing/2014/main" val="2530547932"/>
                    </a:ext>
                  </a:extLst>
                </a:gridCol>
              </a:tblGrid>
              <a:tr h="71335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My test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Comparison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Total in S217-22J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42628"/>
                  </a:ext>
                </a:extLst>
              </a:tr>
              <a:tr h="55483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317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257557"/>
                  </a:ext>
                </a:extLst>
              </a:tr>
              <a:tr h="55483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373346"/>
                  </a:ext>
                </a:extLst>
              </a:tr>
              <a:tr h="5548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60875"/>
                  </a:ext>
                </a:extLst>
              </a:tr>
              <a:tr h="55483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Exam sitters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35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9E3791-9AA4-8367-CB02-E9FB0AD275F7}"/>
                  </a:ext>
                </a:extLst>
              </p:cNvPr>
              <p:cNvSpPr txBox="1"/>
              <p:nvPr/>
            </p:nvSpPr>
            <p:spPr>
              <a:xfrm>
                <a:off x="278865" y="5048312"/>
                <a:ext cx="20392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test:  p=0.146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9E3791-9AA4-8367-CB02-E9FB0AD27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65" y="5048312"/>
                <a:ext cx="2039213" cy="369332"/>
              </a:xfrm>
              <a:prstGeom prst="rect">
                <a:avLst/>
              </a:prstGeom>
              <a:blipFill>
                <a:blip r:embed="rId3"/>
                <a:stretch>
                  <a:fillRect t="-8197" r="-14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3D55475-9CB2-D97E-1471-DEFA4D012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10" y="612567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03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8CBC8-CD29-2C2F-C0E0-FA310118E6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Comparison of TMA submission rate (22J)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A76F7C7-9FCC-8FC6-E76D-72D7B4748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701585"/>
              </p:ext>
            </p:extLst>
          </p:nvPr>
        </p:nvGraphicFramePr>
        <p:xfrm>
          <a:off x="413915" y="1001328"/>
          <a:ext cx="8498614" cy="501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42C98A-409B-7911-F9E6-48E5FFA05258}"/>
              </a:ext>
            </a:extLst>
          </p:cNvPr>
          <p:cNvSpPr txBox="1"/>
          <p:nvPr/>
        </p:nvSpPr>
        <p:spPr>
          <a:xfrm>
            <a:off x="8912529" y="1145219"/>
            <a:ext cx="31877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My test group splits early on from the comparison group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Curves run on parallel in later weeks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B050"/>
                </a:solidFill>
              </a:rPr>
              <a:t>~10% difference </a:t>
            </a:r>
            <a:r>
              <a:rPr lang="en-GB" dirty="0"/>
              <a:t>(</a:t>
            </a:r>
            <a:r>
              <a:rPr lang="en-GB" sz="1400" dirty="0"/>
              <a:t>= 6 students in my group</a:t>
            </a:r>
            <a:r>
              <a:rPr lang="en-GB" dirty="0"/>
              <a:t>) between the two groups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My group does not exhibit the pre-Christmas exodus to the same extent as the comparison group </a:t>
            </a:r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7D5AC6BF-C679-6549-A758-8361D2850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12" y="6125675"/>
            <a:ext cx="4559817" cy="65532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D97C52D-37A7-840D-4373-9897C56CDF64}"/>
              </a:ext>
            </a:extLst>
          </p:cNvPr>
          <p:cNvSpPr/>
          <p:nvPr/>
        </p:nvSpPr>
        <p:spPr>
          <a:xfrm rot="10800000">
            <a:off x="3498980" y="3265714"/>
            <a:ext cx="45719" cy="5411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399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53BC91-CBD4-3023-B184-16A58DA817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676668"/>
            <a:ext cx="9591229" cy="3809732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GB" dirty="0"/>
              <a:t>All students receive a weekly email from me inviting them to the Mo meeting </a:t>
            </a:r>
            <a:r>
              <a:rPr lang="en-GB" b="0" dirty="0"/>
              <a:t>(the postcard-project – </a:t>
            </a:r>
            <a:r>
              <a:rPr lang="en-GB" b="0" dirty="0" err="1"/>
              <a:t>Huxor-Pillcox</a:t>
            </a:r>
            <a:r>
              <a:rPr lang="en-GB" b="0" dirty="0"/>
              <a:t>, ‘23, demonstrated that weekly purposeful emails to students helped with retention)</a:t>
            </a:r>
          </a:p>
          <a:p>
            <a:pPr marL="342900" indent="-342900">
              <a:buAutoNum type="arabicParenR"/>
            </a:pPr>
            <a:endParaRPr lang="en-GB" b="0" dirty="0"/>
          </a:p>
          <a:p>
            <a:pPr marL="342900" indent="-342900">
              <a:buAutoNum type="arabicParenR"/>
            </a:pPr>
            <a:r>
              <a:rPr lang="en-GB" dirty="0">
                <a:solidFill>
                  <a:schemeClr val="tx2"/>
                </a:solidFill>
              </a:rPr>
              <a:t>The meetings themselves fostered a sense of belonging </a:t>
            </a:r>
            <a:r>
              <a:rPr lang="en-GB" b="0" dirty="0"/>
              <a:t>among students (supported by student feedback)</a:t>
            </a:r>
          </a:p>
          <a:p>
            <a:pPr marL="342900" indent="-342900">
              <a:buAutoNum type="arabicParenR"/>
            </a:pPr>
            <a:endParaRPr lang="en-GB" b="0" dirty="0"/>
          </a:p>
          <a:p>
            <a:pPr marL="342900" indent="-342900">
              <a:buAutoNum type="arabicParenR"/>
            </a:pPr>
            <a:r>
              <a:rPr lang="en-GB" b="0" dirty="0"/>
              <a:t>Meetings helped students to accommodate the discrepancy between the student’s expectation and the reality of the module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1B985-2B9E-466C-5C86-A8729C7D59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Possible causes for increased retention</a:t>
            </a:r>
          </a:p>
        </p:txBody>
      </p:sp>
    </p:spTree>
    <p:extLst>
      <p:ext uri="{BB962C8B-B14F-4D97-AF65-F5344CB8AC3E}">
        <p14:creationId xmlns:p14="http://schemas.microsoft.com/office/powerpoint/2010/main" val="422198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A0E77-2B57-4FEC-0AF7-242A4B2D8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310" y="346224"/>
            <a:ext cx="10740439" cy="807873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Introduction</a:t>
            </a:r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50BB79-51B7-2BAD-B6F6-0D09DD0C73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186" y="1154096"/>
            <a:ext cx="11658120" cy="476730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60 credit Science modules are fast paced, </a:t>
            </a:r>
          </a:p>
          <a:p>
            <a:r>
              <a:rPr lang="en-GB" sz="2400" dirty="0"/>
              <a:t>      official retention </a:t>
            </a:r>
            <a:r>
              <a:rPr lang="en-GB" sz="1800" dirty="0"/>
              <a:t>(-21J data/-22J data) </a:t>
            </a:r>
            <a:r>
              <a:rPr lang="en-GB" sz="2400" dirty="0"/>
              <a:t>65%-76% </a:t>
            </a:r>
            <a:r>
              <a:rPr lang="en-GB" sz="1600" dirty="0"/>
              <a:t>(pass rate is lower)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Students at the beginning of the module are </a:t>
            </a:r>
            <a:r>
              <a:rPr lang="en-GB" sz="2400" u="sng" dirty="0"/>
              <a:t>excited about learning </a:t>
            </a:r>
            <a:r>
              <a:rPr lang="en-GB" sz="1800" dirty="0"/>
              <a:t>(“Preparing for your studies at level2” event, Sept. ’22 &amp; Sept. ’23)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u="sng" dirty="0"/>
              <a:t>Conflict</a:t>
            </a:r>
            <a:r>
              <a:rPr lang="en-GB" sz="2400" dirty="0"/>
              <a:t> between the students’ expectation and the reality of the module </a:t>
            </a:r>
            <a:r>
              <a:rPr lang="en-GB" sz="1800" dirty="0"/>
              <a:t>(</a:t>
            </a:r>
            <a:r>
              <a:rPr lang="en-GB" sz="1800" dirty="0" err="1"/>
              <a:t>Holmegaard</a:t>
            </a:r>
            <a:r>
              <a:rPr lang="en-GB" sz="1800" dirty="0"/>
              <a:t> </a:t>
            </a:r>
            <a:r>
              <a:rPr lang="en-GB" sz="1800" i="1" dirty="0"/>
              <a:t>et al.</a:t>
            </a:r>
            <a:r>
              <a:rPr lang="en-GB" sz="1800" dirty="0"/>
              <a:t> 2014) - 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only 2 out of 10 students in my survey said they found the transition to level2 module “easy” or “fairly easy”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u="sng" dirty="0"/>
              <a:t>Sense of belonging a significant factor </a:t>
            </a:r>
            <a:r>
              <a:rPr lang="en-GB" sz="2400" dirty="0"/>
              <a:t>in student success </a:t>
            </a:r>
            <a:r>
              <a:rPr lang="en-GB" sz="1800" dirty="0"/>
              <a:t>(</a:t>
            </a:r>
            <a:r>
              <a:rPr lang="en-GB" sz="1800" dirty="0" err="1"/>
              <a:t>Kuh</a:t>
            </a:r>
            <a:r>
              <a:rPr lang="en-GB" sz="1800" dirty="0"/>
              <a:t> </a:t>
            </a:r>
            <a:r>
              <a:rPr lang="en-GB" sz="1800" i="1" dirty="0"/>
              <a:t>et al.</a:t>
            </a:r>
            <a:r>
              <a:rPr lang="en-GB" sz="1800" dirty="0"/>
              <a:t> 2010)</a:t>
            </a:r>
          </a:p>
          <a:p>
            <a:pPr marL="1143000" lvl="1" indent="-457200"/>
            <a:r>
              <a:rPr lang="en-GB" sz="1800" dirty="0"/>
              <a:t>only (47±10)% of  OU Physics students feel “</a:t>
            </a:r>
            <a:r>
              <a:rPr lang="en-GB" sz="1800" i="1" dirty="0"/>
              <a:t>part of a community of staff and students</a:t>
            </a:r>
            <a:r>
              <a:rPr lang="en-GB" sz="1800" dirty="0"/>
              <a:t>” (NSS survey 2022)</a:t>
            </a:r>
            <a:br>
              <a:rPr lang="en-GB" sz="1800" dirty="0">
                <a:solidFill>
                  <a:schemeClr val="accent1"/>
                </a:solidFill>
              </a:rPr>
            </a:br>
            <a:endParaRPr lang="en-GB" sz="1800" dirty="0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E59DD56-53FF-1D2F-CE7A-DC25BB6F4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35" y="6100571"/>
            <a:ext cx="4587249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91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0E1C97E3-C072-5CBF-9A2D-3F92A6462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5" y="1325320"/>
            <a:ext cx="11194562" cy="55608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E1237-C63B-81AD-25B3-298C6FE2B2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15" y="755077"/>
            <a:ext cx="11364169" cy="760325"/>
          </a:xfrm>
        </p:spPr>
        <p:txBody>
          <a:bodyPr/>
          <a:lstStyle/>
          <a:p>
            <a:r>
              <a:rPr lang="en-GB" sz="2400" dirty="0"/>
              <a:t>with a 95% confidence level, my test group achieved the same grade distribution as the rest of the students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72B56-0460-D646-3EED-CBDE32DC5A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257916"/>
            <a:ext cx="2956606" cy="497161"/>
          </a:xfrm>
        </p:spPr>
        <p:txBody>
          <a:bodyPr/>
          <a:lstStyle/>
          <a:p>
            <a:r>
              <a:rPr lang="en-GB" dirty="0"/>
              <a:t>Exam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8F61B-4210-93EB-553E-CF491466568C}"/>
              </a:ext>
            </a:extLst>
          </p:cNvPr>
          <p:cNvSpPr txBox="1"/>
          <p:nvPr/>
        </p:nvSpPr>
        <p:spPr>
          <a:xfrm>
            <a:off x="6317071" y="1234603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(Permutation test)</a:t>
            </a:r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CC99623-F78D-9C46-CD97-107F05960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63" y="6202679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8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1BBE8-FDAC-4E75-1712-039A10EF51A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Did only the “good” students come?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14F61D1-7364-31D4-0F65-582A10B198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250487"/>
              </p:ext>
            </p:extLst>
          </p:nvPr>
        </p:nvGraphicFramePr>
        <p:xfrm>
          <a:off x="681135" y="1035699"/>
          <a:ext cx="8098971" cy="5141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AE3839-FE84-14DA-529C-88B14A79AF37}"/>
                  </a:ext>
                </a:extLst>
              </p:cNvPr>
              <p:cNvSpPr txBox="1"/>
              <p:nvPr/>
            </p:nvSpPr>
            <p:spPr>
              <a:xfrm>
                <a:off x="8966719" y="574034"/>
                <a:ext cx="3051110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dirty="0"/>
                  <a:t>20 students never attended any meetings; they are distributed over all grades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dirty="0"/>
                  <a:t>Students that attended only a few 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dirty="0"/>
                  <a:t>5) meetings are distributed over all grades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GB" dirty="0"/>
              </a:p>
              <a:p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dirty="0"/>
                  <a:t>None of the students who attended more than 6 meetings failed the module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AE3839-FE84-14DA-529C-88B14A79A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719" y="574034"/>
                <a:ext cx="3051110" cy="5078313"/>
              </a:xfrm>
              <a:prstGeom prst="rect">
                <a:avLst/>
              </a:prstGeom>
              <a:blipFill>
                <a:blip r:embed="rId3"/>
                <a:stretch>
                  <a:fillRect l="-1400" t="-600" r="-3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FC2CF13-05C3-9408-C3F6-A615D973A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12" y="6125675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2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22E16-FCFB-0ADE-FB8F-5466D8C797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Conclusions: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B90D3D-69B4-F83D-7040-BE8DE0A57B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114889"/>
            <a:ext cx="10530986" cy="4812144"/>
          </a:xfrm>
        </p:spPr>
        <p:txBody>
          <a:bodyPr/>
          <a:lstStyle/>
          <a:p>
            <a:r>
              <a:rPr lang="en-GB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Retention</a:t>
            </a:r>
            <a:r>
              <a:rPr lang="en-GB" sz="2000" dirty="0"/>
              <a:t> in my test group </a:t>
            </a:r>
            <a:r>
              <a:rPr lang="en-GB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 higher </a:t>
            </a:r>
            <a:r>
              <a:rPr lang="en-GB" sz="2000" dirty="0"/>
              <a:t>than in the control group, </a:t>
            </a:r>
          </a:p>
          <a:p>
            <a:r>
              <a:rPr lang="en-GB" sz="2000" dirty="0"/>
              <a:t>especially true before Christmas (less of an exodus)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Students state that they </a:t>
            </a:r>
            <a:r>
              <a:rPr lang="en-GB" sz="2000" u="sng" dirty="0">
                <a:solidFill>
                  <a:schemeClr val="tx1"/>
                </a:solidFill>
              </a:rPr>
              <a:t>enjoyed</a:t>
            </a:r>
            <a:r>
              <a:rPr lang="en-GB" sz="2000" dirty="0">
                <a:solidFill>
                  <a:schemeClr val="tx1"/>
                </a:solidFill>
              </a:rPr>
              <a:t> the meetings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feel free to </a:t>
            </a:r>
            <a:r>
              <a:rPr lang="en-GB" sz="2000" u="sng" dirty="0">
                <a:solidFill>
                  <a:schemeClr val="tx1"/>
                </a:solidFill>
              </a:rPr>
              <a:t>ask questions </a:t>
            </a:r>
            <a:r>
              <a:rPr lang="en-GB" sz="2000" dirty="0">
                <a:solidFill>
                  <a:schemeClr val="tx1"/>
                </a:solidFill>
              </a:rPr>
              <a:t>either in the sessions or via email in advance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Students </a:t>
            </a:r>
            <a:r>
              <a:rPr lang="en-GB" sz="2000" u="sng" dirty="0">
                <a:solidFill>
                  <a:schemeClr val="tx1"/>
                </a:solidFill>
              </a:rPr>
              <a:t>shared their worries and joys </a:t>
            </a:r>
            <a:r>
              <a:rPr lang="en-GB" sz="2000" dirty="0">
                <a:solidFill>
                  <a:schemeClr val="tx1"/>
                </a:solidFill>
              </a:rPr>
              <a:t>in the sessions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Students perceive an educational benefit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Some students talk about </a:t>
            </a:r>
            <a:r>
              <a:rPr lang="en-GB" sz="2000" dirty="0" err="1">
                <a:solidFill>
                  <a:schemeClr val="tx1"/>
                </a:solidFill>
              </a:rPr>
              <a:t>th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sz="2000" dirty="0"/>
          </a:p>
          <a:p>
            <a:r>
              <a:rPr lang="en-GB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Attendance was better</a:t>
            </a:r>
            <a:r>
              <a:rPr lang="en-GB" sz="2000" u="sng" dirty="0"/>
              <a:t> </a:t>
            </a:r>
            <a:r>
              <a:rPr lang="en-GB" sz="2000" dirty="0"/>
              <a:t>than in official tutorials </a:t>
            </a:r>
          </a:p>
          <a:p>
            <a:endParaRPr lang="en-GB" sz="2000" u="sng" dirty="0"/>
          </a:p>
          <a:p>
            <a:r>
              <a:rPr lang="en-GB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 results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are the same </a:t>
            </a:r>
            <a:r>
              <a:rPr lang="en-GB" sz="2000" dirty="0"/>
              <a:t>as in the control group– 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exam benefit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CFC4840-EC98-6194-4E8F-B0297D0E9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12" y="6125675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02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CDFBC8-0711-7D15-AEA6-94C78E9D5E2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5A829FC-28A3-4719-A356-FD48300B1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836417"/>
              </p:ext>
            </p:extLst>
          </p:nvPr>
        </p:nvGraphicFramePr>
        <p:xfrm>
          <a:off x="2127381" y="612515"/>
          <a:ext cx="8220268" cy="538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6981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405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FAB10-6072-5F45-377F-95183373C8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0755" y="901825"/>
            <a:ext cx="10342418" cy="57438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Holmegaard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H. T., L. M. Madsen, and L. 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Ulriksen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 (2014),” </a:t>
            </a:r>
            <a:r>
              <a:rPr lang="en-GB" sz="1800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 Journey of Negotiation and Belonging: Understanding Students’ Transitions to Science and Engineering in Higher Education.” Cultural Studies of Science Education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9 (3): 755–86.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Huxor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Philcox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(2023)- </a:t>
            </a:r>
            <a:r>
              <a:rPr lang="en-GB" sz="1800" u="sng" dirty="0">
                <a:solidFill>
                  <a:srgbClr val="0E56A7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Elouise </a:t>
            </a:r>
            <a:r>
              <a:rPr lang="en-GB" sz="1800" u="sng" dirty="0" err="1">
                <a:solidFill>
                  <a:srgbClr val="0E56A7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Huxor</a:t>
            </a:r>
            <a:r>
              <a:rPr lang="en-GB" sz="1800" u="sng" dirty="0">
                <a:solidFill>
                  <a:srgbClr val="0E56A7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and Theodora </a:t>
            </a:r>
            <a:r>
              <a:rPr lang="en-GB" sz="1800" u="sng" dirty="0" err="1">
                <a:solidFill>
                  <a:srgbClr val="0E56A7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Philcox</a:t>
            </a:r>
            <a:r>
              <a:rPr lang="en-GB" sz="1800" u="sng" dirty="0">
                <a:solidFill>
                  <a:srgbClr val="0E56A7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- The Postcard project – an intervention to improve student success on level 1 design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12</a:t>
            </a:r>
            <a:r>
              <a:rPr lang="en-GB" sz="1800" baseline="30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eSTEeM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conference 2023 </a:t>
            </a:r>
            <a:endParaRPr lang="en-GB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Kuh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G. D., Kinzie, J., Schuh, J. H., &amp; Whitt, E. J. (2010). ”</a:t>
            </a:r>
            <a:r>
              <a:rPr lang="en-GB" sz="1800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Student success in college: Creating conditions that matter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.” John Wiley &amp; Sons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Thomas, L., Hill, M., 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O’Mahony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J. and Yorke, M. (2017) ”</a:t>
            </a:r>
            <a:r>
              <a:rPr lang="en-GB" sz="1800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Supporting Student Success: strategies for institutional change: What Works? Student Retention and Success programme Final Report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.” London: Paul Hamlyn Foundation. </a:t>
            </a:r>
            <a:r>
              <a:rPr lang="fr-FR" sz="18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Available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at: </a:t>
            </a:r>
            <a:r>
              <a:rPr lang="fr-FR" sz="18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4" tooltip="https://www.advance-he.ac.uk/knowledge-hub/supporting-student-success-strategies-institutional-change link opens in a new window"/>
              </a:rPr>
              <a:t>https://www.advance-he.ac.uk/knowledge-hub/supporting-student-success-strategies-institutional-change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7144F0-9E9D-72E7-F865-3F1792AAF4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sz="3200" dirty="0">
                <a:latin typeface="+mn-lt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247379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72AD75-01D1-F0E8-9223-0EE4ECDDE6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214384"/>
              </p:ext>
            </p:extLst>
          </p:nvPr>
        </p:nvGraphicFramePr>
        <p:xfrm>
          <a:off x="737119" y="1026367"/>
          <a:ext cx="9855216" cy="542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9969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8CBC8-CD29-2C2F-C0E0-FA310118E6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Comparison of TMA submission rate (22J)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A76F7C7-9FCC-8FC6-E76D-72D7B4748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202178"/>
              </p:ext>
            </p:extLst>
          </p:nvPr>
        </p:nvGraphicFramePr>
        <p:xfrm>
          <a:off x="413915" y="1001328"/>
          <a:ext cx="8498614" cy="501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42C98A-409B-7911-F9E6-48E5FFA05258}"/>
              </a:ext>
            </a:extLst>
          </p:cNvPr>
          <p:cNvSpPr txBox="1"/>
          <p:nvPr/>
        </p:nvSpPr>
        <p:spPr>
          <a:xfrm>
            <a:off x="8912529" y="1145219"/>
            <a:ext cx="31877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My test group splits early on from the comparison group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Curves run on parallel in later weeks 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There is ~10% difference (</a:t>
            </a:r>
            <a:r>
              <a:rPr lang="en-GB" sz="1400" dirty="0"/>
              <a:t>= 6 students in my group</a:t>
            </a:r>
            <a:r>
              <a:rPr lang="en-GB" dirty="0"/>
              <a:t>) between the two groups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My group does not exhibit the pre-Christmas exodus to the same extent as the comparison group </a:t>
            </a:r>
          </a:p>
        </p:txBody>
      </p:sp>
    </p:spTree>
    <p:extLst>
      <p:ext uri="{BB962C8B-B14F-4D97-AF65-F5344CB8AC3E}">
        <p14:creationId xmlns:p14="http://schemas.microsoft.com/office/powerpoint/2010/main" val="13571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F94E68D-7044-6E89-94FB-3B7551FFE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062499"/>
              </p:ext>
            </p:extLst>
          </p:nvPr>
        </p:nvGraphicFramePr>
        <p:xfrm>
          <a:off x="1649692" y="1330136"/>
          <a:ext cx="7752754" cy="469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ED404E-753F-C43C-FF3F-6F73948C4B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4118" y="1200215"/>
            <a:ext cx="3413877" cy="2893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24378-280C-6308-C7AD-94FDC85B71D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1624" y="293944"/>
            <a:ext cx="10766703" cy="599867"/>
          </a:xfrm>
        </p:spPr>
        <p:txBody>
          <a:bodyPr/>
          <a:lstStyle/>
          <a:p>
            <a:r>
              <a:rPr lang="en-GB" sz="3200" b="1" dirty="0">
                <a:solidFill>
                  <a:schemeClr val="accent1"/>
                </a:solidFill>
              </a:rPr>
              <a:t>What do we know from the previous year?</a:t>
            </a:r>
            <a:br>
              <a:rPr lang="en-GB" sz="1600" b="1" dirty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B4633-6164-CF8E-F722-C31F3977D146}"/>
              </a:ext>
            </a:extLst>
          </p:cNvPr>
          <p:cNvSpPr txBox="1"/>
          <p:nvPr/>
        </p:nvSpPr>
        <p:spPr>
          <a:xfrm>
            <a:off x="7035508" y="1843167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S217-21J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127A26-74B8-F94C-252A-60C4DB47D68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Retention during the time of the module</a:t>
            </a:r>
          </a:p>
        </p:txBody>
      </p:sp>
      <p:pic>
        <p:nvPicPr>
          <p:cNvPr id="14" name="Picture 1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C7B6CB3-40A6-0E6C-58D1-4B44756DB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4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153215-FBD1-0738-E69E-1794BD69F2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468818"/>
            <a:ext cx="9591229" cy="497161"/>
          </a:xfrm>
        </p:spPr>
        <p:txBody>
          <a:bodyPr/>
          <a:lstStyle/>
          <a:p>
            <a:r>
              <a:rPr lang="en-GB" sz="2400" dirty="0"/>
              <a:t>External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BC123-8A06-F1C3-4353-8D8CCB090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0"/>
            <a:ext cx="9591229" cy="32957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has to be something the students consider relevant to their studies – our students are time-poor (Thomas </a:t>
            </a:r>
            <a:r>
              <a:rPr lang="en-GB" sz="2000" i="1" dirty="0"/>
              <a:t>et al. </a:t>
            </a:r>
            <a:r>
              <a:rPr lang="en-GB" sz="2000" dirty="0"/>
              <a:t>2017)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should not intervene with any of the other things on offer in the module, </a:t>
            </a:r>
            <a:r>
              <a:rPr lang="en-GB" sz="2000" i="1" dirty="0"/>
              <a:t>i.e.</a:t>
            </a:r>
            <a:r>
              <a:rPr lang="en-GB" sz="2000" dirty="0"/>
              <a:t> it is not a replacement for anything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want to harvest the excitement about starting the level2 studies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has to be in principle accessible to all “my” students – online event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803E3-C016-5681-5D9E-5AD92F8983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Goal: </a:t>
            </a:r>
            <a:r>
              <a:rPr lang="en-GB" b="0" u="sng" dirty="0"/>
              <a:t>reduce the drop-out </a:t>
            </a:r>
            <a:r>
              <a:rPr lang="en-GB" sz="2000" b="0" u="sng" dirty="0"/>
              <a:t>(before Christmas)</a:t>
            </a:r>
            <a:r>
              <a:rPr lang="en-GB" b="0" u="sng" dirty="0"/>
              <a:t>?</a:t>
            </a:r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DA46C1B-6FE0-6E57-7E4E-D465FE41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C2631-98D9-7497-3F1C-7E32CF0C47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2560" y="1466687"/>
            <a:ext cx="9591229" cy="289311"/>
          </a:xfrm>
        </p:spPr>
        <p:txBody>
          <a:bodyPr/>
          <a:lstStyle/>
          <a:p>
            <a:r>
              <a:rPr lang="en-GB" sz="2000" dirty="0"/>
              <a:t>How?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A7B6D-005F-665F-146D-E4F8A6916AB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3" y="287666"/>
            <a:ext cx="10766703" cy="497161"/>
          </a:xfrm>
        </p:spPr>
        <p:txBody>
          <a:bodyPr/>
          <a:lstStyle/>
          <a:p>
            <a:r>
              <a:rPr lang="en-GB" dirty="0"/>
              <a:t>Idea: Foster a sense of belonging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D39D07-62C5-9BE1-0772-CCD85053C5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865215"/>
            <a:ext cx="9591229" cy="760325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1800" dirty="0"/>
              <a:t>Offer nearly “weekly” meetings to all my students (60)</a:t>
            </a:r>
          </a:p>
          <a:p>
            <a:pPr>
              <a:buFontTx/>
              <a:buChar char="-"/>
            </a:pPr>
            <a:r>
              <a:rPr lang="en-GB" sz="1800" dirty="0"/>
              <a:t>Email my students at Monday lunchtime: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29D15B-4200-29A5-787A-7BEF828CD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21" y="2734757"/>
            <a:ext cx="6274509" cy="2210105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0A7BD8C-04CA-39C6-4D69-582F8C46D35C}"/>
              </a:ext>
            </a:extLst>
          </p:cNvPr>
          <p:cNvSpPr txBox="1">
            <a:spLocks/>
          </p:cNvSpPr>
          <p:nvPr/>
        </p:nvSpPr>
        <p:spPr>
          <a:xfrm>
            <a:off x="3624590" y="978112"/>
            <a:ext cx="9591229" cy="28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Students received </a:t>
            </a:r>
            <a:r>
              <a:rPr lang="en-GB" u="sng"/>
              <a:t>an email each Monday</a:t>
            </a:r>
            <a:r>
              <a:rPr lang="en-GB"/>
              <a:t>, unless it is a holiday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8D136-275B-5C7E-AF1F-A5B7A79CA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151" y="4177479"/>
            <a:ext cx="6092730" cy="2392855"/>
          </a:xfrm>
          <a:prstGeom prst="rect">
            <a:avLst/>
          </a:prstGeom>
        </p:spPr>
      </p:pic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81ABC30-8059-4112-1FA3-9295B84C4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9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02BB3-7789-D56C-C3F2-83F5FFA7AE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926" y="828351"/>
            <a:ext cx="8170248" cy="45209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start at 8.30pm, meetings last ~ 45 min, sometimes 1h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There is </a:t>
            </a:r>
            <a:r>
              <a:rPr lang="en-GB" sz="2000" u="sng" dirty="0"/>
              <a:t>no recording of meetings </a:t>
            </a:r>
            <a:r>
              <a:rPr lang="en-GB" sz="2000" dirty="0"/>
              <a:t>as I want students to talk freely with each other  - students know this from the beginning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Student decided to communicate via “chat” not talking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start with </a:t>
            </a:r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a poll: students indicated where they are in their studies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Worked well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Concerns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Discussion of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4B9C0-C44C-CE08-8C2A-CD5EE38BD1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230591"/>
            <a:ext cx="10766703" cy="497161"/>
          </a:xfrm>
        </p:spPr>
        <p:txBody>
          <a:bodyPr/>
          <a:lstStyle/>
          <a:p>
            <a:r>
              <a:rPr lang="en-GB" sz="3200" dirty="0"/>
              <a:t>The meetings</a:t>
            </a:r>
            <a:r>
              <a:rPr lang="en-GB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787768-B517-FCFE-C3EC-363A76524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9992"/>
            <a:ext cx="3198824" cy="3778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0E94E-D4B6-575D-1C6C-33143B6FC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863" y="4258151"/>
            <a:ext cx="3944137" cy="2342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BB5BAB-495F-0639-45C9-4C6CFCAF4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110" y="4284476"/>
            <a:ext cx="3847501" cy="2342933"/>
          </a:xfrm>
          <a:prstGeom prst="rect">
            <a:avLst/>
          </a:prstGeom>
        </p:spPr>
      </p:pic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E7F8872-0DFC-721B-10B2-7F943FF2C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5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16F3A0-ADA9-141A-3E7F-BBF3E134B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406" y="1211822"/>
            <a:ext cx="9479077" cy="498131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9BB64-E705-DBCA-22F0-4F5219EE2E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Things students mentioned that they enjoyed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C630F1-278C-45D9-6DA0-4956796CD9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35065" y="2249080"/>
            <a:ext cx="9591229" cy="2758855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Module  material or parts of the material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A tutorial by a colleague – (I will then pass that on)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B043D85-C0E2-8B91-AA99-B5EB028C9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5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DCE52-E8CC-3E1F-2642-32BFD951151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Discussion subjects: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767DBA-7E1F-7B9B-7395-5C2979C04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119673"/>
            <a:ext cx="10766703" cy="5057192"/>
          </a:xfrm>
        </p:spPr>
        <p:txBody>
          <a:bodyPr/>
          <a:lstStyle/>
          <a:p>
            <a:r>
              <a:rPr lang="en-GB" sz="2400" dirty="0"/>
              <a:t>Open Day in MK, that many students were not aware off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I really enjoyed reading/ working through… …..</a:t>
            </a:r>
          </a:p>
          <a:p>
            <a:endParaRPr lang="en-GB" sz="2400" dirty="0"/>
          </a:p>
          <a:p>
            <a:r>
              <a:rPr lang="en-GB" sz="2400" dirty="0"/>
              <a:t>I went to the tutorial from…., if you missed it, you really want to go to the recording</a:t>
            </a:r>
          </a:p>
          <a:p>
            <a:endParaRPr lang="en-GB" sz="2400" dirty="0"/>
          </a:p>
          <a:p>
            <a:r>
              <a:rPr lang="en-GB" sz="2400" dirty="0"/>
              <a:t>Being a bit nerdy – stating that equations can be beautiful</a:t>
            </a:r>
          </a:p>
          <a:p>
            <a:endParaRPr lang="en-GB" sz="2400" dirty="0"/>
          </a:p>
          <a:p>
            <a:r>
              <a:rPr lang="en-GB" sz="2400" dirty="0"/>
              <a:t>Mac problems and how to solve them</a:t>
            </a:r>
          </a:p>
          <a:p>
            <a:endParaRPr lang="en-GB" dirty="0"/>
          </a:p>
        </p:txBody>
      </p: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6777C58-A652-38A2-53C9-258BDA53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4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69758DF-D0EE-C25B-79ED-D133A1619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40" y="1300899"/>
            <a:ext cx="9754134" cy="494687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8FCC7-94CB-5660-DB10-E4F7A95EB7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71307" y="2241319"/>
            <a:ext cx="7982639" cy="3207373"/>
          </a:xfrm>
        </p:spPr>
        <p:txBody>
          <a:bodyPr/>
          <a:lstStyle/>
          <a:p>
            <a:r>
              <a:rPr lang="en-GB" sz="2400" b="1" u="sng" dirty="0"/>
              <a:t>Repeatedly</a:t>
            </a:r>
            <a:r>
              <a:rPr lang="en-GB" sz="2400" u="sng" dirty="0"/>
              <a:t>:</a:t>
            </a:r>
            <a:r>
              <a:rPr lang="en-GB" sz="2400" dirty="0"/>
              <a:t> the amount of material they feel they have to know for the exam, but also</a:t>
            </a:r>
          </a:p>
          <a:p>
            <a:endParaRPr lang="en-GB" sz="2400" dirty="0"/>
          </a:p>
          <a:p>
            <a:r>
              <a:rPr lang="en-GB" sz="2400" dirty="0"/>
              <a:t>“Will I be able to learn …”</a:t>
            </a:r>
          </a:p>
          <a:p>
            <a:endParaRPr lang="en-GB" sz="2400" dirty="0"/>
          </a:p>
          <a:p>
            <a:r>
              <a:rPr lang="en-GB" sz="2400" b="1" dirty="0"/>
              <a:t>Topic/unit specific questions </a:t>
            </a:r>
            <a:r>
              <a:rPr lang="en-GB" sz="2400" dirty="0"/>
              <a:t>they would like to discuss – which then leads us into the discussion/material part</a:t>
            </a:r>
          </a:p>
          <a:p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3DC3F-3E0A-1895-87CB-FCB01DD02E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Concerns raised</a:t>
            </a:r>
          </a:p>
        </p:txBody>
      </p: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7A23190-AECD-775F-45EA-6D49CDDEB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386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B08DCD0EEA0F07498423205D54133588002F7710345EDBE643A981E852AE4B359C00C6ABBD85DCF86041A5EB231FB3CFE633" ma:contentTypeVersion="19" ma:contentTypeDescription="For general documents (Word, Excel etc)." ma:contentTypeScope="" ma:versionID="e47848393ef9a31b36587c15ebeb2507">
  <xsd:schema xmlns:xsd="http://www.w3.org/2001/XMLSchema" xmlns:xs="http://www.w3.org/2001/XMLSchema" xmlns:p="http://schemas.microsoft.com/office/2006/metadata/properties" xmlns:ns2="e4476828-269d-41e7-8c7f-463a607b843c" xmlns:ns3="http://schemas.microsoft.com/sharepoint.v3" xmlns:ns4="f6649768-51e2-4ed9-9bdf-4c374a10f6bd" xmlns:ns5="7aeab5f3-05ab-446d-9f7a-c4c35c6a47f0" targetNamespace="http://schemas.microsoft.com/office/2006/metadata/properties" ma:root="true" ma:fieldsID="05e78069012536f34d4e468e8f655785" ns2:_="" ns3:_="" ns4:_="" ns5:_="">
    <xsd:import namespace="e4476828-269d-41e7-8c7f-463a607b843c"/>
    <xsd:import namespace="http://schemas.microsoft.com/sharepoint.v3"/>
    <xsd:import namespace="f6649768-51e2-4ed9-9bdf-4c374a10f6bd"/>
    <xsd:import namespace="7aeab5f3-05ab-446d-9f7a-c4c35c6a47f0"/>
    <xsd:element name="properties">
      <xsd:complexType>
        <xsd:sequence>
          <xsd:element name="documentManagement">
            <xsd:complexType>
              <xsd:all>
                <xsd:element ref="ns2:InfoSecLevel"/>
                <xsd:element ref="ns3:CategoryDescription" minOccurs="0"/>
                <xsd:element ref="ns2:SourceSystemCreated" minOccurs="0"/>
                <xsd:element ref="ns2:SourceSystemModified" minOccurs="0"/>
                <xsd:element ref="ns2:SourceSystemModifiedBy" minOccurs="0"/>
                <xsd:element ref="ns2:jfb83b211892487d8f99ba34d47cda51" minOccurs="0"/>
                <xsd:element ref="ns2:TaxCatchAll" minOccurs="0"/>
                <xsd:element ref="ns2:TaxCatchAllLabel" minOccurs="0"/>
                <xsd:element ref="ns2:TaxKeywordTaxHTField" minOccurs="0"/>
                <xsd:element ref="ns2:SourceSystem" minOccurs="0"/>
                <xsd:element ref="ns4:_dlc_DocId" minOccurs="0"/>
                <xsd:element ref="ns4:_dlc_DocIdUrl" minOccurs="0"/>
                <xsd:element ref="ns4:_dlc_DocIdPersistId" minOccurs="0"/>
                <xsd:element ref="ns4:c976f18f1f4745adb6b6ecf8d941b9f5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4:SharedWithUsers" minOccurs="0"/>
                <xsd:element ref="ns4:SharedWithDetails" minOccurs="0"/>
                <xsd:element ref="ns5:lcf76f155ced4ddcb4097134ff3c332f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ServiceDateTaken" minOccurs="0"/>
                <xsd:element ref="ns5:MediaLengthInSeconds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InfoSecLevel" ma:index="3" ma:displayName="Information Security Level" ma:default="Internal Use Only" ma:description="Note that Highly Restricted documents should not be held in cloud storage." ma:format="Dropdown" ma:internalName="InfoSecLevel" ma:readOnly="false">
      <xsd:simpleType>
        <xsd:restriction base="dms:Choice">
          <xsd:enumeration value="Highly Restricted - These should not be held in cloud storage"/>
          <xsd:enumeration value="Highly Confidential"/>
          <xsd:enumeration value="Proprietary"/>
          <xsd:enumeration value="Internal Use Only"/>
          <xsd:enumeration value="Public Documents"/>
        </xsd:restriction>
      </xsd:simpleType>
    </xsd:element>
    <xsd:element name="SourceSystemCreated" ma:index="6" nillable="true" ma:displayName="Source System Created" ma:format="DateTime" ma:internalName="SourceSystemCreated" ma:readOnly="false">
      <xsd:simpleType>
        <xsd:restriction base="dms:DateTime"/>
      </xsd:simpleType>
    </xsd:element>
    <xsd:element name="SourceSystemModified" ma:index="7" nillable="true" ma:displayName="Source System Modified" ma:format="DateTime" ma:internalName="SourceSystemModified" ma:readOnly="false">
      <xsd:simpleType>
        <xsd:restriction base="dms:DateTime"/>
      </xsd:simpleType>
    </xsd:element>
    <xsd:element name="SourceSystemModifiedBy" ma:index="8" nillable="true" ma:displayName="Source System Modified By" ma:list="UserInfo" ma:SharePointGroup="0" ma:internalName="SourceSystemModified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jfb83b211892487d8f99ba34d47cda51" ma:index="12" ma:taxonomy="true" ma:internalName="jfb83b211892487d8f99ba34d47cda51" ma:taxonomyFieldName="OULanguage" ma:displayName="Language (OU)" ma:readOnly="false" ma:default="1;#English|e0d36b11-db4e-4123-8f10-8157dedade86" ma:fieldId="{3fb83b21-1892-487d-8f99-ba34d47cda51}" ma:taxonomyMulti="true" ma:sspId="bfb35f09-1364-44fa-bda6-079b81d03a24" ma:termSetId="6988e76f-8d6c-4125-83fe-48a1bc5743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650fc396-6b87-4772-acf3-d5c3bea3f3f1}" ma:internalName="TaxCatchAll" ma:showField="CatchAllData" ma:web="f6649768-51e2-4ed9-9bdf-4c374a10f6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650fc396-6b87-4772-acf3-d5c3bea3f3f1}" ma:internalName="TaxCatchAllLabel" ma:readOnly="true" ma:showField="CatchAllDataLabel" ma:web="f6649768-51e2-4ed9-9bdf-4c374a10f6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8" nillable="true" ma:taxonomy="true" ma:internalName="TaxKeywordTaxHTField" ma:taxonomyFieldName="TaxKeyword" ma:displayName="Enterprise Keywords" ma:fieldId="{23f27201-bee3-471e-b2e7-b64fd8b7ca38}" ma:taxonomyMulti="true" ma:sspId="bfb35f09-1364-44fa-bda6-079b81d03a2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ourceSystem" ma:index="19" nillable="true" ma:displayName="Source System" ma:format="Dropdown" ma:internalName="SourceSystem" ma:readOnly="false">
      <xsd:simpleType>
        <xsd:restriction base="dms:Choice">
          <xsd:enumeration value="Documentum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5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49768-51e2-4ed9-9bdf-4c374a10f6bd" elementFormDefault="qualified">
    <xsd:import namespace="http://schemas.microsoft.com/office/2006/documentManagement/types"/>
    <xsd:import namespace="http://schemas.microsoft.com/office/infopath/2007/PartnerControls"/>
    <xsd:element name="_dlc_DocId" ma:index="2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976f18f1f4745adb6b6ecf8d941b9f5" ma:index="23" nillable="true" ma:taxonomy="true" ma:internalName="c976f18f1f4745adb6b6ecf8d941b9f5" ma:taxonomyFieldName="TreeStructureCategory" ma:displayName="TreeStructureCategory" ma:readOnly="false" ma:fieldId="{c976f18f-1f47-45ad-b6b6-ecf8d941b9f5}" ma:taxonomyMulti="true" ma:sspId="bfb35f09-1364-44fa-bda6-079b81d03a24" ma:termSetId="e3d86e10-b5f7-491b-9c3f-0248c3e0bc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b5f3-05ab-446d-9f7a-c4c35c6a47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>
      <Value>248</Value>
      <Value>1</Value>
    </TaxCatchAll>
    <lcf76f155ced4ddcb4097134ff3c332f xmlns="7aeab5f3-05ab-446d-9f7a-c4c35c6a47f0">
      <Terms xmlns="http://schemas.microsoft.com/office/infopath/2007/PartnerControls"/>
    </lcf76f155ced4ddcb4097134ff3c332f>
    <SourceSystemCreated xmlns="e4476828-269d-41e7-8c7f-463a607b843c" xsi:nil="true"/>
    <c976f18f1f4745adb6b6ecf8d941b9f5 xmlns="f6649768-51e2-4ed9-9bdf-4c374a10f6bd">
      <Terms xmlns="http://schemas.microsoft.com/office/infopath/2007/PartnerControls"/>
    </c976f18f1f4745adb6b6ecf8d941b9f5>
    <SourceSystemModifiedBy xmlns="e4476828-269d-41e7-8c7f-463a607b843c">
      <UserInfo>
        <DisplayName/>
        <AccountId xsi:nil="true"/>
        <AccountType/>
      </UserInfo>
    </SourceSystemModifiedBy>
    <jfb83b211892487d8f99ba34d47cda51 xmlns="e4476828-269d-41e7-8c7f-463a607b84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e0d36b11-db4e-4123-8f10-8157dedade86</TermId>
        </TermInfo>
      </Terms>
    </jfb83b211892487d8f99ba34d47cda51>
    <SourceSystemModified xmlns="e4476828-269d-41e7-8c7f-463a607b843c" xsi:nil="true"/>
    <SourceSystem xmlns="e4476828-269d-41e7-8c7f-463a607b843c" xsi:nil="true"/>
    <TaxKeywordTaxHTField xmlns="e4476828-269d-41e7-8c7f-463a607b84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OU Master PowerPoint Template</TermName>
          <TermId xmlns="http://schemas.microsoft.com/office/infopath/2007/PartnerControls">e5054ec4-46d6-4301-a570-d8f11b0d3c08</TermId>
        </TermInfo>
      </Terms>
    </TaxKeywordTaxHTField>
    <InfoSecLevel xmlns="e4476828-269d-41e7-8c7f-463a607b843c">Internal Use Only</InfoSecLevel>
    <CategoryDescription xmlns="http://schemas.microsoft.com/sharepoint.v3">OU Master PowerPoint Template</CategoryDescription>
    <_dlc_DocId xmlns="f6649768-51e2-4ed9-9bdf-4c374a10f6bd">INTTHC-1952402693-530</_dlc_DocId>
    <_dlc_DocIdUrl xmlns="f6649768-51e2-4ed9-9bdf-4c374a10f6bd">
      <Url>https://openuniv.sharepoint.com/sites/intranet-tutor-help-centre/_layouts/15/DocIdRedir.aspx?ID=INTTHC-1952402693-530</Url>
      <Description>INTTHC-1952402693-530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bfb35f09-1364-44fa-bda6-079b81d03a24" ContentTypeId="0x010100B08DCD0EEA0F07498423205D54133588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35733D-B5F6-4C16-B910-15AE4F6CC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476828-269d-41e7-8c7f-463a607b843c"/>
    <ds:schemaRef ds:uri="http://schemas.microsoft.com/sharepoint.v3"/>
    <ds:schemaRef ds:uri="f6649768-51e2-4ed9-9bdf-4c374a10f6bd"/>
    <ds:schemaRef ds:uri="7aeab5f3-05ab-446d-9f7a-c4c35c6a47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1F123D-72E4-47AA-AF87-050EE8541186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4476828-269d-41e7-8c7f-463a607b843c"/>
    <ds:schemaRef ds:uri="7aeab5f3-05ab-446d-9f7a-c4c35c6a47f0"/>
    <ds:schemaRef ds:uri="http://purl.org/dc/terms/"/>
    <ds:schemaRef ds:uri="f6649768-51e2-4ed9-9bdf-4c374a10f6bd"/>
    <ds:schemaRef ds:uri="http://schemas.microsoft.com/office/2006/documentManagement/types"/>
    <ds:schemaRef ds:uri="http://schemas.microsoft.com/sharepoint.v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200691-43B9-4BE3-914A-F8196C357B8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CC8AC41-5B46-4436-AD34-112A3F0D4BE0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7533</TotalTime>
  <Words>1728</Words>
  <Application>Microsoft Office PowerPoint</Application>
  <PresentationFormat>Widescreen</PresentationFormat>
  <Paragraphs>237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Cambria Math</vt:lpstr>
      <vt:lpstr>Poppins</vt:lpstr>
      <vt:lpstr>Poppins SemiBold</vt:lpstr>
      <vt:lpstr>Segoe UI</vt:lpstr>
      <vt:lpstr>Wingdings</vt:lpstr>
      <vt:lpstr>Covers</vt:lpstr>
      <vt:lpstr>Contents Slides</vt:lpstr>
      <vt:lpstr>Chapter Headings / Dividers</vt:lpstr>
      <vt:lpstr>Slide Options</vt:lpstr>
      <vt:lpstr>End Slides</vt:lpstr>
      <vt:lpstr>Click to edit Master title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30</vt:lpstr>
      <vt:lpstr>PowerPoint Presentation</vt:lpstr>
      <vt:lpstr>PowerPoint Presentation</vt:lpstr>
      <vt:lpstr>Slide Title 31</vt:lpstr>
      <vt:lpstr>PowerPoint Presentation</vt:lpstr>
      <vt:lpstr>PowerPoint Presentation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35</cp:revision>
  <dcterms:created xsi:type="dcterms:W3CDTF">2022-10-21T14:33:01Z</dcterms:created>
  <dcterms:modified xsi:type="dcterms:W3CDTF">2025-01-21T09:42:30Z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0x010100B08DCD0EEA0F07498423205D54133588002F7710345EDBE643A981E852AE4B359C00C6ABBD85DCF86041A5EB231FB3CFE633</vt:lpwstr>
  </property>
  <property fmtid="{D5CDD505-2E9C-101B-9397-08002B2CF9AE}" pid="3" name="MediaServiceImageTags">
    <vt:lpwstr/>
  </property>
  <property fmtid="{D5CDD505-2E9C-101B-9397-08002B2CF9AE}" pid="4" name="TaxKeyword">
    <vt:lpwstr>248;#OU Master PowerPoint Template|e5054ec4-46d6-4301-a570-d8f11b0d3c08</vt:lpwstr>
  </property>
  <property fmtid="{D5CDD505-2E9C-101B-9397-08002B2CF9AE}" pid="5" name="OULanguage">
    <vt:lpwstr>1;#English|e0d36b11-db4e-4123-8f10-8157dedade86</vt:lpwstr>
  </property>
  <property fmtid="{D5CDD505-2E9C-101B-9397-08002B2CF9AE}" pid="6" name="_dlc_DocIdItemGuid">
    <vt:lpwstr>85677404-a5d7-4bfa-a47e-fa39cf69ff37</vt:lpwstr>
  </property>
  <property fmtid="{D5CDD505-2E9C-101B-9397-08002B2CF9AE}" pid="7" name="TreeStructureCategory">
    <vt:lpwstr/>
  </property>
</Properties>
</file>