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31" r:id="rId2"/>
  </p:sldIdLst>
  <p:sldSz cx="12192000" cy="6858000"/>
  <p:notesSz cx="7010400" cy="9296400"/>
  <p:custDataLst>
    <p:tags r:id="rId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B44A4"/>
    <a:srgbClr val="78A441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55" autoAdjust="0"/>
    <p:restoredTop sz="86410" autoAdjust="0"/>
  </p:normalViewPr>
  <p:slideViewPr>
    <p:cSldViewPr snapToGrid="0">
      <p:cViewPr varScale="1">
        <p:scale>
          <a:sx n="62" d="100"/>
          <a:sy n="62" d="100"/>
        </p:scale>
        <p:origin x="1050" y="4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563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40" d="100"/>
        <a:sy n="140" d="100"/>
      </p:scale>
      <p:origin x="0" y="-4937"/>
    </p:cViewPr>
  </p:sorterViewPr>
  <p:notesViewPr>
    <p:cSldViewPr snapToGrid="0">
      <p:cViewPr varScale="1">
        <p:scale>
          <a:sx n="64" d="100"/>
          <a:sy n="64" d="100"/>
        </p:scale>
        <p:origin x="3149" y="43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8CC96A8-6ED5-4539-87D6-AFCB6A9ADD7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1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0501CA9-6E9A-4637-835A-572E070E7FD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0339" y="1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431E61-F304-4060-A71B-12EF89F2AB62}" type="datetimeFigureOut">
              <a:rPr lang="en-GB" smtClean="0"/>
              <a:t>27/04/2022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7A7BD09-F700-4294-844B-B16BB42D451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1" y="8829676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3BD03D2-9D32-4973-B2F2-CBB43172B8F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0339" y="8829676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F62D12-9E5E-493C-BE47-C6A094F24C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71034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64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1"/>
            <a:ext cx="3037840" cy="4664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B1C1C4-A2CA-4E67-A1F5-602634E2BCF5}" type="datetimeFigureOut">
              <a:rPr lang="en-GB" smtClean="0"/>
              <a:t>27/04/2022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1" y="4473892"/>
            <a:ext cx="5608320" cy="366045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8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8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755DF9-41A9-4B2A-8603-E47104E21A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50996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 algn="l" eaLnBrk="0" fontAlgn="base" hangingPunct="0">
              <a:lnSpc>
                <a:spcPct val="100000"/>
              </a:lnSpc>
              <a:spcAft>
                <a:spcPct val="0"/>
              </a:spcAft>
            </a:pPr>
            <a:br>
              <a:rPr lang="en-GB" altLang="en-US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GB" altLang="en-US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kumimoji="0" lang="en-GB" alt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Headings can be Arial 18 point bold (style = Heading 1) or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Headings can be Arial 16 point bold (style = Heading 2)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Text should be no smaller than Arial 14 point (style = Normal) ideally – absolute minimum of Arial 12 point.</a:t>
            </a:r>
            <a:endParaRPr kumimoji="0" lang="en-GB" altLang="en-US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You can use this space for content, either using the text, and using columns if you would like OR</a:t>
            </a:r>
            <a:endParaRPr kumimoji="0" lang="en-GB" altLang="en-US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Use the drawing tools to set content out how you wish.</a:t>
            </a:r>
            <a:br>
              <a:rPr kumimoji="0" lang="en-GB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br>
              <a:rPr kumimoji="0" lang="en-GB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755DF9-41A9-4B2A-8603-E47104E21A85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49225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A5024934-070C-DA4D-AC21-0DC55BDEFACF}"/>
              </a:ext>
            </a:extLst>
          </p:cNvPr>
          <p:cNvSpPr/>
          <p:nvPr userDrawn="1"/>
        </p:nvSpPr>
        <p:spPr>
          <a:xfrm>
            <a:off x="10087429" y="319314"/>
            <a:ext cx="1266371" cy="9289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28695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5448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9705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07479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62414B7-E694-DD45-8C62-70FE79ADDF1F}"/>
              </a:ext>
            </a:extLst>
          </p:cNvPr>
          <p:cNvSpPr/>
          <p:nvPr userDrawn="1"/>
        </p:nvSpPr>
        <p:spPr>
          <a:xfrm>
            <a:off x="10087429" y="319314"/>
            <a:ext cx="1266371" cy="9289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3584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368107"/>
            <a:ext cx="5181600" cy="480885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368107"/>
            <a:ext cx="5181600" cy="48088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9807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41584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75392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1443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7989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37648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235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351280"/>
            <a:ext cx="10515600" cy="48463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2" descr="Image result for open university logo">
            <a:extLst>
              <a:ext uri="{FF2B5EF4-FFF2-40B4-BE49-F238E27FC236}">
                <a16:creationId xmlns:a16="http://schemas.microsoft.com/office/drawing/2014/main" id="{73F5A3A6-890C-3C44-8E85-866FAD5E91E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19712" y="361703"/>
            <a:ext cx="1234088" cy="841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31027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8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8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8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8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8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CBC9E42-CF55-F942-9572-3ACDE7694071}"/>
              </a:ext>
            </a:extLst>
          </p:cNvPr>
          <p:cNvSpPr txBox="1"/>
          <p:nvPr/>
        </p:nvSpPr>
        <p:spPr>
          <a:xfrm>
            <a:off x="5285678" y="664612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BF465D11-9EEB-4425-A721-333EF169DD5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 bwMode="auto">
          <a:xfrm>
            <a:off x="289302" y="310483"/>
            <a:ext cx="9864892" cy="161582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vert="horz" wrap="squar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lvl="0" algn="l"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en-GB" altLang="en-US" sz="2400" b="1" dirty="0">
                <a:solidFill>
                  <a:srgbClr val="BB44A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Understanding the post-graduate research student experience in a culture of collaborative leadership</a:t>
            </a:r>
            <a:br>
              <a:rPr lang="en-GB" altLang="en-US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altLang="en-US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Ann Grand, Victoria Pearson </a:t>
            </a:r>
            <a:br>
              <a:rPr lang="en-GB" altLang="en-US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GB" altLang="en-US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kumimoji="0" lang="en-GB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F0355B4-B561-421A-8E06-D2A49AF4379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297502" y="312158"/>
            <a:ext cx="1605196" cy="110047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B246E7F0-9E49-4431-8EB9-672D860D99B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30119" y="5931485"/>
            <a:ext cx="2856161" cy="873900"/>
          </a:xfrm>
          <a:prstGeom prst="rect">
            <a:avLst/>
          </a:prstGeom>
        </p:spPr>
      </p:pic>
      <p:pic>
        <p:nvPicPr>
          <p:cNvPr id="6" name="Picture 5" descr="A picture containing text&#10;&#10;Description automatically generated">
            <a:extLst>
              <a:ext uri="{FF2B5EF4-FFF2-40B4-BE49-F238E27FC236}">
                <a16:creationId xmlns:a16="http://schemas.microsoft.com/office/drawing/2014/main" id="{F08AB297-DE78-40C8-A486-27FDA7294CE2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37712" y="310483"/>
            <a:ext cx="2866753" cy="2293402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05E856A4-4048-43C6-BDCE-1096FA284A25}"/>
              </a:ext>
            </a:extLst>
          </p:cNvPr>
          <p:cNvSpPr txBox="1"/>
          <p:nvPr/>
        </p:nvSpPr>
        <p:spPr>
          <a:xfrm>
            <a:off x="211379" y="1955748"/>
            <a:ext cx="154682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en-US" sz="1800" b="1" dirty="0">
                <a:solidFill>
                  <a:srgbClr val="BB44A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Objectives: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659AEF3-C79B-4117-96C1-F5595C6310D3}"/>
              </a:ext>
            </a:extLst>
          </p:cNvPr>
          <p:cNvSpPr txBox="1"/>
          <p:nvPr/>
        </p:nvSpPr>
        <p:spPr>
          <a:xfrm>
            <a:off x="211379" y="2386485"/>
            <a:ext cx="3872010" cy="60010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lvl="0" indent="-285750">
              <a:lnSpc>
                <a:spcPct val="107000"/>
              </a:lnSpc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GB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 explore meanings of ‘collaborative leadership’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56558F7-85D3-4184-A2A6-49597F746662}"/>
              </a:ext>
            </a:extLst>
          </p:cNvPr>
          <p:cNvSpPr txBox="1"/>
          <p:nvPr/>
        </p:nvSpPr>
        <p:spPr>
          <a:xfrm>
            <a:off x="211378" y="3282340"/>
            <a:ext cx="4244137" cy="11270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lvl="0" indent="-285750">
              <a:lnSpc>
                <a:spcPct val="107000"/>
              </a:lnSpc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 examine the impacts of collaborative academic leadership on leaders, postgraduate research students and professional services staff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FB56247-9DE6-4F86-B32F-2BD9BD56BBC6}"/>
              </a:ext>
            </a:extLst>
          </p:cNvPr>
          <p:cNvSpPr txBox="1"/>
          <p:nvPr/>
        </p:nvSpPr>
        <p:spPr>
          <a:xfrm>
            <a:off x="211379" y="4587266"/>
            <a:ext cx="3872940" cy="11270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lvl="0" indent="-285750">
              <a:lnSpc>
                <a:spcPct val="107000"/>
              </a:lnSpc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 identify ways to enhance the learning experience of postgraduate research students working under collaborative leadership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3426A85-2DE2-4C7A-A108-C05D25BC8175}"/>
              </a:ext>
            </a:extLst>
          </p:cNvPr>
          <p:cNvSpPr txBox="1"/>
          <p:nvPr/>
        </p:nvSpPr>
        <p:spPr>
          <a:xfrm>
            <a:off x="4604632" y="1955748"/>
            <a:ext cx="154682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en-US" b="1" dirty="0">
                <a:solidFill>
                  <a:srgbClr val="BB44A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GB" altLang="en-US" sz="1800" b="1" dirty="0">
                <a:solidFill>
                  <a:srgbClr val="BB44A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ethods: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BFCB575-86DA-4AAB-A964-7569930F9BD1}"/>
              </a:ext>
            </a:extLst>
          </p:cNvPr>
          <p:cNvSpPr txBox="1"/>
          <p:nvPr/>
        </p:nvSpPr>
        <p:spPr>
          <a:xfrm>
            <a:off x="4604632" y="2386485"/>
            <a:ext cx="3594266" cy="3366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lvl="0" indent="-285750">
              <a:lnSpc>
                <a:spcPct val="107000"/>
              </a:lnSpc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GB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Scoping review, interviews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BB9DC9E-1550-41E4-AE71-F491F83C752F}"/>
              </a:ext>
            </a:extLst>
          </p:cNvPr>
          <p:cNvSpPr txBox="1"/>
          <p:nvPr/>
        </p:nvSpPr>
        <p:spPr>
          <a:xfrm>
            <a:off x="4604632" y="3282340"/>
            <a:ext cx="3594266" cy="3366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lvl="0" indent="-285750">
              <a:lnSpc>
                <a:spcPct val="107000"/>
              </a:lnSpc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GB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</a:t>
            </a:r>
            <a:r>
              <a:rPr lang="en-GB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terviews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FC5820A-11DE-4279-BFD0-47063FBB1245}"/>
              </a:ext>
            </a:extLst>
          </p:cNvPr>
          <p:cNvSpPr txBox="1"/>
          <p:nvPr/>
        </p:nvSpPr>
        <p:spPr>
          <a:xfrm>
            <a:off x="4604632" y="4587266"/>
            <a:ext cx="3594266" cy="3366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lvl="0" indent="-285750">
              <a:lnSpc>
                <a:spcPct val="107000"/>
              </a:lnSpc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GB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Scenario planning workshops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E3F01F2B-E54B-4DCB-9141-29F27A9E8BB6}"/>
              </a:ext>
            </a:extLst>
          </p:cNvPr>
          <p:cNvCxnSpPr>
            <a:cxnSpLocks/>
          </p:cNvCxnSpPr>
          <p:nvPr/>
        </p:nvCxnSpPr>
        <p:spPr>
          <a:xfrm>
            <a:off x="289302" y="3148442"/>
            <a:ext cx="8796456" cy="0"/>
          </a:xfrm>
          <a:prstGeom prst="line">
            <a:avLst/>
          </a:prstGeom>
          <a:ln w="19050">
            <a:solidFill>
              <a:srgbClr val="BB44A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F9FC602E-FE32-4876-97EB-92AEB5D411AC}"/>
              </a:ext>
            </a:extLst>
          </p:cNvPr>
          <p:cNvCxnSpPr>
            <a:cxnSpLocks/>
          </p:cNvCxnSpPr>
          <p:nvPr/>
        </p:nvCxnSpPr>
        <p:spPr>
          <a:xfrm>
            <a:off x="289302" y="4515891"/>
            <a:ext cx="8583241" cy="0"/>
          </a:xfrm>
          <a:prstGeom prst="line">
            <a:avLst/>
          </a:prstGeom>
          <a:ln w="19050">
            <a:solidFill>
              <a:srgbClr val="BB44A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1F308BFB-A575-4786-A728-69D353FD55DD}"/>
              </a:ext>
            </a:extLst>
          </p:cNvPr>
          <p:cNvSpPr txBox="1"/>
          <p:nvPr/>
        </p:nvSpPr>
        <p:spPr>
          <a:xfrm>
            <a:off x="9631890" y="1937958"/>
            <a:ext cx="154682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en-US" b="1" dirty="0">
                <a:solidFill>
                  <a:srgbClr val="BB44A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Outcomes:</a:t>
            </a:r>
            <a:endParaRPr lang="en-GB" altLang="en-US" sz="1800" b="1" dirty="0">
              <a:solidFill>
                <a:srgbClr val="BB44A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9B3A3C11-A877-47E9-A872-6D8FF164ADF4}"/>
              </a:ext>
            </a:extLst>
          </p:cNvPr>
          <p:cNvSpPr/>
          <p:nvPr/>
        </p:nvSpPr>
        <p:spPr>
          <a:xfrm>
            <a:off x="8872543" y="2318938"/>
            <a:ext cx="2970076" cy="3682325"/>
          </a:xfrm>
          <a:prstGeom prst="ellipse">
            <a:avLst/>
          </a:prstGeom>
          <a:noFill/>
          <a:ln w="25400">
            <a:solidFill>
              <a:srgbClr val="BB44A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885C65C5-B882-491A-BEC4-167E9B3C04AF}"/>
              </a:ext>
            </a:extLst>
          </p:cNvPr>
          <p:cNvCxnSpPr>
            <a:cxnSpLocks/>
          </p:cNvCxnSpPr>
          <p:nvPr/>
        </p:nvCxnSpPr>
        <p:spPr>
          <a:xfrm>
            <a:off x="322905" y="5769904"/>
            <a:ext cx="9308985" cy="0"/>
          </a:xfrm>
          <a:prstGeom prst="line">
            <a:avLst/>
          </a:prstGeom>
          <a:ln w="19050">
            <a:solidFill>
              <a:srgbClr val="BB44A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0F03A178-4A94-4C68-80DF-20B8068BF184}"/>
              </a:ext>
            </a:extLst>
          </p:cNvPr>
          <p:cNvSpPr txBox="1"/>
          <p:nvPr/>
        </p:nvSpPr>
        <p:spPr>
          <a:xfrm>
            <a:off x="9035944" y="4181498"/>
            <a:ext cx="2717299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co-designed scenarios presenting pathways to enhance learning and career outcomes for research students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42DAD29B-0E58-48F3-99EB-63DBE209550E}"/>
              </a:ext>
            </a:extLst>
          </p:cNvPr>
          <p:cNvSpPr txBox="1"/>
          <p:nvPr/>
        </p:nvSpPr>
        <p:spPr>
          <a:xfrm>
            <a:off x="9217402" y="2798317"/>
            <a:ext cx="2302874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</a:t>
            </a:r>
            <a:r>
              <a:rPr lang="en-GB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vidence base for models of collaborative academic leadership 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3857224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MICROSOFT_TRANSLATOR_CLM_PRESENTATIONINFO" val="{&quot;DocumentId&quot;:&quot;29ad3a3ebe5e404357d4ecaf534720f0&quot;,&quot;LanguageCode&quot;:&quot;en-US&quot;,&quot;SlideGuids&quot;:[&quot;c9357629-6185-4467-a39f-3b7c432b5c10&quot;,&quot;a4878e81-4d15-4d43-9531-39680c84ecfd&quot;,&quot;f5b398ea-cf7c-4b3e-8177-824a4a8ab1cf&quot;,&quot;c49b6e99-fa39-4211-a779-fc7790e6eed6&quot;,&quot;dd196faf-b12c-483b-aa38-b2c4502e2f6b&quot;,&quot;18aba1ed-efdf-4f22-8d7a-ad6c440525cb&quot;,&quot;7158b587-1b31-406f-8257-87dc7fa3f787&quot;,&quot;05797c85-1add-41f0-b160-1fadf135e4cf&quot;,&quot;adaa4fae-b221-436f-8dba-057a16a6d2e7&quot;,&quot;e72066f0-097a-49a3-a904-6929ad9723e8&quot;,&quot;34c97da7-b5dc-453c-a409-7a366c37ccaf&quot;,&quot;6cc20db3-ea89-47d1-a321-ca87e78ad727&quot;,&quot;6538ee61-a74c-46f4-87b8-1761415f06fa&quot;],&quot;TimeStamp&quot;:&quot;2018-10-04T22:54:38.6356615+01:00&quot;}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MICROSOFT_TRANSLATOR_CLM_SLIDEINFO" val="{&quot;Guid&quot;:&quot;c9357629-6185-4467-a39f-3b7c432b5c10&quot;,&quot;TimeStamp&quot;:&quot;2018-10-04T22:54:38.5658229+01:00&quot;}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3934</TotalTime>
  <Words>185</Words>
  <Application>Microsoft Office PowerPoint</Application>
  <PresentationFormat>Widescreen</PresentationFormat>
  <Paragraphs>18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Understanding the post-graduate research student experience in a culture of collaborative leadership Ann Grand, Victoria Pearson   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Embedding and sustaining inclusive STEM practices</dc:title>
  <dc:creator>Trevor Collins</dc:creator>
  <cp:lastModifiedBy>Diane.Ford</cp:lastModifiedBy>
  <cp:revision>480</cp:revision>
  <cp:lastPrinted>2018-10-16T09:27:54Z</cp:lastPrinted>
  <dcterms:created xsi:type="dcterms:W3CDTF">2017-05-06T04:58:44Z</dcterms:created>
  <dcterms:modified xsi:type="dcterms:W3CDTF">2022-04-27T13:33:45Z</dcterms:modified>
</cp:coreProperties>
</file>