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47029-BC9A-41AF-A599-427F0D6CD77A}" v="8" dt="2020-11-02T10:46:41.7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0" autoAdjust="0"/>
    <p:restoredTop sz="86395" autoAdjust="0"/>
  </p:normalViewPr>
  <p:slideViewPr>
    <p:cSldViewPr snapToGrid="0">
      <p:cViewPr varScale="1">
        <p:scale>
          <a:sx n="62" d="100"/>
          <a:sy n="62" d="100"/>
        </p:scale>
        <p:origin x="1278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807124"/>
            <a:ext cx="11613396" cy="318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219" y="5758127"/>
            <a:ext cx="2856161" cy="8739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58E7BF-1C3D-488B-8A00-91E2651A6366}"/>
              </a:ext>
            </a:extLst>
          </p:cNvPr>
          <p:cNvSpPr txBox="1"/>
          <p:nvPr/>
        </p:nvSpPr>
        <p:spPr>
          <a:xfrm>
            <a:off x="403219" y="178081"/>
            <a:ext cx="811792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Welsh-medium tuition in Level 1 Mathematics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Addysgu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Mathemateg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Lefel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GB" altLang="en-US" sz="2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trwy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gyfrwng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n-US" sz="2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Gymraeg</a:t>
            </a:r>
            <a:b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Delyth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Tomos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Andrew Potter, Chris Hughes</a:t>
            </a:r>
            <a:endParaRPr lang="en-GB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AA134E-A5B8-4F9A-BB7D-E0814621264E}"/>
              </a:ext>
            </a:extLst>
          </p:cNvPr>
          <p:cNvSpPr txBox="1"/>
          <p:nvPr/>
        </p:nvSpPr>
        <p:spPr>
          <a:xfrm>
            <a:off x="412990" y="1449255"/>
            <a:ext cx="5692781" cy="430887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GB" alt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Question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the factors which affect student engagement in a bilingual Welsh/English mathematics distance-learning context? </a:t>
            </a:r>
            <a:b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we going to do?</a:t>
            </a:r>
            <a:br>
              <a:rPr lang="en-GB" alt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will pilot bilingual Welsh/English tutorials and tutor support on MU123 </a:t>
            </a:r>
            <a:r>
              <a:rPr lang="en-GB" altLang="en-US" sz="1400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Discovering mathematics</a:t>
            </a: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We will allocate Welsh-speaking students to bilingual tutors, set up Welsh-medium forums, and plan bilingual module-wide tutorials.</a:t>
            </a:r>
          </a:p>
          <a:p>
            <a:pPr eaLnBrk="0" fontAlgn="base" hangingPunct="0">
              <a:spcAft>
                <a:spcPct val="0"/>
              </a:spcAft>
            </a:pPr>
            <a:endParaRPr lang="en-GB" altLang="en-US" sz="1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will we do it?</a:t>
            </a:r>
            <a:br>
              <a:rPr lang="en-GB" alt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will adopt a </a:t>
            </a:r>
            <a:r>
              <a:rPr lang="en-GB" altLang="en-US" sz="14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translanguaging</a:t>
            </a: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approach to bilingual tuition to capture </a:t>
            </a:r>
            <a:r>
              <a:rPr lang="en-GB" alt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 of all levels of Welsh fluency</a:t>
            </a: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We will use </a:t>
            </a:r>
            <a:r>
              <a:rPr lang="en-GB" alt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</a:t>
            </a: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groups and interviews </a:t>
            </a: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explore experiences.</a:t>
            </a:r>
          </a:p>
          <a:p>
            <a:pPr eaLnBrk="0" fontAlgn="base" hangingPunct="0">
              <a:spcAft>
                <a:spcPct val="0"/>
              </a:spcAft>
            </a:pPr>
            <a:endParaRPr lang="en-GB" altLang="en-US" sz="1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do we hope to achieve?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hope to fill the gap in understanding bilingual mathematics learning for </a:t>
            </a:r>
            <a:r>
              <a:rPr lang="en-GB" alt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adult learners </a:t>
            </a: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long gaps between periods of formal study, and students studying in a </a:t>
            </a:r>
            <a:r>
              <a:rPr lang="en-GB" alt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distance-learning</a:t>
            </a:r>
            <a:r>
              <a:rPr lang="en-GB" altLang="en-US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context.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649D22-F2F2-4111-81A6-BFBACBBA1499}"/>
              </a:ext>
            </a:extLst>
          </p:cNvPr>
          <p:cNvSpPr txBox="1"/>
          <p:nvPr/>
        </p:nvSpPr>
        <p:spPr>
          <a:xfrm>
            <a:off x="6209916" y="1449255"/>
            <a:ext cx="5692781" cy="495520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Cwestiwn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Ymchwil</a:t>
            </a:r>
            <a:endParaRPr lang="en-GB" altLang="en-US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Beth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yw’r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ffactorau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sy’n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effeithio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ymrwymiad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myfyrwyr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cyd-destun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mathemateg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dwyieithog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Cymraeg/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Saesneg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dysgu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bellter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b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Beth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fyddwn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ni’n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wneud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b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Bwriadwn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beilota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tiwtorialau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dwyieithog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Cymraeg/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Saesneg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chefnogaeth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tiwtor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gyfer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MU123 </a:t>
            </a:r>
            <a:r>
              <a:rPr lang="en-GB" altLang="en-US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Darganfod</a:t>
            </a:r>
            <a:r>
              <a:rPr lang="en-GB" altLang="en-US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mathemateg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Byddwn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dyrannu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myfyrwyr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sy’n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siarad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Cymraeg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diwtoriaid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dwyieithog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sefydlu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fforwm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cyfrwng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Cymraeg, a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chynllunio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tiwtorialau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dwyieithog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modiwl-eang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eaLnBrk="0" fontAlgn="base" hangingPunct="0">
              <a:spcAft>
                <a:spcPct val="0"/>
              </a:spcAft>
            </a:pPr>
            <a:endParaRPr lang="en-GB" altLang="en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Sut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fyddwn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ni’n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cyflawni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b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Byddwn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mabwysiadu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dull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trawsieithu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gyfer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dysgu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ddwyieithog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er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mwyn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apelio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fyfyrwyr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sydd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gyda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amrywiaeth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mewn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lefelau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rhuglder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Gymra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Byddwn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defnyddio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grwpiau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ffocws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myfyrwyr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ogystal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chyfweliadau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mwyn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ymchwilio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brofiadau’r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myfyrwyr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eaLnBrk="0" fontAlgn="base" hangingPunct="0">
              <a:spcAft>
                <a:spcPct val="0"/>
              </a:spcAft>
            </a:pPr>
            <a:endParaRPr lang="en-GB" altLang="en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Beth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fyddwn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ni’n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gobeithio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gyflawni</a:t>
            </a: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Gobeithiwn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lenwi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bwlch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dealltwriaeth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sut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oedolion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sydd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gyda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bwlch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sylweddol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rhwng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cyfnodau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astudio’n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ffurfiol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dysgu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mathemateg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ddwyieithog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o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fewn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cyd-destun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GB" altLang="en-US" sz="1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ddysgu</a:t>
            </a:r>
            <a:r>
              <a:rPr lang="en-GB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belter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x_x_Picture 1">
            <a:extLst>
              <a:ext uri="{FF2B5EF4-FFF2-40B4-BE49-F238E27FC236}">
                <a16:creationId xmlns:a16="http://schemas.microsoft.com/office/drawing/2014/main" id="{CFAC182C-BD41-43F1-8696-EF5F4FFB7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147" y="178081"/>
            <a:ext cx="2000634" cy="144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226EA64481C040A1FE7E8F6959F50F" ma:contentTypeVersion="13" ma:contentTypeDescription="Create a new document." ma:contentTypeScope="" ma:versionID="da33d857d822885b9908a686f8acfdd0">
  <xsd:schema xmlns:xsd="http://www.w3.org/2001/XMLSchema" xmlns:xs="http://www.w3.org/2001/XMLSchema" xmlns:p="http://schemas.microsoft.com/office/2006/metadata/properties" xmlns:ns3="66faaa41-a150-45c6-8224-a9a307be60d1" xmlns:ns4="ed9d2163-4fb3-4947-8bfd-454e8e6d4998" targetNamespace="http://schemas.microsoft.com/office/2006/metadata/properties" ma:root="true" ma:fieldsID="b58fc11a1698cd69abf7a52bbb2c2b77" ns3:_="" ns4:_="">
    <xsd:import namespace="66faaa41-a150-45c6-8224-a9a307be60d1"/>
    <xsd:import namespace="ed9d2163-4fb3-4947-8bfd-454e8e6d499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aaa41-a150-45c6-8224-a9a307be60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d2163-4fb3-4947-8bfd-454e8e6d4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69AD5A-C361-4565-976D-2C14A98F521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FF1071-BA9C-4957-8FE6-BAC4A20E4D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02B3D6-8B51-4E4E-B734-9BA3FD26E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aaa41-a150-45c6-8224-a9a307be60d1"/>
    <ds:schemaRef ds:uri="ed9d2163-4fb3-4947-8bfd-454e8e6d4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3955</TotalTime>
  <Words>341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476</cp:revision>
  <cp:lastPrinted>2018-10-16T09:27:54Z</cp:lastPrinted>
  <dcterms:created xsi:type="dcterms:W3CDTF">2017-05-06T04:58:44Z</dcterms:created>
  <dcterms:modified xsi:type="dcterms:W3CDTF">2020-11-02T12:51:55Z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0x010100A7226EA64481C040A1FE7E8F6959F50F</vt:lpwstr>
  </property>
</Properties>
</file>