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
  </p:notesMasterIdLst>
  <p:handoutMasterIdLst>
    <p:handoutMasterId r:id="rId4"/>
  </p:handoutMasterIdLst>
  <p:sldIdLst>
    <p:sldId id="332" r:id="rId2"/>
  </p:sldIdLst>
  <p:sldSz cx="12192000" cy="6858000"/>
  <p:notesSz cx="7010400" cy="9296400"/>
  <p:custDataLst>
    <p:tags r:id="rId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8A77"/>
    <a:srgbClr val="06061D"/>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25857BD-50A8-47D3-9633-ED2210E5E4C4}" v="29" dt="2023-05-17T09:09:01.75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3040" autoAdjust="0"/>
  </p:normalViewPr>
  <p:slideViewPr>
    <p:cSldViewPr snapToGrid="0">
      <p:cViewPr varScale="1">
        <p:scale>
          <a:sx n="71" d="100"/>
          <a:sy n="71" d="100"/>
        </p:scale>
        <p:origin x="1109" y="43"/>
      </p:cViewPr>
      <p:guideLst>
        <p:guide orient="horz" pos="2160"/>
        <p:guide pos="384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tags" Target="tags/tag1.xml"/><Relationship Id="rId10" Type="http://schemas.microsoft.com/office/2015/10/relationships/revisionInfo" Target="revisionInfo.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8CC96A8-6ED5-4539-87D6-AFCB6A9ADD7A}"/>
              </a:ext>
            </a:extLst>
          </p:cNvPr>
          <p:cNvSpPr>
            <a:spLocks noGrp="1"/>
          </p:cNvSpPr>
          <p:nvPr>
            <p:ph type="hdr" sz="quarter"/>
          </p:nvPr>
        </p:nvSpPr>
        <p:spPr>
          <a:xfrm>
            <a:off x="1" y="1"/>
            <a:ext cx="3038475" cy="466725"/>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90501CA9-6E9A-4637-835A-572E070E7FDA}"/>
              </a:ext>
            </a:extLst>
          </p:cNvPr>
          <p:cNvSpPr>
            <a:spLocks noGrp="1"/>
          </p:cNvSpPr>
          <p:nvPr>
            <p:ph type="dt" sz="quarter" idx="1"/>
          </p:nvPr>
        </p:nvSpPr>
        <p:spPr>
          <a:xfrm>
            <a:off x="3970339" y="1"/>
            <a:ext cx="3038475" cy="466725"/>
          </a:xfrm>
          <a:prstGeom prst="rect">
            <a:avLst/>
          </a:prstGeom>
        </p:spPr>
        <p:txBody>
          <a:bodyPr vert="horz" lIns="91440" tIns="45720" rIns="91440" bIns="45720" rtlCol="0"/>
          <a:lstStyle>
            <a:lvl1pPr algn="r">
              <a:defRPr sz="1200"/>
            </a:lvl1pPr>
          </a:lstStyle>
          <a:p>
            <a:fld id="{75431E61-F304-4060-A71B-12EF89F2AB62}" type="datetimeFigureOut">
              <a:rPr lang="en-GB" smtClean="0"/>
              <a:t>18/05/2023</a:t>
            </a:fld>
            <a:endParaRPr lang="en-GB"/>
          </a:p>
        </p:txBody>
      </p:sp>
      <p:sp>
        <p:nvSpPr>
          <p:cNvPr id="4" name="Footer Placeholder 3">
            <a:extLst>
              <a:ext uri="{FF2B5EF4-FFF2-40B4-BE49-F238E27FC236}">
                <a16:creationId xmlns:a16="http://schemas.microsoft.com/office/drawing/2014/main" id="{67A7BD09-F700-4294-844B-B16BB42D4517}"/>
              </a:ext>
            </a:extLst>
          </p:cNvPr>
          <p:cNvSpPr>
            <a:spLocks noGrp="1"/>
          </p:cNvSpPr>
          <p:nvPr>
            <p:ph type="ftr" sz="quarter" idx="2"/>
          </p:nvPr>
        </p:nvSpPr>
        <p:spPr>
          <a:xfrm>
            <a:off x="1" y="8829676"/>
            <a:ext cx="3038475" cy="46672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C3BD03D2-9D32-4973-B2F2-CBB43172B8F0}"/>
              </a:ext>
            </a:extLst>
          </p:cNvPr>
          <p:cNvSpPr>
            <a:spLocks noGrp="1"/>
          </p:cNvSpPr>
          <p:nvPr>
            <p:ph type="sldNum" sz="quarter" idx="3"/>
          </p:nvPr>
        </p:nvSpPr>
        <p:spPr>
          <a:xfrm>
            <a:off x="3970339" y="8829676"/>
            <a:ext cx="3038475" cy="466725"/>
          </a:xfrm>
          <a:prstGeom prst="rect">
            <a:avLst/>
          </a:prstGeom>
        </p:spPr>
        <p:txBody>
          <a:bodyPr vert="horz" lIns="91440" tIns="45720" rIns="91440" bIns="45720" rtlCol="0" anchor="b"/>
          <a:lstStyle>
            <a:lvl1pPr algn="r">
              <a:defRPr sz="1200"/>
            </a:lvl1pPr>
          </a:lstStyle>
          <a:p>
            <a:fld id="{96F62D12-9E5E-493C-BE47-C6A094F24C03}" type="slidenum">
              <a:rPr lang="en-GB" smtClean="0"/>
              <a:t>‹#›</a:t>
            </a:fld>
            <a:endParaRPr lang="en-GB"/>
          </a:p>
        </p:txBody>
      </p:sp>
    </p:spTree>
    <p:extLst>
      <p:ext uri="{BB962C8B-B14F-4D97-AF65-F5344CB8AC3E}">
        <p14:creationId xmlns:p14="http://schemas.microsoft.com/office/powerpoint/2010/main" val="38371034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970938" y="1"/>
            <a:ext cx="3037840" cy="466435"/>
          </a:xfrm>
          <a:prstGeom prst="rect">
            <a:avLst/>
          </a:prstGeom>
        </p:spPr>
        <p:txBody>
          <a:bodyPr vert="horz" lIns="91440" tIns="45720" rIns="91440" bIns="45720" rtlCol="0"/>
          <a:lstStyle>
            <a:lvl1pPr algn="r">
              <a:defRPr sz="1200"/>
            </a:lvl1pPr>
          </a:lstStyle>
          <a:p>
            <a:fld id="{FEB1C1C4-A2CA-4E67-A1F5-602634E2BCF5}" type="datetimeFigureOut">
              <a:rPr lang="en-GB" smtClean="0"/>
              <a:t>18/05/2023</a:t>
            </a:fld>
            <a:endParaRPr lang="en-GB"/>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701041" y="4473892"/>
            <a:ext cx="5608320" cy="366045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829968"/>
            <a:ext cx="3037840" cy="466434"/>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970938" y="8829968"/>
            <a:ext cx="3037840" cy="466434"/>
          </a:xfrm>
          <a:prstGeom prst="rect">
            <a:avLst/>
          </a:prstGeom>
        </p:spPr>
        <p:txBody>
          <a:bodyPr vert="horz" lIns="91440" tIns="45720" rIns="91440" bIns="45720" rtlCol="0" anchor="b"/>
          <a:lstStyle>
            <a:lvl1pPr algn="r">
              <a:defRPr sz="1200"/>
            </a:lvl1pPr>
          </a:lstStyle>
          <a:p>
            <a:fld id="{2C755DF9-41A9-4B2A-8603-E47104E21A85}" type="slidenum">
              <a:rPr lang="en-GB" smtClean="0"/>
              <a:t>‹#›</a:t>
            </a:fld>
            <a:endParaRPr lang="en-GB"/>
          </a:p>
        </p:txBody>
      </p:sp>
    </p:spTree>
    <p:extLst>
      <p:ext uri="{BB962C8B-B14F-4D97-AF65-F5344CB8AC3E}">
        <p14:creationId xmlns:p14="http://schemas.microsoft.com/office/powerpoint/2010/main" val="28750996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1" dirty="0">
                <a:effectLst/>
                <a:latin typeface="Calibri" panose="020F0502020204030204" pitchFamily="34" charset="0"/>
                <a:ea typeface="Calibri" panose="020F0502020204030204" pitchFamily="34" charset="0"/>
                <a:cs typeface="Arial" panose="020B0604020202020204" pitchFamily="34" charset="0"/>
              </a:rPr>
              <a:t>Issue (informing aim):</a:t>
            </a:r>
            <a:r>
              <a:rPr lang="en-GB" sz="1800" dirty="0">
                <a:effectLst/>
                <a:latin typeface="Calibri" panose="020F0502020204030204" pitchFamily="34" charset="0"/>
                <a:ea typeface="Calibri" panose="020F0502020204030204" pitchFamily="34" charset="0"/>
                <a:cs typeface="Arial" panose="020B0604020202020204" pitchFamily="34" charset="0"/>
              </a:rPr>
              <a:t> KPIs for Q65 and Q61 students from the 20% most deprived areas in the UK are lower than those from the areas of higher status, which includes lower year 1 to year 2 return rates and a lower proportion of students attaining a good degree.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800" dirty="0">
              <a:effectLst/>
              <a:latin typeface="Calibri" panose="020F0502020204030204" pitchFamily="34" charset="0"/>
              <a:ea typeface="Calibri" panose="020F050202020403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b="1" dirty="0">
                <a:effectLst/>
                <a:latin typeface="Calibri" panose="020F0502020204030204" pitchFamily="34" charset="0"/>
                <a:ea typeface="Calibri" panose="020F0502020204030204" pitchFamily="34" charset="0"/>
                <a:cs typeface="Arial" panose="020B0604020202020204" pitchFamily="34" charset="0"/>
              </a:rPr>
              <a:t>What is a Support Network?</a:t>
            </a:r>
            <a:r>
              <a:rPr lang="en-GB" sz="1800" b="0" dirty="0">
                <a:effectLst/>
                <a:latin typeface="Calibri" panose="020F0502020204030204" pitchFamily="34" charset="0"/>
                <a:ea typeface="Calibri" panose="020F0502020204030204" pitchFamily="34" charset="0"/>
                <a:cs typeface="Arial" panose="020B0604020202020204" pitchFamily="34" charset="0"/>
              </a:rPr>
              <a:t> P</a:t>
            </a:r>
            <a:r>
              <a:rPr lang="en-GB" sz="1800" dirty="0">
                <a:effectLst/>
                <a:latin typeface="Calibri" panose="020F0502020204030204" pitchFamily="34" charset="0"/>
                <a:ea typeface="Calibri" panose="020F0502020204030204" pitchFamily="34" charset="0"/>
                <a:cs typeface="Arial" panose="020B0604020202020204" pitchFamily="34" charset="0"/>
              </a:rPr>
              <a:t>eople that can provide help, encouragement, advice, information, emotional and practical assistance. A student’s support network may include family, friends, community support, and support gained via the university (e.g., peers, tutors, careers advisors, student services, disability or financial support).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800" b="1" dirty="0">
              <a:effectLst/>
              <a:latin typeface="Calibri" panose="020F0502020204030204" pitchFamily="34" charset="0"/>
              <a:ea typeface="Calibri" panose="020F050202020403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b="1" dirty="0">
                <a:effectLst/>
                <a:latin typeface="Calibri" panose="020F0502020204030204" pitchFamily="34" charset="0"/>
                <a:ea typeface="Calibri" panose="020F0502020204030204" pitchFamily="34" charset="0"/>
                <a:cs typeface="Arial" panose="020B0604020202020204" pitchFamily="34" charset="0"/>
              </a:rPr>
              <a:t>Why transition of level 1 students from areas of low socioeconomic status? </a:t>
            </a:r>
            <a:r>
              <a:rPr lang="en-GB" sz="1800" dirty="0">
                <a:effectLst/>
                <a:latin typeface="Calibri" panose="020F0502020204030204" pitchFamily="34" charset="0"/>
                <a:ea typeface="Calibri" panose="020F0502020204030204" pitchFamily="34" charset="0"/>
                <a:cs typeface="Arial" panose="020B0604020202020204" pitchFamily="34" charset="0"/>
              </a:rPr>
              <a:t>Transition to university is a complex process of development, change and identity shift, with research showing that a smooth transition is associated with high levels of retention, progression, and achievement. Students from low socioeconomic status (SES) backgrounds may experience more pronounced transition challenges (e.g., environmental, social, academic, financial) because they may possess lower cultural and social capital. As a result of this perception, students from low socioeconomic backgrounds may be viewed as a ‘problem’ and conceptualised as ‘deficit’ in terms of their transition and success at university.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800" dirty="0">
              <a:effectLst/>
              <a:latin typeface="Calibri" panose="020F0502020204030204" pitchFamily="34" charset="0"/>
              <a:ea typeface="Calibri" panose="020F050202020403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800" dirty="0">
              <a:effectLst/>
              <a:latin typeface="Calibri" panose="020F0502020204030204" pitchFamily="34" charset="0"/>
              <a:ea typeface="Calibri" panose="020F050202020403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effectLst/>
                <a:latin typeface="Calibri" panose="020F0502020204030204" pitchFamily="34" charset="0"/>
                <a:ea typeface="Calibri" panose="020F0502020204030204" pitchFamily="34" charset="0"/>
                <a:cs typeface="Arial" panose="020B0604020202020204" pitchFamily="34" charset="0"/>
              </a:rPr>
              <a:t>Social capital is defined as the value derived from membership in social groups, social networks, or institutions (Jensen and </a:t>
            </a:r>
            <a:r>
              <a:rPr lang="en-GB" sz="1800" dirty="0" err="1">
                <a:effectLst/>
                <a:latin typeface="Calibri" panose="020F0502020204030204" pitchFamily="34" charset="0"/>
                <a:ea typeface="Calibri" panose="020F0502020204030204" pitchFamily="34" charset="0"/>
                <a:cs typeface="Arial" panose="020B0604020202020204" pitchFamily="34" charset="0"/>
              </a:rPr>
              <a:t>Jetten</a:t>
            </a:r>
            <a:r>
              <a:rPr lang="en-GB" sz="1800" dirty="0">
                <a:effectLst/>
                <a:latin typeface="Calibri" panose="020F0502020204030204" pitchFamily="34" charset="0"/>
                <a:ea typeface="Calibri" panose="020F0502020204030204" pitchFamily="34" charset="0"/>
                <a:cs typeface="Arial" panose="020B0604020202020204" pitchFamily="34" charset="0"/>
              </a:rPr>
              <a:t>, 2015). Bourdieu defined social capital as a person’s social assets (e.g., symbols, ideas, personal tastes)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effectLst/>
                <a:latin typeface="Calibri" panose="020F0502020204030204" pitchFamily="34" charset="0"/>
                <a:ea typeface="Calibri" panose="020F0502020204030204" pitchFamily="34" charset="0"/>
                <a:cs typeface="Arial" panose="020B0604020202020204" pitchFamily="34" charset="0"/>
              </a:rPr>
              <a:t>The project reframes the complexities of transition for SES students by providing them with agency to increase their social and cultural capital by expanding their support networks (e.g., by identifying and accessing new social groups and networks, information, and resources), supporting their transition to university and improving their academic outcomes.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800" dirty="0">
              <a:effectLst/>
              <a:latin typeface="Calibri" panose="020F0502020204030204" pitchFamily="34" charset="0"/>
              <a:ea typeface="Calibri" panose="020F050202020403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effectLst/>
                <a:latin typeface="Calibri" panose="020F0502020204030204" pitchFamily="34" charset="0"/>
                <a:ea typeface="Calibri" panose="020F0502020204030204" pitchFamily="34" charset="0"/>
                <a:cs typeface="Arial" panose="020B0604020202020204" pitchFamily="34" charset="0"/>
              </a:rPr>
              <a:t>Interviews with open ended questions will give participants opportunity to explain their circumstances and the support networks that they have used whilst studying at the OU.</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800" b="1" dirty="0">
              <a:effectLst/>
              <a:latin typeface="Calibri" panose="020F0502020204030204" pitchFamily="34" charset="0"/>
              <a:ea typeface="Calibri" panose="020F0502020204030204" pitchFamily="34" charset="0"/>
              <a:cs typeface="Arial" panose="020B0604020202020204" pitchFamily="34" charset="0"/>
            </a:endParaRPr>
          </a:p>
          <a:p>
            <a:endParaRPr lang="en-GB" dirty="0"/>
          </a:p>
        </p:txBody>
      </p:sp>
      <p:sp>
        <p:nvSpPr>
          <p:cNvPr id="4" name="Slide Number Placeholder 3"/>
          <p:cNvSpPr>
            <a:spLocks noGrp="1"/>
          </p:cNvSpPr>
          <p:nvPr>
            <p:ph type="sldNum" sz="quarter" idx="10"/>
          </p:nvPr>
        </p:nvSpPr>
        <p:spPr/>
        <p:txBody>
          <a:bodyPr/>
          <a:lstStyle/>
          <a:p>
            <a:fld id="{2C755DF9-41A9-4B2A-8603-E47104E21A85}" type="slidenum">
              <a:rPr lang="en-GB" smtClean="0"/>
              <a:t>1</a:t>
            </a:fld>
            <a:endParaRPr lang="en-GB"/>
          </a:p>
        </p:txBody>
      </p:sp>
    </p:spTree>
    <p:extLst>
      <p:ext uri="{BB962C8B-B14F-4D97-AF65-F5344CB8AC3E}">
        <p14:creationId xmlns:p14="http://schemas.microsoft.com/office/powerpoint/2010/main" val="2805117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5024934-070C-DA4D-AC21-0DC55BDEFACF}"/>
              </a:ext>
            </a:extLst>
          </p:cNvPr>
          <p:cNvSpPr/>
          <p:nvPr userDrawn="1"/>
        </p:nvSpPr>
        <p:spPr>
          <a:xfrm>
            <a:off x="10087429" y="319314"/>
            <a:ext cx="1266371" cy="9289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r>
              <a:rPr lang="en-US"/>
              <a:t>Monday, 4th May 2020</a:t>
            </a:r>
            <a:endParaRPr lang="en-GB"/>
          </a:p>
        </p:txBody>
      </p:sp>
      <p:sp>
        <p:nvSpPr>
          <p:cNvPr id="5" name="Footer Placeholder 4"/>
          <p:cNvSpPr>
            <a:spLocks noGrp="1"/>
          </p:cNvSpPr>
          <p:nvPr>
            <p:ph type="ftr" sz="quarter" idx="11"/>
          </p:nvPr>
        </p:nvSpPr>
        <p:spPr/>
        <p:txBody>
          <a:bodyPr/>
          <a:lstStyle/>
          <a:p>
            <a:r>
              <a:rPr lang="en-US"/>
              <a:t>eSTEeM 16th Project Cohort Induction</a:t>
            </a:r>
            <a:endParaRPr lang="en-GB"/>
          </a:p>
        </p:txBody>
      </p:sp>
      <p:sp>
        <p:nvSpPr>
          <p:cNvPr id="6" name="Slide Number Placeholder 5"/>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4328695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r>
              <a:rPr lang="en-US"/>
              <a:t>Monday, 4th May 2020</a:t>
            </a:r>
            <a:endParaRPr lang="en-GB"/>
          </a:p>
        </p:txBody>
      </p:sp>
      <p:sp>
        <p:nvSpPr>
          <p:cNvPr id="5" name="Footer Placeholder 4"/>
          <p:cNvSpPr>
            <a:spLocks noGrp="1"/>
          </p:cNvSpPr>
          <p:nvPr>
            <p:ph type="ftr" sz="quarter" idx="11"/>
          </p:nvPr>
        </p:nvSpPr>
        <p:spPr/>
        <p:txBody>
          <a:bodyPr/>
          <a:lstStyle/>
          <a:p>
            <a:r>
              <a:rPr lang="en-US"/>
              <a:t>eSTEeM 16th Project Cohort Induction</a:t>
            </a:r>
            <a:endParaRPr lang="en-GB"/>
          </a:p>
        </p:txBody>
      </p:sp>
      <p:sp>
        <p:nvSpPr>
          <p:cNvPr id="6" name="Slide Number Placeholder 5"/>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4285448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r>
              <a:rPr lang="en-US"/>
              <a:t>Monday, 4th May 2020</a:t>
            </a:r>
            <a:endParaRPr lang="en-GB"/>
          </a:p>
        </p:txBody>
      </p:sp>
      <p:sp>
        <p:nvSpPr>
          <p:cNvPr id="5" name="Footer Placeholder 4"/>
          <p:cNvSpPr>
            <a:spLocks noGrp="1"/>
          </p:cNvSpPr>
          <p:nvPr>
            <p:ph type="ftr" sz="quarter" idx="11"/>
          </p:nvPr>
        </p:nvSpPr>
        <p:spPr/>
        <p:txBody>
          <a:bodyPr/>
          <a:lstStyle/>
          <a:p>
            <a:r>
              <a:rPr lang="en-US"/>
              <a:t>eSTEeM 16th Project Cohort Induction</a:t>
            </a:r>
            <a:endParaRPr lang="en-GB"/>
          </a:p>
        </p:txBody>
      </p:sp>
      <p:sp>
        <p:nvSpPr>
          <p:cNvPr id="6" name="Slide Number Placeholder 5"/>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42697052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r>
              <a:rPr lang="en-US"/>
              <a:t>Monday, 4th May 2020</a:t>
            </a:r>
            <a:endParaRPr lang="en-GB"/>
          </a:p>
        </p:txBody>
      </p:sp>
      <p:sp>
        <p:nvSpPr>
          <p:cNvPr id="5" name="Footer Placeholder 4"/>
          <p:cNvSpPr>
            <a:spLocks noGrp="1"/>
          </p:cNvSpPr>
          <p:nvPr>
            <p:ph type="ftr" sz="quarter" idx="11"/>
          </p:nvPr>
        </p:nvSpPr>
        <p:spPr/>
        <p:txBody>
          <a:bodyPr/>
          <a:lstStyle/>
          <a:p>
            <a:r>
              <a:rPr lang="en-US"/>
              <a:t>eSTEeM 16th Project Cohort Induction</a:t>
            </a:r>
            <a:endParaRPr lang="en-GB"/>
          </a:p>
        </p:txBody>
      </p:sp>
      <p:sp>
        <p:nvSpPr>
          <p:cNvPr id="6" name="Slide Number Placeholder 5"/>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7907479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Monday, 4th May 2020</a:t>
            </a:r>
            <a:endParaRPr lang="en-GB"/>
          </a:p>
        </p:txBody>
      </p:sp>
      <p:sp>
        <p:nvSpPr>
          <p:cNvPr id="5" name="Footer Placeholder 4"/>
          <p:cNvSpPr>
            <a:spLocks noGrp="1"/>
          </p:cNvSpPr>
          <p:nvPr>
            <p:ph type="ftr" sz="quarter" idx="11"/>
          </p:nvPr>
        </p:nvSpPr>
        <p:spPr/>
        <p:txBody>
          <a:bodyPr/>
          <a:lstStyle/>
          <a:p>
            <a:r>
              <a:rPr lang="en-US"/>
              <a:t>eSTEeM 16th Project Cohort Induction</a:t>
            </a:r>
            <a:endParaRPr lang="en-GB"/>
          </a:p>
        </p:txBody>
      </p:sp>
      <p:sp>
        <p:nvSpPr>
          <p:cNvPr id="6" name="Slide Number Placeholder 5"/>
          <p:cNvSpPr>
            <a:spLocks noGrp="1"/>
          </p:cNvSpPr>
          <p:nvPr>
            <p:ph type="sldNum" sz="quarter" idx="12"/>
          </p:nvPr>
        </p:nvSpPr>
        <p:spPr/>
        <p:txBody>
          <a:bodyPr/>
          <a:lstStyle/>
          <a:p>
            <a:fld id="{341D4F6A-8D54-49B9-8B0E-EEA58E4D334B}" type="slidenum">
              <a:rPr lang="en-GB" smtClean="0"/>
              <a:t>‹#›</a:t>
            </a:fld>
            <a:endParaRPr lang="en-GB"/>
          </a:p>
        </p:txBody>
      </p:sp>
      <p:sp>
        <p:nvSpPr>
          <p:cNvPr id="7" name="Rectangle 6">
            <a:extLst>
              <a:ext uri="{FF2B5EF4-FFF2-40B4-BE49-F238E27FC236}">
                <a16:creationId xmlns:a16="http://schemas.microsoft.com/office/drawing/2014/main" id="{F62414B7-E694-DD45-8C62-70FE79ADDF1F}"/>
              </a:ext>
            </a:extLst>
          </p:cNvPr>
          <p:cNvSpPr/>
          <p:nvPr userDrawn="1"/>
        </p:nvSpPr>
        <p:spPr>
          <a:xfrm>
            <a:off x="10087429" y="319314"/>
            <a:ext cx="1266371" cy="9289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943584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a:t>Click to edit Master title style</a:t>
            </a:r>
            <a:endParaRPr lang="en-GB"/>
          </a:p>
        </p:txBody>
      </p:sp>
      <p:sp>
        <p:nvSpPr>
          <p:cNvPr id="3" name="Content Placeholder 2"/>
          <p:cNvSpPr>
            <a:spLocks noGrp="1"/>
          </p:cNvSpPr>
          <p:nvPr>
            <p:ph sz="half" idx="1"/>
          </p:nvPr>
        </p:nvSpPr>
        <p:spPr>
          <a:xfrm>
            <a:off x="838200" y="1368107"/>
            <a:ext cx="5181600" cy="48088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368107"/>
            <a:ext cx="5181600" cy="48088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r>
              <a:rPr lang="en-US"/>
              <a:t>Monday, 4th May 2020</a:t>
            </a:r>
            <a:endParaRPr lang="en-GB"/>
          </a:p>
        </p:txBody>
      </p:sp>
      <p:sp>
        <p:nvSpPr>
          <p:cNvPr id="6" name="Footer Placeholder 5"/>
          <p:cNvSpPr>
            <a:spLocks noGrp="1"/>
          </p:cNvSpPr>
          <p:nvPr>
            <p:ph type="ftr" sz="quarter" idx="11"/>
          </p:nvPr>
        </p:nvSpPr>
        <p:spPr/>
        <p:txBody>
          <a:bodyPr/>
          <a:lstStyle/>
          <a:p>
            <a:r>
              <a:rPr lang="en-US"/>
              <a:t>eSTEeM 16th Project Cohort Induction</a:t>
            </a:r>
            <a:endParaRPr lang="en-GB"/>
          </a:p>
        </p:txBody>
      </p:sp>
      <p:sp>
        <p:nvSpPr>
          <p:cNvPr id="7" name="Slide Number Placeholder 6"/>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14980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r>
              <a:rPr lang="en-US"/>
              <a:t>Monday, 4th May 2020</a:t>
            </a:r>
            <a:endParaRPr lang="en-GB"/>
          </a:p>
        </p:txBody>
      </p:sp>
      <p:sp>
        <p:nvSpPr>
          <p:cNvPr id="8" name="Footer Placeholder 7"/>
          <p:cNvSpPr>
            <a:spLocks noGrp="1"/>
          </p:cNvSpPr>
          <p:nvPr>
            <p:ph type="ftr" sz="quarter" idx="11"/>
          </p:nvPr>
        </p:nvSpPr>
        <p:spPr/>
        <p:txBody>
          <a:bodyPr/>
          <a:lstStyle/>
          <a:p>
            <a:r>
              <a:rPr lang="en-US"/>
              <a:t>eSTEeM 16th Project Cohort Induction</a:t>
            </a:r>
            <a:endParaRPr lang="en-GB"/>
          </a:p>
        </p:txBody>
      </p:sp>
      <p:sp>
        <p:nvSpPr>
          <p:cNvPr id="9" name="Slide Number Placeholder 8"/>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7841584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r>
              <a:rPr lang="en-US"/>
              <a:t>Monday, 4th May 2020</a:t>
            </a:r>
            <a:endParaRPr lang="en-GB"/>
          </a:p>
        </p:txBody>
      </p:sp>
      <p:sp>
        <p:nvSpPr>
          <p:cNvPr id="4" name="Footer Placeholder 3"/>
          <p:cNvSpPr>
            <a:spLocks noGrp="1"/>
          </p:cNvSpPr>
          <p:nvPr>
            <p:ph type="ftr" sz="quarter" idx="11"/>
          </p:nvPr>
        </p:nvSpPr>
        <p:spPr/>
        <p:txBody>
          <a:bodyPr/>
          <a:lstStyle/>
          <a:p>
            <a:r>
              <a:rPr lang="en-US"/>
              <a:t>eSTEeM 16th Project Cohort Induction</a:t>
            </a:r>
            <a:endParaRPr lang="en-GB"/>
          </a:p>
        </p:txBody>
      </p:sp>
      <p:sp>
        <p:nvSpPr>
          <p:cNvPr id="5" name="Slide Number Placeholder 4"/>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25175392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Monday, 4th May 2020</a:t>
            </a:r>
            <a:endParaRPr lang="en-GB"/>
          </a:p>
        </p:txBody>
      </p:sp>
      <p:sp>
        <p:nvSpPr>
          <p:cNvPr id="3" name="Footer Placeholder 2"/>
          <p:cNvSpPr>
            <a:spLocks noGrp="1"/>
          </p:cNvSpPr>
          <p:nvPr>
            <p:ph type="ftr" sz="quarter" idx="11"/>
          </p:nvPr>
        </p:nvSpPr>
        <p:spPr/>
        <p:txBody>
          <a:bodyPr/>
          <a:lstStyle/>
          <a:p>
            <a:r>
              <a:rPr lang="en-US"/>
              <a:t>eSTEeM 16th Project Cohort Induction</a:t>
            </a:r>
            <a:endParaRPr lang="en-GB"/>
          </a:p>
        </p:txBody>
      </p:sp>
      <p:sp>
        <p:nvSpPr>
          <p:cNvPr id="4" name="Slide Number Placeholder 3"/>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25214433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Monday, 4th May 2020</a:t>
            </a:r>
            <a:endParaRPr lang="en-GB"/>
          </a:p>
        </p:txBody>
      </p:sp>
      <p:sp>
        <p:nvSpPr>
          <p:cNvPr id="6" name="Footer Placeholder 5"/>
          <p:cNvSpPr>
            <a:spLocks noGrp="1"/>
          </p:cNvSpPr>
          <p:nvPr>
            <p:ph type="ftr" sz="quarter" idx="11"/>
          </p:nvPr>
        </p:nvSpPr>
        <p:spPr/>
        <p:txBody>
          <a:bodyPr/>
          <a:lstStyle/>
          <a:p>
            <a:r>
              <a:rPr lang="en-US"/>
              <a:t>eSTEeM 16th Project Cohort Induction</a:t>
            </a:r>
            <a:endParaRPr lang="en-GB"/>
          </a:p>
        </p:txBody>
      </p:sp>
      <p:sp>
        <p:nvSpPr>
          <p:cNvPr id="7" name="Slide Number Placeholder 6"/>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0279895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Monday, 4th May 2020</a:t>
            </a:r>
            <a:endParaRPr lang="en-GB"/>
          </a:p>
        </p:txBody>
      </p:sp>
      <p:sp>
        <p:nvSpPr>
          <p:cNvPr id="6" name="Footer Placeholder 5"/>
          <p:cNvSpPr>
            <a:spLocks noGrp="1"/>
          </p:cNvSpPr>
          <p:nvPr>
            <p:ph type="ftr" sz="quarter" idx="11"/>
          </p:nvPr>
        </p:nvSpPr>
        <p:spPr/>
        <p:txBody>
          <a:bodyPr/>
          <a:lstStyle/>
          <a:p>
            <a:r>
              <a:rPr lang="en-US"/>
              <a:t>eSTEeM 16th Project Cohort Induction</a:t>
            </a:r>
            <a:endParaRPr lang="en-GB"/>
          </a:p>
        </p:txBody>
      </p:sp>
      <p:sp>
        <p:nvSpPr>
          <p:cNvPr id="7" name="Slide Number Placeholder 6"/>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32537648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823595"/>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351280"/>
            <a:ext cx="10515600" cy="484632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Monday, 4th May 2020</a:t>
            </a:r>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eSTEeM 16th Project Cohort Induction</a:t>
            </a:r>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1D4F6A-8D54-49B9-8B0E-EEA58E4D334B}" type="slidenum">
              <a:rPr lang="en-GB" smtClean="0"/>
              <a:t>‹#›</a:t>
            </a:fld>
            <a:endParaRPr lang="en-GB"/>
          </a:p>
        </p:txBody>
      </p:sp>
      <p:pic>
        <p:nvPicPr>
          <p:cNvPr id="7" name="Picture 2" descr="Image result for open university logo">
            <a:extLst>
              <a:ext uri="{FF2B5EF4-FFF2-40B4-BE49-F238E27FC236}">
                <a16:creationId xmlns:a16="http://schemas.microsoft.com/office/drawing/2014/main" id="{73F5A3A6-890C-3C44-8E85-866FAD5E91E9}"/>
              </a:ext>
            </a:extLst>
          </p:cNvPr>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10119712" y="361703"/>
            <a:ext cx="1234088" cy="8415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310274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accent1">
              <a:lumMod val="75000"/>
            </a:schemeClr>
          </a:solidFill>
          <a:latin typeface="+mj-lt"/>
          <a:ea typeface="+mj-ea"/>
          <a:cs typeface="+mj-cs"/>
        </a:defRPr>
      </a:lvl1pPr>
    </p:titleStyle>
    <p:bodyStyle>
      <a:lvl1pPr marL="228600" indent="-228600" algn="l" defTabSz="914400" rtl="0" eaLnBrk="1" latinLnBrk="0" hangingPunct="1">
        <a:lnSpc>
          <a:spcPct val="108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08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08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08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08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5" Type="http://schemas.openxmlformats.org/officeDocument/2006/relationships/image" Target="../media/image3.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CBC9E42-CF55-F942-9572-3ACDE7694071}"/>
              </a:ext>
            </a:extLst>
          </p:cNvPr>
          <p:cNvSpPr txBox="1"/>
          <p:nvPr/>
        </p:nvSpPr>
        <p:spPr>
          <a:xfrm>
            <a:off x="5285678" y="6646127"/>
            <a:ext cx="184731" cy="369332"/>
          </a:xfrm>
          <a:prstGeom prst="rect">
            <a:avLst/>
          </a:prstGeom>
          <a:noFill/>
        </p:spPr>
        <p:txBody>
          <a:bodyPr wrap="none" rtlCol="0">
            <a:spAutoFit/>
          </a:bodyPr>
          <a:lstStyle/>
          <a:p>
            <a:endParaRPr lang="en-US"/>
          </a:p>
        </p:txBody>
      </p:sp>
      <p:sp>
        <p:nvSpPr>
          <p:cNvPr id="3" name="Rectangle 1">
            <a:extLst>
              <a:ext uri="{FF2B5EF4-FFF2-40B4-BE49-F238E27FC236}">
                <a16:creationId xmlns:a16="http://schemas.microsoft.com/office/drawing/2014/main" id="{BF465D11-9EEB-4425-A721-333EF169DD5E}"/>
              </a:ext>
            </a:extLst>
          </p:cNvPr>
          <p:cNvSpPr>
            <a:spLocks noGrp="1" noChangeArrowheads="1"/>
          </p:cNvSpPr>
          <p:nvPr>
            <p:ph type="ctrTitle"/>
          </p:nvPr>
        </p:nvSpPr>
        <p:spPr bwMode="auto">
          <a:xfrm>
            <a:off x="197016" y="309948"/>
            <a:ext cx="11797967" cy="13696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0" numCol="1" anchor="ctr" anchorCtr="0" compatLnSpc="1">
            <a:prstTxWarp prst="textNoShape">
              <a:avLst/>
            </a:prstTxWarp>
            <a:spAutoFit/>
          </a:bodyPr>
          <a:lstStyle/>
          <a:p>
            <a:pPr algn="l" eaLnBrk="0" fontAlgn="base" hangingPunct="0">
              <a:lnSpc>
                <a:spcPct val="100000"/>
              </a:lnSpc>
              <a:spcAft>
                <a:spcPct val="0"/>
              </a:spcAft>
            </a:pPr>
            <a:r>
              <a:rPr lang="en-GB" altLang="en-US" sz="2400" b="1" dirty="0">
                <a:solidFill>
                  <a:srgbClr val="FF8A77"/>
                </a:solidFill>
                <a:latin typeface="Arial"/>
                <a:cs typeface="Arial"/>
              </a:rPr>
              <a:t>Supporting transition of Engineering and Design students from </a:t>
            </a:r>
            <a:br>
              <a:rPr lang="en-GB" altLang="en-US" sz="2400" b="1" dirty="0">
                <a:solidFill>
                  <a:srgbClr val="FF8A77"/>
                </a:solidFill>
                <a:latin typeface="Arial"/>
                <a:cs typeface="Arial"/>
              </a:rPr>
            </a:br>
            <a:r>
              <a:rPr lang="en-GB" altLang="en-US" sz="2400" b="1" dirty="0">
                <a:solidFill>
                  <a:srgbClr val="FF8A77"/>
                </a:solidFill>
                <a:latin typeface="Arial"/>
                <a:cs typeface="Arial"/>
              </a:rPr>
              <a:t>low socioeconomic areas using network mapping </a:t>
            </a:r>
            <a:br>
              <a:rPr lang="en-GB" altLang="en-US" sz="1800" b="1" dirty="0">
                <a:latin typeface="Arial" panose="020B0604020202020204" pitchFamily="34" charset="0"/>
                <a:cs typeface="Arial" panose="020B0604020202020204" pitchFamily="34" charset="0"/>
              </a:rPr>
            </a:br>
            <a:r>
              <a:rPr lang="en-GB" altLang="en-US" sz="2000" b="1" dirty="0">
                <a:solidFill>
                  <a:schemeClr val="tx1"/>
                </a:solidFill>
                <a:latin typeface="Arial"/>
                <a:cs typeface="Arial"/>
              </a:rPr>
              <a:t>Andrea Patel, Chris Corcoran, Stephen Jones</a:t>
            </a:r>
            <a:b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pic>
        <p:nvPicPr>
          <p:cNvPr id="8" name="Picture 7">
            <a:extLst>
              <a:ext uri="{FF2B5EF4-FFF2-40B4-BE49-F238E27FC236}">
                <a16:creationId xmlns:a16="http://schemas.microsoft.com/office/drawing/2014/main" id="{B246E7F0-9E49-4431-8EB9-672D860D99B5}"/>
              </a:ext>
            </a:extLst>
          </p:cNvPr>
          <p:cNvPicPr>
            <a:picLocks noChangeAspect="1"/>
          </p:cNvPicPr>
          <p:nvPr/>
        </p:nvPicPr>
        <p:blipFill>
          <a:blip r:embed="rId4"/>
          <a:stretch>
            <a:fillRect/>
          </a:stretch>
        </p:blipFill>
        <p:spPr>
          <a:xfrm>
            <a:off x="372047" y="5931895"/>
            <a:ext cx="2589363" cy="792268"/>
          </a:xfrm>
          <a:prstGeom prst="rect">
            <a:avLst/>
          </a:prstGeom>
        </p:spPr>
      </p:pic>
      <p:pic>
        <p:nvPicPr>
          <p:cNvPr id="9" name="Picture 8" descr="A black and white logo&#10;&#10;Description automatically generated with low confidence">
            <a:extLst>
              <a:ext uri="{FF2B5EF4-FFF2-40B4-BE49-F238E27FC236}">
                <a16:creationId xmlns:a16="http://schemas.microsoft.com/office/drawing/2014/main" id="{6C7A6090-39D0-B303-D8E4-96EDB08762EA}"/>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528464" y="379696"/>
            <a:ext cx="2273415" cy="744026"/>
          </a:xfrm>
          <a:prstGeom prst="rect">
            <a:avLst/>
          </a:prstGeom>
        </p:spPr>
      </p:pic>
      <p:cxnSp>
        <p:nvCxnSpPr>
          <p:cNvPr id="198" name="Straight Connector 197">
            <a:extLst>
              <a:ext uri="{FF2B5EF4-FFF2-40B4-BE49-F238E27FC236}">
                <a16:creationId xmlns:a16="http://schemas.microsoft.com/office/drawing/2014/main" id="{244EDC93-A7F2-B1AF-34B1-4A4A48633622}"/>
              </a:ext>
            </a:extLst>
          </p:cNvPr>
          <p:cNvCxnSpPr/>
          <p:nvPr/>
        </p:nvCxnSpPr>
        <p:spPr>
          <a:xfrm>
            <a:off x="6124575" y="7543800"/>
            <a:ext cx="3166745"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99" name="Straight Connector 198">
            <a:extLst>
              <a:ext uri="{FF2B5EF4-FFF2-40B4-BE49-F238E27FC236}">
                <a16:creationId xmlns:a16="http://schemas.microsoft.com/office/drawing/2014/main" id="{ED0C4729-D01D-00C0-F342-C453C03544EF}"/>
              </a:ext>
            </a:extLst>
          </p:cNvPr>
          <p:cNvCxnSpPr/>
          <p:nvPr/>
        </p:nvCxnSpPr>
        <p:spPr>
          <a:xfrm flipV="1">
            <a:off x="1371600" y="7543165"/>
            <a:ext cx="3152775"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297" name="Rectangle 100">
            <a:extLst>
              <a:ext uri="{FF2B5EF4-FFF2-40B4-BE49-F238E27FC236}">
                <a16:creationId xmlns:a16="http://schemas.microsoft.com/office/drawing/2014/main" id="{4E2EC25C-616B-1D71-A4F1-F86977EBEE1B}"/>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grpSp>
        <p:nvGrpSpPr>
          <p:cNvPr id="393" name="Group 392">
            <a:extLst>
              <a:ext uri="{FF2B5EF4-FFF2-40B4-BE49-F238E27FC236}">
                <a16:creationId xmlns:a16="http://schemas.microsoft.com/office/drawing/2014/main" id="{3D63FE0F-877A-5A18-ACE0-F99BA81FF20E}"/>
              </a:ext>
            </a:extLst>
          </p:cNvPr>
          <p:cNvGrpSpPr/>
          <p:nvPr/>
        </p:nvGrpSpPr>
        <p:grpSpPr>
          <a:xfrm>
            <a:off x="6497716" y="1246722"/>
            <a:ext cx="5381441" cy="5408832"/>
            <a:chOff x="0" y="0"/>
            <a:chExt cx="6099639" cy="6202067"/>
          </a:xfrm>
        </p:grpSpPr>
        <p:sp>
          <p:nvSpPr>
            <p:cNvPr id="394" name="Flowchart: Connector 393">
              <a:extLst>
                <a:ext uri="{FF2B5EF4-FFF2-40B4-BE49-F238E27FC236}">
                  <a16:creationId xmlns:a16="http://schemas.microsoft.com/office/drawing/2014/main" id="{E3D747F1-538E-9C3B-BAEB-D77097B8CEC3}"/>
                </a:ext>
              </a:extLst>
            </p:cNvPr>
            <p:cNvSpPr/>
            <p:nvPr/>
          </p:nvSpPr>
          <p:spPr>
            <a:xfrm>
              <a:off x="0" y="23149"/>
              <a:ext cx="6099639" cy="6120000"/>
            </a:xfrm>
            <a:prstGeom prst="flowChartConnector">
              <a:avLst/>
            </a:prstGeom>
            <a:solidFill>
              <a:sysClr val="window" lastClr="FFFFFF"/>
            </a:solidFill>
            <a:ln w="12700" cap="flat" cmpd="sng" algn="ctr">
              <a:solidFill>
                <a:srgbClr val="4472C4">
                  <a:lumMod val="75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395" name="Text Box 68">
              <a:extLst>
                <a:ext uri="{FF2B5EF4-FFF2-40B4-BE49-F238E27FC236}">
                  <a16:creationId xmlns:a16="http://schemas.microsoft.com/office/drawing/2014/main" id="{E7A2F2EB-6608-B415-D519-DA821FAB914C}"/>
                </a:ext>
              </a:extLst>
            </p:cNvPr>
            <p:cNvSpPr txBox="1"/>
            <p:nvPr/>
          </p:nvSpPr>
          <p:spPr>
            <a:xfrm rot="20353558">
              <a:off x="1358837" y="324377"/>
              <a:ext cx="1586702" cy="258253"/>
            </a:xfrm>
            <a:prstGeom prst="rect">
              <a:avLst/>
            </a:prstGeom>
            <a:solidFill>
              <a:sysClr val="window" lastClr="FFFFFF"/>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Family and Friends</a:t>
              </a:r>
            </a:p>
          </p:txBody>
        </p:sp>
        <p:sp>
          <p:nvSpPr>
            <p:cNvPr id="396" name="Text Box 76">
              <a:extLst>
                <a:ext uri="{FF2B5EF4-FFF2-40B4-BE49-F238E27FC236}">
                  <a16:creationId xmlns:a16="http://schemas.microsoft.com/office/drawing/2014/main" id="{B43207C4-A36C-2779-9E2C-ABC81E7234E5}"/>
                </a:ext>
              </a:extLst>
            </p:cNvPr>
            <p:cNvSpPr txBox="1"/>
            <p:nvPr/>
          </p:nvSpPr>
          <p:spPr>
            <a:xfrm rot="1225793">
              <a:off x="3452081" y="415684"/>
              <a:ext cx="1371597" cy="347735"/>
            </a:xfrm>
            <a:prstGeom prst="rect">
              <a:avLst/>
            </a:prstGeom>
            <a:solidFill>
              <a:sysClr val="window" lastClr="FFFFFF"/>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07000"/>
                </a:lnSpc>
                <a:spcAft>
                  <a:spcPts val="80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Other </a:t>
              </a:r>
            </a:p>
          </p:txBody>
        </p:sp>
        <p:sp>
          <p:nvSpPr>
            <p:cNvPr id="397" name="Flowchart: Connector 396">
              <a:extLst>
                <a:ext uri="{FF2B5EF4-FFF2-40B4-BE49-F238E27FC236}">
                  <a16:creationId xmlns:a16="http://schemas.microsoft.com/office/drawing/2014/main" id="{981B07CB-8EA7-E056-F59F-3592621A0ECB}"/>
                </a:ext>
              </a:extLst>
            </p:cNvPr>
            <p:cNvSpPr/>
            <p:nvPr/>
          </p:nvSpPr>
          <p:spPr>
            <a:xfrm>
              <a:off x="416689" y="509286"/>
              <a:ext cx="5235901" cy="5220271"/>
            </a:xfrm>
            <a:prstGeom prst="flowChartConnector">
              <a:avLst/>
            </a:prstGeom>
            <a:solidFill>
              <a:srgbClr val="5B9BD5">
                <a:lumMod val="40000"/>
                <a:lumOff val="60000"/>
              </a:srgbClr>
            </a:solidFill>
            <a:ln w="12700" cap="flat" cmpd="sng" algn="ctr">
              <a:solidFill>
                <a:srgbClr val="4472C4">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398" name="Flowchart: Connector 397">
              <a:extLst>
                <a:ext uri="{FF2B5EF4-FFF2-40B4-BE49-F238E27FC236}">
                  <a16:creationId xmlns:a16="http://schemas.microsoft.com/office/drawing/2014/main" id="{3BAD4200-39A9-D539-0F97-D4DF575683AE}"/>
                </a:ext>
              </a:extLst>
            </p:cNvPr>
            <p:cNvSpPr/>
            <p:nvPr/>
          </p:nvSpPr>
          <p:spPr>
            <a:xfrm>
              <a:off x="1041722" y="1203767"/>
              <a:ext cx="3864095" cy="3853539"/>
            </a:xfrm>
            <a:prstGeom prst="flowChartConnector">
              <a:avLst/>
            </a:prstGeom>
            <a:solidFill>
              <a:srgbClr val="5B9BD5">
                <a:lumMod val="20000"/>
                <a:lumOff val="80000"/>
              </a:srgbClr>
            </a:solidFill>
            <a:ln w="12700" cap="flat" cmpd="sng" algn="ctr">
              <a:solidFill>
                <a:srgbClr val="4472C4">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GB" sz="1100">
                  <a:effectLst/>
                  <a:latin typeface="Calibri" panose="020F0502020204030204" pitchFamily="34" charset="0"/>
                  <a:ea typeface="Calibri" panose="020F0502020204030204" pitchFamily="34" charset="0"/>
                  <a:cs typeface="Times New Roman" panose="02020603050405020304" pitchFamily="18" charset="0"/>
                </a:rPr>
                <a:t> m</a:t>
              </a:r>
            </a:p>
          </p:txBody>
        </p:sp>
        <p:sp>
          <p:nvSpPr>
            <p:cNvPr id="399" name="Flowchart: Connector 398">
              <a:extLst>
                <a:ext uri="{FF2B5EF4-FFF2-40B4-BE49-F238E27FC236}">
                  <a16:creationId xmlns:a16="http://schemas.microsoft.com/office/drawing/2014/main" id="{0768BCAB-8AA0-3586-A620-E892A41C6B77}"/>
                </a:ext>
              </a:extLst>
            </p:cNvPr>
            <p:cNvSpPr/>
            <p:nvPr/>
          </p:nvSpPr>
          <p:spPr>
            <a:xfrm>
              <a:off x="1828800" y="1932972"/>
              <a:ext cx="2396624" cy="2390884"/>
            </a:xfrm>
            <a:prstGeom prst="flowChartConnector">
              <a:avLst/>
            </a:prstGeom>
            <a:solidFill>
              <a:srgbClr val="5B9BD5">
                <a:lumMod val="40000"/>
                <a:lumOff val="60000"/>
              </a:srgbClr>
            </a:solidFill>
            <a:ln w="12700" cap="flat" cmpd="sng" algn="ctr">
              <a:solidFill>
                <a:srgbClr val="4472C4">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400" name="Flowchart: Connector 399">
              <a:extLst>
                <a:ext uri="{FF2B5EF4-FFF2-40B4-BE49-F238E27FC236}">
                  <a16:creationId xmlns:a16="http://schemas.microsoft.com/office/drawing/2014/main" id="{D1D578BB-E937-DA41-8D2D-302F1B4F28F1}"/>
                </a:ext>
              </a:extLst>
            </p:cNvPr>
            <p:cNvSpPr/>
            <p:nvPr/>
          </p:nvSpPr>
          <p:spPr>
            <a:xfrm>
              <a:off x="2465408" y="2558005"/>
              <a:ext cx="1136191" cy="1132581"/>
            </a:xfrm>
            <a:prstGeom prst="flowChartConnector">
              <a:avLst/>
            </a:prstGeom>
            <a:solidFill>
              <a:srgbClr val="5B9BD5">
                <a:lumMod val="20000"/>
                <a:lumOff val="80000"/>
              </a:srgbClr>
            </a:solidFill>
            <a:ln w="12700" cap="flat" cmpd="sng" algn="ctr">
              <a:solidFill>
                <a:srgbClr val="4472C4">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401" name="Text Box 63">
              <a:extLst>
                <a:ext uri="{FF2B5EF4-FFF2-40B4-BE49-F238E27FC236}">
                  <a16:creationId xmlns:a16="http://schemas.microsoft.com/office/drawing/2014/main" id="{CC8F4844-3006-8D44-1EB3-CBA7EFE34373}"/>
                </a:ext>
              </a:extLst>
            </p:cNvPr>
            <p:cNvSpPr txBox="1"/>
            <p:nvPr/>
          </p:nvSpPr>
          <p:spPr>
            <a:xfrm>
              <a:off x="2442257" y="2164466"/>
              <a:ext cx="680164" cy="324083"/>
            </a:xfrm>
            <a:prstGeom prst="rect">
              <a:avLst/>
            </a:prstGeom>
            <a:solidFill>
              <a:srgbClr val="5B9BD5">
                <a:lumMod val="20000"/>
                <a:lumOff val="80000"/>
                <a:alpha val="0"/>
              </a:srgbClr>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en-GB" sz="1100">
                  <a:effectLst/>
                  <a:latin typeface="Calibri" panose="020F0502020204030204" pitchFamily="34" charset="0"/>
                  <a:ea typeface="Calibri" panose="020F0502020204030204" pitchFamily="34" charset="0"/>
                  <a:cs typeface="Times New Roman" panose="02020603050405020304" pitchFamily="18" charset="0"/>
                </a:rPr>
                <a:t>Mum</a:t>
              </a:r>
            </a:p>
          </p:txBody>
        </p:sp>
        <p:sp>
          <p:nvSpPr>
            <p:cNvPr id="402" name="Text Box 64">
              <a:extLst>
                <a:ext uri="{FF2B5EF4-FFF2-40B4-BE49-F238E27FC236}">
                  <a16:creationId xmlns:a16="http://schemas.microsoft.com/office/drawing/2014/main" id="{1F119C11-8146-1C09-DFEC-504C66F8DAB8}"/>
                </a:ext>
              </a:extLst>
            </p:cNvPr>
            <p:cNvSpPr txBox="1"/>
            <p:nvPr/>
          </p:nvSpPr>
          <p:spPr>
            <a:xfrm>
              <a:off x="4802435" y="2407004"/>
              <a:ext cx="995709" cy="439827"/>
            </a:xfrm>
            <a:prstGeom prst="rect">
              <a:avLst/>
            </a:prstGeom>
            <a:solidFill>
              <a:srgbClr val="5B9BD5">
                <a:lumMod val="20000"/>
                <a:lumOff val="80000"/>
                <a:alpha val="0"/>
              </a:srgbClr>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en-GB" sz="1100" b="1">
                  <a:effectLst/>
                  <a:latin typeface="Calibri" panose="020F0502020204030204" pitchFamily="34" charset="0"/>
                  <a:ea typeface="Calibri" panose="020F0502020204030204" pitchFamily="34" charset="0"/>
                  <a:cs typeface="Times New Roman" panose="02020603050405020304" pitchFamily="18" charset="0"/>
                </a:rPr>
                <a:t>Occasional</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03" name="Text Box 65">
              <a:extLst>
                <a:ext uri="{FF2B5EF4-FFF2-40B4-BE49-F238E27FC236}">
                  <a16:creationId xmlns:a16="http://schemas.microsoft.com/office/drawing/2014/main" id="{6F3CA75A-F112-2478-EA8C-729B0470AB08}"/>
                </a:ext>
              </a:extLst>
            </p:cNvPr>
            <p:cNvSpPr txBox="1"/>
            <p:nvPr/>
          </p:nvSpPr>
          <p:spPr>
            <a:xfrm>
              <a:off x="3645223" y="2684899"/>
              <a:ext cx="623175" cy="287741"/>
            </a:xfrm>
            <a:prstGeom prst="rect">
              <a:avLst/>
            </a:prstGeom>
            <a:solidFill>
              <a:srgbClr val="5B9BD5">
                <a:lumMod val="20000"/>
                <a:lumOff val="80000"/>
                <a:alpha val="0"/>
              </a:srgbClr>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en-GB" sz="1100" b="1">
                  <a:effectLst/>
                  <a:latin typeface="Calibri" panose="020F0502020204030204" pitchFamily="34" charset="0"/>
                  <a:ea typeface="Calibri" panose="020F0502020204030204" pitchFamily="34" charset="0"/>
                  <a:cs typeface="Times New Roman" panose="02020603050405020304" pitchFamily="18" charset="0"/>
                </a:rPr>
                <a:t>Daily</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p:txBody>
        </p:sp>
        <p:cxnSp>
          <p:nvCxnSpPr>
            <p:cNvPr id="404" name="Straight Connector 403">
              <a:extLst>
                <a:ext uri="{FF2B5EF4-FFF2-40B4-BE49-F238E27FC236}">
                  <a16:creationId xmlns:a16="http://schemas.microsoft.com/office/drawing/2014/main" id="{2D1ECAD3-4D65-27E7-5EA1-444E845D573E}"/>
                </a:ext>
              </a:extLst>
            </p:cNvPr>
            <p:cNvCxnSpPr/>
            <p:nvPr/>
          </p:nvCxnSpPr>
          <p:spPr>
            <a:xfrm>
              <a:off x="1064871" y="810228"/>
              <a:ext cx="1577957" cy="1899703"/>
            </a:xfrm>
            <a:prstGeom prst="line">
              <a:avLst/>
            </a:prstGeom>
            <a:noFill/>
            <a:ln w="6350" cap="flat" cmpd="sng" algn="ctr">
              <a:solidFill>
                <a:srgbClr val="4472C4"/>
              </a:solidFill>
              <a:prstDash val="dash"/>
              <a:miter lim="800000"/>
            </a:ln>
            <a:effectLst/>
          </p:spPr>
        </p:cxnSp>
        <p:cxnSp>
          <p:nvCxnSpPr>
            <p:cNvPr id="405" name="Straight Connector 404">
              <a:extLst>
                <a:ext uri="{FF2B5EF4-FFF2-40B4-BE49-F238E27FC236}">
                  <a16:creationId xmlns:a16="http://schemas.microsoft.com/office/drawing/2014/main" id="{FC09DDD4-6E64-7817-7D04-02D53A5ED2EE}"/>
                </a:ext>
              </a:extLst>
            </p:cNvPr>
            <p:cNvCxnSpPr/>
            <p:nvPr/>
          </p:nvCxnSpPr>
          <p:spPr>
            <a:xfrm>
              <a:off x="3495555" y="3495554"/>
              <a:ext cx="1527723" cy="1944497"/>
            </a:xfrm>
            <a:prstGeom prst="line">
              <a:avLst/>
            </a:prstGeom>
            <a:noFill/>
            <a:ln w="6350" cap="flat" cmpd="sng" algn="ctr">
              <a:solidFill>
                <a:srgbClr val="4472C4"/>
              </a:solidFill>
              <a:prstDash val="dash"/>
              <a:miter lim="800000"/>
            </a:ln>
            <a:effectLst/>
          </p:spPr>
        </p:cxnSp>
        <p:cxnSp>
          <p:nvCxnSpPr>
            <p:cNvPr id="406" name="Straight Connector 405">
              <a:extLst>
                <a:ext uri="{FF2B5EF4-FFF2-40B4-BE49-F238E27FC236}">
                  <a16:creationId xmlns:a16="http://schemas.microsoft.com/office/drawing/2014/main" id="{3D63A96E-24BA-8540-F52C-2CC106A52091}"/>
                </a:ext>
              </a:extLst>
            </p:cNvPr>
            <p:cNvCxnSpPr/>
            <p:nvPr/>
          </p:nvCxnSpPr>
          <p:spPr>
            <a:xfrm flipH="1">
              <a:off x="891251" y="3518704"/>
              <a:ext cx="1727368" cy="1701435"/>
            </a:xfrm>
            <a:prstGeom prst="line">
              <a:avLst/>
            </a:prstGeom>
            <a:noFill/>
            <a:ln w="6350" cap="flat" cmpd="sng" algn="ctr">
              <a:solidFill>
                <a:srgbClr val="4472C4"/>
              </a:solidFill>
              <a:prstDash val="dash"/>
              <a:miter lim="800000"/>
            </a:ln>
            <a:effectLst/>
          </p:spPr>
        </p:cxnSp>
        <p:cxnSp>
          <p:nvCxnSpPr>
            <p:cNvPr id="407" name="Straight Connector 406">
              <a:extLst>
                <a:ext uri="{FF2B5EF4-FFF2-40B4-BE49-F238E27FC236}">
                  <a16:creationId xmlns:a16="http://schemas.microsoft.com/office/drawing/2014/main" id="{29DFE333-0E59-D86D-D717-30F87DA2F36D}"/>
                </a:ext>
              </a:extLst>
            </p:cNvPr>
            <p:cNvCxnSpPr/>
            <p:nvPr/>
          </p:nvCxnSpPr>
          <p:spPr>
            <a:xfrm flipH="1">
              <a:off x="3449256" y="914400"/>
              <a:ext cx="1741910" cy="1771091"/>
            </a:xfrm>
            <a:prstGeom prst="line">
              <a:avLst/>
            </a:prstGeom>
            <a:noFill/>
            <a:ln w="6350" cap="flat" cmpd="sng" algn="ctr">
              <a:solidFill>
                <a:srgbClr val="4472C4"/>
              </a:solidFill>
              <a:prstDash val="dash"/>
              <a:miter lim="800000"/>
            </a:ln>
            <a:effectLst/>
          </p:spPr>
        </p:cxnSp>
        <p:sp>
          <p:nvSpPr>
            <p:cNvPr id="408" name="Text Box 73">
              <a:extLst>
                <a:ext uri="{FF2B5EF4-FFF2-40B4-BE49-F238E27FC236}">
                  <a16:creationId xmlns:a16="http://schemas.microsoft.com/office/drawing/2014/main" id="{CB4F375B-EE2A-24E9-B610-1C8B3BB6D46B}"/>
                </a:ext>
              </a:extLst>
            </p:cNvPr>
            <p:cNvSpPr txBox="1"/>
            <p:nvPr/>
          </p:nvSpPr>
          <p:spPr>
            <a:xfrm>
              <a:off x="4085880" y="2461743"/>
              <a:ext cx="819930" cy="272024"/>
            </a:xfrm>
            <a:prstGeom prst="rect">
              <a:avLst/>
            </a:prstGeom>
            <a:solidFill>
              <a:srgbClr val="5B9BD5">
                <a:lumMod val="20000"/>
                <a:lumOff val="80000"/>
                <a:alpha val="0"/>
              </a:srgbClr>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en-GB" sz="1100" b="1">
                  <a:effectLst/>
                  <a:latin typeface="Calibri" panose="020F0502020204030204" pitchFamily="34" charset="0"/>
                  <a:ea typeface="Calibri" panose="020F0502020204030204" pitchFamily="34" charset="0"/>
                  <a:cs typeface="Times New Roman" panose="02020603050405020304" pitchFamily="18" charset="0"/>
                </a:rPr>
                <a:t>Frequent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09" name="Text Box 74">
              <a:extLst>
                <a:ext uri="{FF2B5EF4-FFF2-40B4-BE49-F238E27FC236}">
                  <a16:creationId xmlns:a16="http://schemas.microsoft.com/office/drawing/2014/main" id="{0AC21A60-A10E-0159-11DE-98F3F6B1505B}"/>
                </a:ext>
              </a:extLst>
            </p:cNvPr>
            <p:cNvSpPr txBox="1"/>
            <p:nvPr/>
          </p:nvSpPr>
          <p:spPr>
            <a:xfrm rot="17716771">
              <a:off x="19050" y="1605987"/>
              <a:ext cx="1140221" cy="304515"/>
            </a:xfrm>
            <a:prstGeom prst="rect">
              <a:avLst/>
            </a:prstGeom>
            <a:solidFill>
              <a:sysClr val="window" lastClr="FFFFFF"/>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en-GB" sz="1100">
                  <a:effectLst/>
                  <a:latin typeface="Calibri" panose="020F0502020204030204" pitchFamily="34" charset="0"/>
                  <a:ea typeface="Calibri" panose="020F0502020204030204" pitchFamily="34" charset="0"/>
                  <a:cs typeface="Times New Roman" panose="02020603050405020304" pitchFamily="18" charset="0"/>
                </a:rPr>
                <a:t>Community</a:t>
              </a:r>
            </a:p>
          </p:txBody>
        </p:sp>
        <p:sp>
          <p:nvSpPr>
            <p:cNvPr id="410" name="Text Box 75">
              <a:extLst>
                <a:ext uri="{FF2B5EF4-FFF2-40B4-BE49-F238E27FC236}">
                  <a16:creationId xmlns:a16="http://schemas.microsoft.com/office/drawing/2014/main" id="{990D4DB1-1B42-5D52-86E4-229F13211461}"/>
                </a:ext>
              </a:extLst>
            </p:cNvPr>
            <p:cNvSpPr txBox="1"/>
            <p:nvPr/>
          </p:nvSpPr>
          <p:spPr>
            <a:xfrm rot="4072293">
              <a:off x="-176383" y="4017258"/>
              <a:ext cx="1259989" cy="274785"/>
            </a:xfrm>
            <a:prstGeom prst="rect">
              <a:avLst/>
            </a:prstGeom>
            <a:solidFill>
              <a:sysClr val="window" lastClr="FFFFFF"/>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Other Services</a:t>
              </a:r>
            </a:p>
          </p:txBody>
        </p:sp>
        <p:sp>
          <p:nvSpPr>
            <p:cNvPr id="411" name="Text Box 77">
              <a:extLst>
                <a:ext uri="{FF2B5EF4-FFF2-40B4-BE49-F238E27FC236}">
                  <a16:creationId xmlns:a16="http://schemas.microsoft.com/office/drawing/2014/main" id="{012B3FB6-CE25-3B37-A049-51C3A765D694}"/>
                </a:ext>
              </a:extLst>
            </p:cNvPr>
            <p:cNvSpPr txBox="1"/>
            <p:nvPr/>
          </p:nvSpPr>
          <p:spPr>
            <a:xfrm rot="17765601">
              <a:off x="4849931" y="4215144"/>
              <a:ext cx="1338478" cy="232909"/>
            </a:xfrm>
            <a:prstGeom prst="rect">
              <a:avLst/>
            </a:prstGeom>
            <a:solidFill>
              <a:sysClr val="window" lastClr="FFFFFF"/>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University: Study</a:t>
              </a:r>
            </a:p>
          </p:txBody>
        </p:sp>
        <p:sp>
          <p:nvSpPr>
            <p:cNvPr id="412" name="Text Box 78">
              <a:extLst>
                <a:ext uri="{FF2B5EF4-FFF2-40B4-BE49-F238E27FC236}">
                  <a16:creationId xmlns:a16="http://schemas.microsoft.com/office/drawing/2014/main" id="{DAC723A0-A055-41BE-B795-A34F71A23117}"/>
                </a:ext>
              </a:extLst>
            </p:cNvPr>
            <p:cNvSpPr txBox="1"/>
            <p:nvPr/>
          </p:nvSpPr>
          <p:spPr>
            <a:xfrm rot="20299263">
              <a:off x="3465617" y="5509771"/>
              <a:ext cx="1462323" cy="234978"/>
            </a:xfrm>
            <a:prstGeom prst="rect">
              <a:avLst/>
            </a:prstGeom>
            <a:solidFill>
              <a:sysClr val="window" lastClr="FFFFFF"/>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University: Services</a:t>
              </a:r>
            </a:p>
          </p:txBody>
        </p:sp>
        <p:sp>
          <p:nvSpPr>
            <p:cNvPr id="413" name="Text Box 79">
              <a:extLst>
                <a:ext uri="{FF2B5EF4-FFF2-40B4-BE49-F238E27FC236}">
                  <a16:creationId xmlns:a16="http://schemas.microsoft.com/office/drawing/2014/main" id="{1662A7C9-86A8-2000-DD05-73F3D2C112B6}"/>
                </a:ext>
              </a:extLst>
            </p:cNvPr>
            <p:cNvSpPr txBox="1"/>
            <p:nvPr/>
          </p:nvSpPr>
          <p:spPr>
            <a:xfrm rot="1306313">
              <a:off x="1459340" y="5594760"/>
              <a:ext cx="1376553" cy="249998"/>
            </a:xfrm>
            <a:prstGeom prst="rect">
              <a:avLst/>
            </a:prstGeom>
            <a:solidFill>
              <a:sysClr val="window" lastClr="FFFFFF"/>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University: Other</a:t>
              </a:r>
            </a:p>
          </p:txBody>
        </p:sp>
        <p:sp>
          <p:nvSpPr>
            <p:cNvPr id="414" name="Text Box 80">
              <a:extLst>
                <a:ext uri="{FF2B5EF4-FFF2-40B4-BE49-F238E27FC236}">
                  <a16:creationId xmlns:a16="http://schemas.microsoft.com/office/drawing/2014/main" id="{57AC6DAC-063C-5060-6B8C-0DFEEEF3C710}"/>
                </a:ext>
              </a:extLst>
            </p:cNvPr>
            <p:cNvSpPr txBox="1"/>
            <p:nvPr/>
          </p:nvSpPr>
          <p:spPr>
            <a:xfrm>
              <a:off x="1643605" y="1041721"/>
              <a:ext cx="671272" cy="351858"/>
            </a:xfrm>
            <a:prstGeom prst="rect">
              <a:avLst/>
            </a:prstGeom>
            <a:solidFill>
              <a:srgbClr val="5B9BD5">
                <a:lumMod val="20000"/>
                <a:lumOff val="80000"/>
                <a:alpha val="0"/>
              </a:srgbClr>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en-GB" sz="1100">
                  <a:effectLst/>
                  <a:latin typeface="Calibri" panose="020F0502020204030204" pitchFamily="34" charset="0"/>
                  <a:ea typeface="Calibri" panose="020F0502020204030204" pitchFamily="34" charset="0"/>
                  <a:cs typeface="Times New Roman" panose="02020603050405020304" pitchFamily="18" charset="0"/>
                </a:rPr>
                <a:t>Sarah</a:t>
              </a:r>
            </a:p>
          </p:txBody>
        </p:sp>
        <p:sp>
          <p:nvSpPr>
            <p:cNvPr id="415" name="Text Box 81">
              <a:extLst>
                <a:ext uri="{FF2B5EF4-FFF2-40B4-BE49-F238E27FC236}">
                  <a16:creationId xmlns:a16="http://schemas.microsoft.com/office/drawing/2014/main" id="{AC4E6214-4C96-9290-ED7C-6674DE447145}"/>
                </a:ext>
              </a:extLst>
            </p:cNvPr>
            <p:cNvSpPr txBox="1"/>
            <p:nvPr/>
          </p:nvSpPr>
          <p:spPr>
            <a:xfrm>
              <a:off x="2013995" y="1608881"/>
              <a:ext cx="844877" cy="302312"/>
            </a:xfrm>
            <a:prstGeom prst="rect">
              <a:avLst/>
            </a:prstGeom>
            <a:solidFill>
              <a:srgbClr val="5B9BD5">
                <a:lumMod val="20000"/>
                <a:lumOff val="80000"/>
                <a:alpha val="0"/>
              </a:srgbClr>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en-GB" sz="1100">
                  <a:effectLst/>
                  <a:latin typeface="Calibri" panose="020F0502020204030204" pitchFamily="34" charset="0"/>
                  <a:ea typeface="Calibri" panose="020F0502020204030204" pitchFamily="34" charset="0"/>
                  <a:cs typeface="Times New Roman" panose="02020603050405020304" pitchFamily="18" charset="0"/>
                </a:rPr>
                <a:t>Charlotte</a:t>
              </a:r>
            </a:p>
          </p:txBody>
        </p:sp>
        <p:sp>
          <p:nvSpPr>
            <p:cNvPr id="416" name="Text Box 83">
              <a:extLst>
                <a:ext uri="{FF2B5EF4-FFF2-40B4-BE49-F238E27FC236}">
                  <a16:creationId xmlns:a16="http://schemas.microsoft.com/office/drawing/2014/main" id="{D657A640-FE60-E384-A1DC-2C14A663291A}"/>
                </a:ext>
              </a:extLst>
            </p:cNvPr>
            <p:cNvSpPr txBox="1"/>
            <p:nvPr/>
          </p:nvSpPr>
          <p:spPr>
            <a:xfrm>
              <a:off x="3067290" y="2176040"/>
              <a:ext cx="802938" cy="335657"/>
            </a:xfrm>
            <a:prstGeom prst="rect">
              <a:avLst/>
            </a:prstGeom>
            <a:solidFill>
              <a:srgbClr val="5B9BD5">
                <a:lumMod val="20000"/>
                <a:lumOff val="80000"/>
                <a:alpha val="0"/>
              </a:srgbClr>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en-GB" sz="1100">
                  <a:effectLst/>
                  <a:latin typeface="Calibri" panose="020F0502020204030204" pitchFamily="34" charset="0"/>
                  <a:ea typeface="Calibri" panose="020F0502020204030204" pitchFamily="34" charset="0"/>
                  <a:cs typeface="Times New Roman" panose="02020603050405020304" pitchFamily="18" charset="0"/>
                </a:rPr>
                <a:t>Manager</a:t>
              </a:r>
            </a:p>
          </p:txBody>
        </p:sp>
        <p:sp>
          <p:nvSpPr>
            <p:cNvPr id="417" name="Text Box 84">
              <a:extLst>
                <a:ext uri="{FF2B5EF4-FFF2-40B4-BE49-F238E27FC236}">
                  <a16:creationId xmlns:a16="http://schemas.microsoft.com/office/drawing/2014/main" id="{981B2A60-7A7D-40BB-B0A5-D5584CB4AAD2}"/>
                </a:ext>
              </a:extLst>
            </p:cNvPr>
            <p:cNvSpPr txBox="1"/>
            <p:nvPr/>
          </p:nvSpPr>
          <p:spPr>
            <a:xfrm>
              <a:off x="1412112" y="2025569"/>
              <a:ext cx="700114" cy="313966"/>
            </a:xfrm>
            <a:prstGeom prst="rect">
              <a:avLst/>
            </a:prstGeom>
            <a:solidFill>
              <a:srgbClr val="5B9BD5">
                <a:lumMod val="20000"/>
                <a:lumOff val="80000"/>
                <a:alpha val="0"/>
              </a:srgbClr>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en-GB" sz="1100">
                  <a:effectLst/>
                  <a:latin typeface="Calibri" panose="020F0502020204030204" pitchFamily="34" charset="0"/>
                  <a:ea typeface="Calibri" panose="020F0502020204030204" pitchFamily="34" charset="0"/>
                  <a:cs typeface="Times New Roman" panose="02020603050405020304" pitchFamily="18" charset="0"/>
                </a:rPr>
                <a:t>Church</a:t>
              </a:r>
            </a:p>
          </p:txBody>
        </p:sp>
        <p:sp>
          <p:nvSpPr>
            <p:cNvPr id="418" name="Text Box 85">
              <a:extLst>
                <a:ext uri="{FF2B5EF4-FFF2-40B4-BE49-F238E27FC236}">
                  <a16:creationId xmlns:a16="http://schemas.microsoft.com/office/drawing/2014/main" id="{BD919899-E682-ADB2-05D0-BE3225797FD0}"/>
                </a:ext>
              </a:extLst>
            </p:cNvPr>
            <p:cNvSpPr txBox="1"/>
            <p:nvPr/>
          </p:nvSpPr>
          <p:spPr>
            <a:xfrm>
              <a:off x="444826" y="2164466"/>
              <a:ext cx="987932" cy="405104"/>
            </a:xfrm>
            <a:prstGeom prst="rect">
              <a:avLst/>
            </a:prstGeom>
            <a:solidFill>
              <a:srgbClr val="5B9BD5">
                <a:lumMod val="20000"/>
                <a:lumOff val="80000"/>
                <a:alpha val="0"/>
              </a:srgbClr>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Neighbour</a:t>
              </a:r>
            </a:p>
          </p:txBody>
        </p:sp>
        <p:sp>
          <p:nvSpPr>
            <p:cNvPr id="419" name="Text Box 86">
              <a:extLst>
                <a:ext uri="{FF2B5EF4-FFF2-40B4-BE49-F238E27FC236}">
                  <a16:creationId xmlns:a16="http://schemas.microsoft.com/office/drawing/2014/main" id="{56A09150-5924-1DAD-872E-240521E36968}"/>
                </a:ext>
              </a:extLst>
            </p:cNvPr>
            <p:cNvSpPr txBox="1"/>
            <p:nvPr/>
          </p:nvSpPr>
          <p:spPr>
            <a:xfrm>
              <a:off x="486137" y="3078866"/>
              <a:ext cx="606221" cy="308779"/>
            </a:xfrm>
            <a:prstGeom prst="rect">
              <a:avLst/>
            </a:prstGeom>
            <a:solidFill>
              <a:srgbClr val="5B9BD5">
                <a:lumMod val="20000"/>
                <a:lumOff val="80000"/>
                <a:alpha val="0"/>
              </a:srgbClr>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en-GB" sz="1100">
                  <a:effectLst/>
                  <a:latin typeface="Calibri" panose="020F0502020204030204" pitchFamily="34" charset="0"/>
                  <a:ea typeface="Calibri" panose="020F0502020204030204" pitchFamily="34" charset="0"/>
                  <a:cs typeface="Times New Roman" panose="02020603050405020304" pitchFamily="18" charset="0"/>
                </a:rPr>
                <a:t>GP</a:t>
              </a:r>
            </a:p>
          </p:txBody>
        </p:sp>
        <p:sp>
          <p:nvSpPr>
            <p:cNvPr id="420" name="Text Box 87">
              <a:extLst>
                <a:ext uri="{FF2B5EF4-FFF2-40B4-BE49-F238E27FC236}">
                  <a16:creationId xmlns:a16="http://schemas.microsoft.com/office/drawing/2014/main" id="{BEC18AD3-AF6A-BBAC-4A2E-E83B23A894A3}"/>
                </a:ext>
              </a:extLst>
            </p:cNvPr>
            <p:cNvSpPr txBox="1"/>
            <p:nvPr/>
          </p:nvSpPr>
          <p:spPr>
            <a:xfrm>
              <a:off x="539073" y="3568704"/>
              <a:ext cx="744782" cy="519124"/>
            </a:xfrm>
            <a:prstGeom prst="rect">
              <a:avLst/>
            </a:prstGeom>
            <a:solidFill>
              <a:srgbClr val="5B9BD5">
                <a:lumMod val="20000"/>
                <a:lumOff val="80000"/>
                <a:alpha val="0"/>
              </a:srgbClr>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en-GB" sz="1100">
                  <a:effectLst/>
                  <a:latin typeface="Calibri" panose="020F0502020204030204" pitchFamily="34" charset="0"/>
                  <a:ea typeface="Calibri" panose="020F0502020204030204" pitchFamily="34" charset="0"/>
                  <a:cs typeface="Times New Roman" panose="02020603050405020304" pitchFamily="18" charset="0"/>
                </a:rPr>
                <a:t>Social Worker</a:t>
              </a:r>
            </a:p>
          </p:txBody>
        </p:sp>
        <p:sp>
          <p:nvSpPr>
            <p:cNvPr id="421" name="Text Box 88">
              <a:extLst>
                <a:ext uri="{FF2B5EF4-FFF2-40B4-BE49-F238E27FC236}">
                  <a16:creationId xmlns:a16="http://schemas.microsoft.com/office/drawing/2014/main" id="{DF9AFE5F-E1CC-C32C-D6E9-1BCAD083E202}"/>
                </a:ext>
              </a:extLst>
            </p:cNvPr>
            <p:cNvSpPr txBox="1"/>
            <p:nvPr/>
          </p:nvSpPr>
          <p:spPr>
            <a:xfrm>
              <a:off x="752356" y="4340507"/>
              <a:ext cx="906543" cy="324083"/>
            </a:xfrm>
            <a:prstGeom prst="rect">
              <a:avLst/>
            </a:prstGeom>
            <a:solidFill>
              <a:srgbClr val="5B9BD5">
                <a:lumMod val="20000"/>
                <a:lumOff val="80000"/>
                <a:alpha val="0"/>
              </a:srgbClr>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en-GB" sz="1100">
                  <a:effectLst/>
                  <a:latin typeface="Calibri" panose="020F0502020204030204" pitchFamily="34" charset="0"/>
                  <a:ea typeface="Calibri" panose="020F0502020204030204" pitchFamily="34" charset="0"/>
                  <a:cs typeface="Times New Roman" panose="02020603050405020304" pitchFamily="18" charset="0"/>
                </a:rPr>
                <a:t>Counsellor</a:t>
              </a:r>
            </a:p>
          </p:txBody>
        </p:sp>
        <p:sp>
          <p:nvSpPr>
            <p:cNvPr id="422" name="Text Box 89">
              <a:extLst>
                <a:ext uri="{FF2B5EF4-FFF2-40B4-BE49-F238E27FC236}">
                  <a16:creationId xmlns:a16="http://schemas.microsoft.com/office/drawing/2014/main" id="{0B5DC28C-8354-B750-1BEA-57C46BB3C912}"/>
                </a:ext>
              </a:extLst>
            </p:cNvPr>
            <p:cNvSpPr txBox="1"/>
            <p:nvPr/>
          </p:nvSpPr>
          <p:spPr>
            <a:xfrm>
              <a:off x="3108956" y="1594250"/>
              <a:ext cx="1049901" cy="439826"/>
            </a:xfrm>
            <a:prstGeom prst="rect">
              <a:avLst/>
            </a:prstGeom>
            <a:solidFill>
              <a:srgbClr val="5B9BD5">
                <a:lumMod val="20000"/>
                <a:lumOff val="80000"/>
                <a:alpha val="0"/>
              </a:srgbClr>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en-GB" sz="1100">
                  <a:effectLst/>
                  <a:latin typeface="Calibri" panose="020F0502020204030204" pitchFamily="34" charset="0"/>
                  <a:ea typeface="Calibri" panose="020F0502020204030204" pitchFamily="34" charset="0"/>
                  <a:cs typeface="Times New Roman" panose="02020603050405020304" pitchFamily="18" charset="0"/>
                </a:rPr>
                <a:t>Colleagues</a:t>
              </a:r>
            </a:p>
          </p:txBody>
        </p:sp>
        <p:sp>
          <p:nvSpPr>
            <p:cNvPr id="423" name="Text Box 90">
              <a:extLst>
                <a:ext uri="{FF2B5EF4-FFF2-40B4-BE49-F238E27FC236}">
                  <a16:creationId xmlns:a16="http://schemas.microsoft.com/office/drawing/2014/main" id="{8718776F-8558-45DF-EBDC-CC969D79F545}"/>
                </a:ext>
              </a:extLst>
            </p:cNvPr>
            <p:cNvSpPr txBox="1"/>
            <p:nvPr/>
          </p:nvSpPr>
          <p:spPr>
            <a:xfrm>
              <a:off x="1916895" y="3217237"/>
              <a:ext cx="701723" cy="589915"/>
            </a:xfrm>
            <a:prstGeom prst="rect">
              <a:avLst/>
            </a:prstGeom>
            <a:solidFill>
              <a:srgbClr val="5B9BD5">
                <a:lumMod val="20000"/>
                <a:lumOff val="80000"/>
                <a:alpha val="0"/>
              </a:srgbClr>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en-GB" sz="1100">
                  <a:effectLst/>
                  <a:latin typeface="Calibri" panose="020F0502020204030204" pitchFamily="34" charset="0"/>
                  <a:ea typeface="Calibri" panose="020F0502020204030204" pitchFamily="34" charset="0"/>
                  <a:cs typeface="Times New Roman" panose="02020603050405020304" pitchFamily="18" charset="0"/>
                </a:rPr>
                <a:t>Care Worker</a:t>
              </a:r>
            </a:p>
          </p:txBody>
        </p:sp>
        <p:sp>
          <p:nvSpPr>
            <p:cNvPr id="424" name="Text Box 91">
              <a:extLst>
                <a:ext uri="{FF2B5EF4-FFF2-40B4-BE49-F238E27FC236}">
                  <a16:creationId xmlns:a16="http://schemas.microsoft.com/office/drawing/2014/main" id="{2D1E5049-2504-D511-FA4D-FC5CC1EA40E8}"/>
                </a:ext>
              </a:extLst>
            </p:cNvPr>
            <p:cNvSpPr txBox="1"/>
            <p:nvPr/>
          </p:nvSpPr>
          <p:spPr>
            <a:xfrm>
              <a:off x="2840231" y="2954938"/>
              <a:ext cx="494141" cy="289360"/>
            </a:xfrm>
            <a:prstGeom prst="rect">
              <a:avLst/>
            </a:prstGeom>
            <a:solidFill>
              <a:srgbClr val="5B9BD5">
                <a:lumMod val="20000"/>
                <a:lumOff val="80000"/>
                <a:alpha val="0"/>
              </a:srgbClr>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en-GB" sz="1100" b="1" dirty="0">
                  <a:effectLst/>
                  <a:latin typeface="Calibri" panose="020F0502020204030204" pitchFamily="34" charset="0"/>
                  <a:ea typeface="Calibri" panose="020F0502020204030204" pitchFamily="34" charset="0"/>
                  <a:cs typeface="Times New Roman" panose="02020603050405020304" pitchFamily="18" charset="0"/>
                </a:rPr>
                <a:t>ME</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25" name="Text Box 93">
              <a:extLst>
                <a:ext uri="{FF2B5EF4-FFF2-40B4-BE49-F238E27FC236}">
                  <a16:creationId xmlns:a16="http://schemas.microsoft.com/office/drawing/2014/main" id="{13EB620D-ABE4-2684-3AE9-597B46BA23DE}"/>
                </a:ext>
              </a:extLst>
            </p:cNvPr>
            <p:cNvSpPr txBox="1"/>
            <p:nvPr/>
          </p:nvSpPr>
          <p:spPr>
            <a:xfrm>
              <a:off x="4247441" y="3448877"/>
              <a:ext cx="593091" cy="345898"/>
            </a:xfrm>
            <a:prstGeom prst="rect">
              <a:avLst/>
            </a:prstGeom>
            <a:solidFill>
              <a:srgbClr val="5B9BD5">
                <a:lumMod val="20000"/>
                <a:lumOff val="80000"/>
                <a:alpha val="0"/>
              </a:srgbClr>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en-GB" sz="1100">
                  <a:effectLst/>
                  <a:latin typeface="Calibri" panose="020F0502020204030204" pitchFamily="34" charset="0"/>
                  <a:ea typeface="Calibri" panose="020F0502020204030204" pitchFamily="34" charset="0"/>
                  <a:cs typeface="Times New Roman" panose="02020603050405020304" pitchFamily="18" charset="0"/>
                </a:rPr>
                <a:t>Tutor</a:t>
              </a:r>
            </a:p>
          </p:txBody>
        </p:sp>
        <p:sp>
          <p:nvSpPr>
            <p:cNvPr id="426" name="Text Box 94">
              <a:extLst>
                <a:ext uri="{FF2B5EF4-FFF2-40B4-BE49-F238E27FC236}">
                  <a16:creationId xmlns:a16="http://schemas.microsoft.com/office/drawing/2014/main" id="{87248885-1051-7D9F-F476-617D58DE3DD6}"/>
                </a:ext>
              </a:extLst>
            </p:cNvPr>
            <p:cNvSpPr txBox="1"/>
            <p:nvPr/>
          </p:nvSpPr>
          <p:spPr>
            <a:xfrm>
              <a:off x="4919241" y="3946967"/>
              <a:ext cx="637462" cy="312509"/>
            </a:xfrm>
            <a:prstGeom prst="rect">
              <a:avLst/>
            </a:prstGeom>
            <a:solidFill>
              <a:srgbClr val="5B9BD5">
                <a:lumMod val="20000"/>
                <a:lumOff val="80000"/>
                <a:alpha val="0"/>
              </a:srgbClr>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en-GB" sz="1100">
                  <a:effectLst/>
                  <a:latin typeface="Calibri" panose="020F0502020204030204" pitchFamily="34" charset="0"/>
                  <a:ea typeface="Calibri" panose="020F0502020204030204" pitchFamily="34" charset="0"/>
                  <a:cs typeface="Times New Roman" panose="02020603050405020304" pitchFamily="18" charset="0"/>
                </a:rPr>
                <a:t>Peers</a:t>
              </a:r>
            </a:p>
          </p:txBody>
        </p:sp>
        <p:sp>
          <p:nvSpPr>
            <p:cNvPr id="427" name="Text Box 97">
              <a:extLst>
                <a:ext uri="{FF2B5EF4-FFF2-40B4-BE49-F238E27FC236}">
                  <a16:creationId xmlns:a16="http://schemas.microsoft.com/office/drawing/2014/main" id="{48BA0B68-C7AA-C8FC-4CDB-9E76FF993B62}"/>
                </a:ext>
              </a:extLst>
            </p:cNvPr>
            <p:cNvSpPr txBox="1"/>
            <p:nvPr/>
          </p:nvSpPr>
          <p:spPr>
            <a:xfrm>
              <a:off x="4905810" y="3287210"/>
              <a:ext cx="777300" cy="474550"/>
            </a:xfrm>
            <a:prstGeom prst="rect">
              <a:avLst/>
            </a:prstGeom>
            <a:solidFill>
              <a:srgbClr val="5B9BD5">
                <a:lumMod val="20000"/>
                <a:lumOff val="80000"/>
                <a:alpha val="0"/>
              </a:srgbClr>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Library Services</a:t>
              </a:r>
            </a:p>
          </p:txBody>
        </p:sp>
        <p:sp>
          <p:nvSpPr>
            <p:cNvPr id="428" name="Text Box 98">
              <a:extLst>
                <a:ext uri="{FF2B5EF4-FFF2-40B4-BE49-F238E27FC236}">
                  <a16:creationId xmlns:a16="http://schemas.microsoft.com/office/drawing/2014/main" id="{13D9E446-B9DA-276F-3B11-9EADF28ED27C}"/>
                </a:ext>
              </a:extLst>
            </p:cNvPr>
            <p:cNvSpPr txBox="1"/>
            <p:nvPr/>
          </p:nvSpPr>
          <p:spPr>
            <a:xfrm>
              <a:off x="4536275" y="4258546"/>
              <a:ext cx="821752" cy="558723"/>
            </a:xfrm>
            <a:prstGeom prst="rect">
              <a:avLst/>
            </a:prstGeom>
            <a:solidFill>
              <a:srgbClr val="5B9BD5">
                <a:lumMod val="20000"/>
                <a:lumOff val="80000"/>
                <a:alpha val="0"/>
              </a:srgbClr>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en-GB" sz="1100">
                  <a:effectLst/>
                  <a:latin typeface="Calibri" panose="020F0502020204030204" pitchFamily="34" charset="0"/>
                  <a:ea typeface="Calibri" panose="020F0502020204030204" pitchFamily="34" charset="0"/>
                  <a:cs typeface="Times New Roman" panose="02020603050405020304" pitchFamily="18" charset="0"/>
                </a:rPr>
                <a:t>Student Support </a:t>
              </a:r>
            </a:p>
          </p:txBody>
        </p:sp>
        <p:sp>
          <p:nvSpPr>
            <p:cNvPr id="429" name="Text Box 99">
              <a:extLst>
                <a:ext uri="{FF2B5EF4-FFF2-40B4-BE49-F238E27FC236}">
                  <a16:creationId xmlns:a16="http://schemas.microsoft.com/office/drawing/2014/main" id="{6AD22168-FB43-876B-27F5-E8E10BF97E22}"/>
                </a:ext>
              </a:extLst>
            </p:cNvPr>
            <p:cNvSpPr txBox="1"/>
            <p:nvPr/>
          </p:nvSpPr>
          <p:spPr>
            <a:xfrm>
              <a:off x="1283855" y="4778970"/>
              <a:ext cx="1486787" cy="575944"/>
            </a:xfrm>
            <a:prstGeom prst="rect">
              <a:avLst/>
            </a:prstGeom>
            <a:solidFill>
              <a:srgbClr val="5B9BD5">
                <a:lumMod val="20000"/>
                <a:lumOff val="80000"/>
                <a:alpha val="0"/>
              </a:srgbClr>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en-GB" sz="1100">
                  <a:effectLst/>
                  <a:latin typeface="Calibri" panose="020F0502020204030204" pitchFamily="34" charset="0"/>
                  <a:ea typeface="Calibri" panose="020F0502020204030204" pitchFamily="34" charset="0"/>
                  <a:cs typeface="Times New Roman" panose="02020603050405020304" pitchFamily="18" charset="0"/>
                </a:rPr>
                <a:t>OUSA: Peer Support Service</a:t>
              </a:r>
            </a:p>
          </p:txBody>
        </p:sp>
        <p:sp>
          <p:nvSpPr>
            <p:cNvPr id="430" name="Text Box 100">
              <a:extLst>
                <a:ext uri="{FF2B5EF4-FFF2-40B4-BE49-F238E27FC236}">
                  <a16:creationId xmlns:a16="http://schemas.microsoft.com/office/drawing/2014/main" id="{299A5DBA-D61B-67D9-EE88-AABAD51AAF56}"/>
                </a:ext>
              </a:extLst>
            </p:cNvPr>
            <p:cNvSpPr txBox="1"/>
            <p:nvPr/>
          </p:nvSpPr>
          <p:spPr>
            <a:xfrm>
              <a:off x="3818216" y="4834001"/>
              <a:ext cx="1039744" cy="483224"/>
            </a:xfrm>
            <a:prstGeom prst="rect">
              <a:avLst/>
            </a:prstGeom>
            <a:solidFill>
              <a:srgbClr val="5B9BD5">
                <a:lumMod val="20000"/>
                <a:lumOff val="80000"/>
                <a:alpha val="0"/>
              </a:srgbClr>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Disability Support Team</a:t>
              </a:r>
            </a:p>
          </p:txBody>
        </p:sp>
        <p:sp>
          <p:nvSpPr>
            <p:cNvPr id="431" name="Text Box 101">
              <a:extLst>
                <a:ext uri="{FF2B5EF4-FFF2-40B4-BE49-F238E27FC236}">
                  <a16:creationId xmlns:a16="http://schemas.microsoft.com/office/drawing/2014/main" id="{B1DCC24D-9164-0A3C-B06A-8586B339B49B}"/>
                </a:ext>
              </a:extLst>
            </p:cNvPr>
            <p:cNvSpPr txBox="1"/>
            <p:nvPr/>
          </p:nvSpPr>
          <p:spPr>
            <a:xfrm>
              <a:off x="3248868" y="4349041"/>
              <a:ext cx="753051" cy="344243"/>
            </a:xfrm>
            <a:prstGeom prst="rect">
              <a:avLst/>
            </a:prstGeom>
            <a:solidFill>
              <a:srgbClr val="5B9BD5">
                <a:lumMod val="20000"/>
                <a:lumOff val="80000"/>
                <a:alpha val="0"/>
              </a:srgbClr>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en-GB" sz="1100">
                  <a:effectLst/>
                  <a:latin typeface="Calibri" panose="020F0502020204030204" pitchFamily="34" charset="0"/>
                  <a:ea typeface="Calibri" panose="020F0502020204030204" pitchFamily="34" charset="0"/>
                  <a:cs typeface="Times New Roman" panose="02020603050405020304" pitchFamily="18" charset="0"/>
                </a:rPr>
                <a:t>MCHAT</a:t>
              </a:r>
            </a:p>
          </p:txBody>
        </p:sp>
        <p:sp>
          <p:nvSpPr>
            <p:cNvPr id="432" name="Text Box 102">
              <a:extLst>
                <a:ext uri="{FF2B5EF4-FFF2-40B4-BE49-F238E27FC236}">
                  <a16:creationId xmlns:a16="http://schemas.microsoft.com/office/drawing/2014/main" id="{419D7226-1FA1-27BC-CFD6-55D124CBDB0D}"/>
                </a:ext>
              </a:extLst>
            </p:cNvPr>
            <p:cNvSpPr txBox="1"/>
            <p:nvPr/>
          </p:nvSpPr>
          <p:spPr>
            <a:xfrm>
              <a:off x="2052517" y="5241942"/>
              <a:ext cx="1014774" cy="292555"/>
            </a:xfrm>
            <a:prstGeom prst="rect">
              <a:avLst/>
            </a:prstGeom>
            <a:solidFill>
              <a:srgbClr val="5B9BD5">
                <a:lumMod val="20000"/>
                <a:lumOff val="80000"/>
                <a:alpha val="0"/>
              </a:srgbClr>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en-GB" sz="1100">
                  <a:effectLst/>
                  <a:latin typeface="Calibri" panose="020F0502020204030204" pitchFamily="34" charset="0"/>
                  <a:ea typeface="Calibri" panose="020F0502020204030204" pitchFamily="34" charset="0"/>
                  <a:cs typeface="Times New Roman" panose="02020603050405020304" pitchFamily="18" charset="0"/>
                </a:rPr>
                <a:t>TalkCampus</a:t>
              </a:r>
            </a:p>
          </p:txBody>
        </p:sp>
        <p:sp>
          <p:nvSpPr>
            <p:cNvPr id="433" name="Text Box 103">
              <a:extLst>
                <a:ext uri="{FF2B5EF4-FFF2-40B4-BE49-F238E27FC236}">
                  <a16:creationId xmlns:a16="http://schemas.microsoft.com/office/drawing/2014/main" id="{E3BD1AD5-49F6-8B4D-BFA5-46A5089BB6D0}"/>
                </a:ext>
              </a:extLst>
            </p:cNvPr>
            <p:cNvSpPr txBox="1"/>
            <p:nvPr/>
          </p:nvSpPr>
          <p:spPr>
            <a:xfrm>
              <a:off x="1967696" y="4375230"/>
              <a:ext cx="971681" cy="317492"/>
            </a:xfrm>
            <a:prstGeom prst="rect">
              <a:avLst/>
            </a:prstGeom>
            <a:solidFill>
              <a:srgbClr val="5B9BD5">
                <a:lumMod val="20000"/>
                <a:lumOff val="80000"/>
                <a:alpha val="0"/>
              </a:srgbClr>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en-GB" sz="1100">
                  <a:effectLst/>
                  <a:latin typeface="Calibri" panose="020F0502020204030204" pitchFamily="34" charset="0"/>
                  <a:ea typeface="Calibri" panose="020F0502020204030204" pitchFamily="34" charset="0"/>
                  <a:cs typeface="Times New Roman" panose="02020603050405020304" pitchFamily="18" charset="0"/>
                </a:rPr>
                <a:t>Shout 85258</a:t>
              </a:r>
            </a:p>
          </p:txBody>
        </p:sp>
        <p:cxnSp>
          <p:nvCxnSpPr>
            <p:cNvPr id="434" name="Straight Connector 433">
              <a:extLst>
                <a:ext uri="{FF2B5EF4-FFF2-40B4-BE49-F238E27FC236}">
                  <a16:creationId xmlns:a16="http://schemas.microsoft.com/office/drawing/2014/main" id="{EEE0D2D6-F530-0219-1A62-0830C70A1FCC}"/>
                </a:ext>
              </a:extLst>
            </p:cNvPr>
            <p:cNvCxnSpPr/>
            <p:nvPr/>
          </p:nvCxnSpPr>
          <p:spPr>
            <a:xfrm flipH="1">
              <a:off x="11575" y="3078866"/>
              <a:ext cx="2476763" cy="34723"/>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435" name="Straight Connector 434">
              <a:extLst>
                <a:ext uri="{FF2B5EF4-FFF2-40B4-BE49-F238E27FC236}">
                  <a16:creationId xmlns:a16="http://schemas.microsoft.com/office/drawing/2014/main" id="{048EC62B-5E03-6135-B79F-184115624288}"/>
                </a:ext>
              </a:extLst>
            </p:cNvPr>
            <p:cNvCxnSpPr/>
            <p:nvPr/>
          </p:nvCxnSpPr>
          <p:spPr>
            <a:xfrm flipH="1">
              <a:off x="3622876" y="3044142"/>
              <a:ext cx="2476763" cy="34723"/>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436" name="Straight Connector 435">
              <a:extLst>
                <a:ext uri="{FF2B5EF4-FFF2-40B4-BE49-F238E27FC236}">
                  <a16:creationId xmlns:a16="http://schemas.microsoft.com/office/drawing/2014/main" id="{F10491BF-FBF7-89A0-2F38-273971A765D4}"/>
                </a:ext>
              </a:extLst>
            </p:cNvPr>
            <p:cNvCxnSpPr/>
            <p:nvPr/>
          </p:nvCxnSpPr>
          <p:spPr>
            <a:xfrm flipH="1">
              <a:off x="3020993" y="0"/>
              <a:ext cx="46298" cy="2533658"/>
            </a:xfrm>
            <a:prstGeom prst="line">
              <a:avLst/>
            </a:prstGeom>
            <a:noFill/>
            <a:ln w="6350" cap="flat" cmpd="sng" algn="ctr">
              <a:solidFill>
                <a:srgbClr val="4472C4"/>
              </a:solidFill>
              <a:prstDash val="dash"/>
              <a:miter lim="800000"/>
            </a:ln>
            <a:effectLst/>
          </p:spPr>
        </p:cxnSp>
        <p:cxnSp>
          <p:nvCxnSpPr>
            <p:cNvPr id="437" name="Straight Connector 436">
              <a:extLst>
                <a:ext uri="{FF2B5EF4-FFF2-40B4-BE49-F238E27FC236}">
                  <a16:creationId xmlns:a16="http://schemas.microsoft.com/office/drawing/2014/main" id="{B1C8E2A2-0FE3-17BD-59A0-3373403C2563}"/>
                </a:ext>
              </a:extLst>
            </p:cNvPr>
            <p:cNvCxnSpPr/>
            <p:nvPr/>
          </p:nvCxnSpPr>
          <p:spPr>
            <a:xfrm flipH="1">
              <a:off x="3032567" y="3668409"/>
              <a:ext cx="46298" cy="2533658"/>
            </a:xfrm>
            <a:prstGeom prst="line">
              <a:avLst/>
            </a:prstGeom>
            <a:noFill/>
            <a:ln w="6350" cap="flat" cmpd="sng" algn="ctr">
              <a:solidFill>
                <a:srgbClr val="4472C4"/>
              </a:solidFill>
              <a:prstDash val="dash"/>
              <a:miter lim="800000"/>
            </a:ln>
            <a:effectLst/>
          </p:spPr>
        </p:cxnSp>
      </p:grpSp>
      <p:sp>
        <p:nvSpPr>
          <p:cNvPr id="438" name="TextBox 437">
            <a:extLst>
              <a:ext uri="{FF2B5EF4-FFF2-40B4-BE49-F238E27FC236}">
                <a16:creationId xmlns:a16="http://schemas.microsoft.com/office/drawing/2014/main" id="{91791C52-21F8-13FD-403E-83D59C536C54}"/>
              </a:ext>
            </a:extLst>
          </p:cNvPr>
          <p:cNvSpPr txBox="1"/>
          <p:nvPr/>
        </p:nvSpPr>
        <p:spPr>
          <a:xfrm>
            <a:off x="335526" y="1640565"/>
            <a:ext cx="7162832" cy="4278094"/>
          </a:xfrm>
          <a:prstGeom prst="rect">
            <a:avLst/>
          </a:prstGeom>
          <a:noFill/>
        </p:spPr>
        <p:txBody>
          <a:bodyPr wrap="square" rtlCol="0">
            <a:spAutoFit/>
          </a:bodyPr>
          <a:lstStyle/>
          <a:p>
            <a:pPr marL="285750" indent="-285750">
              <a:buFont typeface="Wingdings" panose="05000000000000000000" pitchFamily="2" charset="2"/>
              <a:buChar char="Ø"/>
            </a:pPr>
            <a:r>
              <a:rPr lang="en-GB" altLang="en-US" sz="1600" b="1" dirty="0">
                <a:solidFill>
                  <a:schemeClr val="tx1"/>
                </a:solidFill>
                <a:latin typeface="Arial" panose="020B0604020202020204" pitchFamily="34" charset="0"/>
                <a:ea typeface="Times New Roman" panose="02020603050405020304" pitchFamily="18" charset="0"/>
                <a:cs typeface="Arial" panose="020B0604020202020204" pitchFamily="34" charset="0"/>
              </a:rPr>
              <a:t>Project Aim: </a:t>
            </a:r>
            <a: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To evaluate the use of Support Network Mapping as a student-centred approach to support transition to university of Q65 (undergraduate Engineering) and Q61 (undergraduate Design and Innovation) students from the </a:t>
            </a:r>
          </a:p>
          <a:p>
            <a: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20% most deprived areas in the UK</a:t>
            </a:r>
          </a:p>
          <a:p>
            <a:endPar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285750" indent="-285750">
              <a:buFont typeface="Wingdings" panose="05000000000000000000" pitchFamily="2" charset="2"/>
              <a:buChar char="Ø"/>
            </a:pPr>
            <a:r>
              <a:rPr kumimoji="0" lang="en-GB" altLang="en-US" sz="16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Project Approach:</a:t>
            </a:r>
          </a:p>
          <a:p>
            <a:pPr marL="742950" lvl="1" indent="-285750">
              <a:buFont typeface="Arial" panose="020B0604020202020204" pitchFamily="34" charset="0"/>
              <a:buChar char="•"/>
            </a:pPr>
            <a:r>
              <a:rPr lang="en-GB" altLang="en-US" sz="1400" dirty="0">
                <a:solidFill>
                  <a:schemeClr val="tx1"/>
                </a:solidFill>
                <a:latin typeface="Arial" panose="020B0604020202020204" pitchFamily="34" charset="0"/>
                <a:ea typeface="Times New Roman" panose="02020603050405020304" pitchFamily="18" charset="0"/>
                <a:cs typeface="Arial" panose="020B0604020202020204" pitchFamily="34" charset="0"/>
              </a:rPr>
              <a:t>Literature Review</a:t>
            </a:r>
          </a:p>
          <a:p>
            <a:pPr marL="742950" lvl="1" indent="-285750">
              <a:buFont typeface="Arial" panose="020B0604020202020204" pitchFamily="34" charset="0"/>
              <a:buChar char="•"/>
            </a:pPr>
            <a:r>
              <a:rPr lang="en-GB" altLang="en-US" sz="1400" dirty="0">
                <a:solidFill>
                  <a:schemeClr val="tx1"/>
                </a:solidFill>
                <a:latin typeface="Arial" panose="020B0604020202020204" pitchFamily="34" charset="0"/>
                <a:ea typeface="Times New Roman" panose="02020603050405020304" pitchFamily="18" charset="0"/>
                <a:cs typeface="Arial" panose="020B0604020202020204" pitchFamily="34" charset="0"/>
              </a:rPr>
              <a:t>Interviews with l</a:t>
            </a:r>
            <a:r>
              <a:rPr kumimoji="0" lang="en-GB" altLang="en-US" sz="140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evel 2 and 3 students to understand support </a:t>
            </a:r>
          </a:p>
          <a:p>
            <a:pPr lvl="1"/>
            <a:r>
              <a:rPr lang="en-GB" altLang="en-US" sz="1400" dirty="0">
                <a:latin typeface="Arial" panose="020B0604020202020204" pitchFamily="34" charset="0"/>
                <a:ea typeface="Times New Roman" panose="02020603050405020304" pitchFamily="18" charset="0"/>
                <a:cs typeface="Arial" panose="020B0604020202020204" pitchFamily="34" charset="0"/>
              </a:rPr>
              <a:t>      </a:t>
            </a:r>
            <a:r>
              <a:rPr kumimoji="0" lang="en-GB" altLang="en-US" sz="140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networks that aided transition</a:t>
            </a:r>
          </a:p>
          <a:p>
            <a:pPr marL="742950" lvl="1" indent="-285750">
              <a:buFont typeface="Arial" panose="020B0604020202020204" pitchFamily="34" charset="0"/>
              <a:buChar char="•"/>
            </a:pPr>
            <a:r>
              <a:rPr lang="en-GB" altLang="en-US" sz="1400" dirty="0">
                <a:latin typeface="Arial" panose="020B0604020202020204" pitchFamily="34" charset="0"/>
                <a:ea typeface="Times New Roman" panose="02020603050405020304" pitchFamily="18" charset="0"/>
                <a:cs typeface="Arial" panose="020B0604020202020204" pitchFamily="34" charset="0"/>
              </a:rPr>
              <a:t>Network Mapping workshops for level 1 Q61 and Q65 students</a:t>
            </a:r>
          </a:p>
          <a:p>
            <a:pPr lvl="1"/>
            <a:r>
              <a:rPr kumimoji="0" lang="en-GB" altLang="en-US" sz="140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from 20% most deprived areas in the U</a:t>
            </a:r>
            <a:r>
              <a:rPr lang="en-GB" altLang="en-US" sz="1400" dirty="0">
                <a:latin typeface="Arial" panose="020B0604020202020204" pitchFamily="34" charset="0"/>
                <a:ea typeface="Times New Roman" panose="02020603050405020304" pitchFamily="18" charset="0"/>
                <a:cs typeface="Arial" panose="020B0604020202020204" pitchFamily="34" charset="0"/>
              </a:rPr>
              <a:t>K</a:t>
            </a:r>
          </a:p>
          <a:p>
            <a:pPr marL="742950" lvl="1" indent="-285750">
              <a:buFont typeface="Arial" panose="020B0604020202020204" pitchFamily="34" charset="0"/>
              <a:buChar char="•"/>
            </a:pPr>
            <a:r>
              <a:rPr lang="en-GB" altLang="en-US" sz="1400" dirty="0">
                <a:latin typeface="Arial" panose="020B0604020202020204" pitchFamily="34" charset="0"/>
                <a:ea typeface="Times New Roman" panose="02020603050405020304" pitchFamily="18" charset="0"/>
                <a:cs typeface="Arial" panose="020B0604020202020204" pitchFamily="34" charset="0"/>
              </a:rPr>
              <a:t>Post-workshop survey to assess impact</a:t>
            </a:r>
          </a:p>
          <a:p>
            <a:pPr marL="285750" indent="-285750">
              <a:buFont typeface="Wingdings" panose="05000000000000000000" pitchFamily="2" charset="2"/>
              <a:buChar char="Ø"/>
            </a:pPr>
            <a:endParaRPr kumimoji="0" lang="en-GB" altLang="en-US" sz="140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285750" indent="-285750">
              <a:buFont typeface="Wingdings" panose="05000000000000000000" pitchFamily="2" charset="2"/>
              <a:buChar char="Ø"/>
            </a:pPr>
            <a:r>
              <a:rPr lang="en-GB" sz="1600" b="1" dirty="0">
                <a:latin typeface="Arial" panose="020B0604020202020204" pitchFamily="34" charset="0"/>
                <a:cs typeface="Arial" panose="020B0604020202020204" pitchFamily="34" charset="0"/>
              </a:rPr>
              <a:t>Expected Achievements:</a:t>
            </a:r>
            <a:endParaRPr lang="en-GB" sz="1400" dirty="0">
              <a:latin typeface="Arial" panose="020B0604020202020204" pitchFamily="34" charset="0"/>
              <a:cs typeface="Arial" panose="020B0604020202020204" pitchFamily="34" charset="0"/>
            </a:endParaRPr>
          </a:p>
          <a:p>
            <a:pPr marL="742950" lvl="1" indent="-285750">
              <a:buFont typeface="Arial" panose="020B0604020202020204" pitchFamily="34" charset="0"/>
              <a:buChar char="•"/>
            </a:pPr>
            <a:r>
              <a:rPr lang="en-GB" sz="1400" dirty="0">
                <a:latin typeface="Arial" panose="020B0604020202020204" pitchFamily="34" charset="0"/>
                <a:cs typeface="Arial" panose="020B0604020202020204" pitchFamily="34" charset="0"/>
              </a:rPr>
              <a:t>Students empowered to strengthen their support networks</a:t>
            </a:r>
          </a:p>
          <a:p>
            <a:pPr marL="742950" lvl="1" indent="-285750">
              <a:buFont typeface="Arial" panose="020B0604020202020204" pitchFamily="34" charset="0"/>
              <a:buChar char="•"/>
            </a:pPr>
            <a:r>
              <a:rPr lang="en-GB" sz="1400" dirty="0">
                <a:latin typeface="Arial" panose="020B0604020202020204" pitchFamily="34" charset="0"/>
                <a:cs typeface="Arial" panose="020B0604020202020204" pitchFamily="34" charset="0"/>
              </a:rPr>
              <a:t>↓ progression and award gap for students from areas of deprivation</a:t>
            </a:r>
          </a:p>
          <a:p>
            <a:pPr marL="742950" lvl="1" indent="-285750">
              <a:buFont typeface="Arial" panose="020B0604020202020204" pitchFamily="34" charset="0"/>
              <a:buChar char="•"/>
            </a:pPr>
            <a:r>
              <a:rPr lang="en-GB" sz="1400" dirty="0">
                <a:latin typeface="Arial" panose="020B0604020202020204" pitchFamily="34" charset="0"/>
                <a:cs typeface="Arial" panose="020B0604020202020204" pitchFamily="34" charset="0"/>
              </a:rPr>
              <a:t>Increased uptake of student support services</a:t>
            </a:r>
          </a:p>
          <a:p>
            <a:pPr marL="742950" lvl="1" indent="-285750">
              <a:buFont typeface="Arial" panose="020B0604020202020204" pitchFamily="34" charset="0"/>
              <a:buChar char="•"/>
            </a:pPr>
            <a:r>
              <a:rPr lang="en-GB" sz="1400" dirty="0">
                <a:latin typeface="Arial" panose="020B0604020202020204" pitchFamily="34" charset="0"/>
                <a:cs typeface="Arial" panose="020B0604020202020204" pitchFamily="34" charset="0"/>
              </a:rPr>
              <a:t>Roll-out across STEM</a:t>
            </a:r>
          </a:p>
          <a:p>
            <a:pPr marL="742950" lvl="1" indent="-285750">
              <a:buFont typeface="Arial" panose="020B0604020202020204" pitchFamily="34" charset="0"/>
              <a:buChar char="•"/>
            </a:pPr>
            <a:r>
              <a:rPr lang="en-GB" sz="1400" dirty="0">
                <a:latin typeface="Arial" panose="020B0604020202020204" pitchFamily="34" charset="0"/>
                <a:cs typeface="Arial" panose="020B0604020202020204" pitchFamily="34" charset="0"/>
              </a:rPr>
              <a:t>Conference and journal articles</a:t>
            </a:r>
          </a:p>
        </p:txBody>
      </p:sp>
      <p:sp>
        <p:nvSpPr>
          <p:cNvPr id="440" name="TextBox 439">
            <a:extLst>
              <a:ext uri="{FF2B5EF4-FFF2-40B4-BE49-F238E27FC236}">
                <a16:creationId xmlns:a16="http://schemas.microsoft.com/office/drawing/2014/main" id="{5ED5470C-DDDB-9A5F-F28B-35B84BA2E375}"/>
              </a:ext>
            </a:extLst>
          </p:cNvPr>
          <p:cNvSpPr txBox="1"/>
          <p:nvPr/>
        </p:nvSpPr>
        <p:spPr>
          <a:xfrm>
            <a:off x="4245656" y="6132701"/>
            <a:ext cx="3888125" cy="338554"/>
          </a:xfrm>
          <a:prstGeom prst="rect">
            <a:avLst/>
          </a:prstGeom>
          <a:noFill/>
        </p:spPr>
        <p:txBody>
          <a:bodyPr wrap="square" rtlCol="0">
            <a:spAutoFit/>
          </a:bodyPr>
          <a:lstStyle/>
          <a:p>
            <a:r>
              <a:rPr lang="en-GB" sz="1600" b="1" dirty="0"/>
              <a:t>Example Student Support Network Map</a:t>
            </a:r>
          </a:p>
        </p:txBody>
      </p:sp>
      <p:sp>
        <p:nvSpPr>
          <p:cNvPr id="4" name="TextBox 3">
            <a:extLst>
              <a:ext uri="{FF2B5EF4-FFF2-40B4-BE49-F238E27FC236}">
                <a16:creationId xmlns:a16="http://schemas.microsoft.com/office/drawing/2014/main" id="{400F7373-1FD9-968B-C000-8D404CAA996A}"/>
              </a:ext>
            </a:extLst>
          </p:cNvPr>
          <p:cNvSpPr txBox="1"/>
          <p:nvPr/>
        </p:nvSpPr>
        <p:spPr>
          <a:xfrm>
            <a:off x="9212592" y="5673172"/>
            <a:ext cx="414250" cy="261610"/>
          </a:xfrm>
          <a:prstGeom prst="rect">
            <a:avLst/>
          </a:prstGeom>
          <a:noFill/>
        </p:spPr>
        <p:txBody>
          <a:bodyPr wrap="square" rtlCol="0">
            <a:spAutoFit/>
          </a:bodyPr>
          <a:lstStyle/>
          <a:p>
            <a:r>
              <a:rPr lang="en-GB" sz="1100" dirty="0"/>
              <a:t>SST</a:t>
            </a:r>
          </a:p>
        </p:txBody>
      </p:sp>
      <p:sp>
        <p:nvSpPr>
          <p:cNvPr id="5" name="TextBox 4">
            <a:extLst>
              <a:ext uri="{FF2B5EF4-FFF2-40B4-BE49-F238E27FC236}">
                <a16:creationId xmlns:a16="http://schemas.microsoft.com/office/drawing/2014/main" id="{A1EE3271-9CB0-18A1-6B44-DC04DE77B4BE}"/>
              </a:ext>
            </a:extLst>
          </p:cNvPr>
          <p:cNvSpPr txBox="1"/>
          <p:nvPr/>
        </p:nvSpPr>
        <p:spPr>
          <a:xfrm>
            <a:off x="9247107" y="5952606"/>
            <a:ext cx="414250" cy="261610"/>
          </a:xfrm>
          <a:prstGeom prst="rect">
            <a:avLst/>
          </a:prstGeom>
          <a:noFill/>
        </p:spPr>
        <p:txBody>
          <a:bodyPr wrap="square" rtlCol="0">
            <a:spAutoFit/>
          </a:bodyPr>
          <a:lstStyle/>
          <a:p>
            <a:r>
              <a:rPr lang="en-GB" sz="1100" dirty="0"/>
              <a:t>EAs</a:t>
            </a:r>
          </a:p>
        </p:txBody>
      </p:sp>
    </p:spTree>
    <p:custDataLst>
      <p:tags r:id="rId1"/>
    </p:custDataLst>
    <p:extLst>
      <p:ext uri="{BB962C8B-B14F-4D97-AF65-F5344CB8AC3E}">
        <p14:creationId xmlns:p14="http://schemas.microsoft.com/office/powerpoint/2010/main" val="221102520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__MICROSOFT_TRANSLATOR_CLM_PRESENTATIONINFO" val="{&quot;DocumentId&quot;:&quot;29ad3a3ebe5e404357d4ecaf534720f0&quot;,&quot;LanguageCode&quot;:&quot;en-US&quot;,&quot;SlideGuids&quot;:[&quot;c9357629-6185-4467-a39f-3b7c432b5c10&quot;,&quot;a4878e81-4d15-4d43-9531-39680c84ecfd&quot;,&quot;f5b398ea-cf7c-4b3e-8177-824a4a8ab1cf&quot;,&quot;c49b6e99-fa39-4211-a779-fc7790e6eed6&quot;,&quot;dd196faf-b12c-483b-aa38-b2c4502e2f6b&quot;,&quot;18aba1ed-efdf-4f22-8d7a-ad6c440525cb&quot;,&quot;7158b587-1b31-406f-8257-87dc7fa3f787&quot;,&quot;05797c85-1add-41f0-b160-1fadf135e4cf&quot;,&quot;adaa4fae-b221-436f-8dba-057a16a6d2e7&quot;,&quot;e72066f0-097a-49a3-a904-6929ad9723e8&quot;,&quot;34c97da7-b5dc-453c-a409-7a366c37ccaf&quot;,&quot;6cc20db3-ea89-47d1-a321-ca87e78ad727&quot;,&quot;6538ee61-a74c-46f4-87b8-1761415f06fa&quot;],&quot;TimeStamp&quot;:&quot;2018-10-04T22:54:38.6356615+01:00&quot;}"/>
</p:tagLst>
</file>

<file path=ppt/tags/tag2.xml><?xml version="1.0" encoding="utf-8"?>
<p:tagLst xmlns:a="http://schemas.openxmlformats.org/drawingml/2006/main" xmlns:r="http://schemas.openxmlformats.org/officeDocument/2006/relationships" xmlns:p="http://schemas.openxmlformats.org/presentationml/2006/main">
  <p:tag name="__MICROSOFT_TRANSLATOR_CLM_SLIDEINFO" val="{&quot;Guid&quot;:&quot;c9357629-6185-4467-a39f-3b7c432b5c10&quot;,&quot;TimeStamp&quot;:&quot;2018-10-04T22:54:38.5658229+01:00&quot;}"/>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TotalTime>
  <Words>580</Words>
  <Application>Microsoft Office PowerPoint</Application>
  <PresentationFormat>Widescreen</PresentationFormat>
  <Paragraphs>65</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Wingdings</vt:lpstr>
      <vt:lpstr>Office Theme</vt:lpstr>
      <vt:lpstr>Supporting transition of Engineering and Design students from  low socioeconomic areas using network mapping  Andrea Patel, Chris Corcoran, Stephen Jones </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Embedding and sustaining inclusive STEM practices</dc:title>
  <dc:creator>Trevor Collins</dc:creator>
  <cp:lastModifiedBy>Diane.Ford</cp:lastModifiedBy>
  <cp:revision>3</cp:revision>
  <cp:lastPrinted>2018-10-16T09:27:54Z</cp:lastPrinted>
  <dcterms:created xsi:type="dcterms:W3CDTF">2017-05-06T04:58:44Z</dcterms:created>
  <dcterms:modified xsi:type="dcterms:W3CDTF">2023-05-18T08:55:07Z</dcterms:modified>
</cp:coreProperties>
</file>