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2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7C0A437-2BBD-1A72-2843-5A7BBC9E4D2D}" name="Andrew.Smith" initials="AS" userId="S::as8626@open.ac.uk::1effdad1-490a-4ac1-a2cb-006f17ebbb8c" providerId="AD"/>
  <p188:author id="{395A4057-EFC8-1B1C-3D70-1105CAF19177}" name="Amaninder.Singh" initials="" userId="S::as39382@open.ac.uk::46aeaa25-6ff1-446c-b650-792666807b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12C13-ACDA-A648-9B4D-88CA75059BE1}" v="137" dt="2023-10-27T15:46:47.006"/>
    <p1510:client id="{822CB509-24BD-44D1-E5B7-7BFA7D047F5B}" v="2" dt="2023-10-27T15:43:10.630"/>
    <p1510:client id="{9F38F53D-D449-475F-BA99-FF4813DBD549}" v="5" dt="2023-11-24T10:44:53.119"/>
    <p1510:client id="{CF7BA702-FFC0-17C1-ECC6-9D83E3F5883F}" v="2" dt="2023-10-27T14:54:59.082"/>
    <p1510:client id="{EE3A3BCA-C7B2-07E1-A165-9F36B654E6B8}" v="5" dt="2023-10-27T15:42:48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7B560-1111-F899-9C77-583F189EB40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41D4F6A-8D54-49B9-8B0E-EEA58E4D334B}" type="slidenum">
              <a:rPr lang="en-GB" smtClean="0"/>
              <a:t>1</a:t>
            </a:fld>
            <a:endParaRPr lang="en-GB"/>
          </a:p>
        </p:txBody>
      </p:sp>
      <p:pic>
        <p:nvPicPr>
          <p:cNvPr id="7" name="Picture 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E426EFAF-27F7-72D7-2398-8CFDCC8D2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504" y="732893"/>
            <a:ext cx="2532108" cy="810794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0AEB5EC-B39C-3076-0312-F4382EAFB9EB}"/>
              </a:ext>
            </a:extLst>
          </p:cNvPr>
          <p:cNvSpPr/>
          <p:nvPr/>
        </p:nvSpPr>
        <p:spPr>
          <a:xfrm>
            <a:off x="659758" y="2512250"/>
            <a:ext cx="2921643" cy="22440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Arial"/>
                <a:cs typeface="Arial"/>
              </a:rPr>
              <a:t>Evaluate how vendor certifications within Computing modules affect student motivation, engagement and employability prospects. </a:t>
            </a:r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426DBFB-0608-8A74-BE9D-51B6C20275E4}"/>
              </a:ext>
            </a:extLst>
          </p:cNvPr>
          <p:cNvSpPr/>
          <p:nvPr/>
        </p:nvSpPr>
        <p:spPr>
          <a:xfrm>
            <a:off x="3728321" y="2509355"/>
            <a:ext cx="2921643" cy="212833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>
                <a:solidFill>
                  <a:srgbClr val="000000"/>
                </a:solidFill>
                <a:latin typeface="Arial"/>
                <a:cs typeface="Arial"/>
              </a:rPr>
              <a:t>Research and critically compare with competing universities who are utilising vendor resources within their own comparable programmes.</a:t>
            </a:r>
            <a:endParaRPr lang="en-US" sz="160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F892D79-5518-9B96-B975-AB2F54937C3A}"/>
              </a:ext>
            </a:extLst>
          </p:cNvPr>
          <p:cNvSpPr/>
          <p:nvPr/>
        </p:nvSpPr>
        <p:spPr>
          <a:xfrm>
            <a:off x="6796884" y="2509355"/>
            <a:ext cx="4918728" cy="40559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000000"/>
                </a:solidFill>
                <a:effectLst/>
                <a:latin typeface="Arial"/>
                <a:cs typeface="Arial"/>
              </a:rPr>
              <a:t>Does the use of vendor certifications in Computing modules improve student motivation? </a:t>
            </a:r>
            <a:endParaRPr lang="en-GB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000000"/>
                </a:solidFill>
                <a:effectLst/>
                <a:latin typeface="Arial"/>
                <a:cs typeface="Arial"/>
              </a:rPr>
              <a:t>What is the effect of vendor content on student participation and achievement? </a:t>
            </a:r>
            <a:endParaRPr lang="en-GB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000000"/>
                </a:solidFill>
                <a:effectLst/>
                <a:latin typeface="Arial"/>
                <a:cs typeface="Arial"/>
              </a:rPr>
              <a:t>What is the effect of vendor certifications on student employability and promotion prospects? </a:t>
            </a:r>
            <a:endParaRPr lang="en-GB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0" i="0">
                <a:solidFill>
                  <a:srgbClr val="000000"/>
                </a:solidFill>
                <a:effectLst/>
                <a:latin typeface="Arial"/>
                <a:cs typeface="Arial"/>
              </a:rPr>
              <a:t>Evaluate, how other UK HEIs utilising vendor resources in their qualifications? </a:t>
            </a:r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F10E08F-B32D-7BBA-ADE0-1800252F7764}"/>
              </a:ext>
            </a:extLst>
          </p:cNvPr>
          <p:cNvSpPr/>
          <p:nvPr/>
        </p:nvSpPr>
        <p:spPr>
          <a:xfrm>
            <a:off x="659758" y="1864067"/>
            <a:ext cx="2921643" cy="49823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Intention!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E93B0D7-AB74-80F3-6A9B-5259CB53B0E8}"/>
              </a:ext>
            </a:extLst>
          </p:cNvPr>
          <p:cNvSpPr/>
          <p:nvPr/>
        </p:nvSpPr>
        <p:spPr>
          <a:xfrm>
            <a:off x="3728321" y="4756291"/>
            <a:ext cx="2921643" cy="49823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OU Module Focus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99919939-A001-B8CF-15FF-72E0A2694219}"/>
              </a:ext>
            </a:extLst>
          </p:cNvPr>
          <p:cNvSpPr/>
          <p:nvPr/>
        </p:nvSpPr>
        <p:spPr>
          <a:xfrm>
            <a:off x="3728321" y="5373125"/>
            <a:ext cx="2921643" cy="11921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TM129, TMXY130, TM257, TM357, TM359, T828, T829  and </a:t>
            </a:r>
            <a:r>
              <a:rPr lang="en-GB" sz="1600" dirty="0" err="1">
                <a:solidFill>
                  <a:srgbClr val="000000"/>
                </a:solidFill>
                <a:latin typeface="Arial"/>
                <a:cs typeface="Arial"/>
              </a:rPr>
              <a:t>Microcredentials</a:t>
            </a:r>
            <a:endParaRPr lang="en-US" sz="1600" dirty="0" err="1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8C111A6-8CEB-C081-5E22-0D06CBE03BE8}"/>
              </a:ext>
            </a:extLst>
          </p:cNvPr>
          <p:cNvSpPr/>
          <p:nvPr/>
        </p:nvSpPr>
        <p:spPr>
          <a:xfrm>
            <a:off x="3728321" y="1860731"/>
            <a:ext cx="2921643" cy="49823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How!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E00A7DE-6102-BFEE-0C6F-FFCEDA266B6F}"/>
              </a:ext>
            </a:extLst>
          </p:cNvPr>
          <p:cNvSpPr/>
          <p:nvPr/>
        </p:nvSpPr>
        <p:spPr>
          <a:xfrm>
            <a:off x="6796883" y="1860731"/>
            <a:ext cx="4918729" cy="49823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Expected Outcomes!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1565EE4F-B088-0588-88D0-74E4F1030646}"/>
              </a:ext>
            </a:extLst>
          </p:cNvPr>
          <p:cNvSpPr/>
          <p:nvPr/>
        </p:nvSpPr>
        <p:spPr>
          <a:xfrm>
            <a:off x="659759" y="562463"/>
            <a:ext cx="5990205" cy="115165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b="1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Investigate how integrating vendor certifications within Computing modules affect student motivation, engagement and employability prospects </a:t>
            </a:r>
            <a:r>
              <a:rPr lang="en-GB" sz="1800" b="1">
                <a:solidFill>
                  <a:srgbClr val="FF8A77"/>
                </a:solidFill>
                <a:latin typeface="Arial"/>
                <a:cs typeface="Arial"/>
              </a:rPr>
              <a:t> </a:t>
            </a:r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290D0A3-33B6-7254-ECEB-815304858773}"/>
              </a:ext>
            </a:extLst>
          </p:cNvPr>
          <p:cNvSpPr/>
          <p:nvPr/>
        </p:nvSpPr>
        <p:spPr>
          <a:xfrm>
            <a:off x="6796884" y="562463"/>
            <a:ext cx="2136427" cy="1151655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1400" b="1" err="1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Amaninder</a:t>
            </a:r>
            <a:r>
              <a:rPr lang="en-GB" altLang="en-US" sz="1400" b="1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 Singh, </a:t>
            </a:r>
          </a:p>
          <a:p>
            <a:pPr algn="ctr"/>
            <a:r>
              <a:rPr lang="en-GB" altLang="en-US" sz="1400" b="1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Andrew Smith, </a:t>
            </a:r>
          </a:p>
          <a:p>
            <a:pPr algn="ctr"/>
            <a:r>
              <a:rPr lang="en-GB" altLang="en-US" sz="1400" b="1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Andy Reed, </a:t>
            </a:r>
          </a:p>
          <a:p>
            <a:pPr algn="ctr"/>
            <a:r>
              <a:rPr lang="en-GB" altLang="en-US" sz="1400" b="1">
                <a:solidFill>
                  <a:schemeClr val="accent3">
                    <a:lumMod val="20000"/>
                    <a:lumOff val="80000"/>
                  </a:schemeClr>
                </a:solidFill>
                <a:latin typeface="Arial"/>
                <a:cs typeface="Arial"/>
              </a:rPr>
              <a:t>David McDade.</a:t>
            </a:r>
            <a:endParaRPr lang="en-US" sz="1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8" name="Picture 17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F9235892-9B0B-FC22-B98C-8E426AB4B2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03" y="6101034"/>
            <a:ext cx="2706751" cy="389005"/>
          </a:xfrm>
          <a:prstGeom prst="rect">
            <a:avLst/>
          </a:prstGeom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0E9B850-4EB5-36DD-024B-D3D1A0B00B78}"/>
              </a:ext>
            </a:extLst>
          </p:cNvPr>
          <p:cNvSpPr/>
          <p:nvPr/>
        </p:nvSpPr>
        <p:spPr>
          <a:xfrm>
            <a:off x="659756" y="4906242"/>
            <a:ext cx="2921643" cy="104484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E.g. Cisco, AWS, EC-Council, CompTIA, </a:t>
            </a:r>
            <a:r>
              <a:rPr lang="en-US" err="1">
                <a:solidFill>
                  <a:schemeClr val="tx1"/>
                </a:solidFill>
              </a:rPr>
              <a:t>OpenEDG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53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D022B17A38F94B86B3BECD4FDD483B" ma:contentTypeVersion="5" ma:contentTypeDescription="Create a new document." ma:contentTypeScope="" ma:versionID="b3c2226018573113f9ac936880c22362">
  <xsd:schema xmlns:xsd="http://www.w3.org/2001/XMLSchema" xmlns:xs="http://www.w3.org/2001/XMLSchema" xmlns:p="http://schemas.microsoft.com/office/2006/metadata/properties" xmlns:ns2="acee209a-419c-4ead-b7b4-a6a9b4078f5d" xmlns:ns3="092f6d54-7ab0-4b3a-b93f-320630b646b2" targetNamespace="http://schemas.microsoft.com/office/2006/metadata/properties" ma:root="true" ma:fieldsID="7839ed11e83e347abe29d69bd178c44e" ns2:_="" ns3:_="">
    <xsd:import namespace="acee209a-419c-4ead-b7b4-a6a9b4078f5d"/>
    <xsd:import namespace="092f6d54-7ab0-4b3a-b93f-320630b64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e209a-419c-4ead-b7b4-a6a9b4078f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f6d54-7ab0-4b3a-b93f-320630b646b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B64016-F655-4131-9840-970CAB7AC9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CC74B3-C849-4CCC-8BDC-69A14C24B51A}">
  <ds:schemaRefs>
    <ds:schemaRef ds:uri="092f6d54-7ab0-4b3a-b93f-320630b646b2"/>
    <ds:schemaRef ds:uri="acee209a-419c-4ead-b7b4-a6a9b4078f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C7DD091-8A4A-4BEB-8B6F-D4231C5AA7AE}">
  <ds:schemaRefs>
    <ds:schemaRef ds:uri="092f6d54-7ab0-4b3a-b93f-320630b646b2"/>
    <ds:schemaRef ds:uri="acee209a-419c-4ead-b7b4-a6a9b4078f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Amaninder.Singh</cp:lastModifiedBy>
  <cp:revision>7</cp:revision>
  <cp:lastPrinted>2018-10-16T09:27:54Z</cp:lastPrinted>
  <dcterms:created xsi:type="dcterms:W3CDTF">2017-05-06T04:58:44Z</dcterms:created>
  <dcterms:modified xsi:type="dcterms:W3CDTF">2023-11-24T10:45:12Z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0x010100CED022B17A38F94B86B3BECD4FDD483B</vt:lpwstr>
  </property>
</Properties>
</file>