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4"/>
    <p:sldMasterId id="2147483945" r:id="rId5"/>
  </p:sldMasterIdLst>
  <p:notesMasterIdLst>
    <p:notesMasterId r:id="rId26"/>
  </p:notesMasterIdLst>
  <p:handoutMasterIdLst>
    <p:handoutMasterId r:id="rId27"/>
  </p:handoutMasterIdLst>
  <p:sldIdLst>
    <p:sldId id="363" r:id="rId6"/>
    <p:sldId id="380" r:id="rId7"/>
    <p:sldId id="381" r:id="rId8"/>
    <p:sldId id="382" r:id="rId9"/>
    <p:sldId id="421" r:id="rId10"/>
    <p:sldId id="422" r:id="rId11"/>
    <p:sldId id="385" r:id="rId12"/>
    <p:sldId id="424" r:id="rId13"/>
    <p:sldId id="392" r:id="rId14"/>
    <p:sldId id="393" r:id="rId15"/>
    <p:sldId id="394" r:id="rId16"/>
    <p:sldId id="426" r:id="rId17"/>
    <p:sldId id="398" r:id="rId18"/>
    <p:sldId id="413" r:id="rId19"/>
    <p:sldId id="411" r:id="rId20"/>
    <p:sldId id="414" r:id="rId21"/>
    <p:sldId id="418" r:id="rId22"/>
    <p:sldId id="419" r:id="rId23"/>
    <p:sldId id="425" r:id="rId24"/>
    <p:sldId id="39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0A8B12-7304-E66A-CA51-B9A435D633FF}" name="Aitch.King" initials="ALK" userId="Aitch.King" providerId="None"/>
  <p188:author id="{B792C21D-9C31-DAEC-E611-E76D7525B8BA}" name="Hannah.King" initials="H" userId="S::hlk63@open.ac.uk::a66496f2-2df4-4361-8801-89f9e25bfccb" providerId="AD"/>
  <p188:author id="{58C68642-5EA5-6BE7-20F6-0F2908DFF0ED}" name="Carl Prosser" initials="CP" userId="S::carl.prosser@matrix.co.uk::cac7eb50-d4ca-465c-839e-1c6611e3681d" providerId="AD"/>
  <p188:author id="{8443ED59-20C7-4FDF-8DCA-8A14D1AA1C8C}" name="Microsoft Office User" initials="MOU" userId="Microsoft Office User" providerId="None"/>
  <p188:author id="{DC4C6F5F-4A02-7D41-115C-B0F3655BA852}" name="Lorraine Mcdonald" initials="" userId="S::lorraine.mcdonald@matrix.co.uk::bf96d333-f53a-4144-811e-704e583caf66" providerId="AD"/>
  <p188:author id="{F95A377D-9987-CE55-38DD-C36F989954DC}" name="Alice.Fraser-Mcdonald" initials="AF" userId="S::afm274@open.ac.uk::daf29dca-47e9-4dfb-98bd-81f4401696af" providerId="AD"/>
  <p188:author id="{50C7A7AB-FA05-4A2E-B129-1A60DFF9C804}" name="James A" initials="JA" userId="eb054e5cfc4c503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E5240"/>
    <a:srgbClr val="6FBD71"/>
    <a:srgbClr val="9AB0F0"/>
    <a:srgbClr val="060645"/>
    <a:srgbClr val="BFBFBF"/>
    <a:srgbClr val="00DE94"/>
    <a:srgbClr val="99CC00"/>
    <a:srgbClr val="D9FBFE"/>
    <a:srgbClr val="BEF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54" autoAdjust="0"/>
  </p:normalViewPr>
  <p:slideViewPr>
    <p:cSldViewPr snapToGrid="0">
      <p:cViewPr varScale="1">
        <p:scale>
          <a:sx n="68" d="100"/>
          <a:sy n="68" d="100"/>
        </p:scale>
        <p:origin x="123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openuniv.sharepoint.com/sites/eSTEeMProject-progressionofOUSTEMstudentsfromtaughtcoursesto/Shared%20Documents/General/Data/PhD/STEM%20student%20data%20310524%20-%20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28122053700683E-2"/>
          <c:y val="4.4166666666666667E-2"/>
          <c:w val="0.88422723037284168"/>
          <c:h val="0.729161417322834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'Horizons paper'!$B$20</c:f>
              <c:strCache>
                <c:ptCount val="1"/>
                <c:pt idx="0">
                  <c:v>Full-time</c:v>
                </c:pt>
              </c:strCache>
            </c:strRef>
          </c:tx>
          <c:spPr>
            <a:pattFill prst="wdDnDiag">
              <a:fgClr>
                <a:srgbClr val="9AB0F0"/>
              </a:fgClr>
              <a:bgClr>
                <a:schemeClr val="bg1"/>
              </a:bgClr>
            </a:pattFill>
            <a:ln w="12700">
              <a:solidFill>
                <a:schemeClr val="accent1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2CDF709-1344-4F40-B412-DE5715875C68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4213-435C-AA55-0FB25F833F9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A3536A7-091D-404F-B7ED-E83841742907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4213-435C-AA55-0FB25F833F9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EDC70B8-E4BE-4393-8762-72022A4A6E84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4213-435C-AA55-0FB25F833F9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8C840CA-8C9B-41D7-B8A1-D1B648EF1B6D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4213-435C-AA55-0FB25F833F9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787B2CD-AC43-47A1-93FA-9A8F69CFF932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4213-435C-AA55-0FB25F833F9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5A8EFC0-E9A5-4768-AAF1-F834F59EEBFD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4213-435C-AA55-0FB25F833F9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1A63273-FDCD-4B1A-BD25-05FF40B67E2A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4213-435C-AA55-0FB25F833F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'Horizons paper'!$A$21:$A$27</c:f>
              <c:strCache>
                <c:ptCount val="7"/>
                <c:pt idx="0">
                  <c:v>Computing &amp;
Communications</c:v>
                </c:pt>
                <c:pt idx="1">
                  <c:v>Earth,
Environment &amp;
Ecosystems</c:v>
                </c:pt>
                <c:pt idx="2">
                  <c:v>Engineering &amp;
Innovation</c:v>
                </c:pt>
                <c:pt idx="3">
                  <c:v>Knowledge
Media Institute</c:v>
                </c:pt>
                <c:pt idx="4">
                  <c:v>Life, Health &amp;
Chemical
Sciences</c:v>
                </c:pt>
                <c:pt idx="5">
                  <c:v>Maths &amp; Stats</c:v>
                </c:pt>
                <c:pt idx="6">
                  <c:v>Physical
Sciences </c:v>
                </c:pt>
              </c:strCache>
            </c:strRef>
          </c:cat>
          <c:val>
            <c:numRef>
              <c:f>'Horizons paper'!$B$21:$B$27</c:f>
              <c:numCache>
                <c:formatCode>0.0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13.636363636363635</c:v>
                </c:pt>
                <c:pt idx="3">
                  <c:v>9.0909090909090917</c:v>
                </c:pt>
                <c:pt idx="4">
                  <c:v>21.428571428571427</c:v>
                </c:pt>
                <c:pt idx="5">
                  <c:v>26.666666666666668</c:v>
                </c:pt>
                <c:pt idx="6">
                  <c:v>6.666666666666667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'Horizons paper'!$E$4:$E$10</c15:f>
                <c15:dlblRangeCache>
                  <c:ptCount val="7"/>
                  <c:pt idx="0">
                    <c:v>0</c:v>
                  </c:pt>
                  <c:pt idx="1">
                    <c:v>1</c:v>
                  </c:pt>
                  <c:pt idx="2">
                    <c:v>3</c:v>
                  </c:pt>
                  <c:pt idx="3">
                    <c:v>1</c:v>
                  </c:pt>
                  <c:pt idx="4">
                    <c:v>3</c:v>
                  </c:pt>
                  <c:pt idx="5">
                    <c:v>4</c:v>
                  </c:pt>
                  <c:pt idx="6">
                    <c:v>3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7-4213-435C-AA55-0FB25F833F94}"/>
            </c:ext>
          </c:extLst>
        </c:ser>
        <c:ser>
          <c:idx val="1"/>
          <c:order val="1"/>
          <c:tx>
            <c:strRef>
              <c:f>'Horizons paper'!$C$20</c:f>
              <c:strCache>
                <c:ptCount val="1"/>
                <c:pt idx="0">
                  <c:v>Part-time</c:v>
                </c:pt>
              </c:strCache>
            </c:strRef>
          </c:tx>
          <c:spPr>
            <a:pattFill prst="pct90">
              <a:fgClr>
                <a:srgbClr val="6FBD71"/>
              </a:fgClr>
              <a:bgClr>
                <a:schemeClr val="bg1"/>
              </a:bgClr>
            </a:pattFill>
            <a:ln w="12700">
              <a:solidFill>
                <a:srgbClr val="33CC33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C220A70-2C06-47C2-BC00-B3E1B8CF6A9E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4213-435C-AA55-0FB25F833F9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DE553DC-53C8-4BDC-84ED-BE5FDEC047D2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4213-435C-AA55-0FB25F833F9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31A1C5B-A511-433F-AF41-C2AFE37C7540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4213-435C-AA55-0FB25F833F9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A52FEB9-8CD5-4BDD-A23D-F3B9A5D4C711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4213-435C-AA55-0FB25F833F9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8A434A8-A25B-4ED2-A344-6F34F9B25E9C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4213-435C-AA55-0FB25F833F9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C890675D-F590-4999-B609-3AE054D01F2A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4213-435C-AA55-0FB25F833F9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EC1EE3C8-23BA-4159-901F-164A0F97D2FC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4213-435C-AA55-0FB25F833F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'Horizons paper'!$A$21:$A$27</c:f>
              <c:strCache>
                <c:ptCount val="7"/>
                <c:pt idx="0">
                  <c:v>Computing &amp;
Communications</c:v>
                </c:pt>
                <c:pt idx="1">
                  <c:v>Earth,
Environment &amp;
Ecosystems</c:v>
                </c:pt>
                <c:pt idx="2">
                  <c:v>Engineering &amp;
Innovation</c:v>
                </c:pt>
                <c:pt idx="3">
                  <c:v>Knowledge
Media Institute</c:v>
                </c:pt>
                <c:pt idx="4">
                  <c:v>Life, Health &amp;
Chemical
Sciences</c:v>
                </c:pt>
                <c:pt idx="5">
                  <c:v>Maths &amp; Stats</c:v>
                </c:pt>
                <c:pt idx="6">
                  <c:v>Physical
Sciences </c:v>
                </c:pt>
              </c:strCache>
            </c:strRef>
          </c:cat>
          <c:val>
            <c:numRef>
              <c:f>'Horizons paper'!$C$21:$C$27</c:f>
              <c:numCache>
                <c:formatCode>0.0</c:formatCode>
                <c:ptCount val="7"/>
                <c:pt idx="0">
                  <c:v>33.333333333333329</c:v>
                </c:pt>
                <c:pt idx="1">
                  <c:v>37.5</c:v>
                </c:pt>
                <c:pt idx="2">
                  <c:v>47.826086956521742</c:v>
                </c:pt>
                <c:pt idx="3">
                  <c:v>25</c:v>
                </c:pt>
                <c:pt idx="4">
                  <c:v>9.0909090909090917</c:v>
                </c:pt>
                <c:pt idx="5">
                  <c:v>72.727272727272734</c:v>
                </c:pt>
                <c:pt idx="6">
                  <c:v>40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'Horizons paper'!$F$4:$F$10</c15:f>
                <c15:dlblRangeCache>
                  <c:ptCount val="7"/>
                  <c:pt idx="0">
                    <c:v>5</c:v>
                  </c:pt>
                  <c:pt idx="1">
                    <c:v>3</c:v>
                  </c:pt>
                  <c:pt idx="2">
                    <c:v>11</c:v>
                  </c:pt>
                  <c:pt idx="3">
                    <c:v>1</c:v>
                  </c:pt>
                  <c:pt idx="4">
                    <c:v>1</c:v>
                  </c:pt>
                  <c:pt idx="5">
                    <c:v>8</c:v>
                  </c:pt>
                  <c:pt idx="6">
                    <c:v>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F-4213-435C-AA55-0FB25F833F9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7"/>
        <c:axId val="869841152"/>
        <c:axId val="869847272"/>
      </c:barChart>
      <c:catAx>
        <c:axId val="8698411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defRPr>
                </a:pPr>
                <a:r>
                  <a:rPr lang="en-GB" sz="1400">
                    <a:solidFill>
                      <a:sysClr val="windowText" lastClr="000000"/>
                    </a:solidFill>
                  </a:rPr>
                  <a:t>School</a:t>
                </a:r>
              </a:p>
            </c:rich>
          </c:tx>
          <c:layout>
            <c:manualLayout>
              <c:xMode val="edge"/>
              <c:yMode val="edge"/>
              <c:x val="0.4870878075346316"/>
              <c:y val="0.912477372854382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Poppins" panose="00000500000000000000" pitchFamily="2" charset="0"/>
                  <a:ea typeface="+mn-ea"/>
                  <a:cs typeface="Poppins" panose="00000500000000000000" pitchFamily="2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869847272"/>
        <c:crosses val="autoZero"/>
        <c:auto val="1"/>
        <c:lblAlgn val="ctr"/>
        <c:lblOffset val="100"/>
        <c:tickLblSkip val="1"/>
        <c:noMultiLvlLbl val="0"/>
      </c:catAx>
      <c:valAx>
        <c:axId val="869847272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defRPr>
                </a:pPr>
                <a:r>
                  <a:rPr lang="en-GB" sz="1400">
                    <a:solidFill>
                      <a:sysClr val="windowText" lastClr="000000"/>
                    </a:solidFill>
                  </a:rPr>
                  <a:t>Percentage of PGRs</a:t>
                </a:r>
              </a:p>
            </c:rich>
          </c:tx>
          <c:layout>
            <c:manualLayout>
              <c:xMode val="edge"/>
              <c:yMode val="edge"/>
              <c:x val="2.5818602596865418E-2"/>
              <c:y val="0.274174689341395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Poppins" panose="00000500000000000000" pitchFamily="2" charset="0"/>
                  <a:ea typeface="+mn-ea"/>
                  <a:cs typeface="Poppins" panose="00000500000000000000" pitchFamily="2" charset="0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86984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45222553355485"/>
          <c:y val="5.137166833019112E-2"/>
          <c:w val="0.30363826725233933"/>
          <c:h val="5.24294850467635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Poppins" panose="00000500000000000000" pitchFamily="2" charset="0"/>
              <a:ea typeface="+mn-ea"/>
              <a:cs typeface="Poppins" panose="00000500000000000000" pitchFamily="2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rgbClr val="002060"/>
          </a:solidFill>
          <a:latin typeface="Poppins" panose="00000500000000000000" pitchFamily="2" charset="0"/>
          <a:cs typeface="Poppins" panose="00000500000000000000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D50AFA1-2D98-83E6-6B45-1BA4EFFA09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Poppins" panose="00000500000000000000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92458-5F54-BBF5-A700-E864B64DF8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FF1-B4C8-4A7A-A50B-9837D279A5B3}" type="datetimeFigureOut">
              <a:rPr lang="en-GB" smtClean="0">
                <a:latin typeface="Poppins" panose="00000500000000000000" pitchFamily="2" charset="0"/>
              </a:rPr>
              <a:t>16/09/2026</a:t>
            </a:fld>
            <a:endParaRPr lang="en-GB">
              <a:latin typeface="Poppins" panose="00000500000000000000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5C0A-89EE-3D17-E818-2781A8FCA1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Poppins" panose="00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59F12D-2392-5BCA-470C-1326218C7E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0D4E1-3C06-412A-A8F6-CECF698F9984}" type="slidenum">
              <a:rPr lang="en-GB" smtClean="0">
                <a:latin typeface="Poppins" panose="00000500000000000000" pitchFamily="2" charset="0"/>
              </a:rPr>
              <a:t>‹#›</a:t>
            </a:fld>
            <a:endParaRPr lang="en-GB">
              <a:latin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81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816C2FE4-2A89-2C48-B077-AF8EE4693F31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8CCD80B4-3417-B74B-BDCD-C7836226A2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20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9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56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4FC2-03D7-D533-45CC-C48E7AF7A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B91891-2996-630D-7625-B8C0D3DC0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9AD655-91EC-DB1E-45B1-1BB23B5623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BEEDB-360C-81AB-F119-E38E71A74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34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50CE5-0AA3-9F2E-44FD-65B168AFC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0A08CE-FEE4-CC7B-9615-CF7708F150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925746-6A76-1E82-D052-5B756FF30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D7F52-72C0-4A9C-B59D-B4D6BFCD5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078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B5A9A-BE53-9E28-8661-2BC220578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4150BD-8966-5F59-AED5-EEECB0E695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8A642D-265C-581D-68E6-59A8268C9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B58E0-FDFC-D2C2-7CF1-A9E592A68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25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A0561-4E38-1A56-C845-BFC6DC67B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CA70F-BEE7-ACD0-2D19-03887AC205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9C68A2-BD9F-3AE4-75B4-0B8747703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381CD-1212-87FA-C49A-4680E73508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496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72524-0881-23BD-2118-54E7DD6DC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CF765E-F974-9612-8670-383BDF6019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88BF1D-5D0B-9252-4B3C-BCE533462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CD5A8-F48F-56BC-082A-FA1090C0B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05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D15D1-7BAD-A44E-9755-EF420AFFB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082FDC-9ABA-6A93-7EED-E100643EF3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AE6B75-7678-E6E3-2D53-BBDF97901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DF53C-9B89-D55C-5B51-82664FF701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77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485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54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09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68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6C21B-49E8-CDF8-BAE3-938063E9A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624262-A5AD-2C90-3A1E-02BC207910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30DBE-0EB0-CFD0-28E5-A5EB3946F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BDF42-1A3B-0ECF-D092-F6EBC4039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47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083AF-354A-9E75-A5A1-1C350A6B4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E17720-B6B7-0D17-648E-AB8DF8FA95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E07B75-4133-B6F4-5B32-1826F2F19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C5179-B6C4-1508-6A67-0E6660B7B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14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2C8E2-A41E-F698-031C-B31C385AC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5926ED-7C43-E561-75F5-CA62F582B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99FBA7-23A2-6976-7158-738180EE4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5CA7B-B954-5DDE-A7B1-2C4715BB4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74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3102F-1A3F-2DA7-88C9-47BDB3C1D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8FE69C-AADB-51A2-524F-601FE1AE0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51EB89-50FD-22FA-0807-C7A968F25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95DF3-B2A4-11B3-1B15-3170AA583A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745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25819-12D3-EAD6-E791-D22DF8D65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D482E5-9D23-D152-933F-94D42D2A4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279E40-12B5-6A63-824B-E9DE4DA8C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B515A-B142-911E-38B7-9A04C9B35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40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4BA1C-7C04-E9DB-113A-5399D7867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C386CB-96E0-3AF8-2287-3296A36760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DA919E-DFA9-BE09-5216-93F98A86E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6F840-C603-A29B-3D5F-59927C90A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08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6AA62-A437-0A24-F54E-06E33799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DAE061-7281-1A6E-E63A-CC8070C8FA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EF73BB-1EEF-9DF4-ED3B-6254E78D7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896DC-1142-B931-0D27-E2B57B4E56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91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01B5291B-A0B5-0A34-5C7E-79E2E3F68A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8208" y="2431330"/>
            <a:ext cx="5557584" cy="13054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0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title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8D5457D4-902F-B0A0-0CA3-AB0C3D54F7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208" y="3846892"/>
            <a:ext cx="5557584" cy="347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6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Presenter name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14F31047-4864-D68A-2944-4FD900DC04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208" y="4198584"/>
            <a:ext cx="5557584" cy="347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6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04D3CA51-9B82-D8B8-96F1-42FE5F9B17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8208" y="4545623"/>
            <a:ext cx="5557584" cy="347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6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79A3FDC1-DA18-B647-8002-951F8A2778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8" y="0"/>
            <a:ext cx="6098726" cy="3810000"/>
          </a:xfrm>
          <a:custGeom>
            <a:avLst/>
            <a:gdLst>
              <a:gd name="connsiteX0" fmla="*/ 1626032 w 7810500"/>
              <a:gd name="connsiteY0" fmla="*/ 0 h 3810000"/>
              <a:gd name="connsiteX1" fmla="*/ 6184468 w 7810500"/>
              <a:gd name="connsiteY1" fmla="*/ 0 h 3810000"/>
              <a:gd name="connsiteX2" fmla="*/ 7810500 w 7810500"/>
              <a:gd name="connsiteY2" fmla="*/ 1626032 h 3810000"/>
              <a:gd name="connsiteX3" fmla="*/ 7810500 w 7810500"/>
              <a:gd name="connsiteY3" fmla="*/ 3625329 h 3810000"/>
              <a:gd name="connsiteX4" fmla="*/ 7625829 w 7810500"/>
              <a:gd name="connsiteY4" fmla="*/ 3810000 h 3810000"/>
              <a:gd name="connsiteX5" fmla="*/ 184671 w 7810500"/>
              <a:gd name="connsiteY5" fmla="*/ 3810000 h 3810000"/>
              <a:gd name="connsiteX6" fmla="*/ 0 w 7810500"/>
              <a:gd name="connsiteY6" fmla="*/ 3625329 h 3810000"/>
              <a:gd name="connsiteX7" fmla="*/ 0 w 7810500"/>
              <a:gd name="connsiteY7" fmla="*/ 1626032 h 3810000"/>
              <a:gd name="connsiteX8" fmla="*/ 1626032 w 7810500"/>
              <a:gd name="connsiteY8" fmla="*/ 0 h 3810000"/>
              <a:gd name="connsiteX0" fmla="*/ 1626032 w 7810500"/>
              <a:gd name="connsiteY0" fmla="*/ 0 h 3810000"/>
              <a:gd name="connsiteX1" fmla="*/ 6184468 w 7810500"/>
              <a:gd name="connsiteY1" fmla="*/ 0 h 3810000"/>
              <a:gd name="connsiteX2" fmla="*/ 7810500 w 7810500"/>
              <a:gd name="connsiteY2" fmla="*/ 3625329 h 3810000"/>
              <a:gd name="connsiteX3" fmla="*/ 7625829 w 7810500"/>
              <a:gd name="connsiteY3" fmla="*/ 3810000 h 3810000"/>
              <a:gd name="connsiteX4" fmla="*/ 184671 w 7810500"/>
              <a:gd name="connsiteY4" fmla="*/ 3810000 h 3810000"/>
              <a:gd name="connsiteX5" fmla="*/ 0 w 7810500"/>
              <a:gd name="connsiteY5" fmla="*/ 3625329 h 3810000"/>
              <a:gd name="connsiteX6" fmla="*/ 0 w 7810500"/>
              <a:gd name="connsiteY6" fmla="*/ 1626032 h 3810000"/>
              <a:gd name="connsiteX7" fmla="*/ 1626032 w 7810500"/>
              <a:gd name="connsiteY7" fmla="*/ 0 h 3810000"/>
              <a:gd name="connsiteX0" fmla="*/ 1626032 w 7963808"/>
              <a:gd name="connsiteY0" fmla="*/ 0 h 3810000"/>
              <a:gd name="connsiteX1" fmla="*/ 6184468 w 7963808"/>
              <a:gd name="connsiteY1" fmla="*/ 0 h 3810000"/>
              <a:gd name="connsiteX2" fmla="*/ 7625829 w 7963808"/>
              <a:gd name="connsiteY2" fmla="*/ 3810000 h 3810000"/>
              <a:gd name="connsiteX3" fmla="*/ 184671 w 7963808"/>
              <a:gd name="connsiteY3" fmla="*/ 3810000 h 3810000"/>
              <a:gd name="connsiteX4" fmla="*/ 0 w 7963808"/>
              <a:gd name="connsiteY4" fmla="*/ 3625329 h 3810000"/>
              <a:gd name="connsiteX5" fmla="*/ 0 w 7963808"/>
              <a:gd name="connsiteY5" fmla="*/ 1626032 h 3810000"/>
              <a:gd name="connsiteX6" fmla="*/ 1626032 w 7963808"/>
              <a:gd name="connsiteY6" fmla="*/ 0 h 3810000"/>
              <a:gd name="connsiteX0" fmla="*/ 1626032 w 6876799"/>
              <a:gd name="connsiteY0" fmla="*/ 0 h 3810000"/>
              <a:gd name="connsiteX1" fmla="*/ 6184468 w 6876799"/>
              <a:gd name="connsiteY1" fmla="*/ 0 h 3810000"/>
              <a:gd name="connsiteX2" fmla="*/ 6063729 w 6876799"/>
              <a:gd name="connsiteY2" fmla="*/ 3797300 h 3810000"/>
              <a:gd name="connsiteX3" fmla="*/ 184671 w 6876799"/>
              <a:gd name="connsiteY3" fmla="*/ 3810000 h 3810000"/>
              <a:gd name="connsiteX4" fmla="*/ 0 w 6876799"/>
              <a:gd name="connsiteY4" fmla="*/ 3625329 h 3810000"/>
              <a:gd name="connsiteX5" fmla="*/ 0 w 6876799"/>
              <a:gd name="connsiteY5" fmla="*/ 1626032 h 3810000"/>
              <a:gd name="connsiteX6" fmla="*/ 1626032 w 6876799"/>
              <a:gd name="connsiteY6" fmla="*/ 0 h 3810000"/>
              <a:gd name="connsiteX0" fmla="*/ 1626032 w 6601473"/>
              <a:gd name="connsiteY0" fmla="*/ 0 h 3810000"/>
              <a:gd name="connsiteX1" fmla="*/ 6184468 w 6601473"/>
              <a:gd name="connsiteY1" fmla="*/ 0 h 3810000"/>
              <a:gd name="connsiteX2" fmla="*/ 6063729 w 6601473"/>
              <a:gd name="connsiteY2" fmla="*/ 3797300 h 3810000"/>
              <a:gd name="connsiteX3" fmla="*/ 184671 w 6601473"/>
              <a:gd name="connsiteY3" fmla="*/ 3810000 h 3810000"/>
              <a:gd name="connsiteX4" fmla="*/ 0 w 6601473"/>
              <a:gd name="connsiteY4" fmla="*/ 3625329 h 3810000"/>
              <a:gd name="connsiteX5" fmla="*/ 0 w 6601473"/>
              <a:gd name="connsiteY5" fmla="*/ 1626032 h 3810000"/>
              <a:gd name="connsiteX6" fmla="*/ 1626032 w 6601473"/>
              <a:gd name="connsiteY6" fmla="*/ 0 h 3810000"/>
              <a:gd name="connsiteX0" fmla="*/ 1626032 w 6605873"/>
              <a:gd name="connsiteY0" fmla="*/ 0 h 3810000"/>
              <a:gd name="connsiteX1" fmla="*/ 6184468 w 6605873"/>
              <a:gd name="connsiteY1" fmla="*/ 0 h 3810000"/>
              <a:gd name="connsiteX2" fmla="*/ 6082779 w 6605873"/>
              <a:gd name="connsiteY2" fmla="*/ 3802063 h 3810000"/>
              <a:gd name="connsiteX3" fmla="*/ 184671 w 6605873"/>
              <a:gd name="connsiteY3" fmla="*/ 3810000 h 3810000"/>
              <a:gd name="connsiteX4" fmla="*/ 0 w 6605873"/>
              <a:gd name="connsiteY4" fmla="*/ 3625329 h 3810000"/>
              <a:gd name="connsiteX5" fmla="*/ 0 w 6605873"/>
              <a:gd name="connsiteY5" fmla="*/ 1626032 h 3810000"/>
              <a:gd name="connsiteX6" fmla="*/ 1626032 w 6605873"/>
              <a:gd name="connsiteY6" fmla="*/ 0 h 3810000"/>
              <a:gd name="connsiteX0" fmla="*/ 1626032 w 6524678"/>
              <a:gd name="connsiteY0" fmla="*/ 6350 h 3816350"/>
              <a:gd name="connsiteX1" fmla="*/ 6076518 w 6524678"/>
              <a:gd name="connsiteY1" fmla="*/ 0 h 3816350"/>
              <a:gd name="connsiteX2" fmla="*/ 6082779 w 6524678"/>
              <a:gd name="connsiteY2" fmla="*/ 3808413 h 3816350"/>
              <a:gd name="connsiteX3" fmla="*/ 184671 w 6524678"/>
              <a:gd name="connsiteY3" fmla="*/ 3816350 h 3816350"/>
              <a:gd name="connsiteX4" fmla="*/ 0 w 6524678"/>
              <a:gd name="connsiteY4" fmla="*/ 3631679 h 3816350"/>
              <a:gd name="connsiteX5" fmla="*/ 0 w 6524678"/>
              <a:gd name="connsiteY5" fmla="*/ 1632382 h 3816350"/>
              <a:gd name="connsiteX6" fmla="*/ 1626032 w 6524678"/>
              <a:gd name="connsiteY6" fmla="*/ 6350 h 3816350"/>
              <a:gd name="connsiteX0" fmla="*/ 1626032 w 6087407"/>
              <a:gd name="connsiteY0" fmla="*/ 6350 h 3816350"/>
              <a:gd name="connsiteX1" fmla="*/ 6076518 w 6087407"/>
              <a:gd name="connsiteY1" fmla="*/ 0 h 3816350"/>
              <a:gd name="connsiteX2" fmla="*/ 6082779 w 6087407"/>
              <a:gd name="connsiteY2" fmla="*/ 3808413 h 3816350"/>
              <a:gd name="connsiteX3" fmla="*/ 184671 w 6087407"/>
              <a:gd name="connsiteY3" fmla="*/ 3816350 h 3816350"/>
              <a:gd name="connsiteX4" fmla="*/ 0 w 6087407"/>
              <a:gd name="connsiteY4" fmla="*/ 3631679 h 3816350"/>
              <a:gd name="connsiteX5" fmla="*/ 0 w 6087407"/>
              <a:gd name="connsiteY5" fmla="*/ 1632382 h 3816350"/>
              <a:gd name="connsiteX6" fmla="*/ 1626032 w 6087407"/>
              <a:gd name="connsiteY6" fmla="*/ 6350 h 3816350"/>
              <a:gd name="connsiteX0" fmla="*/ 1626032 w 6100891"/>
              <a:gd name="connsiteY0" fmla="*/ 0 h 3810000"/>
              <a:gd name="connsiteX1" fmla="*/ 6097949 w 6100891"/>
              <a:gd name="connsiteY1" fmla="*/ 794 h 3810000"/>
              <a:gd name="connsiteX2" fmla="*/ 6082779 w 6100891"/>
              <a:gd name="connsiteY2" fmla="*/ 3802063 h 3810000"/>
              <a:gd name="connsiteX3" fmla="*/ 184671 w 6100891"/>
              <a:gd name="connsiteY3" fmla="*/ 3810000 h 3810000"/>
              <a:gd name="connsiteX4" fmla="*/ 0 w 6100891"/>
              <a:gd name="connsiteY4" fmla="*/ 3625329 h 3810000"/>
              <a:gd name="connsiteX5" fmla="*/ 0 w 6100891"/>
              <a:gd name="connsiteY5" fmla="*/ 1626032 h 3810000"/>
              <a:gd name="connsiteX6" fmla="*/ 1626032 w 6100891"/>
              <a:gd name="connsiteY6" fmla="*/ 0 h 3810000"/>
              <a:gd name="connsiteX0" fmla="*/ 1626032 w 6098322"/>
              <a:gd name="connsiteY0" fmla="*/ 0 h 3810000"/>
              <a:gd name="connsiteX1" fmla="*/ 6097949 w 6098322"/>
              <a:gd name="connsiteY1" fmla="*/ 794 h 3810000"/>
              <a:gd name="connsiteX2" fmla="*/ 6082779 w 6098322"/>
              <a:gd name="connsiteY2" fmla="*/ 3802063 h 3810000"/>
              <a:gd name="connsiteX3" fmla="*/ 184671 w 6098322"/>
              <a:gd name="connsiteY3" fmla="*/ 3810000 h 3810000"/>
              <a:gd name="connsiteX4" fmla="*/ 0 w 6098322"/>
              <a:gd name="connsiteY4" fmla="*/ 3625329 h 3810000"/>
              <a:gd name="connsiteX5" fmla="*/ 0 w 6098322"/>
              <a:gd name="connsiteY5" fmla="*/ 1626032 h 3810000"/>
              <a:gd name="connsiteX6" fmla="*/ 1626032 w 6098322"/>
              <a:gd name="connsiteY6" fmla="*/ 0 h 3810000"/>
              <a:gd name="connsiteX0" fmla="*/ 1626032 w 6102062"/>
              <a:gd name="connsiteY0" fmla="*/ 0 h 3810000"/>
              <a:gd name="connsiteX1" fmla="*/ 6097949 w 6102062"/>
              <a:gd name="connsiteY1" fmla="*/ 794 h 3810000"/>
              <a:gd name="connsiteX2" fmla="*/ 6097066 w 6102062"/>
              <a:gd name="connsiteY2" fmla="*/ 3806825 h 3810000"/>
              <a:gd name="connsiteX3" fmla="*/ 184671 w 6102062"/>
              <a:gd name="connsiteY3" fmla="*/ 3810000 h 3810000"/>
              <a:gd name="connsiteX4" fmla="*/ 0 w 6102062"/>
              <a:gd name="connsiteY4" fmla="*/ 3625329 h 3810000"/>
              <a:gd name="connsiteX5" fmla="*/ 0 w 6102062"/>
              <a:gd name="connsiteY5" fmla="*/ 1626032 h 3810000"/>
              <a:gd name="connsiteX6" fmla="*/ 1626032 w 6102062"/>
              <a:gd name="connsiteY6" fmla="*/ 0 h 3810000"/>
              <a:gd name="connsiteX0" fmla="*/ 1626032 w 6098726"/>
              <a:gd name="connsiteY0" fmla="*/ 0 h 3810000"/>
              <a:gd name="connsiteX1" fmla="*/ 6097949 w 6098726"/>
              <a:gd name="connsiteY1" fmla="*/ 794 h 3810000"/>
              <a:gd name="connsiteX2" fmla="*/ 6097066 w 6098726"/>
              <a:gd name="connsiteY2" fmla="*/ 3806825 h 3810000"/>
              <a:gd name="connsiteX3" fmla="*/ 184671 w 6098726"/>
              <a:gd name="connsiteY3" fmla="*/ 3810000 h 3810000"/>
              <a:gd name="connsiteX4" fmla="*/ 0 w 6098726"/>
              <a:gd name="connsiteY4" fmla="*/ 3625329 h 3810000"/>
              <a:gd name="connsiteX5" fmla="*/ 0 w 6098726"/>
              <a:gd name="connsiteY5" fmla="*/ 1626032 h 3810000"/>
              <a:gd name="connsiteX6" fmla="*/ 1626032 w 6098726"/>
              <a:gd name="connsiteY6" fmla="*/ 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8726" h="3810000">
                <a:moveTo>
                  <a:pt x="1626032" y="0"/>
                </a:moveTo>
                <a:lnTo>
                  <a:pt x="6097949" y="794"/>
                </a:lnTo>
                <a:cubicBezTo>
                  <a:pt x="6100171" y="1699419"/>
                  <a:pt x="6096907" y="2640806"/>
                  <a:pt x="6097066" y="3806825"/>
                </a:cubicBezTo>
                <a:lnTo>
                  <a:pt x="184671" y="3810000"/>
                </a:lnTo>
                <a:cubicBezTo>
                  <a:pt x="82680" y="3810000"/>
                  <a:pt x="0" y="3727320"/>
                  <a:pt x="0" y="3625329"/>
                </a:cubicBezTo>
                <a:lnTo>
                  <a:pt x="0" y="1626032"/>
                </a:lnTo>
                <a:cubicBezTo>
                  <a:pt x="0" y="727999"/>
                  <a:pt x="727999" y="0"/>
                  <a:pt x="1626032" y="0"/>
                </a:cubicBezTo>
                <a:close/>
              </a:path>
            </a:pathLst>
          </a:custGeom>
        </p:spPr>
        <p:txBody>
          <a:bodyPr lIns="180000" tIns="720000" rIns="180000" bIns="18000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28ED38-053B-074D-A6A5-1C9374EA7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810000"/>
            <a:ext cx="6096000" cy="304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C1F544-4F91-82A6-00C9-2CD07BD90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5" y="5829301"/>
            <a:ext cx="1709992" cy="584196"/>
          </a:xfrm>
          <a:prstGeom prst="rect">
            <a:avLst/>
          </a:prstGeom>
        </p:spPr>
      </p:pic>
      <p:sp>
        <p:nvSpPr>
          <p:cNvPr id="18" name="Title 16">
            <a:extLst>
              <a:ext uri="{FF2B5EF4-FFF2-40B4-BE49-F238E27FC236}">
                <a16:creationId xmlns:a16="http://schemas.microsoft.com/office/drawing/2014/main" id="{38E7A839-83A6-1537-1D7F-FC06DC6A04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8207" y="579437"/>
            <a:ext cx="5557584" cy="1800200"/>
          </a:xfrm>
          <a:prstGeom prst="rect">
            <a:avLst/>
          </a:prstGeom>
        </p:spPr>
        <p:txBody>
          <a:bodyPr/>
          <a:lstStyle>
            <a:lvl1pPr>
              <a:defRPr sz="5500" b="1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kumimoji="0" lang="en-GB" sz="55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itchFamily="2" charset="77"/>
                <a:ea typeface="+mn-ea"/>
                <a:cs typeface="Poppins SemiBold" pitchFamily="2" charset="77"/>
              </a:rPr>
              <a:t>Cover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85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D31C04-0A53-3A47-8287-081AE26B8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5334000"/>
            <a:ext cx="6096000" cy="1524000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9E9177B3-5DDF-C49A-F04A-F97D821D76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8208" y="2431330"/>
            <a:ext cx="5557584" cy="13054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0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D3418B85-C84C-B824-D28F-BA79F5E04C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208" y="3846892"/>
            <a:ext cx="5557584" cy="347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6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Presenter name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AE5F6774-8098-996B-DB40-EA611D348D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208" y="4198584"/>
            <a:ext cx="5557584" cy="347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6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02518C58-E2DB-02D3-8708-B87996A9E5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8208" y="4545623"/>
            <a:ext cx="5557584" cy="347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6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5ADE654-C78D-7069-71BF-CB8E04298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5" y="5829301"/>
            <a:ext cx="1709992" cy="584196"/>
          </a:xfrm>
          <a:prstGeom prst="rect">
            <a:avLst/>
          </a:prstGeom>
        </p:spPr>
      </p:pic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79A3FDC1-DA18-B647-8002-951F8A2778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0"/>
            <a:ext cx="6096001" cy="5334000"/>
          </a:xfrm>
          <a:prstGeom prst="round2SameRect">
            <a:avLst>
              <a:gd name="adj1" fmla="val 42678"/>
              <a:gd name="adj2" fmla="val 4847"/>
            </a:avLst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6">
            <a:extLst>
              <a:ext uri="{FF2B5EF4-FFF2-40B4-BE49-F238E27FC236}">
                <a16:creationId xmlns:a16="http://schemas.microsoft.com/office/drawing/2014/main" id="{7A999D49-17CC-D936-FB81-B746D09094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8207" y="579437"/>
            <a:ext cx="5557584" cy="1800200"/>
          </a:xfrm>
          <a:prstGeom prst="rect">
            <a:avLst/>
          </a:prstGeom>
        </p:spPr>
        <p:txBody>
          <a:bodyPr/>
          <a:lstStyle>
            <a:lvl1pPr>
              <a:defRPr sz="5500" b="1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kumimoji="0" lang="en-GB" sz="55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itchFamily="2" charset="77"/>
                <a:ea typeface="+mn-ea"/>
                <a:cs typeface="Poppins SemiBold" pitchFamily="2" charset="77"/>
              </a:rPr>
              <a:t>Cover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594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ACA2EAA2-94E2-6FA0-C059-2C890F8692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208" y="3846892"/>
            <a:ext cx="5557584" cy="347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6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Presenter name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96034E2F-27F1-1CF2-367B-4204B15ECE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208" y="4198584"/>
            <a:ext cx="5557584" cy="347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6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276E79C-EF9C-9014-0C08-C31EE127DC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8208" y="4545623"/>
            <a:ext cx="5557584" cy="3470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6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8D122DE-5974-E6F7-5A07-1674D74454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8208" y="2431330"/>
            <a:ext cx="10740438" cy="13054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30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title</a:t>
            </a:r>
          </a:p>
        </p:txBody>
      </p:sp>
      <p:pic>
        <p:nvPicPr>
          <p:cNvPr id="6" name="Picture 5" descr="The Open University Logo">
            <a:extLst>
              <a:ext uri="{FF2B5EF4-FFF2-40B4-BE49-F238E27FC236}">
                <a16:creationId xmlns:a16="http://schemas.microsoft.com/office/drawing/2014/main" id="{21830BFA-19EA-B404-F805-72BD114E6B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5" y="5829301"/>
            <a:ext cx="1709992" cy="584196"/>
          </a:xfrm>
          <a:prstGeom prst="rect">
            <a:avLst/>
          </a:prstGeom>
        </p:spPr>
      </p:pic>
      <p:sp>
        <p:nvSpPr>
          <p:cNvPr id="8" name="Title 16">
            <a:extLst>
              <a:ext uri="{FF2B5EF4-FFF2-40B4-BE49-F238E27FC236}">
                <a16:creationId xmlns:a16="http://schemas.microsoft.com/office/drawing/2014/main" id="{2C9778BC-34A8-9FA9-3C73-607EA6440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8207" y="579437"/>
            <a:ext cx="10740438" cy="1800200"/>
          </a:xfrm>
          <a:prstGeom prst="rect">
            <a:avLst/>
          </a:prstGeom>
        </p:spPr>
        <p:txBody>
          <a:bodyPr/>
          <a:lstStyle>
            <a:lvl1pPr>
              <a:defRPr sz="5500" b="1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kumimoji="0" lang="en-GB" sz="55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SemiBold" pitchFamily="2" charset="77"/>
                <a:ea typeface="+mn-ea"/>
                <a:cs typeface="Poppins SemiBold" pitchFamily="2" charset="77"/>
              </a:rPr>
              <a:t>Cover slide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205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Content - Tight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Single Corner Rounded 1">
            <a:extLst>
              <a:ext uri="{FF2B5EF4-FFF2-40B4-BE49-F238E27FC236}">
                <a16:creationId xmlns:a16="http://schemas.microsoft.com/office/drawing/2014/main" id="{E24568D3-44DC-E35D-6A09-5B5154DCE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5910" y="0"/>
            <a:ext cx="12197910" cy="823189"/>
          </a:xfrm>
          <a:prstGeom prst="round1Rect">
            <a:avLst>
              <a:gd name="adj" fmla="val 50000"/>
            </a:avLst>
          </a:prstGeom>
          <a:solidFill>
            <a:srgbClr val="0606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61C6824-08DF-793D-EE9A-11375C227A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1105" y="1095780"/>
            <a:ext cx="10179513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chemeClr val="tx1"/>
                </a:solidFill>
                <a:latin typeface="+mn-lt"/>
                <a:cs typeface="Poppins" panose="00000500000000000000" pitchFamily="2" charset="0"/>
              </a:defRPr>
            </a:lvl1pPr>
            <a:lvl2pPr marL="457200" indent="0">
              <a:buNone/>
              <a:defRPr sz="1500">
                <a:ln>
                  <a:noFill/>
                </a:ln>
                <a:solidFill>
                  <a:schemeClr val="tx1"/>
                </a:solidFill>
                <a:latin typeface="+mn-lt"/>
              </a:defRPr>
            </a:lvl2pPr>
            <a:lvl3pPr>
              <a:defRPr sz="1500">
                <a:ln>
                  <a:noFill/>
                </a:ln>
                <a:solidFill>
                  <a:schemeClr val="tx1"/>
                </a:solidFill>
              </a:defRPr>
            </a:lvl3pPr>
            <a:lvl4pPr>
              <a:defRPr sz="1500">
                <a:ln>
                  <a:noFill/>
                </a:ln>
                <a:solidFill>
                  <a:schemeClr val="tx1"/>
                </a:solidFill>
              </a:defRPr>
            </a:lvl4pPr>
            <a:lvl5pPr>
              <a:defRPr sz="1500">
                <a:ln>
                  <a:noFill/>
                </a:ln>
                <a:solidFill>
                  <a:schemeClr val="tx1"/>
                </a:solidFill>
              </a:defRPr>
            </a:lvl5pPr>
            <a:lvl6pPr>
              <a:defRPr sz="1500">
                <a:solidFill>
                  <a:schemeClr val="tx1"/>
                </a:solidFill>
              </a:defRPr>
            </a:lvl6pPr>
            <a:lvl7pPr>
              <a:defRPr sz="1500">
                <a:solidFill>
                  <a:schemeClr val="tx1"/>
                </a:solidFill>
              </a:defRPr>
            </a:lvl7pPr>
            <a:lvl8pPr>
              <a:defRPr sz="1500">
                <a:solidFill>
                  <a:schemeClr val="tx1"/>
                </a:solidFill>
              </a:defRPr>
            </a:lvl8pPr>
            <a:lvl9pPr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Body copy goes here.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77A59D-3C3D-8743-6FA7-132ED4952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8AD943-1536-60FF-427E-31BACF5D1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CA5091-70DE-A490-4B3E-2EBA65F4104C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365C321B-F77E-2F19-F14D-B37642CA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5" y="177274"/>
            <a:ext cx="10710942" cy="46864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GB"/>
              <a:t>Content slide</a:t>
            </a:r>
          </a:p>
        </p:txBody>
      </p:sp>
    </p:spTree>
    <p:extLst>
      <p:ext uri="{BB962C8B-B14F-4D97-AF65-F5344CB8AC3E}">
        <p14:creationId xmlns:p14="http://schemas.microsoft.com/office/powerpoint/2010/main" val="999864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866F1F2-E6A8-97CC-9915-9A8864215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769D1CE6-1539-C9FF-428F-50E945C8C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B8435D6-0CC1-8718-167A-2904F3E65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FBF3E-643E-C283-20B7-9D35C17A8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8769CF24-1B14-94BB-B327-452E52760A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4" y="472387"/>
            <a:ext cx="10766703" cy="468640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GB"/>
              <a:t>Content slide</a:t>
            </a:r>
          </a:p>
        </p:txBody>
      </p:sp>
    </p:spTree>
    <p:extLst>
      <p:ext uri="{BB962C8B-B14F-4D97-AF65-F5344CB8AC3E}">
        <p14:creationId xmlns:p14="http://schemas.microsoft.com/office/powerpoint/2010/main" val="4153763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Yellow">
    <p:bg>
      <p:bgPr>
        <a:blipFill dpi="0" rotWithShape="1">
          <a:blip r:embed="rId2" cstate="screen">
            <a:alphaModFix amt="69965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C0329EC4-43A1-4C93-CC9C-F8056BDA6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711EE3C-D327-2D36-872A-6FFDFE494240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411FBA2-250A-1C91-4112-94C1448712B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9D923CE2-295F-167C-F03F-85610416A0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6EE845F2-FF2D-A9D4-3ED4-93E968473C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DC990BB7-CAE3-E4DB-4F60-3FD7EA815A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24151-A80D-7D37-B014-1E2D90CE3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FEF65C5-460E-FA21-D5A4-89B945A157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2034476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98F1B169-2DA1-B49F-3EA1-DD312E568D4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5" y="5829301"/>
            <a:ext cx="1709992" cy="584196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AD909D53-8FC2-D492-C3F2-A0CA03919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167" y="3124517"/>
            <a:ext cx="10287000" cy="7651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53046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corativ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06AC1C0C-3341-0694-EF72-A067099A106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5" y="5829301"/>
            <a:ext cx="1709992" cy="58419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1634F49-EC3C-993B-B07E-7A51EE5F2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182638" y="2217903"/>
            <a:ext cx="1018939" cy="509531"/>
            <a:chOff x="3299703" y="548246"/>
            <a:chExt cx="2024952" cy="10125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A886883-5B60-F0B6-9DF1-AA337482E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312058" y="548245"/>
              <a:ext cx="1012596" cy="101259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E0A4E9E-C744-8737-47A1-31D9F6B49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3299704" y="548245"/>
              <a:ext cx="1012596" cy="101259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407D4C-61A0-AE4B-A80A-28E89A63F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714032" y="4389792"/>
            <a:ext cx="1018939" cy="509531"/>
            <a:chOff x="3299703" y="548246"/>
            <a:chExt cx="2024952" cy="101259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29561A4-D54A-875E-FEEF-5C30FFCE4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312058" y="548245"/>
              <a:ext cx="1012596" cy="101259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D4AD2C-0D7A-29D3-78A0-AD82DDFB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3299704" y="548245"/>
              <a:ext cx="1012596" cy="1012598"/>
            </a:xfrm>
            <a:prstGeom prst="rect">
              <a:avLst/>
            </a:prstGeom>
          </p:spPr>
        </p:pic>
      </p:grp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30DF85C9-3448-92CA-2064-A88C54A060F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38620" y="2131456"/>
            <a:ext cx="2671602" cy="2727499"/>
          </a:xfrm>
          <a:prstGeom prst="round1Rect">
            <a:avLst>
              <a:gd name="adj" fmla="val 50000"/>
            </a:avLst>
          </a:prstGeom>
          <a:solidFill>
            <a:srgbClr val="F2F2F2"/>
          </a:solidFill>
        </p:spPr>
        <p:txBody>
          <a:bodyPr wrap="square" lIns="360000" tIns="1620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  <a:p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18A9F87-616F-141A-191B-29E3450A42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82638" y="4533649"/>
            <a:ext cx="1957424" cy="3656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FC24D163-1FFF-DA99-3A72-EEFE4B07DBA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8E6D9C-6ABD-FBE0-80DA-10247A4F7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16" name="Title 14">
            <a:extLst>
              <a:ext uri="{FF2B5EF4-FFF2-40B4-BE49-F238E27FC236}">
                <a16:creationId xmlns:a16="http://schemas.microsoft.com/office/drawing/2014/main" id="{E8CEFA25-4C31-2473-09EB-9527702EA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3" y="459885"/>
            <a:ext cx="10766702" cy="439781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GB"/>
              <a:t>Content slide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74F899-DFDC-CD71-849B-11AD695CF97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82947" y="2805638"/>
            <a:ext cx="6550024" cy="15080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Quote here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Vestibulum </a:t>
            </a:r>
            <a:r>
              <a:rPr lang="en-GB" err="1"/>
              <a:t>tincidunt</a:t>
            </a:r>
            <a:r>
              <a:rPr lang="en-GB"/>
              <a:t> ex </a:t>
            </a:r>
            <a:r>
              <a:rPr lang="en-GB" err="1"/>
              <a:t>quam</a:t>
            </a:r>
            <a:r>
              <a:rPr lang="en-GB"/>
              <a:t>,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</a:t>
            </a:r>
            <a:r>
              <a:rPr lang="en-GB" err="1"/>
              <a:t>ultrices</a:t>
            </a:r>
            <a:r>
              <a:rPr lang="en-GB"/>
              <a:t> in. </a:t>
            </a:r>
            <a:r>
              <a:rPr lang="en-GB" err="1"/>
              <a:t>Tincidunt</a:t>
            </a:r>
            <a:r>
              <a:rPr lang="en-GB"/>
              <a:t> Morbi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dolar</a:t>
            </a:r>
            <a:r>
              <a:rPr lang="en-GB"/>
              <a:t> vaster linga.</a:t>
            </a:r>
          </a:p>
        </p:txBody>
      </p:sp>
    </p:spTree>
    <p:extLst>
      <p:ext uri="{BB962C8B-B14F-4D97-AF65-F5344CB8AC3E}">
        <p14:creationId xmlns:p14="http://schemas.microsoft.com/office/powerpoint/2010/main" val="1121402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orative Slide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06AC1C0C-3341-0694-EF72-A067099A106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5" y="5829301"/>
            <a:ext cx="1709992" cy="58419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1634F49-EC3C-993B-B07E-7A51EE5F2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39960" y="1899368"/>
            <a:ext cx="1018939" cy="509531"/>
            <a:chOff x="3299703" y="548246"/>
            <a:chExt cx="2024952" cy="10125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A886883-5B60-F0B6-9DF1-AA337482E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312058" y="548245"/>
              <a:ext cx="1012596" cy="101259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E0A4E9E-C744-8737-47A1-31D9F6B49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3299704" y="548245"/>
              <a:ext cx="1012596" cy="101259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407D4C-61A0-AE4B-A80A-28E89A63F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10117763" y="4071257"/>
            <a:ext cx="1018939" cy="509531"/>
            <a:chOff x="3299703" y="548246"/>
            <a:chExt cx="2024952" cy="101259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29561A4-D54A-875E-FEEF-5C30FFCE4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312058" y="548245"/>
              <a:ext cx="1012596" cy="101259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D4AD2C-0D7A-29D3-78A0-AD82DDFB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3299704" y="548245"/>
              <a:ext cx="1012596" cy="1012598"/>
            </a:xfrm>
            <a:prstGeom prst="rect">
              <a:avLst/>
            </a:prstGeom>
          </p:spPr>
        </p:pic>
      </p:grp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30DF85C9-3448-92CA-2064-A88C54A060F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60889" y="1812921"/>
            <a:ext cx="2671602" cy="2727499"/>
          </a:xfrm>
          <a:prstGeom prst="round1Rect">
            <a:avLst>
              <a:gd name="adj" fmla="val 50000"/>
            </a:avLst>
          </a:prstGeom>
          <a:solidFill>
            <a:srgbClr val="F2F2F2"/>
          </a:solidFill>
        </p:spPr>
        <p:txBody>
          <a:bodyPr wrap="square" lIns="360000" tIns="1620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  <a:p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18A9F87-616F-141A-191B-29E3450A42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04907" y="4215114"/>
            <a:ext cx="1957424" cy="3656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93CD382E-F414-9805-4EFA-E885D7100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4907" y="2698954"/>
            <a:ext cx="7631795" cy="1364052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defRPr sz="2400" b="0">
                <a:latin typeface="+mn-lt"/>
              </a:defRPr>
            </a:lvl1pPr>
          </a:lstStyle>
          <a:p>
            <a:r>
              <a:rPr lang="en-GB"/>
              <a:t>Quote here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consecter</a:t>
            </a:r>
            <a:r>
              <a:rPr lang="en-GB"/>
              <a:t> </a:t>
            </a:r>
            <a:r>
              <a:rPr lang="en-GB" err="1"/>
              <a:t>ada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Vestibulum </a:t>
            </a:r>
            <a:r>
              <a:rPr lang="en-GB" err="1"/>
              <a:t>tincidunt</a:t>
            </a:r>
            <a:r>
              <a:rPr lang="en-GB"/>
              <a:t> ex </a:t>
            </a:r>
            <a:r>
              <a:rPr lang="en-GB" err="1"/>
              <a:t>quam</a:t>
            </a:r>
            <a:r>
              <a:rPr lang="en-GB"/>
              <a:t>,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</a:t>
            </a:r>
            <a:r>
              <a:rPr lang="en-GB" err="1"/>
              <a:t>ultrices</a:t>
            </a:r>
            <a:r>
              <a:rPr lang="en-GB"/>
              <a:t> in. Morbi </a:t>
            </a:r>
            <a:r>
              <a:rPr lang="en-GB" err="1"/>
              <a:t>rutrumdo</a:t>
            </a:r>
            <a:r>
              <a:rPr lang="en-GB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4297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orativ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06AC1C0C-3341-0694-EF72-A067099A106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5" y="5829301"/>
            <a:ext cx="1709992" cy="584196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FC24D163-1FFF-DA99-3A72-EEFE4B07DBA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8E6D9C-6ABD-FBE0-80DA-10247A4F7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16" name="Title 14">
            <a:extLst>
              <a:ext uri="{FF2B5EF4-FFF2-40B4-BE49-F238E27FC236}">
                <a16:creationId xmlns:a16="http://schemas.microsoft.com/office/drawing/2014/main" id="{E8CEFA25-4C31-2473-09EB-9527702EA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3" y="459885"/>
            <a:ext cx="10766702" cy="439781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GB"/>
              <a:t>Content slide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74F899-DFDC-CD71-849B-11AD695CF97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91723" y="1813156"/>
            <a:ext cx="4002561" cy="3436711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10000"/>
              </a:lnSpc>
              <a:buSzPct val="120000"/>
              <a:buFontTx/>
              <a:buBlip>
                <a:blip r:embed="rId4"/>
              </a:buBlip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30DF85C9-3448-92CA-2064-A88C54A060F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-11130" y="1809984"/>
            <a:ext cx="2357151" cy="3439884"/>
          </a:xfrm>
          <a:prstGeom prst="round1Rect">
            <a:avLst>
              <a:gd name="adj" fmla="val 50000"/>
            </a:avLst>
          </a:prstGeom>
          <a:solidFill>
            <a:srgbClr val="BFBFBF"/>
          </a:solidFill>
        </p:spPr>
        <p:txBody>
          <a:bodyPr wrap="square" lIns="360000" tIns="1620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  <a:p>
            <a:endParaRPr lang="en-GB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FDF915DB-481D-A8B5-9458-EB7673401F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09362" y="1813156"/>
            <a:ext cx="4002561" cy="3436711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10000"/>
              </a:lnSpc>
              <a:buSzPct val="120000"/>
              <a:buFontTx/>
              <a:buBlip>
                <a:blip r:embed="rId4"/>
              </a:buBlip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Add copy here</a:t>
            </a:r>
          </a:p>
        </p:txBody>
      </p:sp>
    </p:spTree>
    <p:extLst>
      <p:ext uri="{BB962C8B-B14F-4D97-AF65-F5344CB8AC3E}">
        <p14:creationId xmlns:p14="http://schemas.microsoft.com/office/powerpoint/2010/main" val="2751271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orative S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06AC1C0C-3341-0694-EF72-A067099A106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5" y="5829301"/>
            <a:ext cx="1709992" cy="58419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1634F49-EC3C-993B-B07E-7A51EE5F2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182638" y="2217903"/>
            <a:ext cx="1018939" cy="509531"/>
            <a:chOff x="3299703" y="548246"/>
            <a:chExt cx="2024952" cy="10125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A886883-5B60-F0B6-9DF1-AA337482E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312058" y="548245"/>
              <a:ext cx="1012596" cy="101259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E0A4E9E-C744-8737-47A1-31D9F6B49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3299704" y="548245"/>
              <a:ext cx="1012596" cy="101259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407D4C-61A0-AE4B-A80A-28E89A63F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714032" y="4389792"/>
            <a:ext cx="1018939" cy="509531"/>
            <a:chOff x="3299703" y="548246"/>
            <a:chExt cx="2024952" cy="101259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29561A4-D54A-875E-FEEF-5C30FFCE4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312058" y="548245"/>
              <a:ext cx="1012596" cy="101259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D4AD2C-0D7A-29D3-78A0-AD82DDFB1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3299704" y="548245"/>
              <a:ext cx="1012596" cy="1012598"/>
            </a:xfrm>
            <a:prstGeom prst="rect">
              <a:avLst/>
            </a:prstGeom>
          </p:spPr>
        </p:pic>
      </p:grp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30DF85C9-3448-92CA-2064-A88C54A060F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38620" y="2131456"/>
            <a:ext cx="2671602" cy="2727499"/>
          </a:xfrm>
          <a:prstGeom prst="round1Rect">
            <a:avLst>
              <a:gd name="adj" fmla="val 50000"/>
            </a:avLst>
          </a:prstGeom>
          <a:solidFill>
            <a:srgbClr val="F2F2F2"/>
          </a:solidFill>
        </p:spPr>
        <p:txBody>
          <a:bodyPr wrap="square" lIns="360000" tIns="1620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  <a:p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18A9F87-616F-141A-191B-29E3450A42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82638" y="4533649"/>
            <a:ext cx="1957424" cy="3656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Name here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FC24D163-1FFF-DA99-3A72-EEFE4B07DBA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8E6D9C-6ABD-FBE0-80DA-10247A4F7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16" name="Title 14">
            <a:extLst>
              <a:ext uri="{FF2B5EF4-FFF2-40B4-BE49-F238E27FC236}">
                <a16:creationId xmlns:a16="http://schemas.microsoft.com/office/drawing/2014/main" id="{E8CEFA25-4C31-2473-09EB-9527702EA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3" y="459885"/>
            <a:ext cx="10766702" cy="439781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GB"/>
              <a:t>Content slide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C74F899-DFDC-CD71-849B-11AD695CF97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82947" y="2805638"/>
            <a:ext cx="6550024" cy="15080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Quote here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Vestibulum </a:t>
            </a:r>
            <a:r>
              <a:rPr lang="en-GB" err="1"/>
              <a:t>tincidunt</a:t>
            </a:r>
            <a:r>
              <a:rPr lang="en-GB"/>
              <a:t> ex </a:t>
            </a:r>
            <a:r>
              <a:rPr lang="en-GB" err="1"/>
              <a:t>quam</a:t>
            </a:r>
            <a:r>
              <a:rPr lang="en-GB"/>
              <a:t>,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</a:t>
            </a:r>
            <a:r>
              <a:rPr lang="en-GB" err="1"/>
              <a:t>ultrices</a:t>
            </a:r>
            <a:r>
              <a:rPr lang="en-GB"/>
              <a:t> in. </a:t>
            </a:r>
            <a:r>
              <a:rPr lang="en-GB" err="1"/>
              <a:t>Tincidunt</a:t>
            </a:r>
            <a:r>
              <a:rPr lang="en-GB"/>
              <a:t> Morbi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dolar</a:t>
            </a:r>
            <a:r>
              <a:rPr lang="en-GB"/>
              <a:t> vaster linga.</a:t>
            </a:r>
          </a:p>
        </p:txBody>
      </p:sp>
    </p:spTree>
    <p:extLst>
      <p:ext uri="{BB962C8B-B14F-4D97-AF65-F5344CB8AC3E}">
        <p14:creationId xmlns:p14="http://schemas.microsoft.com/office/powerpoint/2010/main" val="2193085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orative Slid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5BECD33-93DC-57E6-833F-CEE23ABD1ED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28174" y="3659937"/>
            <a:ext cx="6977036" cy="1797672"/>
          </a:xfrm>
          <a:prstGeom prst="rect">
            <a:avLst/>
          </a:prstGeom>
          <a:solidFill>
            <a:srgbClr val="BFBFBF"/>
          </a:solidFill>
        </p:spPr>
        <p:txBody>
          <a:bodyPr wrap="none" lIns="180000" tIns="180000" rIns="180000" bIns="180000"/>
          <a:lstStyle>
            <a:lvl1pPr marL="0" indent="0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FBF3E-643E-C283-20B7-9D35C17A8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4A2F113-D506-0CD1-3470-4007302DB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4" y="472387"/>
            <a:ext cx="10766703" cy="43978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060645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GB"/>
              <a:t>Content slide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9212E03-6E6D-983D-37B1-729142E335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8173" y="1749337"/>
            <a:ext cx="3225387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1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06FD0367-D63A-C2A5-29E4-DEECEDBCF1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79822" y="1749337"/>
            <a:ext cx="3225387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1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2D50B576-6514-B09F-E7B9-D0C82EC1514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31470" y="1749337"/>
            <a:ext cx="3244397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D21132AE-13F7-3771-C040-FBFFF49AD4B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8174" y="2180822"/>
            <a:ext cx="3225387" cy="1209675"/>
          </a:xfrm>
          <a:prstGeom prst="round1Rect">
            <a:avLst>
              <a:gd name="adj" fmla="val 26680"/>
            </a:avLst>
          </a:prstGeom>
          <a:solidFill>
            <a:srgbClr val="FFECFF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FB57C228-3193-A226-3108-12819E94E33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79823" y="2180822"/>
            <a:ext cx="3225387" cy="1209675"/>
          </a:xfrm>
          <a:prstGeom prst="round1Rect">
            <a:avLst>
              <a:gd name="adj" fmla="val 26680"/>
            </a:avLst>
          </a:prstGeom>
          <a:solidFill>
            <a:srgbClr val="FFECFF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Add copy here</a:t>
            </a:r>
          </a:p>
          <a:p>
            <a:pPr lvl="0"/>
            <a:endParaRPr lang="en-GB"/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9816A22B-9E99-64DF-B0F2-F24F34D9E5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31472" y="2180822"/>
            <a:ext cx="3225387" cy="3276786"/>
          </a:xfrm>
          <a:prstGeom prst="round1Rect">
            <a:avLst>
              <a:gd name="adj" fmla="val 26680"/>
            </a:avLst>
          </a:prstGeom>
          <a:solidFill>
            <a:srgbClr val="FFECFF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Add copy here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70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orative Slid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FBF3E-643E-C283-20B7-9D35C17A8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4A2F113-D506-0CD1-3470-4007302DB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4" y="472387"/>
            <a:ext cx="10766703" cy="43978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060645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GB"/>
              <a:t>Content slide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9212E03-6E6D-983D-37B1-729142E335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8173" y="1749337"/>
            <a:ext cx="2295515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D21132AE-13F7-3771-C040-FBFFF49AD4B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8175" y="2180822"/>
            <a:ext cx="2295514" cy="2671989"/>
          </a:xfrm>
          <a:prstGeom prst="round1Rect">
            <a:avLst>
              <a:gd name="adj" fmla="val 26680"/>
            </a:avLst>
          </a:prstGeom>
          <a:solidFill>
            <a:srgbClr val="D9FBFE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6DB114D3-17EE-71C8-E460-933CFBC97E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90900" y="1749337"/>
            <a:ext cx="2295515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2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4B05B0EA-5A84-74EF-7224-15CA03C570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290902" y="2180822"/>
            <a:ext cx="2295514" cy="2671989"/>
          </a:xfrm>
          <a:prstGeom prst="round1Rect">
            <a:avLst>
              <a:gd name="adj" fmla="val 26680"/>
            </a:avLst>
          </a:prstGeom>
          <a:solidFill>
            <a:srgbClr val="D9FBFE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8E96ECD4-3DA4-65FA-113C-9F21CDBAC91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53625" y="1749337"/>
            <a:ext cx="2295515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3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8793939D-6FA6-1CDF-B8ED-AD6A8375699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53627" y="2180822"/>
            <a:ext cx="2295514" cy="2671989"/>
          </a:xfrm>
          <a:prstGeom prst="round1Rect">
            <a:avLst>
              <a:gd name="adj" fmla="val 26680"/>
            </a:avLst>
          </a:prstGeom>
          <a:solidFill>
            <a:srgbClr val="D9FBFE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3569D272-63E9-6949-0B45-168FB5EF1DC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16348" y="1749337"/>
            <a:ext cx="2295515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4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C5B3B38D-D9EE-6B5A-78E3-E73E2FD370B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816350" y="2180822"/>
            <a:ext cx="2295514" cy="2671989"/>
          </a:xfrm>
          <a:prstGeom prst="round1Rect">
            <a:avLst>
              <a:gd name="adj" fmla="val 26680"/>
            </a:avLst>
          </a:prstGeom>
          <a:solidFill>
            <a:srgbClr val="D9FBFE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3B9A43D6-BB30-1662-3BB1-CC616F91FA9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28173" y="5006595"/>
            <a:ext cx="10583690" cy="5841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</p:spTree>
    <p:extLst>
      <p:ext uri="{BB962C8B-B14F-4D97-AF65-F5344CB8AC3E}">
        <p14:creationId xmlns:p14="http://schemas.microsoft.com/office/powerpoint/2010/main" val="905219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orative Slid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FBF3E-643E-C283-20B7-9D35C17A8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4A2F113-D506-0CD1-3470-4007302DB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4" y="472387"/>
            <a:ext cx="10766703" cy="43978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060645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GB"/>
              <a:t>Content slide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E5DC8A6-37A4-8412-BFCD-AD3E1615754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46108" y="1964146"/>
            <a:ext cx="2921036" cy="3393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9816A22B-9E99-64DF-B0F2-F24F34D9E5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73715" y="1937451"/>
            <a:ext cx="2467430" cy="1377655"/>
          </a:xfrm>
          <a:prstGeom prst="roundRect">
            <a:avLst>
              <a:gd name="adj" fmla="val 8011"/>
            </a:avLst>
          </a:prstGeom>
          <a:solidFill>
            <a:srgbClr val="FFC3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E92E4F06-DF41-8F3D-0C56-08F1C4D96A7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73715" y="3412090"/>
            <a:ext cx="2467430" cy="1377655"/>
          </a:xfrm>
          <a:prstGeom prst="roundRect">
            <a:avLst>
              <a:gd name="adj" fmla="val 8011"/>
            </a:avLst>
          </a:prstGeom>
          <a:solidFill>
            <a:srgbClr val="FFE1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BD1A8822-FE78-A171-7FCA-310DA9C832A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773715" y="4886729"/>
            <a:ext cx="2467430" cy="1377655"/>
          </a:xfrm>
          <a:prstGeom prst="roundRect">
            <a:avLst>
              <a:gd name="adj" fmla="val 8011"/>
            </a:avLst>
          </a:prstGeom>
          <a:solidFill>
            <a:srgbClr val="FFC3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96973207-9C09-25A7-7166-284647F902C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57428" y="1937451"/>
            <a:ext cx="2467430" cy="1377655"/>
          </a:xfrm>
          <a:prstGeom prst="roundRect">
            <a:avLst>
              <a:gd name="adj" fmla="val 8011"/>
            </a:avLst>
          </a:prstGeom>
          <a:solidFill>
            <a:srgbClr val="FFE1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:a16="http://schemas.microsoft.com/office/drawing/2014/main" id="{15060AEA-5466-14E2-B14D-435030F034B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57428" y="3412090"/>
            <a:ext cx="2467430" cy="1377655"/>
          </a:xfrm>
          <a:prstGeom prst="roundRect">
            <a:avLst>
              <a:gd name="adj" fmla="val 8011"/>
            </a:avLst>
          </a:prstGeom>
          <a:solidFill>
            <a:srgbClr val="FFC3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E237139F-8F22-F429-3477-4D178A1D278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357428" y="4886729"/>
            <a:ext cx="2467430" cy="1377655"/>
          </a:xfrm>
          <a:prstGeom prst="roundRect">
            <a:avLst>
              <a:gd name="adj" fmla="val 8011"/>
            </a:avLst>
          </a:prstGeom>
          <a:solidFill>
            <a:srgbClr val="FFE1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:a16="http://schemas.microsoft.com/office/drawing/2014/main" id="{1A886C6E-4A94-6787-4859-F6D75DCEFA7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14766" y="1937451"/>
            <a:ext cx="2467430" cy="1377655"/>
          </a:xfrm>
          <a:prstGeom prst="roundRect">
            <a:avLst>
              <a:gd name="adj" fmla="val 8011"/>
            </a:avLst>
          </a:prstGeom>
          <a:solidFill>
            <a:srgbClr val="FFC3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:a16="http://schemas.microsoft.com/office/drawing/2014/main" id="{97B58B7A-873E-128A-37AE-4AC8478E8CE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14766" y="3412090"/>
            <a:ext cx="2467430" cy="1377655"/>
          </a:xfrm>
          <a:prstGeom prst="roundRect">
            <a:avLst>
              <a:gd name="adj" fmla="val 8011"/>
            </a:avLst>
          </a:prstGeom>
          <a:solidFill>
            <a:srgbClr val="FFE1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7D84258A-6C40-968A-2860-E473E246B26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14766" y="4886729"/>
            <a:ext cx="2467430" cy="1377655"/>
          </a:xfrm>
          <a:prstGeom prst="roundRect">
            <a:avLst>
              <a:gd name="adj" fmla="val 8011"/>
            </a:avLst>
          </a:prstGeom>
          <a:solidFill>
            <a:srgbClr val="FFC3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392556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orative Slid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FBF3E-643E-C283-20B7-9D35C17A8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4A2F113-D506-0CD1-3470-4007302DB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4" y="472387"/>
            <a:ext cx="10766703" cy="43978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060645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GB"/>
              <a:t>Content slide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E5DC8A6-37A4-8412-BFCD-AD3E1615754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46108" y="1964146"/>
            <a:ext cx="2921036" cy="20051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9816A22B-9E99-64DF-B0F2-F24F34D9E5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73715" y="2303211"/>
            <a:ext cx="2467430" cy="913902"/>
          </a:xfrm>
          <a:prstGeom prst="roundRect">
            <a:avLst>
              <a:gd name="adj" fmla="val 8011"/>
            </a:avLst>
          </a:prstGeom>
          <a:solidFill>
            <a:srgbClr val="66EEFA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96973207-9C09-25A7-7166-284647F902C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57428" y="2303211"/>
            <a:ext cx="2467430" cy="913902"/>
          </a:xfrm>
          <a:prstGeom prst="roundRect">
            <a:avLst>
              <a:gd name="adj" fmla="val 8011"/>
            </a:avLst>
          </a:prstGeom>
          <a:solidFill>
            <a:srgbClr val="66EEFA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1A886C6E-4A94-6787-4859-F6D75DCEFA7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14766" y="2303211"/>
            <a:ext cx="2467430" cy="913902"/>
          </a:xfrm>
          <a:prstGeom prst="roundRect">
            <a:avLst>
              <a:gd name="adj" fmla="val 8011"/>
            </a:avLst>
          </a:prstGeom>
          <a:solidFill>
            <a:srgbClr val="66EEFA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42FC37EB-FBB1-F273-41B8-260B0F399C0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773715" y="3321922"/>
            <a:ext cx="2467430" cy="913902"/>
          </a:xfrm>
          <a:prstGeom prst="roundRect">
            <a:avLst>
              <a:gd name="adj" fmla="val 8011"/>
            </a:avLst>
          </a:prstGeom>
          <a:solidFill>
            <a:srgbClr val="FFC5BB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DF692279-B2B6-5474-E36D-DC12D20E635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357428" y="3321922"/>
            <a:ext cx="2467430" cy="913902"/>
          </a:xfrm>
          <a:prstGeom prst="roundRect">
            <a:avLst>
              <a:gd name="adj" fmla="val 8011"/>
            </a:avLst>
          </a:prstGeom>
          <a:solidFill>
            <a:srgbClr val="FFC5BB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8295560A-21E4-F7FD-A731-3B16D8C949F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914766" y="3321922"/>
            <a:ext cx="2467430" cy="913902"/>
          </a:xfrm>
          <a:prstGeom prst="roundRect">
            <a:avLst>
              <a:gd name="adj" fmla="val 8011"/>
            </a:avLst>
          </a:prstGeom>
          <a:solidFill>
            <a:srgbClr val="FFC5BB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:a16="http://schemas.microsoft.com/office/drawing/2014/main" id="{CFDAAF90-5E05-C114-169C-B9C23100DC2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773715" y="4343444"/>
            <a:ext cx="2467430" cy="913902"/>
          </a:xfrm>
          <a:prstGeom prst="roundRect">
            <a:avLst>
              <a:gd name="adj" fmla="val 8011"/>
            </a:avLst>
          </a:prstGeom>
          <a:solidFill>
            <a:srgbClr val="FFB4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42F6707E-CB42-BC48-45D5-87E73FB6B87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57428" y="4343444"/>
            <a:ext cx="2467430" cy="913902"/>
          </a:xfrm>
          <a:prstGeom prst="roundRect">
            <a:avLst>
              <a:gd name="adj" fmla="val 8011"/>
            </a:avLst>
          </a:prstGeom>
          <a:solidFill>
            <a:srgbClr val="FFB4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51" name="Text Placeholder 24">
            <a:extLst>
              <a:ext uri="{FF2B5EF4-FFF2-40B4-BE49-F238E27FC236}">
                <a16:creationId xmlns:a16="http://schemas.microsoft.com/office/drawing/2014/main" id="{ACDCA3F5-7F9E-6D77-8272-0ED6B641EE4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914766" y="4343444"/>
            <a:ext cx="2467430" cy="913902"/>
          </a:xfrm>
          <a:prstGeom prst="roundRect">
            <a:avLst>
              <a:gd name="adj" fmla="val 8011"/>
            </a:avLst>
          </a:prstGeom>
          <a:solidFill>
            <a:srgbClr val="FFB4FF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and/or picture here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9D1FB627-0055-AE7F-0A5C-B4039416A9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73715" y="1835001"/>
            <a:ext cx="2467429" cy="360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1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0D6F8B7B-E399-01C6-F101-8120A621B1B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57429" y="1835001"/>
            <a:ext cx="2467429" cy="360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2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0EA476BC-018B-DE64-E423-F6EBE682FF0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14766" y="1835001"/>
            <a:ext cx="2467429" cy="360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3</a:t>
            </a:r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4EE83D91-4EE6-6A04-962B-D60A9E2A376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759105" y="5383038"/>
            <a:ext cx="7623089" cy="7488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</p:spTree>
    <p:extLst>
      <p:ext uri="{BB962C8B-B14F-4D97-AF65-F5344CB8AC3E}">
        <p14:creationId xmlns:p14="http://schemas.microsoft.com/office/powerpoint/2010/main" val="4288176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orative Slide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4A2F113-D506-0CD1-3470-4007302DB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4" y="472387"/>
            <a:ext cx="10766703" cy="43978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060645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GB"/>
              <a:t>Content slide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E5DC8A6-37A4-8412-BFCD-AD3E1615754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84208" y="1842671"/>
            <a:ext cx="10950196" cy="3639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816A22B-9E99-64DF-B0F2-F24F34D9E5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4208" y="2303210"/>
            <a:ext cx="3567092" cy="1303949"/>
          </a:xfrm>
          <a:prstGeom prst="roundRect">
            <a:avLst>
              <a:gd name="adj" fmla="val 8011"/>
            </a:avLst>
          </a:prstGeom>
          <a:solidFill>
            <a:srgbClr val="C2F8FD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72329E19-A530-2349-BD36-B3E5499FF8B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84208" y="3741894"/>
            <a:ext cx="3567092" cy="1303949"/>
          </a:xfrm>
          <a:prstGeom prst="roundRect">
            <a:avLst>
              <a:gd name="adj" fmla="val 8011"/>
            </a:avLst>
          </a:prstGeom>
          <a:solidFill>
            <a:srgbClr val="C2F8FD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F5147358-4C99-24E9-BC4C-1DD38E5E9E3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164588" y="2303210"/>
            <a:ext cx="3567092" cy="1303949"/>
          </a:xfrm>
          <a:prstGeom prst="roundRect">
            <a:avLst>
              <a:gd name="adj" fmla="val 8011"/>
            </a:avLst>
          </a:prstGeom>
          <a:solidFill>
            <a:srgbClr val="C2F8FD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F22FCE3D-CD21-7DF4-CF87-E0867284D8A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164588" y="3741894"/>
            <a:ext cx="3567092" cy="1303949"/>
          </a:xfrm>
          <a:prstGeom prst="roundRect">
            <a:avLst>
              <a:gd name="adj" fmla="val 8011"/>
            </a:avLst>
          </a:prstGeom>
          <a:solidFill>
            <a:srgbClr val="C2F8FD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C6A43708-1985-FDD9-E1F6-910B903A22F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883705" y="2303210"/>
            <a:ext cx="3567092" cy="1303949"/>
          </a:xfrm>
          <a:prstGeom prst="roundRect">
            <a:avLst>
              <a:gd name="adj" fmla="val 8011"/>
            </a:avLst>
          </a:prstGeom>
          <a:solidFill>
            <a:srgbClr val="C2F8FD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86AF32CD-5B89-DE06-8FA3-DBBE1F4D554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883705" y="3741894"/>
            <a:ext cx="3567092" cy="1303949"/>
          </a:xfrm>
          <a:prstGeom prst="roundRect">
            <a:avLst>
              <a:gd name="adj" fmla="val 8011"/>
            </a:avLst>
          </a:prstGeom>
          <a:solidFill>
            <a:srgbClr val="C2F8FD"/>
          </a:solidFill>
        </p:spPr>
        <p:txBody>
          <a:bodyPr lIns="180000" tIns="180000" rIns="180000" bIns="180000" anchor="ctr" anchorCtr="0"/>
          <a:lstStyle>
            <a:lvl1pPr marL="0" indent="0" algn="ctr">
              <a:buNone/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3A457D0A-6CA9-DE46-24DD-D0A77F3784D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00600" y="5194644"/>
            <a:ext cx="10933804" cy="922228"/>
          </a:xfrm>
          <a:prstGeom prst="round1Rect">
            <a:avLst/>
          </a:prstGeom>
          <a:solidFill>
            <a:schemeClr val="tx1"/>
          </a:solidFill>
        </p:spPr>
        <p:txBody>
          <a:bodyPr lIns="180000" tIns="180000" rIns="180000" bIns="180000" anchor="t" anchorCtr="0"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</p:spTree>
    <p:extLst>
      <p:ext uri="{BB962C8B-B14F-4D97-AF65-F5344CB8AC3E}">
        <p14:creationId xmlns:p14="http://schemas.microsoft.com/office/powerpoint/2010/main" val="961090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orative Slide 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4207" y="1294280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Add copy here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4A2F113-D506-0CD1-3470-4007302DB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4" y="472387"/>
            <a:ext cx="10766703" cy="43978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060645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GB"/>
              <a:t>Content slide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E5DC8A6-37A4-8412-BFCD-AD3E1615754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522632" y="5587619"/>
            <a:ext cx="9144574" cy="8647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816A22B-9E99-64DF-B0F2-F24F34D9E51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4207" y="1747283"/>
            <a:ext cx="11182999" cy="1208455"/>
          </a:xfrm>
          <a:prstGeom prst="round1Rect">
            <a:avLst/>
          </a:prstGeom>
          <a:solidFill>
            <a:srgbClr val="FFE9FF"/>
          </a:solidFill>
        </p:spPr>
        <p:txBody>
          <a:bodyPr lIns="180000" tIns="180000" rIns="180000" bIns="180000" anchor="ctr" anchorCtr="0"/>
          <a:lstStyle>
            <a:lvl1pPr marL="0" indent="0" algn="l">
              <a:buNone/>
              <a:defRPr sz="1600" b="1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7F465B7D-6A7A-74B3-C4E5-A748FADC306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84207" y="3020373"/>
            <a:ext cx="11182999" cy="1493132"/>
          </a:xfrm>
          <a:prstGeom prst="round1Rect">
            <a:avLst/>
          </a:prstGeom>
          <a:solidFill>
            <a:srgbClr val="BEFFE9"/>
          </a:solidFill>
        </p:spPr>
        <p:txBody>
          <a:bodyPr lIns="180000" tIns="180000" rIns="180000" bIns="180000" anchor="ctr" anchorCtr="0"/>
          <a:lstStyle>
            <a:lvl1pPr marL="0" indent="0" algn="l">
              <a:buNone/>
              <a:defRPr sz="1600" b="1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10AA2081-05ED-A271-E2F0-9735ABB1E0FA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84207" y="4591400"/>
            <a:ext cx="11182999" cy="888662"/>
          </a:xfrm>
          <a:prstGeom prst="round1Rect">
            <a:avLst/>
          </a:prstGeom>
          <a:solidFill>
            <a:srgbClr val="D9FBFE"/>
          </a:solidFill>
        </p:spPr>
        <p:txBody>
          <a:bodyPr lIns="180000" tIns="180000" rIns="180000" bIns="180000" anchor="ctr" anchorCtr="0"/>
          <a:lstStyle>
            <a:lvl1pPr marL="0" indent="0" algn="l">
              <a:buNone/>
              <a:defRPr sz="1600" b="1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96E8C0-6CE2-5F11-067E-60F2E2E2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06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606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5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30" r:id="rId2"/>
    <p:sldLayoutId id="2147483917" r:id="rId3"/>
    <p:sldLayoutId id="2147483958" r:id="rId4"/>
    <p:sldLayoutId id="2147483959" r:id="rId5"/>
    <p:sldLayoutId id="2147483962" r:id="rId6"/>
    <p:sldLayoutId id="2147483963" r:id="rId7"/>
    <p:sldLayoutId id="214748396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oppins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67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4" r:id="rId2"/>
    <p:sldLayoutId id="2147483953" r:id="rId3"/>
    <p:sldLayoutId id="2147483951" r:id="rId4"/>
    <p:sldLayoutId id="2147483948" r:id="rId5"/>
    <p:sldLayoutId id="2147483949" r:id="rId6"/>
    <p:sldLayoutId id="2147483950" r:id="rId7"/>
    <p:sldLayoutId id="2147483955" r:id="rId8"/>
    <p:sldLayoutId id="214748395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jpe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3A24EAE-0779-13AD-4A38-7AACFA866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206" y="579437"/>
            <a:ext cx="11345429" cy="1800200"/>
          </a:xfrm>
        </p:spPr>
        <p:txBody>
          <a:bodyPr/>
          <a:lstStyle/>
          <a:p>
            <a:r>
              <a:rPr lang="en-GB" sz="4800" dirty="0"/>
              <a:t>Progression from distance learning to postgraduate research: motivations and barriers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3F3FEE-CC52-BA2B-14FD-A2B1E754EA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8207" y="2595920"/>
            <a:ext cx="10981281" cy="1305402"/>
          </a:xfrm>
        </p:spPr>
        <p:txBody>
          <a:bodyPr/>
          <a:lstStyle/>
          <a:p>
            <a:r>
              <a:rPr lang="en-GB" dirty="0" err="1"/>
              <a:t>eSTEeM</a:t>
            </a:r>
            <a:r>
              <a:rPr lang="en-GB" dirty="0"/>
              <a:t> seminar series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C42D8-30A4-B867-6E9A-01C3E1442E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8208" y="3846892"/>
            <a:ext cx="4559577" cy="347039"/>
          </a:xfrm>
        </p:spPr>
        <p:txBody>
          <a:bodyPr/>
          <a:lstStyle/>
          <a:p>
            <a:r>
              <a:rPr lang="en-GB" sz="1800" dirty="0"/>
              <a:t>Alice Fraser-McDonald, </a:t>
            </a:r>
            <a:r>
              <a:rPr lang="en-GB" sz="1800" b="0" dirty="0"/>
              <a:t>Sally Jordan, David Sharp &amp; Teresa Sides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3ECCBD-D29C-BBF8-69D5-B61E2F2047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sz="1800" dirty="0"/>
              <a:t>23</a:t>
            </a:r>
            <a:r>
              <a:rPr lang="en-GB" sz="1800" baseline="30000" dirty="0"/>
              <a:t>rd</a:t>
            </a:r>
            <a:r>
              <a:rPr lang="en-GB" sz="1800" dirty="0"/>
              <a:t> September 2026</a:t>
            </a:r>
          </a:p>
        </p:txBody>
      </p:sp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C65A498-F459-834C-5728-79898820F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00" y="5831919"/>
            <a:ext cx="2574691" cy="36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48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80465-72C4-9D5B-185A-E66F99A82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EA972B-F13E-3B2B-69C0-92591AB2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5" y="177274"/>
            <a:ext cx="10710942" cy="468640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dirty="0"/>
              <a:t>Outline</a:t>
            </a:r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8AA76B-4FE8-418C-98AA-B1700CA13FA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13915" y="972489"/>
            <a:ext cx="11430755" cy="4498738"/>
          </a:xfrm>
        </p:spPr>
        <p:txBody>
          <a:bodyPr/>
          <a:lstStyle/>
          <a:p>
            <a:endParaRPr lang="en-GB" sz="2000" b="1" dirty="0"/>
          </a:p>
          <a:p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7D3B11A-8B83-10F1-23A1-F7B5E441DD30}"/>
              </a:ext>
            </a:extLst>
          </p:cNvPr>
          <p:cNvSpPr txBox="1">
            <a:spLocks/>
          </p:cNvSpPr>
          <p:nvPr/>
        </p:nvSpPr>
        <p:spPr>
          <a:xfrm>
            <a:off x="263308" y="1139815"/>
            <a:ext cx="11398856" cy="433141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070" indent="-179070" eaLnBrk="0" fontAlgn="base" hangingPunct="0">
              <a:spcAft>
                <a:spcPts val="1200"/>
              </a:spcAft>
            </a:pPr>
            <a:r>
              <a:rPr lang="en-GB" altLang="en-US" sz="2000" dirty="0">
                <a:solidFill>
                  <a:srgbClr val="060645"/>
                </a:solidFill>
                <a:latin typeface="+mn-lt"/>
                <a:ea typeface="Times New Roman" panose="02020603050405020304" pitchFamily="18" charset="0"/>
                <a:cs typeface="Arial"/>
              </a:rPr>
              <a:t>Project introduction</a:t>
            </a:r>
          </a:p>
          <a:p>
            <a:pPr marL="179070" indent="-179070" eaLnBrk="0" fontAlgn="base" hangingPunct="0">
              <a:spcAft>
                <a:spcPts val="1200"/>
              </a:spcAft>
            </a:pPr>
            <a:r>
              <a:rPr lang="en-GB" altLang="en-US" sz="2000" dirty="0">
                <a:solidFill>
                  <a:srgbClr val="060645"/>
                </a:solidFill>
                <a:latin typeface="+mn-lt"/>
                <a:ea typeface="Times New Roman" panose="02020603050405020304" pitchFamily="18" charset="0"/>
                <a:cs typeface="Arial"/>
              </a:rPr>
              <a:t>Rates of progression</a:t>
            </a:r>
          </a:p>
          <a:p>
            <a:pPr marL="179070" indent="-179070" eaLnBrk="0" fontAlgn="base" hangingPunct="0">
              <a:spcAft>
                <a:spcPts val="1200"/>
              </a:spcAft>
            </a:pPr>
            <a:r>
              <a:rPr lang="en-GB" altLang="en-US" sz="2000" dirty="0">
                <a:solidFill>
                  <a:srgbClr val="060645"/>
                </a:solidFill>
                <a:latin typeface="+mn-lt"/>
                <a:ea typeface="Times New Roman" panose="02020603050405020304" pitchFamily="18" charset="0"/>
                <a:cs typeface="Arial"/>
              </a:rPr>
              <a:t>Demographic data analysis</a:t>
            </a:r>
          </a:p>
          <a:p>
            <a:pPr marL="176213" lvl="2" indent="-176213" eaLnBrk="0" fontAlgn="base" hangingPunct="0">
              <a:spcAft>
                <a:spcPts val="1200"/>
              </a:spcAft>
            </a:pPr>
            <a:r>
              <a:rPr lang="en-GB" dirty="0">
                <a:latin typeface="+mn-lt"/>
              </a:rPr>
              <a:t>Motivations for pursuing PGR</a:t>
            </a:r>
          </a:p>
          <a:p>
            <a:pPr marL="176213" lvl="2" indent="-176213" eaLnBrk="0" fontAlgn="base" hangingPunct="0">
              <a:spcAft>
                <a:spcPts val="1200"/>
              </a:spcAft>
            </a:pPr>
            <a:r>
              <a:rPr lang="en-GB" dirty="0">
                <a:latin typeface="+mn-lt"/>
              </a:rPr>
              <a:t>Barriers to progression to PGR</a:t>
            </a:r>
          </a:p>
          <a:p>
            <a:pPr marL="176213" lvl="2" indent="-176213" eaLnBrk="0" fontAlgn="base" hangingPunct="0">
              <a:spcAft>
                <a:spcPts val="1200"/>
              </a:spcAft>
            </a:pPr>
            <a:r>
              <a:rPr lang="en-GB" dirty="0">
                <a:latin typeface="+mn-lt"/>
              </a:rPr>
              <a:t>Project outcomes and next steps</a:t>
            </a:r>
            <a:endParaRPr lang="en-GB" altLang="en-US" dirty="0">
              <a:solidFill>
                <a:srgbClr val="060645"/>
              </a:solidFill>
              <a:latin typeface="+mn-lt"/>
              <a:ea typeface="Times New Roman" panose="02020603050405020304" pitchFamily="18" charset="0"/>
              <a:cs typeface="Arial"/>
            </a:endParaRPr>
          </a:p>
          <a:p>
            <a:pPr marL="176213" lvl="1" indent="-176213" eaLnBrk="0" fontAlgn="base" hangingPunct="0">
              <a:spcAft>
                <a:spcPts val="1200"/>
              </a:spcAft>
            </a:pPr>
            <a:endParaRPr lang="en-GB" altLang="en-US" sz="2000" dirty="0">
              <a:solidFill>
                <a:srgbClr val="060645"/>
              </a:solidFill>
              <a:latin typeface="+mn-lt"/>
              <a:ea typeface="Times New Roman" panose="02020603050405020304" pitchFamily="18" charset="0"/>
              <a:cs typeface="Arial"/>
            </a:endParaRPr>
          </a:p>
          <a:p>
            <a:pPr marL="179070" indent="-179070" eaLnBrk="0" fontAlgn="base" hangingPunct="0">
              <a:spcAft>
                <a:spcPts val="1200"/>
              </a:spcAft>
            </a:pPr>
            <a:endParaRPr lang="en-GB" altLang="en-US" sz="2000" dirty="0">
              <a:solidFill>
                <a:srgbClr val="060645"/>
              </a:solidFill>
              <a:latin typeface="+mn-lt"/>
              <a:ea typeface="Times New Roman" panose="02020603050405020304" pitchFamily="18" charset="0"/>
              <a:cs typeface="Arial"/>
            </a:endParaRPr>
          </a:p>
          <a:p>
            <a:pPr marL="0" indent="0" eaLnBrk="0" fontAlgn="base" hangingPunct="0">
              <a:spcAft>
                <a:spcPts val="1200"/>
              </a:spcAft>
              <a:buNone/>
            </a:pPr>
            <a:endParaRPr lang="en-GB" altLang="en-US" sz="2000" dirty="0">
              <a:solidFill>
                <a:srgbClr val="060645"/>
              </a:solidFill>
              <a:latin typeface="+mn-lt"/>
              <a:ea typeface="Times New Roman" panose="02020603050405020304" pitchFamily="18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379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AD91F-CB03-0F2F-E20F-F3595F4BF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A101C52F-AB8A-B2F4-0129-2C87B2C7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5" y="472387"/>
            <a:ext cx="10710942" cy="468640"/>
          </a:xfrm>
        </p:spPr>
        <p:txBody>
          <a:bodyPr/>
          <a:lstStyle/>
          <a:p>
            <a:r>
              <a:rPr lang="en-GB"/>
              <a:t>Project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3B58F-DB48-4CCE-3CFD-F3D122B96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915" y="2516732"/>
            <a:ext cx="11398856" cy="2289184"/>
          </a:xfrm>
        </p:spPr>
        <p:txBody>
          <a:bodyPr lIns="91440" tIns="45720" rIns="91440" bIns="45720" anchor="t">
            <a:noAutofit/>
          </a:bodyPr>
          <a:lstStyle/>
          <a:p>
            <a:pPr algn="l" eaLnBrk="0" fontAlgn="base" hangingPunct="0">
              <a:lnSpc>
                <a:spcPct val="100000"/>
              </a:lnSpc>
              <a:spcAft>
                <a:spcPts val="1200"/>
              </a:spcAft>
            </a:pPr>
            <a:r>
              <a:rPr lang="en-GB" altLang="en-US" sz="2000" b="1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/>
              </a:rPr>
              <a:t>Background and rationale</a:t>
            </a:r>
          </a:p>
          <a:p>
            <a:pPr marL="179070" indent="-179070" algn="l" eaLnBrk="0" fontAlgn="base" hangingPunct="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/>
              </a:rPr>
              <a:t>Low proportion of OU Postgraduate Research students (PGRs) who have previously completed a taught qualification with the OU.</a:t>
            </a:r>
          </a:p>
          <a:p>
            <a:pPr marL="179070" indent="-179070" eaLnBrk="0" fontAlgn="base" hangingPunct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/>
              </a:rPr>
              <a:t>Improve understanding of current situation – is there a pathway?</a:t>
            </a:r>
          </a:p>
          <a:p>
            <a:pPr marL="179070" indent="-179070" eaLnBrk="0" fontAlgn="base" hangingPunct="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/>
              </a:rPr>
              <a:t>Widening access to postgraduate research </a:t>
            </a:r>
            <a:r>
              <a:rPr lang="en-GB" altLang="en-US" sz="2000" dirty="0">
                <a:latin typeface="+mj-lt"/>
                <a:ea typeface="Times New Roman" panose="02020603050405020304" pitchFamily="18" charset="0"/>
                <a:cs typeface="Arial"/>
              </a:rPr>
              <a:t>by understanding</a:t>
            </a:r>
            <a:r>
              <a:rPr lang="en-GB" altLang="en-US" sz="2000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/>
              </a:rPr>
              <a:t> barriers.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509E05-BC93-CDF5-5860-64C1241DA6C2}"/>
              </a:ext>
            </a:extLst>
          </p:cNvPr>
          <p:cNvSpPr txBox="1"/>
          <p:nvPr/>
        </p:nvSpPr>
        <p:spPr>
          <a:xfrm>
            <a:off x="413914" y="1078847"/>
            <a:ext cx="11398857" cy="118358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30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Aim: </a:t>
            </a:r>
            <a:r>
              <a:rPr lang="en-GB" sz="20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Investigate the progression of OU students from undergraduate and taught postgraduate courses to postgraduate research (PGR) and the reasons for pursuing or not pursuing this pathway.</a:t>
            </a:r>
            <a:endParaRPr lang="en-GB" sz="2000" b="1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464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8015F-E968-5F0A-264E-694B77289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54329483-76CE-1632-429A-7B8863325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5" y="472387"/>
            <a:ext cx="10710942" cy="468640"/>
          </a:xfrm>
        </p:spPr>
        <p:txBody>
          <a:bodyPr/>
          <a:lstStyle/>
          <a:p>
            <a:r>
              <a:rPr lang="en-GB" dirty="0"/>
              <a:t>Rates of progression (quantitative)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A97F2-206E-B50F-267A-AAA628586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6570" y="2350856"/>
            <a:ext cx="11207471" cy="2552833"/>
          </a:xfrm>
        </p:spPr>
        <p:txBody>
          <a:bodyPr/>
          <a:lstStyle/>
          <a:p>
            <a:pPr marL="180975" indent="-1809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Obtained data from </a:t>
            </a:r>
            <a:r>
              <a:rPr lang="en-GB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across </a:t>
            </a: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STEM Faculty to find out how many current PGRs have previously completed taught courses with the OU.</a:t>
            </a:r>
          </a:p>
          <a:p>
            <a:pPr marL="180975" indent="-1809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Findings </a:t>
            </a:r>
            <a:r>
              <a:rPr lang="en-GB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 each School (7 within STEM Faculty) and mode of study (part-time and full-time).</a:t>
            </a:r>
          </a:p>
          <a:p>
            <a:pPr marL="180975" indent="-1809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11% of full-time and 40% of part-time PGRs had completed taught qualifications with the OU.</a:t>
            </a:r>
          </a:p>
          <a:p>
            <a:pPr marL="180975" indent="-180975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20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28700" lvl="1" indent="-342900">
              <a:spcAft>
                <a:spcPts val="1800"/>
              </a:spcAft>
            </a:pPr>
            <a:endParaRPr lang="en-GB" sz="29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A9582CC-033A-0CF3-0A35-ADBB36A6C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418" y="4903689"/>
            <a:ext cx="4579936" cy="175845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038B882-60DD-0D05-6D40-AE9D7508FD87}"/>
              </a:ext>
            </a:extLst>
          </p:cNvPr>
          <p:cNvSpPr txBox="1"/>
          <p:nvPr/>
        </p:nvSpPr>
        <p:spPr>
          <a:xfrm>
            <a:off x="396571" y="1093367"/>
            <a:ext cx="11398857" cy="8609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20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Objective: </a:t>
            </a:r>
            <a:r>
              <a:rPr lang="en-GB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Evaluate the current rate of progression from undergraduate and taught postgraduate courses to postgraduate research at the OU (full-time and part-time).</a:t>
            </a:r>
            <a:endParaRPr lang="en-GB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453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4E14A-8D78-93E3-1952-97371564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D98FBC3C-1CCE-6F90-2A8A-E87ADCB99A14}"/>
              </a:ext>
            </a:extLst>
          </p:cNvPr>
          <p:cNvSpPr txBox="1"/>
          <p:nvPr/>
        </p:nvSpPr>
        <p:spPr>
          <a:xfrm>
            <a:off x="0" y="5471847"/>
            <a:ext cx="3114830" cy="13007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4D309213-2786-4634-8917-9660289D47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13914" y="221784"/>
            <a:ext cx="11778086" cy="497161"/>
          </a:xfrm>
        </p:spPr>
        <p:txBody>
          <a:bodyPr/>
          <a:lstStyle/>
          <a:p>
            <a:r>
              <a:rPr lang="en-GB" sz="2900" dirty="0"/>
              <a:t>Percentage of PGRs with OU taught qualifications</a:t>
            </a:r>
          </a:p>
          <a:p>
            <a:endParaRPr lang="en-GB" sz="29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64C12F-45B7-CC07-992E-AAAD754538F6}"/>
              </a:ext>
            </a:extLst>
          </p:cNvPr>
          <p:cNvSpPr txBox="1"/>
          <p:nvPr/>
        </p:nvSpPr>
        <p:spPr>
          <a:xfrm>
            <a:off x="0" y="2155371"/>
            <a:ext cx="11103429" cy="47026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97C3FA3-F47B-40BE-96FC-CDB297D94B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2191955"/>
              </p:ext>
            </p:extLst>
          </p:nvPr>
        </p:nvGraphicFramePr>
        <p:xfrm>
          <a:off x="592097" y="879009"/>
          <a:ext cx="10376433" cy="5978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9493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4619E-20FD-7784-AAF2-319AE03E3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3F836C93-F0CD-AF96-7751-B183B9A8A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5" y="472387"/>
            <a:ext cx="10710942" cy="468640"/>
          </a:xfrm>
        </p:spPr>
        <p:txBody>
          <a:bodyPr/>
          <a:lstStyle/>
          <a:p>
            <a:r>
              <a:rPr lang="en-GB" dirty="0">
                <a:solidFill>
                  <a:srgbClr val="060645"/>
                </a:solidFill>
              </a:rPr>
              <a:t>Demographic data analysis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5281B-0D89-5C1E-7DDE-C062CE160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915" y="1186085"/>
            <a:ext cx="11207471" cy="2903030"/>
          </a:xfrm>
        </p:spPr>
        <p:txBody>
          <a:bodyPr/>
          <a:lstStyle/>
          <a:p>
            <a:pPr marL="180975" indent="-1809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GB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 significant variation by gender or ethnicity.</a:t>
            </a:r>
          </a:p>
          <a:p>
            <a:pPr marL="180975" indent="-1809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Strong correlation between having studied at least one OU taught course and being a part-time PGR student, rather than full-time.</a:t>
            </a:r>
          </a:p>
          <a:p>
            <a:pPr marL="180975" indent="-1809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PGR students with previous OU st</a:t>
            </a: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udy significantly older than those without.</a:t>
            </a:r>
          </a:p>
          <a:p>
            <a:pPr marL="180975" indent="-1809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Students who declared a disability were more likely to have previously studied an OU taught course.</a:t>
            </a:r>
            <a:endParaRPr lang="en-GB" sz="24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28700" lvl="1" indent="-342900">
              <a:spcAft>
                <a:spcPts val="1800"/>
              </a:spcAft>
            </a:pPr>
            <a:endParaRPr lang="en-GB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256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10FAA-B541-036E-071E-C18A64819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F2896DA2-A938-4DE6-18B5-AE6A8B035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5" y="472387"/>
            <a:ext cx="10710942" cy="468640"/>
          </a:xfrm>
        </p:spPr>
        <p:txBody>
          <a:bodyPr/>
          <a:lstStyle/>
          <a:p>
            <a:r>
              <a:rPr lang="en-GB" sz="3200" dirty="0">
                <a:solidFill>
                  <a:srgbClr val="060645"/>
                </a:solidFill>
              </a:rPr>
              <a:t>Student experiences – taught qualifications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F147C58-0417-86B6-7CA1-0687AB60E1D3}"/>
              </a:ext>
            </a:extLst>
          </p:cNvPr>
          <p:cNvGrpSpPr>
            <a:grpSpLocks noChangeAspect="1"/>
          </p:cNvGrpSpPr>
          <p:nvPr/>
        </p:nvGrpSpPr>
        <p:grpSpPr>
          <a:xfrm>
            <a:off x="9498576" y="3279831"/>
            <a:ext cx="1378555" cy="1651534"/>
            <a:chOff x="-95520" y="4228469"/>
            <a:chExt cx="1511522" cy="181083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D12FC1-009E-CFEE-3C86-3E83FB552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0721" t="8453" r="8112" b="5530"/>
            <a:stretch/>
          </p:blipFill>
          <p:spPr>
            <a:xfrm>
              <a:off x="-95520" y="4228469"/>
              <a:ext cx="1511522" cy="1005998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0FF9AA5-11C4-E6B4-B9AA-82A12464FAFE}"/>
                </a:ext>
              </a:extLst>
            </p:cNvPr>
            <p:cNvGrpSpPr/>
            <p:nvPr/>
          </p:nvGrpSpPr>
          <p:grpSpPr>
            <a:xfrm>
              <a:off x="183971" y="4817799"/>
              <a:ext cx="954505" cy="1221501"/>
              <a:chOff x="7950010" y="1119375"/>
              <a:chExt cx="954505" cy="1221501"/>
            </a:xfrm>
          </p:grpSpPr>
          <p:pic>
            <p:nvPicPr>
              <p:cNvPr id="9" name="Picture 4" descr="Free clip art &quot;Person Icon&quot; by thekua">
                <a:extLst>
                  <a:ext uri="{FF2B5EF4-FFF2-40B4-BE49-F238E27FC236}">
                    <a16:creationId xmlns:a16="http://schemas.microsoft.com/office/drawing/2014/main" id="{EB5BED94-AE1A-2C68-5506-F9B02BE08A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079" t="12545" r="29966" b="27728"/>
              <a:stretch/>
            </p:blipFill>
            <p:spPr bwMode="auto">
              <a:xfrm>
                <a:off x="8006615" y="1119375"/>
                <a:ext cx="754207" cy="112741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242812E-EB27-85C8-1809-0B8EF29A4A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50010" y="1737453"/>
                <a:ext cx="954505" cy="603423"/>
              </a:xfrm>
              <a:prstGeom prst="rect">
                <a:avLst/>
              </a:prstGeom>
            </p:spPr>
          </p:pic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BB18C1C-9623-6F97-EB97-5B76EF62CF59}"/>
              </a:ext>
            </a:extLst>
          </p:cNvPr>
          <p:cNvSpPr txBox="1"/>
          <p:nvPr/>
        </p:nvSpPr>
        <p:spPr>
          <a:xfrm>
            <a:off x="413915" y="1023848"/>
            <a:ext cx="11398857" cy="21957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20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Objectives:</a:t>
            </a:r>
          </a:p>
          <a:p>
            <a:pPr marL="180975" indent="-180975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Conduct student surveys and follow-up interviews to obtain information about student decisions relating to the pipeline to postgraduate research.</a:t>
            </a:r>
            <a:endParaRPr lang="en-GB" sz="20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Conduct thematic analysis to identify the common themes and topics in responses to surveys and interviews about progression to postgraduate research.</a:t>
            </a:r>
            <a:endParaRPr lang="en-GB" sz="20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0B0FA91C-D848-D4BD-78E3-EDF32F720BC1}"/>
              </a:ext>
            </a:extLst>
          </p:cNvPr>
          <p:cNvSpPr txBox="1">
            <a:spLocks/>
          </p:cNvSpPr>
          <p:nvPr/>
        </p:nvSpPr>
        <p:spPr>
          <a:xfrm>
            <a:off x="413915" y="3334994"/>
            <a:ext cx="8673738" cy="250335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 kern="120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+mj-lt"/>
                <a:ea typeface="Calibri"/>
                <a:cs typeface="Arial"/>
              </a:rPr>
              <a:t>Surveyed and interviewed </a:t>
            </a:r>
            <a:r>
              <a:rPr lang="en-GB" sz="2000" b="1" dirty="0">
                <a:solidFill>
                  <a:schemeClr val="tx1"/>
                </a:solidFill>
                <a:latin typeface="+mj-lt"/>
                <a:ea typeface="Calibri"/>
                <a:cs typeface="Arial"/>
              </a:rPr>
              <a:t>students studying/completed OU taught courses</a:t>
            </a:r>
          </a:p>
          <a:p>
            <a:pPr marL="718820" lvl="1" indent="-358775">
              <a:spcBef>
                <a:spcPts val="0"/>
              </a:spcBef>
              <a:spcAft>
                <a:spcPts val="900"/>
              </a:spcAft>
              <a:buFont typeface="Wingdings 3" panose="05040102010807070707" pitchFamily="18" charset="2"/>
              <a:buChar char="Ê"/>
            </a:pPr>
            <a:r>
              <a:rPr lang="en-GB" sz="2000" dirty="0">
                <a:solidFill>
                  <a:schemeClr val="tx1"/>
                </a:solidFill>
                <a:latin typeface="+mj-lt"/>
                <a:ea typeface="Calibri"/>
                <a:cs typeface="Arial"/>
              </a:rPr>
              <a:t>Awareness of PGR</a:t>
            </a:r>
          </a:p>
          <a:p>
            <a:pPr marL="718820" lvl="1" indent="-358775">
              <a:spcBef>
                <a:spcPts val="0"/>
              </a:spcBef>
              <a:spcAft>
                <a:spcPts val="900"/>
              </a:spcAft>
              <a:buFont typeface="Wingdings 3" panose="05040102010807070707" pitchFamily="18" charset="2"/>
              <a:buChar char="Ê"/>
            </a:pPr>
            <a:r>
              <a:rPr lang="en-GB" sz="2000" dirty="0">
                <a:solidFill>
                  <a:schemeClr val="tx1"/>
                </a:solidFill>
                <a:latin typeface="+mj-lt"/>
                <a:ea typeface="Calibri"/>
                <a:cs typeface="Arial"/>
              </a:rPr>
              <a:t>Whether they considered/would consider PGR</a:t>
            </a:r>
          </a:p>
          <a:p>
            <a:pPr marL="718820" lvl="1" indent="-358775">
              <a:spcBef>
                <a:spcPts val="0"/>
              </a:spcBef>
              <a:spcAft>
                <a:spcPts val="900"/>
              </a:spcAft>
              <a:buFont typeface="Wingdings 3" panose="05040102010807070707" pitchFamily="18" charset="2"/>
              <a:buChar char="Ê"/>
            </a:pPr>
            <a:r>
              <a:rPr lang="en-GB" sz="2000" dirty="0">
                <a:solidFill>
                  <a:schemeClr val="tx1"/>
                </a:solidFill>
                <a:latin typeface="+mj-lt"/>
                <a:ea typeface="Calibri"/>
                <a:cs typeface="Arial"/>
              </a:rPr>
              <a:t>How well taught qualification prepared them for PGR</a:t>
            </a:r>
          </a:p>
          <a:p>
            <a:pPr marL="718820" lvl="1" indent="-358775">
              <a:spcBef>
                <a:spcPts val="0"/>
              </a:spcBef>
              <a:spcAft>
                <a:spcPts val="900"/>
              </a:spcAft>
              <a:buFont typeface="Wingdings 3" panose="05040102010807070707" pitchFamily="18" charset="2"/>
              <a:buChar char="Ê"/>
            </a:pPr>
            <a:r>
              <a:rPr lang="en-GB" sz="2000" dirty="0">
                <a:solidFill>
                  <a:schemeClr val="tx1"/>
                </a:solidFill>
                <a:latin typeface="+mj-lt"/>
                <a:ea typeface="Calibri"/>
                <a:cs typeface="Arial"/>
              </a:rPr>
              <a:t>Barriers in transitioning from taught study to PGR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7B0ACB-771E-19FC-2733-0EF09D5F32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8576" y="5130037"/>
            <a:ext cx="1769506" cy="152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588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97D35-ED47-DD7E-49EA-C53F1DFF5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CE6DEB3-C2ED-E7D7-A781-05AF0C3BE895}"/>
              </a:ext>
            </a:extLst>
          </p:cNvPr>
          <p:cNvSpPr txBox="1"/>
          <p:nvPr/>
        </p:nvSpPr>
        <p:spPr>
          <a:xfrm>
            <a:off x="168676" y="5509549"/>
            <a:ext cx="2319881" cy="11227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D955549F-4AA6-1BA9-92AE-1FB74359D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5" y="472387"/>
            <a:ext cx="10710942" cy="468640"/>
          </a:xfrm>
        </p:spPr>
        <p:txBody>
          <a:bodyPr/>
          <a:lstStyle/>
          <a:p>
            <a:r>
              <a:rPr lang="en-GB" sz="3200" dirty="0">
                <a:solidFill>
                  <a:srgbClr val="060645"/>
                </a:solidFill>
              </a:rPr>
              <a:t>Motivations for pursuing PGR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25D35F-95D8-9E36-6186-5B8A75C97F56}"/>
              </a:ext>
            </a:extLst>
          </p:cNvPr>
          <p:cNvSpPr txBox="1"/>
          <p:nvPr/>
        </p:nvSpPr>
        <p:spPr>
          <a:xfrm>
            <a:off x="413915" y="1055724"/>
            <a:ext cx="113691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Comparison of students who considered applying for PGR at </a:t>
            </a:r>
            <a:r>
              <a:rPr lang="en-GB" sz="2000" i="1" dirty="0"/>
              <a:t>any</a:t>
            </a:r>
            <a:r>
              <a:rPr lang="en-GB" sz="2000" dirty="0"/>
              <a:t> university with students who did apply (graduates only).</a:t>
            </a:r>
          </a:p>
        </p:txBody>
      </p:sp>
      <p:pic>
        <p:nvPicPr>
          <p:cNvPr id="3" name="Picture 2" descr="A graph with green and blue squares&#10;&#10;AI-generated content may be incorrect.">
            <a:extLst>
              <a:ext uri="{FF2B5EF4-FFF2-40B4-BE49-F238E27FC236}">
                <a16:creationId xmlns:a16="http://schemas.microsoft.com/office/drawing/2014/main" id="{FE8A1ED7-319C-4C60-96BA-07920C5F24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98" y="1763610"/>
            <a:ext cx="11187975" cy="49050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2289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68906-9D6B-0823-8852-C593A8D5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EA68384-A6BC-C856-E028-DF63F1DF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3" y="459885"/>
            <a:ext cx="10766702" cy="439781"/>
          </a:xfrm>
        </p:spPr>
        <p:txBody>
          <a:bodyPr/>
          <a:lstStyle/>
          <a:p>
            <a:r>
              <a:rPr lang="en-GB" sz="3200" b="1">
                <a:latin typeface="Poppins SemiBold" panose="00000700000000000000" pitchFamily="2" charset="0"/>
                <a:cs typeface="Poppins SemiBold" panose="00000700000000000000" pitchFamily="2" charset="0"/>
              </a:rPr>
              <a:t>Barriers to progression to PGR </a:t>
            </a:r>
            <a:endParaRPr lang="en-GB" sz="320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6B74FFF-CF85-3341-1BFE-A5A424684A4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13913" y="992360"/>
            <a:ext cx="10766703" cy="289311"/>
          </a:xfrm>
        </p:spPr>
        <p:txBody>
          <a:bodyPr/>
          <a:lstStyle/>
          <a:p>
            <a:r>
              <a:rPr lang="en-GB" dirty="0"/>
              <a:t>Main themes from survey of OU graduates and students on final modules:</a:t>
            </a:r>
          </a:p>
          <a:p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0D0A616-533F-5B11-3685-A8029FB23EB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53718" y="2097051"/>
            <a:ext cx="6626942" cy="1848226"/>
          </a:xfrm>
          <a:solidFill>
            <a:schemeClr val="bg1"/>
          </a:solidFill>
        </p:spPr>
        <p:txBody>
          <a:bodyPr/>
          <a:lstStyle/>
          <a:p>
            <a:endParaRPr lang="en-GB" sz="1100"/>
          </a:p>
          <a:p>
            <a:r>
              <a:rPr lang="en-GB"/>
              <a:t>Cost - both in terms of finance and time taken away from other work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BB5E6B9-116D-4D93-75CD-489E49C94CB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3913" y="1455047"/>
            <a:ext cx="3418348" cy="365674"/>
          </a:xfrm>
        </p:spPr>
        <p:txBody>
          <a:bodyPr/>
          <a:lstStyle/>
          <a:p>
            <a:r>
              <a:rPr lang="en-GB" sz="2400" dirty="0">
                <a:solidFill>
                  <a:schemeClr val="accent4"/>
                </a:solidFill>
              </a:rPr>
              <a:t>Cost and/or funding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1D018C-B64B-9681-DDA9-B64935289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1989637"/>
            <a:ext cx="818172" cy="447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414DBD-5BF3-123C-8742-4D66023B1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437684" y="3150293"/>
            <a:ext cx="942975" cy="419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44BC0E-29BC-BEA8-1AB1-B5832F8A3ACC}"/>
              </a:ext>
            </a:extLst>
          </p:cNvPr>
          <p:cNvSpPr txBox="1"/>
          <p:nvPr/>
        </p:nvSpPr>
        <p:spPr>
          <a:xfrm>
            <a:off x="9370031" y="3945276"/>
            <a:ext cx="2321960" cy="1510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0ED0A4-C660-74CE-7A30-7F821B447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3983281"/>
            <a:ext cx="818172" cy="447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60CB51-3B8C-06A3-972B-4F90E6C62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437685" y="5243339"/>
            <a:ext cx="942975" cy="419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02D83C-081E-8CB3-5B33-A9E079ACE34C}"/>
              </a:ext>
            </a:extLst>
          </p:cNvPr>
          <p:cNvSpPr txBox="1"/>
          <p:nvPr/>
        </p:nvSpPr>
        <p:spPr>
          <a:xfrm>
            <a:off x="753719" y="4464964"/>
            <a:ext cx="65846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/>
              <a:t>Possibility of conducting this whilst trying to support a family financially. </a:t>
            </a:r>
          </a:p>
        </p:txBody>
      </p:sp>
      <p:pic>
        <p:nvPicPr>
          <p:cNvPr id="1026" name="Picture 2" descr="2,000+ Saving Money Uk Stock Illustrations, Royalty-Free Vector Graphics &amp; Clip  Art - iStock">
            <a:extLst>
              <a:ext uri="{FF2B5EF4-FFF2-40B4-BE49-F238E27FC236}">
                <a16:creationId xmlns:a16="http://schemas.microsoft.com/office/drawing/2014/main" id="{29BF8D1F-E063-35B0-E6E4-F6DCD7FA29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7" t="16847" r="25737" b="5817"/>
          <a:stretch/>
        </p:blipFill>
        <p:spPr bwMode="auto">
          <a:xfrm>
            <a:off x="8209052" y="2044835"/>
            <a:ext cx="2702395" cy="265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32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03CA1-1CAA-335E-45A4-7BDE93309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6C0E9D7-F03B-CBD2-D569-0056E2A85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3" y="459885"/>
            <a:ext cx="10766702" cy="439781"/>
          </a:xfrm>
        </p:spPr>
        <p:txBody>
          <a:bodyPr/>
          <a:lstStyle/>
          <a:p>
            <a:r>
              <a:rPr lang="en-GB" sz="3200" b="1">
                <a:latin typeface="Poppins SemiBold" panose="00000700000000000000" pitchFamily="2" charset="0"/>
                <a:cs typeface="Poppins SemiBold" panose="00000700000000000000" pitchFamily="2" charset="0"/>
              </a:rPr>
              <a:t>Barriers to progression to PGR </a:t>
            </a:r>
            <a:endParaRPr lang="en-GB" sz="320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7E2E14C-4A4C-20A0-C8F6-12250A8357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13913" y="983462"/>
            <a:ext cx="10766703" cy="289311"/>
          </a:xfrm>
        </p:spPr>
        <p:txBody>
          <a:bodyPr/>
          <a:lstStyle/>
          <a:p>
            <a:r>
              <a:rPr lang="en-GB" sz="2000" dirty="0"/>
              <a:t>Main themes from survey of OU graduates and students on final modules:</a:t>
            </a:r>
          </a:p>
          <a:p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2E572F7-4718-DF55-4F90-C06FC16DDB3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53718" y="2097051"/>
            <a:ext cx="6626942" cy="1848226"/>
          </a:xfrm>
          <a:solidFill>
            <a:schemeClr val="bg1"/>
          </a:solidFill>
        </p:spPr>
        <p:txBody>
          <a:bodyPr/>
          <a:lstStyle/>
          <a:p>
            <a:endParaRPr lang="en-GB" sz="1100"/>
          </a:p>
          <a:p>
            <a:r>
              <a:rPr lang="en-GB"/>
              <a:t>Being able to fit in around full-time employment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C73CB7B-8C80-A803-3D10-3858F8B4327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3912" y="1455047"/>
            <a:ext cx="8425287" cy="337413"/>
          </a:xfrm>
        </p:spPr>
        <p:txBody>
          <a:bodyPr/>
          <a:lstStyle/>
          <a:p>
            <a:r>
              <a:rPr lang="en-GB" sz="2400" dirty="0">
                <a:solidFill>
                  <a:schemeClr val="accent4"/>
                </a:solidFill>
              </a:rPr>
              <a:t>Time and/or other commitments and study mode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F7AAA8-898C-9E18-35F0-10C5BDE47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1989637"/>
            <a:ext cx="818172" cy="447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3C8CCB-8E2C-2677-1D1A-9D1696B8D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437684" y="3119470"/>
            <a:ext cx="942975" cy="419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287290-DBAB-60E1-9FEF-6F74738FAFCF}"/>
              </a:ext>
            </a:extLst>
          </p:cNvPr>
          <p:cNvSpPr txBox="1"/>
          <p:nvPr/>
        </p:nvSpPr>
        <p:spPr>
          <a:xfrm>
            <a:off x="9370031" y="3945276"/>
            <a:ext cx="2321960" cy="1510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D3D9BA-3054-5A96-E47C-F49F5A909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3444023"/>
            <a:ext cx="818172" cy="447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118610-B109-18DD-5141-95E2FA826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437684" y="4453431"/>
            <a:ext cx="942975" cy="419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EE7E71E-FDC0-23FB-E316-077D16AA8ED6}"/>
              </a:ext>
            </a:extLst>
          </p:cNvPr>
          <p:cNvSpPr txBox="1"/>
          <p:nvPr/>
        </p:nvSpPr>
        <p:spPr>
          <a:xfrm>
            <a:off x="753719" y="3925706"/>
            <a:ext cx="65846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/>
              <a:t>Available time around work commitments</a:t>
            </a:r>
          </a:p>
        </p:txBody>
      </p:sp>
      <p:pic>
        <p:nvPicPr>
          <p:cNvPr id="2052" name="Picture 4" descr="Calendar and clock icon Royalty Free Vector Image">
            <a:extLst>
              <a:ext uri="{FF2B5EF4-FFF2-40B4-BE49-F238E27FC236}">
                <a16:creationId xmlns:a16="http://schemas.microsoft.com/office/drawing/2014/main" id="{3871A4EB-CA3B-502F-A44E-8C1D56D15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8" t="16179" r="16886" b="23545"/>
          <a:stretch/>
        </p:blipFill>
        <p:spPr bwMode="auto">
          <a:xfrm>
            <a:off x="8054939" y="2097051"/>
            <a:ext cx="2921808" cy="286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1A5E13-4BE9-7601-9825-A53D841AD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1" y="4634224"/>
            <a:ext cx="818172" cy="4475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A4875B-537E-5CB0-BB9D-885C47E75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380656" y="5721457"/>
            <a:ext cx="942975" cy="419100"/>
          </a:xfrm>
          <a:prstGeom prst="rect">
            <a:avLst/>
          </a:prstGeom>
        </p:spPr>
      </p:pic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31FEA3CE-674B-1772-ED09-59D14C37CF50}"/>
              </a:ext>
            </a:extLst>
          </p:cNvPr>
          <p:cNvSpPr txBox="1">
            <a:spLocks/>
          </p:cNvSpPr>
          <p:nvPr/>
        </p:nvSpPr>
        <p:spPr>
          <a:xfrm>
            <a:off x="753717" y="5043432"/>
            <a:ext cx="7188206" cy="59388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GB" sz="1100" dirty="0"/>
          </a:p>
          <a:p>
            <a:pPr>
              <a:spcBef>
                <a:spcPts val="0"/>
              </a:spcBef>
            </a:pPr>
            <a:r>
              <a:rPr lang="en-GB" dirty="0"/>
              <a:t>There should be more robust part-time options</a:t>
            </a:r>
          </a:p>
        </p:txBody>
      </p:sp>
    </p:spTree>
    <p:extLst>
      <p:ext uri="{BB962C8B-B14F-4D97-AF65-F5344CB8AC3E}">
        <p14:creationId xmlns:p14="http://schemas.microsoft.com/office/powerpoint/2010/main" val="3966790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24654-6472-716B-7581-E9A237EEC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1411E16-8B58-1280-33A7-3DE5386A3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3" y="459885"/>
            <a:ext cx="10766702" cy="439781"/>
          </a:xfrm>
        </p:spPr>
        <p:txBody>
          <a:bodyPr/>
          <a:lstStyle/>
          <a:p>
            <a:r>
              <a:rPr lang="en-GB" sz="3200" b="1">
                <a:latin typeface="Poppins SemiBold" panose="00000700000000000000" pitchFamily="2" charset="0"/>
                <a:cs typeface="Poppins SemiBold" panose="00000700000000000000" pitchFamily="2" charset="0"/>
              </a:rPr>
              <a:t>Barriers to progression to PGR </a:t>
            </a:r>
            <a:endParaRPr lang="en-GB" sz="320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23C659C-B0EA-782C-FDB3-F09A48D7407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13913" y="983392"/>
            <a:ext cx="10766703" cy="289311"/>
          </a:xfrm>
        </p:spPr>
        <p:txBody>
          <a:bodyPr/>
          <a:lstStyle/>
          <a:p>
            <a:r>
              <a:rPr lang="en-GB" sz="2000" dirty="0"/>
              <a:t>Main themes from survey of OU graduates and students on final modules:</a:t>
            </a:r>
          </a:p>
          <a:p>
            <a:endParaRPr lang="en-GB" sz="2000" dirty="0"/>
          </a:p>
          <a:p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F6FB66D-72AE-8F0F-25B0-F7ACADF2C0C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53718" y="2097051"/>
            <a:ext cx="6626942" cy="1848226"/>
          </a:xfrm>
          <a:solidFill>
            <a:schemeClr val="bg1"/>
          </a:solidFill>
        </p:spPr>
        <p:txBody>
          <a:bodyPr/>
          <a:lstStyle/>
          <a:p>
            <a:endParaRPr lang="en-GB" sz="1100"/>
          </a:p>
          <a:p>
            <a:r>
              <a:rPr lang="en-GB"/>
              <a:t>The main barrier for me was location, as it is necessary to be close enough to a university to study for a PhD.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7792075-7F95-15E3-5566-F11ECD35E71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3913" y="1455047"/>
            <a:ext cx="5514276" cy="365674"/>
          </a:xfrm>
        </p:spPr>
        <p:txBody>
          <a:bodyPr/>
          <a:lstStyle/>
          <a:p>
            <a:r>
              <a:rPr lang="en-GB" sz="2400" dirty="0">
                <a:solidFill>
                  <a:schemeClr val="accent4"/>
                </a:solidFill>
              </a:rPr>
              <a:t>Location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DE4816-9DE9-39F1-7556-CBFE724FB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1989637"/>
            <a:ext cx="818172" cy="447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FB3D66-A631-828E-B298-0AB0C3651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437684" y="3434397"/>
            <a:ext cx="942975" cy="419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3C79B3-7298-CA96-2BB3-6E04CA3F13A4}"/>
              </a:ext>
            </a:extLst>
          </p:cNvPr>
          <p:cNvSpPr txBox="1"/>
          <p:nvPr/>
        </p:nvSpPr>
        <p:spPr>
          <a:xfrm>
            <a:off x="9370031" y="3945276"/>
            <a:ext cx="2321960" cy="1510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EDFAB7-44CC-844E-46C8-2DDC3B863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3983281"/>
            <a:ext cx="818172" cy="447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A775D7-EF48-6E20-47CE-DB852A847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437683" y="5526732"/>
            <a:ext cx="942975" cy="419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503712-512E-4ACD-F515-DE32698FD5B3}"/>
              </a:ext>
            </a:extLst>
          </p:cNvPr>
          <p:cNvSpPr txBox="1"/>
          <p:nvPr/>
        </p:nvSpPr>
        <p:spPr>
          <a:xfrm>
            <a:off x="753718" y="4468832"/>
            <a:ext cx="658466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/>
              <a:t>the main barrier to this is the requirement for study at Milton Keynes based on what I have read…</a:t>
            </a:r>
          </a:p>
        </p:txBody>
      </p:sp>
      <p:pic>
        <p:nvPicPr>
          <p:cNvPr id="3074" name="Picture 2" descr="Free Black &amp; White Location Clipart Template to Edit Online">
            <a:extLst>
              <a:ext uri="{FF2B5EF4-FFF2-40B4-BE49-F238E27FC236}">
                <a16:creationId xmlns:a16="http://schemas.microsoft.com/office/drawing/2014/main" id="{A6510B8A-0D47-45A9-B213-B7429248B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" t="21217" r="3368" b="11611"/>
          <a:stretch/>
        </p:blipFill>
        <p:spPr bwMode="auto">
          <a:xfrm>
            <a:off x="7945213" y="2282989"/>
            <a:ext cx="3167244" cy="229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502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F5F7E-DB6D-0384-0AE0-64456D0BF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91DDB3D-7190-76EE-D9A6-266CBA9806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13913" y="983462"/>
            <a:ext cx="10766703" cy="289311"/>
          </a:xfrm>
        </p:spPr>
        <p:txBody>
          <a:bodyPr/>
          <a:lstStyle/>
          <a:p>
            <a:r>
              <a:rPr lang="en-GB" sz="2000" dirty="0"/>
              <a:t>Main themes from survey of OU graduates and students on final modules:</a:t>
            </a:r>
          </a:p>
          <a:p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75630D3-F1CD-57E0-18D9-A3FBFC8E4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3" y="459885"/>
            <a:ext cx="10766702" cy="439781"/>
          </a:xfrm>
        </p:spPr>
        <p:txBody>
          <a:bodyPr/>
          <a:lstStyle/>
          <a:p>
            <a:r>
              <a:rPr lang="en-GB" sz="3200" b="1">
                <a:latin typeface="Poppins SemiBold" panose="00000700000000000000" pitchFamily="2" charset="0"/>
                <a:cs typeface="Poppins SemiBold" panose="00000700000000000000" pitchFamily="2" charset="0"/>
              </a:rPr>
              <a:t>Barriers to progression to PGR </a:t>
            </a:r>
            <a:endParaRPr lang="en-GB" sz="320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F704257-2F58-B0E5-5B00-EC339DA05A3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53717" y="2136172"/>
            <a:ext cx="7352591" cy="1550275"/>
          </a:xfrm>
          <a:solidFill>
            <a:schemeClr val="bg1"/>
          </a:solidFill>
        </p:spPr>
        <p:txBody>
          <a:bodyPr/>
          <a:lstStyle/>
          <a:p>
            <a:endParaRPr lang="en-GB" sz="1100" dirty="0"/>
          </a:p>
          <a:p>
            <a:r>
              <a:rPr lang="en-GB" dirty="0"/>
              <a:t>I don’t think I am good enough to undertake a research qualification. How do you even know?!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CF1ABF1-8E2C-B432-96CF-E2ACFDC80B9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38165" y="1505076"/>
            <a:ext cx="5514276" cy="365674"/>
          </a:xfrm>
        </p:spPr>
        <p:txBody>
          <a:bodyPr/>
          <a:lstStyle/>
          <a:p>
            <a:r>
              <a:rPr lang="en-GB" sz="2400" dirty="0">
                <a:solidFill>
                  <a:schemeClr val="accent4"/>
                </a:solidFill>
              </a:rPr>
              <a:t>Confidence and support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1E93CE-E2F8-FAF4-B146-F5B2732D4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2028758"/>
            <a:ext cx="818172" cy="447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F10897-145E-3469-552B-61397AB90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909170" y="3338671"/>
            <a:ext cx="942975" cy="419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CD3B4-1625-5C16-359C-76EDFE4B59B1}"/>
              </a:ext>
            </a:extLst>
          </p:cNvPr>
          <p:cNvSpPr txBox="1"/>
          <p:nvPr/>
        </p:nvSpPr>
        <p:spPr>
          <a:xfrm>
            <a:off x="9370031" y="3945276"/>
            <a:ext cx="2321960" cy="1510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CCBAA3-8343-C48A-5BC8-CB0701055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3971879"/>
            <a:ext cx="818172" cy="447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2A9C00-A347-E31C-FBD2-5C39507FA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909169" y="5225825"/>
            <a:ext cx="942975" cy="419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1BE260-7E70-7B1B-76A5-F001A753A3BC}"/>
              </a:ext>
            </a:extLst>
          </p:cNvPr>
          <p:cNvSpPr txBox="1"/>
          <p:nvPr/>
        </p:nvSpPr>
        <p:spPr>
          <a:xfrm>
            <a:off x="753718" y="4437905"/>
            <a:ext cx="73525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dirty="0"/>
              <a:t>No contact was ever made about the options and how I could do this</a:t>
            </a:r>
          </a:p>
        </p:txBody>
      </p:sp>
      <p:pic>
        <p:nvPicPr>
          <p:cNvPr id="4098" name="Picture 2" descr="16,900+ Uncertainty Icon Stock Illustrations, Royalty-Free Vector Graphics  &amp; Clip Art - iStock | Economic uncertainty icon">
            <a:extLst>
              <a:ext uri="{FF2B5EF4-FFF2-40B4-BE49-F238E27FC236}">
                <a16:creationId xmlns:a16="http://schemas.microsoft.com/office/drawing/2014/main" id="{45AD53FA-B8D5-FF9E-06C8-494B6D1F48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3" t="21316" r="15513" b="18476"/>
          <a:stretch/>
        </p:blipFill>
        <p:spPr bwMode="auto">
          <a:xfrm>
            <a:off x="8936633" y="1653771"/>
            <a:ext cx="2160000" cy="185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280612-67B1-35DD-18CF-5C6A2EF51116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50000"/>
          </a:blip>
          <a:stretch>
            <a:fillRect/>
          </a:stretch>
        </p:blipFill>
        <p:spPr>
          <a:xfrm>
            <a:off x="8936633" y="4074337"/>
            <a:ext cx="2160000" cy="198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74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8A4D7-CCA0-BEC3-5603-EBFDE4D7C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EB043D1-3C8A-EDB6-8374-1FA7DF175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3" y="459885"/>
            <a:ext cx="10766702" cy="439781"/>
          </a:xfrm>
        </p:spPr>
        <p:txBody>
          <a:bodyPr/>
          <a:lstStyle/>
          <a:p>
            <a:r>
              <a:rPr lang="en-GB" sz="3200" b="1">
                <a:latin typeface="Poppins SemiBold" panose="00000700000000000000" pitchFamily="2" charset="0"/>
                <a:cs typeface="Poppins SemiBold" panose="00000700000000000000" pitchFamily="2" charset="0"/>
              </a:rPr>
              <a:t>Barriers to progression to PGR </a:t>
            </a:r>
            <a:endParaRPr lang="en-GB" sz="320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C3AEA06-2087-9800-AD8E-53A8ABDD3C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13913" y="983462"/>
            <a:ext cx="10766703" cy="289311"/>
          </a:xfrm>
        </p:spPr>
        <p:txBody>
          <a:bodyPr/>
          <a:lstStyle/>
          <a:p>
            <a:r>
              <a:rPr lang="en-GB" sz="2000" dirty="0"/>
              <a:t>Main themes from survey of OU graduates and students on final modules:</a:t>
            </a:r>
          </a:p>
          <a:p>
            <a:endParaRPr lang="en-GB" sz="2000" dirty="0"/>
          </a:p>
          <a:p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DD0976A-DBC3-E493-E489-630E5563B0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53717" y="2097051"/>
            <a:ext cx="6715595" cy="1550275"/>
          </a:xfrm>
          <a:solidFill>
            <a:schemeClr val="bg1"/>
          </a:solidFill>
        </p:spPr>
        <p:txBody>
          <a:bodyPr/>
          <a:lstStyle/>
          <a:p>
            <a:endParaRPr lang="en-GB" sz="1100"/>
          </a:p>
          <a:p>
            <a:r>
              <a:rPr lang="en-GB"/>
              <a:t>The biggest barrier for me is that I do not have enough real life lab experience.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31793B1-B28B-0250-D639-F040E7FF9D5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3913" y="1455047"/>
            <a:ext cx="5514276" cy="365674"/>
          </a:xfrm>
        </p:spPr>
        <p:txBody>
          <a:bodyPr/>
          <a:lstStyle/>
          <a:p>
            <a:r>
              <a:rPr lang="en-GB" sz="2400" dirty="0">
                <a:solidFill>
                  <a:schemeClr val="accent4"/>
                </a:solidFill>
              </a:rPr>
              <a:t>Lack of practical experience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18C145-ED2B-A4D6-AD43-9CE0ED3D7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1989637"/>
            <a:ext cx="818172" cy="447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3EFE8-B6CB-3713-D37F-2ACA76BBA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909170" y="3299550"/>
            <a:ext cx="942975" cy="419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0FE921-E83C-ED6B-EFC2-83E9AC737BAA}"/>
              </a:ext>
            </a:extLst>
          </p:cNvPr>
          <p:cNvSpPr txBox="1"/>
          <p:nvPr/>
        </p:nvSpPr>
        <p:spPr>
          <a:xfrm>
            <a:off x="9370031" y="3945276"/>
            <a:ext cx="2321960" cy="1510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4371CF-46B4-76AD-B48C-1F6336FA5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3850564"/>
            <a:ext cx="818172" cy="447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7761C6-E95B-FABF-851E-D5D769E5C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909170" y="5104510"/>
            <a:ext cx="942975" cy="419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B59BB0-485C-9DBA-F48E-DC1882647D78}"/>
              </a:ext>
            </a:extLst>
          </p:cNvPr>
          <p:cNvSpPr txBox="1"/>
          <p:nvPr/>
        </p:nvSpPr>
        <p:spPr>
          <a:xfrm>
            <a:off x="753718" y="4316590"/>
            <a:ext cx="67155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/>
              <a:t>Limited or no face to face opportunities to enhance the distance online learning</a:t>
            </a:r>
          </a:p>
        </p:txBody>
      </p:sp>
      <p:pic>
        <p:nvPicPr>
          <p:cNvPr id="5122" name="Picture 2" descr="Monochrome Icon Practical Work Chemical Lab Stock Vector (Royalty Free)  1958630374 | Shutterstock">
            <a:extLst>
              <a:ext uri="{FF2B5EF4-FFF2-40B4-BE49-F238E27FC236}">
                <a16:creationId xmlns:a16="http://schemas.microsoft.com/office/drawing/2014/main" id="{1DFE084E-A5D8-E01F-0AC9-0881871810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8" t="10521" r="6577" b="15263"/>
          <a:stretch/>
        </p:blipFill>
        <p:spPr bwMode="auto">
          <a:xfrm>
            <a:off x="8244692" y="2332533"/>
            <a:ext cx="2853998" cy="262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089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B41C9-A1FC-3FF1-0281-C5F46928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AAD7894-022F-9429-C468-82EA46A42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3" y="459885"/>
            <a:ext cx="10766702" cy="439781"/>
          </a:xfrm>
        </p:spPr>
        <p:txBody>
          <a:bodyPr/>
          <a:lstStyle/>
          <a:p>
            <a:r>
              <a:rPr lang="en-GB" sz="3200" b="1">
                <a:latin typeface="Poppins SemiBold" panose="00000700000000000000" pitchFamily="2" charset="0"/>
                <a:cs typeface="Poppins SemiBold" panose="00000700000000000000" pitchFamily="2" charset="0"/>
              </a:rPr>
              <a:t>Barriers to progression to PGR </a:t>
            </a:r>
            <a:endParaRPr lang="en-GB" sz="320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F7E056D-65FD-E882-EC8B-FC8C3E7D876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13913" y="992360"/>
            <a:ext cx="10766703" cy="289311"/>
          </a:xfrm>
        </p:spPr>
        <p:txBody>
          <a:bodyPr/>
          <a:lstStyle/>
          <a:p>
            <a:r>
              <a:rPr lang="en-GB" sz="2000" dirty="0"/>
              <a:t>Main themes from survey of OU graduates and students on final modules:</a:t>
            </a:r>
          </a:p>
          <a:p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C0DB5D3-B910-265A-C60E-EA7322A5ED2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53718" y="2097051"/>
            <a:ext cx="6626942" cy="1848226"/>
          </a:xfrm>
          <a:solidFill>
            <a:schemeClr val="bg1"/>
          </a:solidFill>
        </p:spPr>
        <p:txBody>
          <a:bodyPr/>
          <a:lstStyle/>
          <a:p>
            <a:endParaRPr lang="en-GB" sz="1100" dirty="0"/>
          </a:p>
          <a:p>
            <a:r>
              <a:rPr lang="en-GB" dirty="0"/>
              <a:t>Worries about my mental health.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6A25800-FBB2-7A2A-940D-04A2FF9F3A6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3912" y="1455047"/>
            <a:ext cx="4331707" cy="346311"/>
          </a:xfrm>
        </p:spPr>
        <p:txBody>
          <a:bodyPr/>
          <a:lstStyle/>
          <a:p>
            <a:r>
              <a:rPr lang="en-GB" sz="2400" dirty="0">
                <a:solidFill>
                  <a:schemeClr val="accent4"/>
                </a:solidFill>
              </a:rPr>
              <a:t>Health/Mental health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045437-4B87-7167-C920-69DB2170F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1989637"/>
            <a:ext cx="818172" cy="447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653573-36BF-5A70-3832-0467AA0A8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967830" y="2808201"/>
            <a:ext cx="942975" cy="419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2FCB4E-30EC-BFD7-5F0C-3352030E035D}"/>
              </a:ext>
            </a:extLst>
          </p:cNvPr>
          <p:cNvSpPr txBox="1"/>
          <p:nvPr/>
        </p:nvSpPr>
        <p:spPr>
          <a:xfrm>
            <a:off x="9370031" y="3945276"/>
            <a:ext cx="2321960" cy="1510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598DBD-D727-18AD-BACD-CCCDE5550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33" y="3983281"/>
            <a:ext cx="818172" cy="447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D4E9CF-5848-8CBD-DC85-A3D626FE9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548851" y="5243339"/>
            <a:ext cx="942975" cy="419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6D6429E-BAB3-5167-046C-A9548974330F}"/>
              </a:ext>
            </a:extLst>
          </p:cNvPr>
          <p:cNvSpPr txBox="1"/>
          <p:nvPr/>
        </p:nvSpPr>
        <p:spPr>
          <a:xfrm>
            <a:off x="753718" y="4464964"/>
            <a:ext cx="77420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dirty="0"/>
              <a:t>…my own health challenges that have been somewhat exacerbated by transitioning to a brick university.</a:t>
            </a:r>
          </a:p>
        </p:txBody>
      </p:sp>
      <p:pic>
        <p:nvPicPr>
          <p:cNvPr id="2" name="Picture 2" descr="Cross, medical, health, pharmacy ...">
            <a:extLst>
              <a:ext uri="{FF2B5EF4-FFF2-40B4-BE49-F238E27FC236}">
                <a16:creationId xmlns:a16="http://schemas.microsoft.com/office/drawing/2014/main" id="{5482300F-D452-3F8B-4A45-A8D7B088D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803" y="1989637"/>
            <a:ext cx="2987477" cy="29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733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823B7-4091-79FF-77E6-8A5909170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007A557C-2822-8E05-7A72-6E9D44CD5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5" y="472387"/>
            <a:ext cx="10710942" cy="468640"/>
          </a:xfrm>
        </p:spPr>
        <p:txBody>
          <a:bodyPr/>
          <a:lstStyle/>
          <a:p>
            <a:r>
              <a:rPr lang="en-GB" sz="3200" dirty="0">
                <a:solidFill>
                  <a:srgbClr val="060645"/>
                </a:solidFill>
              </a:rPr>
              <a:t>Student experiences – current PGRs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DBF794-A3E8-65B0-F739-E3FC5FAE4D2B}"/>
              </a:ext>
            </a:extLst>
          </p:cNvPr>
          <p:cNvSpPr txBox="1"/>
          <p:nvPr/>
        </p:nvSpPr>
        <p:spPr>
          <a:xfrm>
            <a:off x="413915" y="1023848"/>
            <a:ext cx="11398857" cy="21957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20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Objectives:</a:t>
            </a:r>
          </a:p>
          <a:p>
            <a:pPr marL="180975" indent="-180975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Conduct student surveys and follow-up interviews to obtain information about student decisions relating to the pipeline to postgraduate research.</a:t>
            </a:r>
            <a:endParaRPr lang="en-GB" sz="20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Conduct thematic analysis to identify the common themes and topics in responses to surveys and interviews about progression to postgraduate research.</a:t>
            </a:r>
            <a:endParaRPr lang="en-GB" sz="20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C2EFC3BC-E6C6-EFBA-3762-9CB6BB5E9B9E}"/>
              </a:ext>
            </a:extLst>
          </p:cNvPr>
          <p:cNvSpPr txBox="1">
            <a:spLocks/>
          </p:cNvSpPr>
          <p:nvPr/>
        </p:nvSpPr>
        <p:spPr>
          <a:xfrm>
            <a:off x="413915" y="3389094"/>
            <a:ext cx="8673738" cy="250335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 kern="120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Interviewed </a:t>
            </a:r>
            <a:r>
              <a:rPr lang="en-GB" sz="20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current OU PGRs </a:t>
            </a:r>
            <a:r>
              <a:rPr lang="en-GB" sz="2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who hold previous OU qualifications</a:t>
            </a:r>
          </a:p>
          <a:p>
            <a:pPr marL="719138" lvl="1" indent="-358775">
              <a:spcBef>
                <a:spcPts val="0"/>
              </a:spcBef>
              <a:spcAft>
                <a:spcPts val="900"/>
              </a:spcAft>
              <a:buFont typeface="Wingdings 3" panose="05040102010807070707" pitchFamily="18" charset="2"/>
              <a:buChar char="Ê"/>
            </a:pPr>
            <a:r>
              <a:rPr lang="en-GB" sz="2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Experiences of PGR</a:t>
            </a:r>
          </a:p>
          <a:p>
            <a:pPr marL="719138" lvl="1" indent="-358775">
              <a:spcBef>
                <a:spcPts val="0"/>
              </a:spcBef>
              <a:spcAft>
                <a:spcPts val="900"/>
              </a:spcAft>
              <a:buFont typeface="Wingdings 3" panose="05040102010807070707" pitchFamily="18" charset="2"/>
              <a:buChar char="Ê"/>
            </a:pPr>
            <a:r>
              <a:rPr lang="en-GB" sz="2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How well taught qualification prepared them for PGR</a:t>
            </a:r>
          </a:p>
          <a:p>
            <a:pPr marL="719138" lvl="1" indent="-358775">
              <a:spcBef>
                <a:spcPts val="0"/>
              </a:spcBef>
              <a:spcAft>
                <a:spcPts val="900"/>
              </a:spcAft>
              <a:buFont typeface="Wingdings 3" panose="05040102010807070707" pitchFamily="18" charset="2"/>
              <a:buChar char="Ê"/>
            </a:pPr>
            <a:r>
              <a:rPr lang="en-GB" sz="2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Barriers in transitioning from taught study to PGR</a:t>
            </a:r>
          </a:p>
          <a:p>
            <a:pPr marL="1028700" lvl="1" indent="-342900"/>
            <a:endParaRPr lang="en-GB" sz="20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8C8DA8-F339-388D-37CB-089D41D3C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8576" y="3505633"/>
            <a:ext cx="1769506" cy="15233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AAF9D5-7E7F-2E3A-DF5A-047923D36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3840" y="5190049"/>
            <a:ext cx="1824242" cy="140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135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B51AE-97F9-AA7D-42F2-3D601859E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Box 2055">
            <a:extLst>
              <a:ext uri="{FF2B5EF4-FFF2-40B4-BE49-F238E27FC236}">
                <a16:creationId xmlns:a16="http://schemas.microsoft.com/office/drawing/2014/main" id="{0F475C77-18B4-131A-E491-88D9727A1615}"/>
              </a:ext>
            </a:extLst>
          </p:cNvPr>
          <p:cNvSpPr txBox="1"/>
          <p:nvPr/>
        </p:nvSpPr>
        <p:spPr>
          <a:xfrm>
            <a:off x="3815835" y="2014468"/>
            <a:ext cx="215153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2055" name="TextBox 2054">
            <a:extLst>
              <a:ext uri="{FF2B5EF4-FFF2-40B4-BE49-F238E27FC236}">
                <a16:creationId xmlns:a16="http://schemas.microsoft.com/office/drawing/2014/main" id="{B72F91E9-27EF-D372-74E7-FCA96711BFC1}"/>
              </a:ext>
            </a:extLst>
          </p:cNvPr>
          <p:cNvSpPr txBox="1"/>
          <p:nvPr/>
        </p:nvSpPr>
        <p:spPr>
          <a:xfrm>
            <a:off x="236389" y="5533193"/>
            <a:ext cx="215153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7653110-50CA-CE84-C555-23BB6C9FE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3" y="459885"/>
            <a:ext cx="10766702" cy="439781"/>
          </a:xfrm>
        </p:spPr>
        <p:txBody>
          <a:bodyPr/>
          <a:lstStyle/>
          <a:p>
            <a:r>
              <a:rPr lang="en-GB" sz="3200" b="1" dirty="0">
                <a:latin typeface="Poppins SemiBold" panose="00000700000000000000" pitchFamily="2" charset="0"/>
                <a:cs typeface="Poppins SemiBold" panose="00000700000000000000" pitchFamily="2" charset="0"/>
              </a:rPr>
              <a:t>PGR experiences</a:t>
            </a:r>
            <a:endParaRPr lang="en-GB" sz="32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98A2B97-2A66-FDF8-80C0-FEDC7D76623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3913" y="991764"/>
            <a:ext cx="6588771" cy="289311"/>
          </a:xfrm>
        </p:spPr>
        <p:txBody>
          <a:bodyPr/>
          <a:lstStyle/>
          <a:p>
            <a:r>
              <a:rPr lang="en-GB" dirty="0">
                <a:solidFill>
                  <a:srgbClr val="060645"/>
                </a:solidFill>
              </a:rPr>
              <a:t>Factors affecting PhD decision: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461FE-F9CD-0153-0E0C-4378E22FFFD1}"/>
              </a:ext>
            </a:extLst>
          </p:cNvPr>
          <p:cNvSpPr txBox="1"/>
          <p:nvPr/>
        </p:nvSpPr>
        <p:spPr>
          <a:xfrm>
            <a:off x="9370031" y="3945276"/>
            <a:ext cx="2321960" cy="1510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2050" name="Picture 2" descr="solid icon for decision 26546741 Vector Art at Vecteezy">
            <a:extLst>
              <a:ext uri="{FF2B5EF4-FFF2-40B4-BE49-F238E27FC236}">
                <a16:creationId xmlns:a16="http://schemas.microsoft.com/office/drawing/2014/main" id="{D7C92009-35B8-73A8-BCAF-0F2671228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951" y="536156"/>
            <a:ext cx="2359696" cy="217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0ED01C-F26E-0E2E-5FFF-295CD50DB9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219" y="1467252"/>
            <a:ext cx="606230" cy="3316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94311A-00EA-ADA8-C4E2-01C7C01CE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070575" y="2447519"/>
            <a:ext cx="757739" cy="3367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7A73A6-2FDA-08D9-D01E-9B3FFEF03A38}"/>
              </a:ext>
            </a:extLst>
          </p:cNvPr>
          <p:cNvSpPr txBox="1"/>
          <p:nvPr/>
        </p:nvSpPr>
        <p:spPr>
          <a:xfrm>
            <a:off x="455353" y="1519288"/>
            <a:ext cx="3517933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Mental health &amp; disability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97C309-82EA-E7CB-92C1-8C21A0530EB1}"/>
              </a:ext>
            </a:extLst>
          </p:cNvPr>
          <p:cNvSpPr txBox="1"/>
          <p:nvPr/>
        </p:nvSpPr>
        <p:spPr>
          <a:xfrm>
            <a:off x="455352" y="2238682"/>
            <a:ext cx="3517933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Practical experience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7B806D-57C4-F85C-F1B9-714464F24947}"/>
              </a:ext>
            </a:extLst>
          </p:cNvPr>
          <p:cNvSpPr txBox="1"/>
          <p:nvPr/>
        </p:nvSpPr>
        <p:spPr>
          <a:xfrm>
            <a:off x="4752267" y="1602174"/>
            <a:ext cx="46177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  <a:latin typeface="Poppins (body)"/>
              </a:rPr>
              <a:t>Neuro-diversity and general mental health needs to be supported more.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07AFD8-ED60-9DF8-B39F-4D075D6A790F}"/>
              </a:ext>
            </a:extLst>
          </p:cNvPr>
          <p:cNvSpPr txBox="1"/>
          <p:nvPr/>
        </p:nvSpPr>
        <p:spPr>
          <a:xfrm>
            <a:off x="455352" y="2963047"/>
            <a:ext cx="3517933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Support network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5F2401-B84B-1C3B-D7F0-DD0B89933BDC}"/>
              </a:ext>
            </a:extLst>
          </p:cNvPr>
          <p:cNvSpPr txBox="1"/>
          <p:nvPr/>
        </p:nvSpPr>
        <p:spPr>
          <a:xfrm>
            <a:off x="482356" y="3687412"/>
            <a:ext cx="3490929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Location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A88646-BE8B-A4B7-0FA5-DF9F4BD685BE}"/>
              </a:ext>
            </a:extLst>
          </p:cNvPr>
          <p:cNvSpPr txBox="1"/>
          <p:nvPr/>
        </p:nvSpPr>
        <p:spPr>
          <a:xfrm>
            <a:off x="4752267" y="4431659"/>
            <a:ext cx="63631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u="none" strike="noStrike" baseline="0" dirty="0">
                <a:solidFill>
                  <a:srgbClr val="060645"/>
                </a:solidFill>
                <a:latin typeface="Poppins (body)"/>
              </a:rPr>
              <a:t>I was just looking at like. Universities that were close to where I live</a:t>
            </a:r>
          </a:p>
        </p:txBody>
      </p:sp>
      <p:sp>
        <p:nvSpPr>
          <p:cNvPr id="2048" name="TextBox 2047">
            <a:extLst>
              <a:ext uri="{FF2B5EF4-FFF2-40B4-BE49-F238E27FC236}">
                <a16:creationId xmlns:a16="http://schemas.microsoft.com/office/drawing/2014/main" id="{9F20AD8B-D487-157E-FD16-C6A50D925379}"/>
              </a:ext>
            </a:extLst>
          </p:cNvPr>
          <p:cNvSpPr txBox="1"/>
          <p:nvPr/>
        </p:nvSpPr>
        <p:spPr>
          <a:xfrm>
            <a:off x="455352" y="4416748"/>
            <a:ext cx="3517933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Work commitments</a:t>
            </a:r>
          </a:p>
        </p:txBody>
      </p:sp>
      <p:sp>
        <p:nvSpPr>
          <p:cNvPr id="2051" name="TextBox 2050">
            <a:extLst>
              <a:ext uri="{FF2B5EF4-FFF2-40B4-BE49-F238E27FC236}">
                <a16:creationId xmlns:a16="http://schemas.microsoft.com/office/drawing/2014/main" id="{2CD38E9A-9E3D-79D9-254E-11A752855B9F}"/>
              </a:ext>
            </a:extLst>
          </p:cNvPr>
          <p:cNvSpPr txBox="1"/>
          <p:nvPr/>
        </p:nvSpPr>
        <p:spPr>
          <a:xfrm>
            <a:off x="4752267" y="3112266"/>
            <a:ext cx="63081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</a:rPr>
              <a:t>There was no one who would allow me to do my job and to do a PhD at the same time.</a:t>
            </a:r>
          </a:p>
        </p:txBody>
      </p:sp>
      <p:sp>
        <p:nvSpPr>
          <p:cNvPr id="2052" name="TextBox 2051">
            <a:extLst>
              <a:ext uri="{FF2B5EF4-FFF2-40B4-BE49-F238E27FC236}">
                <a16:creationId xmlns:a16="http://schemas.microsoft.com/office/drawing/2014/main" id="{D68D2663-56E7-3421-7667-7210117846A3}"/>
              </a:ext>
            </a:extLst>
          </p:cNvPr>
          <p:cNvSpPr txBox="1"/>
          <p:nvPr/>
        </p:nvSpPr>
        <p:spPr>
          <a:xfrm>
            <a:off x="480399" y="5134618"/>
            <a:ext cx="3490929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Prior study (continuity)</a:t>
            </a:r>
          </a:p>
        </p:txBody>
      </p:sp>
      <p:sp>
        <p:nvSpPr>
          <p:cNvPr id="2054" name="TextBox 2053">
            <a:extLst>
              <a:ext uri="{FF2B5EF4-FFF2-40B4-BE49-F238E27FC236}">
                <a16:creationId xmlns:a16="http://schemas.microsoft.com/office/drawing/2014/main" id="{1525A62A-D37F-433D-1C35-BB63C06DDECE}"/>
              </a:ext>
            </a:extLst>
          </p:cNvPr>
          <p:cNvSpPr txBox="1"/>
          <p:nvPr/>
        </p:nvSpPr>
        <p:spPr>
          <a:xfrm>
            <a:off x="4752267" y="5828476"/>
            <a:ext cx="64237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</a:rPr>
              <a:t>I've done the undergrad there. I felt like part of the OU family</a:t>
            </a:r>
            <a:endParaRPr lang="en-GB" sz="2000" b="0" i="0" u="none" strike="noStrike" baseline="0" dirty="0">
              <a:solidFill>
                <a:srgbClr val="060645"/>
              </a:solidFill>
            </a:endParaRPr>
          </a:p>
        </p:txBody>
      </p:sp>
      <p:pic>
        <p:nvPicPr>
          <p:cNvPr id="2057" name="Picture 2056">
            <a:extLst>
              <a:ext uri="{FF2B5EF4-FFF2-40B4-BE49-F238E27FC236}">
                <a16:creationId xmlns:a16="http://schemas.microsoft.com/office/drawing/2014/main" id="{BD5345A0-6ECE-676C-6284-7DD31BBEC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219" y="2809871"/>
            <a:ext cx="606230" cy="331613"/>
          </a:xfrm>
          <a:prstGeom prst="rect">
            <a:avLst/>
          </a:prstGeom>
        </p:spPr>
      </p:pic>
      <p:pic>
        <p:nvPicPr>
          <p:cNvPr id="2058" name="Picture 2057">
            <a:extLst>
              <a:ext uri="{FF2B5EF4-FFF2-40B4-BE49-F238E27FC236}">
                <a16:creationId xmlns:a16="http://schemas.microsoft.com/office/drawing/2014/main" id="{B14EE39A-97CD-32C7-ACB6-69E68B326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0422876" y="3740362"/>
            <a:ext cx="757739" cy="336773"/>
          </a:xfrm>
          <a:prstGeom prst="rect">
            <a:avLst/>
          </a:prstGeom>
        </p:spPr>
      </p:pic>
      <p:pic>
        <p:nvPicPr>
          <p:cNvPr id="2059" name="Picture 2058">
            <a:extLst>
              <a:ext uri="{FF2B5EF4-FFF2-40B4-BE49-F238E27FC236}">
                <a16:creationId xmlns:a16="http://schemas.microsoft.com/office/drawing/2014/main" id="{CBDA5AFA-74D1-F2DF-6EAF-EEB28E38BC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5855" y="4148632"/>
            <a:ext cx="606230" cy="331613"/>
          </a:xfrm>
          <a:prstGeom prst="rect">
            <a:avLst/>
          </a:prstGeom>
        </p:spPr>
      </p:pic>
      <p:pic>
        <p:nvPicPr>
          <p:cNvPr id="2060" name="Picture 2059">
            <a:extLst>
              <a:ext uri="{FF2B5EF4-FFF2-40B4-BE49-F238E27FC236}">
                <a16:creationId xmlns:a16="http://schemas.microsoft.com/office/drawing/2014/main" id="{D7283872-9156-59DB-5858-03325CEFBD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0422875" y="4952203"/>
            <a:ext cx="757739" cy="336773"/>
          </a:xfrm>
          <a:prstGeom prst="rect">
            <a:avLst/>
          </a:prstGeom>
        </p:spPr>
      </p:pic>
      <p:pic>
        <p:nvPicPr>
          <p:cNvPr id="2061" name="Picture 2060">
            <a:extLst>
              <a:ext uri="{FF2B5EF4-FFF2-40B4-BE49-F238E27FC236}">
                <a16:creationId xmlns:a16="http://schemas.microsoft.com/office/drawing/2014/main" id="{61F0516E-DBAC-28DE-6F07-F976E31EB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5338" y="5468495"/>
            <a:ext cx="606230" cy="331613"/>
          </a:xfrm>
          <a:prstGeom prst="rect">
            <a:avLst/>
          </a:prstGeom>
        </p:spPr>
      </p:pic>
      <p:pic>
        <p:nvPicPr>
          <p:cNvPr id="2062" name="Picture 2061">
            <a:extLst>
              <a:ext uri="{FF2B5EF4-FFF2-40B4-BE49-F238E27FC236}">
                <a16:creationId xmlns:a16="http://schemas.microsoft.com/office/drawing/2014/main" id="{9F49D162-5652-649B-54BD-536420ADEE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0422875" y="6265357"/>
            <a:ext cx="757739" cy="33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29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F5E32-9850-F49F-1B89-11264A98F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35F5994-BE5B-1F08-AB4B-0647E86A5F7A}"/>
              </a:ext>
            </a:extLst>
          </p:cNvPr>
          <p:cNvSpPr txBox="1"/>
          <p:nvPr/>
        </p:nvSpPr>
        <p:spPr>
          <a:xfrm>
            <a:off x="3716934" y="1991233"/>
            <a:ext cx="215153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2708DC-C3A5-5D97-C808-3F1C214CF8DC}"/>
              </a:ext>
            </a:extLst>
          </p:cNvPr>
          <p:cNvSpPr txBox="1"/>
          <p:nvPr/>
        </p:nvSpPr>
        <p:spPr>
          <a:xfrm>
            <a:off x="290456" y="5622323"/>
            <a:ext cx="215153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367EF3E-318D-1F08-BF1D-7BEBED688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3" y="459885"/>
            <a:ext cx="10766702" cy="439781"/>
          </a:xfrm>
        </p:spPr>
        <p:txBody>
          <a:bodyPr/>
          <a:lstStyle/>
          <a:p>
            <a:r>
              <a:rPr lang="en-GB" sz="3200" b="1" dirty="0">
                <a:latin typeface="Poppins SemiBold" panose="00000700000000000000" pitchFamily="2" charset="0"/>
                <a:cs typeface="Poppins SemiBold" panose="00000700000000000000" pitchFamily="2" charset="0"/>
              </a:rPr>
              <a:t>PGR experiences</a:t>
            </a:r>
            <a:endParaRPr lang="en-GB" sz="32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81DD80B-7663-87D6-4ED4-5831CBEDF88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22548" y="957623"/>
            <a:ext cx="6588771" cy="289311"/>
          </a:xfrm>
        </p:spPr>
        <p:txBody>
          <a:bodyPr/>
          <a:lstStyle/>
          <a:p>
            <a:r>
              <a:rPr lang="en-GB">
                <a:solidFill>
                  <a:srgbClr val="060645"/>
                </a:solidFill>
              </a:rPr>
              <a:t>Preparation for </a:t>
            </a:r>
            <a:r>
              <a:rPr lang="en-GB" dirty="0">
                <a:solidFill>
                  <a:srgbClr val="060645"/>
                </a:solidFill>
              </a:rPr>
              <a:t>PGR qualification: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E59210-4F64-A840-00EB-AB935182FA2E}"/>
              </a:ext>
            </a:extLst>
          </p:cNvPr>
          <p:cNvSpPr txBox="1"/>
          <p:nvPr/>
        </p:nvSpPr>
        <p:spPr>
          <a:xfrm>
            <a:off x="9370031" y="3945276"/>
            <a:ext cx="2321960" cy="1510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1B92E8-D1A4-FE66-AF70-8C7FD471F7FC}"/>
              </a:ext>
            </a:extLst>
          </p:cNvPr>
          <p:cNvSpPr txBox="1"/>
          <p:nvPr/>
        </p:nvSpPr>
        <p:spPr>
          <a:xfrm>
            <a:off x="490112" y="1524799"/>
            <a:ext cx="3581145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Previous study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97374C-75CB-4B1B-C400-1AE7123A029B}"/>
              </a:ext>
            </a:extLst>
          </p:cNvPr>
          <p:cNvSpPr txBox="1"/>
          <p:nvPr/>
        </p:nvSpPr>
        <p:spPr>
          <a:xfrm>
            <a:off x="490112" y="2302089"/>
            <a:ext cx="3581145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Application &amp; registration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235DDC-7630-AB36-B882-8CC9A12C188D}"/>
              </a:ext>
            </a:extLst>
          </p:cNvPr>
          <p:cNvSpPr txBox="1"/>
          <p:nvPr/>
        </p:nvSpPr>
        <p:spPr>
          <a:xfrm>
            <a:off x="490112" y="3079379"/>
            <a:ext cx="3581145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Project module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BFE055-00A0-D7E2-93E4-439C28E528F3}"/>
              </a:ext>
            </a:extLst>
          </p:cNvPr>
          <p:cNvSpPr txBox="1"/>
          <p:nvPr/>
        </p:nvSpPr>
        <p:spPr>
          <a:xfrm>
            <a:off x="490112" y="3856669"/>
            <a:ext cx="3581146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Information &amp; awareness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1AE703-9669-E6D6-9732-005DD10D118B}"/>
              </a:ext>
            </a:extLst>
          </p:cNvPr>
          <p:cNvSpPr txBox="1"/>
          <p:nvPr/>
        </p:nvSpPr>
        <p:spPr>
          <a:xfrm>
            <a:off x="500010" y="4633959"/>
            <a:ext cx="3571248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Preparatory materials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FB9B91-91EE-DEB2-6A83-244873672394}"/>
              </a:ext>
            </a:extLst>
          </p:cNvPr>
          <p:cNvSpPr txBox="1"/>
          <p:nvPr/>
        </p:nvSpPr>
        <p:spPr>
          <a:xfrm>
            <a:off x="4792699" y="1750062"/>
            <a:ext cx="73342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  <a:latin typeface="+mj-lt"/>
              </a:rPr>
              <a:t>The final module that I did that I felt like that was probably the best primer for what postgraduate research would be like.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76E0B0-B048-D1FB-B96C-23ED11380DE8}"/>
              </a:ext>
            </a:extLst>
          </p:cNvPr>
          <p:cNvSpPr txBox="1"/>
          <p:nvPr/>
        </p:nvSpPr>
        <p:spPr>
          <a:xfrm>
            <a:off x="4792699" y="5150630"/>
            <a:ext cx="48699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  <a:latin typeface="+mj-lt"/>
              </a:rPr>
              <a:t>I think PGRs need to have more exposure with the undergraduate community.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E9CB9E-5247-AC8E-AEE7-59DDFB8B9DCB}"/>
              </a:ext>
            </a:extLst>
          </p:cNvPr>
          <p:cNvSpPr txBox="1"/>
          <p:nvPr/>
        </p:nvSpPr>
        <p:spPr>
          <a:xfrm>
            <a:off x="4792699" y="3484002"/>
            <a:ext cx="73070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  <a:latin typeface="+mj-lt"/>
              </a:rPr>
              <a:t>Some of the sessions like how to get the best out of a PhD … could have been offered maybe before we started.</a:t>
            </a:r>
          </a:p>
        </p:txBody>
      </p:sp>
      <p:pic>
        <p:nvPicPr>
          <p:cNvPr id="4098" name="Picture 2" descr="242+ Thousand Preparation Icon Royalty-Free Images, Stock Photos &amp; Pictures  | Shutterstock">
            <a:extLst>
              <a:ext uri="{FF2B5EF4-FFF2-40B4-BE49-F238E27FC236}">
                <a16:creationId xmlns:a16="http://schemas.microsoft.com/office/drawing/2014/main" id="{E9540F7D-FD0F-B2EE-07A4-A003F00C20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9" t="13229" r="18955" b="20554"/>
          <a:stretch/>
        </p:blipFill>
        <p:spPr bwMode="auto">
          <a:xfrm>
            <a:off x="9451782" y="4395478"/>
            <a:ext cx="1991879" cy="224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A2FE4E4-DAFF-0EDC-0640-9EF103970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5623" y="1466638"/>
            <a:ext cx="606230" cy="3316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BA91DF3-4820-608D-538C-C78E38B33F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0855464" y="2576376"/>
            <a:ext cx="757739" cy="33677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069325D-48AB-EBC7-662A-9A5265BED3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5622" y="3136154"/>
            <a:ext cx="606230" cy="33161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CDB3A90-E4D0-B1A7-E624-E0E424E3E1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0855464" y="4327356"/>
            <a:ext cx="757739" cy="33677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A3EB417-3161-739A-8981-E7DE12F49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4280" y="4804803"/>
            <a:ext cx="606230" cy="33161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CD669F8-BCD7-9F1A-6FF5-BC1B31FCE6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824582" y="6085953"/>
            <a:ext cx="757739" cy="33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27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25F14-D277-8568-7937-5A9DF7A63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63C7991A-C911-1779-874F-02C4F66284C4}"/>
              </a:ext>
            </a:extLst>
          </p:cNvPr>
          <p:cNvSpPr txBox="1"/>
          <p:nvPr/>
        </p:nvSpPr>
        <p:spPr>
          <a:xfrm>
            <a:off x="290456" y="5622323"/>
            <a:ext cx="215153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3E537B-789C-0A16-E6A6-DBE63076CB2A}"/>
              </a:ext>
            </a:extLst>
          </p:cNvPr>
          <p:cNvSpPr txBox="1"/>
          <p:nvPr/>
        </p:nvSpPr>
        <p:spPr>
          <a:xfrm>
            <a:off x="3660164" y="2051840"/>
            <a:ext cx="215153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D7710E-A901-7A22-9ACD-55394F7BA428}"/>
              </a:ext>
            </a:extLst>
          </p:cNvPr>
          <p:cNvSpPr txBox="1"/>
          <p:nvPr/>
        </p:nvSpPr>
        <p:spPr>
          <a:xfrm>
            <a:off x="815859" y="4069079"/>
            <a:ext cx="865170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</a:rPr>
              <a:t>I quite like doing sports or activities outside like walking or that kind of stuff. I think it would be nice if we had more of those kinds of societies.”</a:t>
            </a:r>
          </a:p>
          <a:p>
            <a:endParaRPr lang="en-GB" sz="2000" dirty="0">
              <a:solidFill>
                <a:srgbClr val="060645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54869B-E5C0-A16F-558C-5DD7EBB8250C}"/>
              </a:ext>
            </a:extLst>
          </p:cNvPr>
          <p:cNvSpPr txBox="1"/>
          <p:nvPr/>
        </p:nvSpPr>
        <p:spPr>
          <a:xfrm>
            <a:off x="587830" y="5472012"/>
            <a:ext cx="8651705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</a:rPr>
              <a:t>I think if you'd been offered a buddy to be paired up with a couple of months before you started … might have eased the transition a bit more.”</a:t>
            </a:r>
          </a:p>
          <a:p>
            <a:endParaRPr lang="en-GB" sz="2000" dirty="0">
              <a:solidFill>
                <a:srgbClr val="060645"/>
              </a:solidFill>
            </a:endParaRPr>
          </a:p>
        </p:txBody>
      </p:sp>
      <p:pic>
        <p:nvPicPr>
          <p:cNvPr id="5121" name="Picture 5120">
            <a:extLst>
              <a:ext uri="{FF2B5EF4-FFF2-40B4-BE49-F238E27FC236}">
                <a16:creationId xmlns:a16="http://schemas.microsoft.com/office/drawing/2014/main" id="{F707A622-06CD-8EB2-3560-9F8574367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967398" y="6301213"/>
            <a:ext cx="757739" cy="336773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05837490-61B1-AC98-1E64-9088CC5AA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13" y="459885"/>
            <a:ext cx="10766702" cy="439781"/>
          </a:xfrm>
        </p:spPr>
        <p:txBody>
          <a:bodyPr/>
          <a:lstStyle/>
          <a:p>
            <a:r>
              <a:rPr lang="en-GB" sz="3200" b="1" dirty="0">
                <a:latin typeface="Poppins SemiBold" panose="00000700000000000000" pitchFamily="2" charset="0"/>
                <a:cs typeface="Poppins SemiBold" panose="00000700000000000000" pitchFamily="2" charset="0"/>
              </a:rPr>
              <a:t>PGR experiences</a:t>
            </a:r>
            <a:endParaRPr lang="en-GB" sz="32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D1117DA-5282-1EF0-AA7D-4EADBD48C0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3913" y="1085909"/>
            <a:ext cx="6588771" cy="289311"/>
          </a:xfrm>
        </p:spPr>
        <p:txBody>
          <a:bodyPr/>
          <a:lstStyle/>
          <a:p>
            <a:r>
              <a:rPr lang="en-GB" dirty="0">
                <a:solidFill>
                  <a:srgbClr val="060645"/>
                </a:solidFill>
              </a:rPr>
              <a:t>Support for PGRs: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F89E3-3626-3F1D-06C0-CB1C83860B5B}"/>
              </a:ext>
            </a:extLst>
          </p:cNvPr>
          <p:cNvSpPr txBox="1"/>
          <p:nvPr/>
        </p:nvSpPr>
        <p:spPr>
          <a:xfrm>
            <a:off x="9370031" y="3945276"/>
            <a:ext cx="2321960" cy="15103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5122" name="Picture 2" descr="Support - Free hands and gestures icons">
            <a:extLst>
              <a:ext uri="{FF2B5EF4-FFF2-40B4-BE49-F238E27FC236}">
                <a16:creationId xmlns:a16="http://schemas.microsoft.com/office/drawing/2014/main" id="{A3DA7504-DB0B-9657-AA2E-75E07E94F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174" y="4228387"/>
            <a:ext cx="2315486" cy="231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F5C209-2DF8-345F-C682-85937D24C3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2531" y="1384406"/>
            <a:ext cx="606230" cy="3316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4175696-8B9F-4C07-93F4-660CF1F9B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0944149" y="2268630"/>
            <a:ext cx="757739" cy="33677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F306483-BBA7-A46F-D9DB-0F110ED45214}"/>
              </a:ext>
            </a:extLst>
          </p:cNvPr>
          <p:cNvSpPr txBox="1"/>
          <p:nvPr/>
        </p:nvSpPr>
        <p:spPr>
          <a:xfrm>
            <a:off x="490112" y="1524799"/>
            <a:ext cx="3003715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Social networks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5CFFBB-54AD-64DA-6B04-DBEB6C875FCE}"/>
              </a:ext>
            </a:extLst>
          </p:cNvPr>
          <p:cNvSpPr txBox="1"/>
          <p:nvPr/>
        </p:nvSpPr>
        <p:spPr>
          <a:xfrm>
            <a:off x="490112" y="2302088"/>
            <a:ext cx="3003716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Mental health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3F10EA-BDAD-A191-29ED-245CAC684CEF}"/>
              </a:ext>
            </a:extLst>
          </p:cNvPr>
          <p:cNvSpPr txBox="1"/>
          <p:nvPr/>
        </p:nvSpPr>
        <p:spPr>
          <a:xfrm>
            <a:off x="490112" y="3151900"/>
            <a:ext cx="3003716" cy="442674"/>
          </a:xfrm>
          <a:prstGeom prst="round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/>
                </a:solidFill>
              </a:rPr>
              <a:t>Mentoring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A39D18-3212-1733-143A-92AC58D72597}"/>
              </a:ext>
            </a:extLst>
          </p:cNvPr>
          <p:cNvSpPr txBox="1"/>
          <p:nvPr/>
        </p:nvSpPr>
        <p:spPr>
          <a:xfrm>
            <a:off x="4418761" y="1597476"/>
            <a:ext cx="69808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</a:rPr>
              <a:t>There is a huge number of people in this area in academia and doing PhDs with mental health issues.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81341F-A69C-A97B-9476-8FCBC8976052}"/>
              </a:ext>
            </a:extLst>
          </p:cNvPr>
          <p:cNvSpPr txBox="1"/>
          <p:nvPr/>
        </p:nvSpPr>
        <p:spPr>
          <a:xfrm>
            <a:off x="4418761" y="2872017"/>
            <a:ext cx="69808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60645"/>
                </a:solidFill>
                <a:latin typeface="Poppins (body)"/>
              </a:rPr>
              <a:t>There is a general lack of understanding about how neuro-diversity affects students differently.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213E99E-6DA5-9576-E8CC-6FD2EF1B2E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2531" y="2592987"/>
            <a:ext cx="606230" cy="33161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A280A38-340E-3274-9B3C-FD09CFAD4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0944149" y="3510707"/>
            <a:ext cx="757739" cy="336773"/>
          </a:xfrm>
          <a:prstGeom prst="rect">
            <a:avLst/>
          </a:prstGeom>
        </p:spPr>
      </p:pic>
      <p:pic>
        <p:nvPicPr>
          <p:cNvPr id="5120" name="Picture 5119">
            <a:extLst>
              <a:ext uri="{FF2B5EF4-FFF2-40B4-BE49-F238E27FC236}">
                <a16:creationId xmlns:a16="http://schemas.microsoft.com/office/drawing/2014/main" id="{93DB7836-061C-FB15-0067-E4741956D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967399" y="4820599"/>
            <a:ext cx="757739" cy="336773"/>
          </a:xfrm>
          <a:prstGeom prst="rect">
            <a:avLst/>
          </a:prstGeom>
        </p:spPr>
      </p:pic>
      <p:pic>
        <p:nvPicPr>
          <p:cNvPr id="5123" name="Picture 5122">
            <a:extLst>
              <a:ext uri="{FF2B5EF4-FFF2-40B4-BE49-F238E27FC236}">
                <a16:creationId xmlns:a16="http://schemas.microsoft.com/office/drawing/2014/main" id="{12583DD9-37BF-3EE8-24F3-3F334FD416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715" y="3860874"/>
            <a:ext cx="606230" cy="331613"/>
          </a:xfrm>
          <a:prstGeom prst="rect">
            <a:avLst/>
          </a:prstGeom>
        </p:spPr>
      </p:pic>
      <p:pic>
        <p:nvPicPr>
          <p:cNvPr id="5124" name="Picture 5123">
            <a:extLst>
              <a:ext uri="{FF2B5EF4-FFF2-40B4-BE49-F238E27FC236}">
                <a16:creationId xmlns:a16="http://schemas.microsoft.com/office/drawing/2014/main" id="{3583CAA2-7527-B03E-C744-11ECD04BA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75" b="89063" l="8547" r="89744">
                        <a14:foregroundMark x1="8547" y1="81250" x2="8547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715" y="5156362"/>
            <a:ext cx="606230" cy="33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40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0694759-1854-1EA2-3BB8-0E955430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outcomes and next steps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B1F1B0-0E56-3C8F-925D-EE196E11C723}"/>
              </a:ext>
            </a:extLst>
          </p:cNvPr>
          <p:cNvSpPr txBox="1"/>
          <p:nvPr/>
        </p:nvSpPr>
        <p:spPr>
          <a:xfrm>
            <a:off x="413913" y="1099551"/>
            <a:ext cx="11323161" cy="3624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l" eaLnBrk="0" fontAlgn="base" hangingPunct="0">
              <a:lnSpc>
                <a:spcPct val="108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Understanding of current pipeline to PGR for OU students on taught courses, including reasons for students’ decisions and possible barriers</a:t>
            </a:r>
          </a:p>
          <a:p>
            <a:pPr marL="179388" indent="-179388" algn="l" eaLnBrk="0" fontAlgn="base" hangingPunct="0">
              <a:lnSpc>
                <a:spcPct val="108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Recommendations: </a:t>
            </a:r>
          </a:p>
          <a:p>
            <a:pPr marL="800100" lvl="1" indent="-342900" eaLnBrk="0" fontAlgn="base" hangingPunct="0">
              <a:lnSpc>
                <a:spcPct val="108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en-GB" altLang="en-US" sz="2400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Develop networking or mentoring schemes</a:t>
            </a:r>
          </a:p>
          <a:p>
            <a:pPr marL="800100" lvl="1" indent="-342900" eaLnBrk="0" fontAlgn="base" hangingPunct="0">
              <a:lnSpc>
                <a:spcPct val="108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en-GB" altLang="en-US" sz="2400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Introductory courses/sessions to outline what PGR involves</a:t>
            </a:r>
          </a:p>
          <a:p>
            <a:pPr marL="800100" lvl="1" indent="-342900" eaLnBrk="0" fontAlgn="base" hangingPunct="0">
              <a:lnSpc>
                <a:spcPct val="108000"/>
              </a:lnSpc>
              <a:spcAft>
                <a:spcPts val="1200"/>
              </a:spcAft>
              <a:buFont typeface="Wingdings 3" panose="05040102010807070707" pitchFamily="18" charset="2"/>
              <a:buChar char="Ê"/>
            </a:pPr>
            <a:r>
              <a:rPr lang="en-GB" altLang="en-US" sz="2400" dirty="0">
                <a:solidFill>
                  <a:srgbClr val="060645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Investigate funding sources for part-time PGR opportunities.</a:t>
            </a:r>
          </a:p>
          <a:p>
            <a:pPr marL="636588" lvl="1" indent="-179388" eaLnBrk="0" fontAlgn="base" hangingPunct="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altLang="en-US" sz="2400" dirty="0">
              <a:solidFill>
                <a:srgbClr val="060645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11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2894-77C9-0B8A-8FD6-0C1AFAD9C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550B6-CC76-9749-2F75-CD040EC1B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Thank you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A3365D-84F7-AFCF-35BA-DAF0B0BAE46F}"/>
              </a:ext>
            </a:extLst>
          </p:cNvPr>
          <p:cNvSpPr txBox="1">
            <a:spLocks/>
          </p:cNvSpPr>
          <p:nvPr/>
        </p:nvSpPr>
        <p:spPr>
          <a:xfrm>
            <a:off x="340167" y="4376252"/>
            <a:ext cx="10287000" cy="7651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Poppins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en-GB" sz="2400"/>
              <a:t>alice.fraser-mcdonald@open.ac.uk</a:t>
            </a: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2A87DCE-D370-089C-3129-BC57122ED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68" y="5141428"/>
            <a:ext cx="3794184" cy="54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1882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OU">
      <a:dk1>
        <a:srgbClr val="060645"/>
      </a:dk1>
      <a:lt1>
        <a:srgbClr val="FFFFFF"/>
      </a:lt1>
      <a:dk2>
        <a:srgbClr val="060645"/>
      </a:dk2>
      <a:lt2>
        <a:srgbClr val="FEFFFF"/>
      </a:lt2>
      <a:accent1>
        <a:srgbClr val="1C46C0"/>
      </a:accent1>
      <a:accent2>
        <a:srgbClr val="66EEFA"/>
      </a:accent2>
      <a:accent3>
        <a:srgbClr val="7DFFD3"/>
      </a:accent3>
      <a:accent4>
        <a:srgbClr val="FF8A77"/>
      </a:accent4>
      <a:accent5>
        <a:srgbClr val="FFB3FF"/>
      </a:accent5>
      <a:accent6>
        <a:srgbClr val="FFF388"/>
      </a:accent6>
      <a:hlink>
        <a:srgbClr val="FF8A77"/>
      </a:hlink>
      <a:folHlink>
        <a:srgbClr val="7DFFD3"/>
      </a:folHlink>
    </a:clrScheme>
    <a:fontScheme name="Custom 7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U_Powerpoint Template_England_Accessable.potx" id="{2A2DC71C-83A7-4503-A10A-9A2277307DA4}" vid="{94E85A0E-8E0A-45F9-81BA-B6ED124559CC}"/>
    </a:ext>
  </a:extLst>
</a:theme>
</file>

<file path=ppt/theme/theme2.xml><?xml version="1.0" encoding="utf-8"?>
<a:theme xmlns:a="http://schemas.openxmlformats.org/drawingml/2006/main" name="Decorative Slides">
  <a:themeElements>
    <a:clrScheme name="Open University">
      <a:dk1>
        <a:srgbClr val="060645"/>
      </a:dk1>
      <a:lt1>
        <a:srgbClr val="FFFFFF"/>
      </a:lt1>
      <a:dk2>
        <a:srgbClr val="060645"/>
      </a:dk2>
      <a:lt2>
        <a:srgbClr val="FEFFFF"/>
      </a:lt2>
      <a:accent1>
        <a:srgbClr val="1C46C0"/>
      </a:accent1>
      <a:accent2>
        <a:srgbClr val="66EEFA"/>
      </a:accent2>
      <a:accent3>
        <a:srgbClr val="7DFFD3"/>
      </a:accent3>
      <a:accent4>
        <a:srgbClr val="FF8A77"/>
      </a:accent4>
      <a:accent5>
        <a:srgbClr val="FFB3FF"/>
      </a:accent5>
      <a:accent6>
        <a:srgbClr val="FFF388"/>
      </a:accent6>
      <a:hlink>
        <a:srgbClr val="FF8A77"/>
      </a:hlink>
      <a:folHlink>
        <a:srgbClr val="7DFFD3"/>
      </a:folHlink>
    </a:clrScheme>
    <a:fontScheme name="Open University">
      <a:majorFont>
        <a:latin typeface="Poppins SemiBold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476828-269d-41e7-8c7f-463a607b843c" xsi:nil="true"/>
    <lcf76f155ced4ddcb4097134ff3c332f xmlns="b09089af-d965-4a35-adc6-c1557f4ef19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1A8143CE0C134B8A33BBDF9C822137" ma:contentTypeVersion="19" ma:contentTypeDescription="Create a new document." ma:contentTypeScope="" ma:versionID="a1863d2700150dc02c9f55164fad1fe7">
  <xsd:schema xmlns:xsd="http://www.w3.org/2001/XMLSchema" xmlns:xs="http://www.w3.org/2001/XMLSchema" xmlns:p="http://schemas.microsoft.com/office/2006/metadata/properties" xmlns:ns2="b09089af-d965-4a35-adc6-c1557f4ef19b" xmlns:ns3="7197fb12-7609-4665-ab28-2c56dc6efc6c" xmlns:ns4="e4476828-269d-41e7-8c7f-463a607b843c" targetNamespace="http://schemas.microsoft.com/office/2006/metadata/properties" ma:root="true" ma:fieldsID="99665442ab0a7aef319c040dfc1e5669" ns2:_="" ns3:_="" ns4:_="">
    <xsd:import namespace="b09089af-d965-4a35-adc6-c1557f4ef19b"/>
    <xsd:import namespace="7197fb12-7609-4665-ab28-2c56dc6efc6c"/>
    <xsd:import namespace="e4476828-269d-41e7-8c7f-463a607b84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9089af-d965-4a35-adc6-c1557f4ef1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fb35f09-1364-44fa-bda6-079b81d03a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97fb12-7609-4665-ab28-2c56dc6efc6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76828-269d-41e7-8c7f-463a607b843c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aa62de6b-3c3a-46eb-aa73-b954e9c17589}" ma:internalName="TaxCatchAll" ma:showField="CatchAllData" ma:web="7197fb12-7609-4665-ab28-2c56dc6efc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1F123D-72E4-47AA-AF87-050EE8541186}">
  <ds:schemaRefs>
    <ds:schemaRef ds:uri="186bc408-0bae-4df6-a009-edee59c3b5f0"/>
    <ds:schemaRef ds:uri="37366ac4-c030-4543-8cc8-88329e81ec50"/>
    <ds:schemaRef ds:uri="81d8dc24-f9aa-469f-97a2-bc7a9ae83c8e"/>
    <ds:schemaRef ds:uri="a4bbcd8a-0e99-45ba-ba54-c1f6b28a9aa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e4476828-269d-41e7-8c7f-463a607b843c"/>
    <ds:schemaRef ds:uri="b09089af-d965-4a35-adc6-c1557f4ef19b"/>
  </ds:schemaRefs>
</ds:datastoreItem>
</file>

<file path=customXml/itemProps2.xml><?xml version="1.0" encoding="utf-8"?>
<ds:datastoreItem xmlns:ds="http://schemas.openxmlformats.org/officeDocument/2006/customXml" ds:itemID="{A66CD3E3-2AD4-4BFA-B062-CD9F3FC377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F9349E-587D-44B3-BF9E-CA07373CC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9089af-d965-4a35-adc6-c1557f4ef19b"/>
    <ds:schemaRef ds:uri="7197fb12-7609-4665-ab28-2c56dc6efc6c"/>
    <ds:schemaRef ds:uri="e4476828-269d-41e7-8c7f-463a607b84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1794</TotalTime>
  <Words>1141</Words>
  <Application>Microsoft Office PowerPoint</Application>
  <PresentationFormat>Widescreen</PresentationFormat>
  <Paragraphs>153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Poppins</vt:lpstr>
      <vt:lpstr>Poppins (body)</vt:lpstr>
      <vt:lpstr>Poppins SemiBold</vt:lpstr>
      <vt:lpstr>Wingdings 3</vt:lpstr>
      <vt:lpstr>Covers</vt:lpstr>
      <vt:lpstr>Decorative Slides</vt:lpstr>
      <vt:lpstr>Progression from distance learning to postgraduate research: motivations and barriers</vt:lpstr>
      <vt:lpstr>Outline</vt:lpstr>
      <vt:lpstr>Project introduction</vt:lpstr>
      <vt:lpstr>Rates of progression (quantitative)</vt:lpstr>
      <vt:lpstr>PowerPoint Presentation</vt:lpstr>
      <vt:lpstr>Demographic data analysis</vt:lpstr>
      <vt:lpstr>Student experiences – taught qualifications</vt:lpstr>
      <vt:lpstr>Motivations for pursuing PGR</vt:lpstr>
      <vt:lpstr>Barriers to progression to PGR </vt:lpstr>
      <vt:lpstr>Barriers to progression to PGR </vt:lpstr>
      <vt:lpstr>Barriers to progression to PGR </vt:lpstr>
      <vt:lpstr>Barriers to progression to PGR </vt:lpstr>
      <vt:lpstr>Barriers to progression to PGR </vt:lpstr>
      <vt:lpstr>Barriers to progression to PGR </vt:lpstr>
      <vt:lpstr>Student experiences – current PGRs</vt:lpstr>
      <vt:lpstr>PGR experiences</vt:lpstr>
      <vt:lpstr>PGR experiences</vt:lpstr>
      <vt:lpstr>PGR experiences</vt:lpstr>
      <vt:lpstr>Project outcomes and next steps</vt:lpstr>
      <vt:lpstr>Thank you</vt:lpstr>
    </vt:vector>
  </TitlesOfParts>
  <Manager/>
  <Company>The Open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 Master PowerPoint Template</dc:title>
  <dc:subject>OU Master PowerPoint Template with accessibility guidance and best practice tips</dc:subject>
  <dc:creator>brand-enquiries@open.ac.uk</dc:creator>
  <cp:keywords>OU Master PowerPoint Template</cp:keywords>
  <dc:description/>
  <cp:lastModifiedBy>Diane.Ford</cp:lastModifiedBy>
  <cp:revision>7</cp:revision>
  <dcterms:created xsi:type="dcterms:W3CDTF">2022-10-21T14:33:01Z</dcterms:created>
  <dcterms:modified xsi:type="dcterms:W3CDTF">2026-09-16T08:46:55Z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0x010100E11A8143CE0C134B8A33BBDF9C822137</vt:lpwstr>
  </property>
</Properties>
</file>