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46"/>
    <a:srgbClr val="06061D"/>
    <a:srgbClr val="FFFFFF"/>
    <a:srgbClr val="FF8A7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C13956-D29D-3605-6DFF-03CA6A14BDC4}" v="2" dt="2023-11-23T16:37:09.784"/>
    <p1510:client id="{E3479535-8E4B-482D-AE96-C7C79141F79C}" v="36" dt="2023-11-08T13:52:02.8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y.Diament" userId="S::add6@open.ac.uk::f7efac63-1008-439e-9ad8-08c6c35c6d2d" providerId="AD" clId="Web-{C8C13956-D29D-3605-6DFF-03CA6A14BDC4}"/>
    <pc:docChg chg="modSld">
      <pc:chgData name="Andy.Diament" userId="S::add6@open.ac.uk::f7efac63-1008-439e-9ad8-08c6c35c6d2d" providerId="AD" clId="Web-{C8C13956-D29D-3605-6DFF-03CA6A14BDC4}" dt="2023-11-23T16:37:09.784" v="1"/>
      <pc:docMkLst>
        <pc:docMk/>
      </pc:docMkLst>
      <pc:sldChg chg="modSp">
        <pc:chgData name="Andy.Diament" userId="S::add6@open.ac.uk::f7efac63-1008-439e-9ad8-08c6c35c6d2d" providerId="AD" clId="Web-{C8C13956-D29D-3605-6DFF-03CA6A14BDC4}" dt="2023-11-23T16:37:09.784" v="1"/>
        <pc:sldMkLst>
          <pc:docMk/>
          <pc:sldMk cId="438572242" sldId="331"/>
        </pc:sldMkLst>
        <pc:spChg chg="mod">
          <ac:chgData name="Andy.Diament" userId="S::add6@open.ac.uk::f7efac63-1008-439e-9ad8-08c6c35c6d2d" providerId="AD" clId="Web-{C8C13956-D29D-3605-6DFF-03CA6A14BDC4}" dt="2023-11-23T16:37:09.784" v="1"/>
          <ac:spMkLst>
            <pc:docMk/>
            <pc:sldMk cId="438572242" sldId="331"/>
            <ac:spMk id="3" creationId="{BF465D11-9EEB-4425-A721-333EF169DD5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23/11/2023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17762" y="111998"/>
            <a:ext cx="9260609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investigation into the progression of OU STEM students from taught courses to postgraduate research</a:t>
            </a:r>
            <a:br>
              <a:rPr lang="en-GB" altLang="en-US" sz="2400" b="1" dirty="0">
                <a:solidFill>
                  <a:srgbClr val="FF8A7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Alice Fraser-McDonald, Sally Jordan, David Sharp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7701" y="20420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97" y="5895242"/>
            <a:ext cx="4559817" cy="65532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929624C-9F5B-A12D-7F7D-722A2606279B}"/>
              </a:ext>
            </a:extLst>
          </p:cNvPr>
          <p:cNvSpPr txBox="1"/>
          <p:nvPr/>
        </p:nvSpPr>
        <p:spPr>
          <a:xfrm>
            <a:off x="117762" y="2091790"/>
            <a:ext cx="5978238" cy="3657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ts val="200"/>
              </a:spcAft>
            </a:pPr>
            <a:r>
              <a:rPr lang="en-GB" altLang="en-US" sz="1600" b="1" dirty="0">
                <a:solidFill>
                  <a:srgbClr val="0606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Background and rationale: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Low proportion of OU PhD students completed OU taught qualification.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Widening access to postgraduate research. 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understanding of current situation.</a:t>
            </a:r>
            <a:endParaRPr lang="en-GB" altLang="en-US" sz="1400" dirty="0">
              <a:highlight>
                <a:srgbClr val="FFFF00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ts val="200"/>
              </a:spcAft>
            </a:pPr>
            <a:r>
              <a:rPr lang="en-GB" altLang="en-US" sz="1600" b="1" dirty="0">
                <a:solidFill>
                  <a:srgbClr val="0606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Objectives: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Evaluate current rate of progression from UG and taught PG courses to PG research (full-time or part-tim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e)</a:t>
            </a: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at the OU.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Conduct student surveys and interviews to obtain information about student decisions.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Interview colleagues including end-of-qualification module chairs about current practices.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 common themes in survey and interview responses about progression to PG research.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400"/>
              </a:spcAft>
              <a:buFont typeface="+mj-lt"/>
              <a:buAutoNum type="arabicPeriod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Disseminate </a:t>
            </a:r>
            <a:r>
              <a:rPr lang="en-GB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project results.</a:t>
            </a:r>
            <a:endParaRPr lang="en-GB" altLang="en-US" sz="14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34B350-0716-4995-53F9-71979296DC05}"/>
              </a:ext>
            </a:extLst>
          </p:cNvPr>
          <p:cNvSpPr txBox="1"/>
          <p:nvPr/>
        </p:nvSpPr>
        <p:spPr>
          <a:xfrm>
            <a:off x="6095999" y="2113299"/>
            <a:ext cx="5993127" cy="4583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ts val="300"/>
              </a:spcAft>
            </a:pPr>
            <a:r>
              <a:rPr lang="en-GB" altLang="en-US" sz="1600" b="1" dirty="0">
                <a:solidFill>
                  <a:srgbClr val="0606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 activities:</a:t>
            </a:r>
          </a:p>
          <a:p>
            <a:pPr marL="179388" indent="-179388" eaLnBrk="0" fontAlgn="base" hangingPunct="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Obtain data on current progression from taught courses to </a:t>
            </a:r>
            <a:r>
              <a:rPr lang="en-GB" altLang="en-US" sz="14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PG</a:t>
            </a:r>
            <a:r>
              <a:rPr lang="en-GB" altLang="en-US" sz="14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research at the OU.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Review STEM end-of-qualification modules:</a:t>
            </a:r>
          </a:p>
          <a:p>
            <a:pPr marL="536575" indent="-273050" algn="l" eaLnBrk="0" fontAlgn="base" hangingPunct="0">
              <a:lnSpc>
                <a:spcPct val="100000"/>
              </a:lnSpc>
              <a:spcAft>
                <a:spcPts val="300"/>
              </a:spcAft>
              <a:buFont typeface="Wingdings 3" panose="05040102010807070707" pitchFamily="18" charset="2"/>
              <a:buChar char="Ê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Current support in developing skills for PG research.</a:t>
            </a:r>
          </a:p>
          <a:p>
            <a:pPr marL="536575" indent="-273050" algn="l" eaLnBrk="0" fontAlgn="base" hangingPunct="0">
              <a:lnSpc>
                <a:spcPct val="100000"/>
              </a:lnSpc>
              <a:spcAft>
                <a:spcPts val="300"/>
              </a:spcAft>
              <a:buFont typeface="Wingdings 3" panose="05040102010807070707" pitchFamily="18" charset="2"/>
              <a:buChar char="Ê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students made aware of PG research.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Surveys and interviews for students and module teams.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Thematic analysis of qualitative data.</a:t>
            </a:r>
          </a:p>
          <a:p>
            <a:pPr algn="l" eaLnBrk="0" fontAlgn="base" hangingPunct="0">
              <a:lnSpc>
                <a:spcPct val="100000"/>
              </a:lnSpc>
              <a:spcAft>
                <a:spcPts val="200"/>
              </a:spcAft>
            </a:pPr>
            <a:r>
              <a:rPr lang="en-GB" altLang="en-US" sz="1600" b="1" dirty="0">
                <a:solidFill>
                  <a:srgbClr val="06064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Outcomes and dissemination</a:t>
            </a:r>
            <a: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1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Better understanding of current pipeline for OU students, including reasons for students’ decisions.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1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Feedback to colleagues e.g. module teams and qualification leads.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 err="1">
                <a:solidFill>
                  <a:srgbClr val="06061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eSTEeM</a:t>
            </a:r>
            <a:r>
              <a:rPr lang="en-GB" altLang="en-US" sz="1400" dirty="0">
                <a:solidFill>
                  <a:srgbClr val="06061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conference and external conference(s).</a:t>
            </a: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400" dirty="0">
                <a:solidFill>
                  <a:srgbClr val="06061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Potential follow-on projects:</a:t>
            </a:r>
          </a:p>
          <a:p>
            <a:pPr marL="536575" indent="-273050" algn="l" eaLnBrk="0" fontAlgn="base" hangingPunct="0">
              <a:lnSpc>
                <a:spcPct val="100000"/>
              </a:lnSpc>
              <a:spcAft>
                <a:spcPts val="300"/>
              </a:spcAft>
              <a:buFont typeface="Wingdings 3" panose="05040102010807070707" pitchFamily="18" charset="2"/>
              <a:buChar char="Ê"/>
            </a:pPr>
            <a:r>
              <a:rPr lang="en-GB" altLang="en-US" sz="1400" dirty="0">
                <a:solidFill>
                  <a:srgbClr val="06061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Recommend and test changes in practice to increase uptake of PG research by students who complete taught OU qualifications.</a:t>
            </a:r>
          </a:p>
          <a:p>
            <a:pPr marL="536575" indent="-273050" algn="l" eaLnBrk="0" fontAlgn="base" hangingPunct="0">
              <a:lnSpc>
                <a:spcPct val="100000"/>
              </a:lnSpc>
              <a:spcAft>
                <a:spcPts val="300"/>
              </a:spcAft>
              <a:buFont typeface="Wingdings 3" panose="05040102010807070707" pitchFamily="18" charset="2"/>
              <a:buChar char="Ê"/>
            </a:pPr>
            <a:r>
              <a:rPr lang="en-GB" altLang="en-US" sz="1400" dirty="0">
                <a:solidFill>
                  <a:srgbClr val="06061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Comparison between findings about student progression at the OU and the wider HE sector.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8B3800F-A5BD-1423-329B-FE00C04D2B03}"/>
              </a:ext>
            </a:extLst>
          </p:cNvPr>
          <p:cNvSpPr/>
          <p:nvPr/>
        </p:nvSpPr>
        <p:spPr>
          <a:xfrm>
            <a:off x="102873" y="1304078"/>
            <a:ext cx="11986254" cy="744026"/>
          </a:xfrm>
          <a:prstGeom prst="roundRect">
            <a:avLst/>
          </a:prstGeom>
          <a:solidFill>
            <a:srgbClr val="060646"/>
          </a:solidFill>
          <a:ln>
            <a:solidFill>
              <a:srgbClr val="060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100000"/>
              </a:lnSpc>
              <a:spcAft>
                <a:spcPts val="20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Aim: </a:t>
            </a:r>
            <a:r>
              <a:rPr lang="en-GB" altLang="en-US" sz="1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Investigate the progression of OU students from undergraduate (UG) and taught postgraduate (PG) courses to postgraduate research and the reasons for pursuing or not pursuing this pathway.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286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 investigation into the progression of OU STEM students from taught courses to postgraduate research Alice Fraser-McDonald, Sally Jordan, David Sharp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6</cp:revision>
  <cp:lastPrinted>2018-10-16T09:27:54Z</cp:lastPrinted>
  <dcterms:created xsi:type="dcterms:W3CDTF">2017-05-06T04:58:44Z</dcterms:created>
  <dcterms:modified xsi:type="dcterms:W3CDTF">2023-11-23T16:37:16Z</dcterms:modified>
</cp:coreProperties>
</file>