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1" r:id="rId2"/>
  </p:sldIdLst>
  <p:sldSz cx="12192000" cy="6858000"/>
  <p:notesSz cx="7010400" cy="92964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A77"/>
    <a:srgbClr val="060645"/>
    <a:srgbClr val="06061D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837353-9D6F-41C8-96F3-B189FFD71B03}" v="6" dt="2025-04-02T13:03:56.6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750" autoAdjust="0"/>
    <p:restoredTop sz="86410" autoAdjust="0"/>
  </p:normalViewPr>
  <p:slideViewPr>
    <p:cSldViewPr snapToGrid="0">
      <p:cViewPr varScale="1">
        <p:scale>
          <a:sx n="72" d="100"/>
          <a:sy n="72" d="100"/>
        </p:scale>
        <p:origin x="240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6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-4937"/>
    </p:cViewPr>
  </p:sorterViewPr>
  <p:notesViewPr>
    <p:cSldViewPr snapToGrid="0">
      <p:cViewPr varScale="1">
        <p:scale>
          <a:sx n="64" d="100"/>
          <a:sy n="64" d="100"/>
        </p:scale>
        <p:origin x="3149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92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BC9E42-CF55-F942-9572-3ACDE7694071}"/>
              </a:ext>
            </a:extLst>
          </p:cNvPr>
          <p:cNvSpPr txBox="1"/>
          <p:nvPr/>
        </p:nvSpPr>
        <p:spPr>
          <a:xfrm>
            <a:off x="5285678" y="6646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F465D11-9EEB-4425-A721-333EF169DD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97016" y="273271"/>
            <a:ext cx="9244935" cy="109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lnSpc>
                <a:spcPct val="100000"/>
              </a:lnSpc>
              <a:spcAft>
                <a:spcPts val="600"/>
              </a:spcAft>
            </a:pPr>
            <a:r>
              <a:rPr lang="en-GB" altLang="en-US" sz="2400" b="1" dirty="0">
                <a:solidFill>
                  <a:srgbClr val="FF8A7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Investigating the value of online ‘quiet’ tutorials for Level 1 Interdisciplinary Environment students </a:t>
            </a:r>
            <a:br>
              <a:rPr lang="en-GB" altLang="en-US" sz="18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9" name="Picture 8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6C7A6090-39D0-B303-D8E4-96EDB08762E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8464" y="379696"/>
            <a:ext cx="2273415" cy="744026"/>
          </a:xfrm>
          <a:prstGeom prst="rect">
            <a:avLst/>
          </a:prstGeom>
        </p:spPr>
      </p:pic>
      <p:pic>
        <p:nvPicPr>
          <p:cNvPr id="5" name="Picture 4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0F097027-6750-6F5F-752A-302E0706278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016" y="6280564"/>
            <a:ext cx="2771745" cy="39834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28E06E4-C4C0-AC38-3D5C-4A205CC5441B}"/>
              </a:ext>
            </a:extLst>
          </p:cNvPr>
          <p:cNvSpPr txBox="1"/>
          <p:nvPr/>
        </p:nvSpPr>
        <p:spPr>
          <a:xfrm>
            <a:off x="138781" y="2488526"/>
            <a:ext cx="5875365" cy="3644587"/>
          </a:xfrm>
          <a:prstGeom prst="rect">
            <a:avLst/>
          </a:prstGeom>
          <a:noFill/>
          <a:ln w="28575">
            <a:solidFill>
              <a:srgbClr val="FF8A77"/>
            </a:solidFill>
          </a:ln>
        </p:spPr>
        <p:txBody>
          <a:bodyPr wrap="square">
            <a:spAutoFit/>
          </a:bodyPr>
          <a:lstStyle/>
          <a:p>
            <a:pPr algn="l" eaLnBrk="0" fontAlgn="base" hangingPunct="0">
              <a:lnSpc>
                <a:spcPct val="100000"/>
              </a:lnSpc>
              <a:spcAft>
                <a:spcPts val="200"/>
              </a:spcAft>
            </a:pPr>
            <a:r>
              <a:rPr lang="en-GB" altLang="en-US" sz="1600" b="1" dirty="0">
                <a:solidFill>
                  <a:srgbClr val="060646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Background and rationale:</a:t>
            </a:r>
          </a:p>
          <a:p>
            <a:pPr marL="179388" indent="-179388" algn="l" eaLnBrk="0" fontAlgn="base" hangingPunct="0">
              <a:lnSpc>
                <a:spcPct val="10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altLang="en-US" sz="1400" dirty="0"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U116 pass awarding gap for students with declared mental health issues (23J: 34%, 24B: 21%) </a:t>
            </a:r>
          </a:p>
          <a:p>
            <a:pPr marL="179388" indent="-179388" algn="l" eaLnBrk="0" fontAlgn="base" hangingPunct="0">
              <a:lnSpc>
                <a:spcPct val="100000"/>
              </a:lnSpc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GB" altLang="en-US" sz="1400" dirty="0"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Applies principles from ‘quiet hours’ and findings from classical studies ‘relaxed tutorials’ project to U116.</a:t>
            </a:r>
          </a:p>
          <a:p>
            <a:pPr algn="l" eaLnBrk="0" fontAlgn="base" hangingPunct="0">
              <a:lnSpc>
                <a:spcPct val="100000"/>
              </a:lnSpc>
              <a:spcAft>
                <a:spcPts val="300"/>
              </a:spcAft>
            </a:pPr>
            <a:r>
              <a:rPr lang="en-GB" altLang="en-US" sz="1600" b="1" dirty="0">
                <a:solidFill>
                  <a:srgbClr val="060646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Objectives:</a:t>
            </a:r>
          </a:p>
          <a:p>
            <a:pPr marL="179388" indent="-179388" algn="l" eaLnBrk="0" fontAlgn="base" hangingPunct="0">
              <a:lnSpc>
                <a:spcPct val="100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n-GB" altLang="en-US" sz="1400" dirty="0">
                <a:solidFill>
                  <a:schemeClr val="tx1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Monitor tutorial attendance for quiet and non quiet tutorials</a:t>
            </a:r>
          </a:p>
          <a:p>
            <a:pPr marL="179388" indent="-179388" algn="l" eaLnBrk="0" fontAlgn="base" hangingPunct="0">
              <a:lnSpc>
                <a:spcPct val="100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n-GB" altLang="en-US" sz="1400" dirty="0">
                <a:solidFill>
                  <a:schemeClr val="tx1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Capture student views on quiet tutorials</a:t>
            </a:r>
          </a:p>
          <a:p>
            <a:pPr marL="179388" indent="-179388" algn="l" eaLnBrk="0" fontAlgn="base" hangingPunct="0">
              <a:lnSpc>
                <a:spcPct val="100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n-GB" altLang="en-US" sz="1400" dirty="0">
                <a:solidFill>
                  <a:schemeClr val="tx1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Gather feedback from U116 ALs who facilitate the quiet tutorials</a:t>
            </a:r>
          </a:p>
          <a:p>
            <a:pPr marL="179388" indent="-179388" algn="l" eaLnBrk="0" fontAlgn="base" hangingPunct="0">
              <a:lnSpc>
                <a:spcPct val="100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n-GB" altLang="en-US" sz="1400" dirty="0">
                <a:solidFill>
                  <a:schemeClr val="tx1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Disseminate project results</a:t>
            </a:r>
          </a:p>
          <a:p>
            <a:pPr marL="179388" indent="-179388" algn="l" eaLnBrk="0" fontAlgn="base" hangingPunct="0">
              <a:lnSpc>
                <a:spcPct val="100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n-GB" altLang="en-US" sz="1400" dirty="0">
                <a:solidFill>
                  <a:schemeClr val="tx1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Recommend whether to offer quiet tutorials in future U116 presentations and other STEM modules.</a:t>
            </a:r>
          </a:p>
          <a:p>
            <a:pPr marL="179388" indent="-179388" algn="l" eaLnBrk="0" fontAlgn="base" hangingPunct="0">
              <a:lnSpc>
                <a:spcPct val="100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n-GB" altLang="en-US" sz="1400" dirty="0">
                <a:solidFill>
                  <a:schemeClr val="tx1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Produce a ‘top-tips’ document for running quiet tutorial.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1CA9AF-75C0-D1DB-B06A-CD43E2AC6491}"/>
              </a:ext>
            </a:extLst>
          </p:cNvPr>
          <p:cNvSpPr txBox="1"/>
          <p:nvPr/>
        </p:nvSpPr>
        <p:spPr>
          <a:xfrm>
            <a:off x="6177853" y="4142265"/>
            <a:ext cx="5875365" cy="1100301"/>
          </a:xfrm>
          <a:prstGeom prst="rect">
            <a:avLst/>
          </a:prstGeom>
          <a:noFill/>
          <a:ln w="28575">
            <a:solidFill>
              <a:srgbClr val="FF8A77"/>
            </a:solidFill>
          </a:ln>
        </p:spPr>
        <p:txBody>
          <a:bodyPr wrap="square">
            <a:spAutoFit/>
          </a:bodyPr>
          <a:lstStyle/>
          <a:p>
            <a:pPr eaLnBrk="0" fontAlgn="base" hangingPunct="0">
              <a:spcAft>
                <a:spcPts val="300"/>
              </a:spcAft>
            </a:pPr>
            <a:r>
              <a:rPr lang="en-GB" altLang="en-US" sz="1600" b="1" dirty="0">
                <a:solidFill>
                  <a:srgbClr val="060646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Outcomes and dissemination</a:t>
            </a:r>
            <a:r>
              <a:rPr lang="en-GB" altLang="en-US" sz="1600" b="1" dirty="0">
                <a:solidFill>
                  <a:schemeClr val="tx1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:</a:t>
            </a:r>
          </a:p>
          <a:p>
            <a:pPr marL="179388" indent="-179388" algn="l" eaLnBrk="0" fontAlgn="base" hangingPunct="0">
              <a:lnSpc>
                <a:spcPct val="10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altLang="en-US" sz="1400" dirty="0">
                <a:solidFill>
                  <a:srgbClr val="06061D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Feedback to colleagues e.g. module teams</a:t>
            </a:r>
          </a:p>
          <a:p>
            <a:pPr marL="179388" indent="-179388" algn="l" eaLnBrk="0" fontAlgn="base" hangingPunct="0">
              <a:lnSpc>
                <a:spcPct val="10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altLang="en-US" sz="1400" dirty="0" err="1">
                <a:solidFill>
                  <a:srgbClr val="06061D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eSTEeM</a:t>
            </a:r>
            <a:r>
              <a:rPr lang="en-GB" altLang="en-US" sz="1400" dirty="0">
                <a:solidFill>
                  <a:srgbClr val="06061D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 conference and external conference(s).</a:t>
            </a:r>
          </a:p>
          <a:p>
            <a:pPr marL="179388" indent="-179388" algn="l" eaLnBrk="0" fontAlgn="base" hangingPunct="0">
              <a:lnSpc>
                <a:spcPct val="10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altLang="en-US" sz="1400" dirty="0">
              <a:solidFill>
                <a:srgbClr val="06061D"/>
              </a:solidFill>
              <a:latin typeface="Poppins" panose="00000500000000000000" pitchFamily="2" charset="0"/>
              <a:ea typeface="Times New Roman" panose="02020603050405020304" pitchFamily="18" charset="0"/>
              <a:cs typeface="Poppins" panose="000005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4CEA919-9384-B72A-3454-58142F018C7C}"/>
              </a:ext>
            </a:extLst>
          </p:cNvPr>
          <p:cNvSpPr txBox="1"/>
          <p:nvPr/>
        </p:nvSpPr>
        <p:spPr>
          <a:xfrm>
            <a:off x="6177854" y="2488526"/>
            <a:ext cx="5875365" cy="1556836"/>
          </a:xfrm>
          <a:prstGeom prst="rect">
            <a:avLst/>
          </a:prstGeom>
          <a:noFill/>
          <a:ln w="28575">
            <a:solidFill>
              <a:srgbClr val="FF8A77"/>
            </a:solidFill>
          </a:ln>
        </p:spPr>
        <p:txBody>
          <a:bodyPr wrap="square">
            <a:spAutoFit/>
          </a:bodyPr>
          <a:lstStyle/>
          <a:p>
            <a:pPr algn="l" eaLnBrk="0" fontAlgn="base" hangingPunct="0">
              <a:lnSpc>
                <a:spcPct val="100000"/>
              </a:lnSpc>
              <a:spcAft>
                <a:spcPts val="200"/>
              </a:spcAft>
            </a:pPr>
            <a:r>
              <a:rPr lang="en-GB" altLang="en-US" sz="1600" b="1" dirty="0">
                <a:solidFill>
                  <a:srgbClr val="060646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Research activities:</a:t>
            </a:r>
          </a:p>
          <a:p>
            <a:pPr marL="179388" indent="-179388" algn="l" eaLnBrk="0" fontAlgn="base" hangingPunct="0">
              <a:lnSpc>
                <a:spcPct val="10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altLang="en-US" sz="1400" dirty="0"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Obtain data on U116 25B tutorial attendance and compare with previous B presentations</a:t>
            </a:r>
          </a:p>
          <a:p>
            <a:pPr marL="179388" indent="-179388" algn="l" eaLnBrk="0" fontAlgn="base" hangingPunct="0">
              <a:lnSpc>
                <a:spcPct val="10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altLang="en-US" sz="1400" dirty="0"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Run focus groups with ALs (April and September)</a:t>
            </a:r>
          </a:p>
          <a:p>
            <a:pPr marL="179388" indent="-179388" algn="l" eaLnBrk="0" fontAlgn="base" hangingPunct="0">
              <a:lnSpc>
                <a:spcPct val="10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altLang="en-US" sz="1400" dirty="0"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Student survey</a:t>
            </a:r>
          </a:p>
          <a:p>
            <a:pPr marL="179388" indent="-179388" algn="l" eaLnBrk="0" fontAlgn="base" hangingPunct="0">
              <a:lnSpc>
                <a:spcPct val="10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altLang="en-US" sz="1400" dirty="0"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Thematic analysis of qualitative data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86F1615-B647-E378-345C-6F76101B64F1}"/>
              </a:ext>
            </a:extLst>
          </p:cNvPr>
          <p:cNvSpPr/>
          <p:nvPr/>
        </p:nvSpPr>
        <p:spPr>
          <a:xfrm>
            <a:off x="102873" y="1597116"/>
            <a:ext cx="11986254" cy="744026"/>
          </a:xfrm>
          <a:prstGeom prst="roundRect">
            <a:avLst/>
          </a:prstGeom>
          <a:solidFill>
            <a:srgbClr val="060646"/>
          </a:solidFill>
          <a:ln>
            <a:solidFill>
              <a:srgbClr val="060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lnSpc>
                <a:spcPct val="100000"/>
              </a:lnSpc>
              <a:spcAft>
                <a:spcPts val="200"/>
              </a:spcAft>
            </a:pPr>
            <a:r>
              <a:rPr lang="en-GB" altLang="en-US" sz="1600" b="1" dirty="0">
                <a:solidFill>
                  <a:schemeClr val="bg1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Aim: </a:t>
            </a:r>
            <a:r>
              <a:rPr lang="en-GB" altLang="en-US" sz="1600" dirty="0">
                <a:solidFill>
                  <a:schemeClr val="bg1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Investigate the effectiveness of quiet tutorials for improving the U116 student experience and increasing tutorial attendance</a:t>
            </a:r>
            <a:endParaRPr lang="en-GB" sz="16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946F6BF-85AA-8813-6E4E-01F55C7F2C32}"/>
              </a:ext>
            </a:extLst>
          </p:cNvPr>
          <p:cNvSpPr txBox="1"/>
          <p:nvPr/>
        </p:nvSpPr>
        <p:spPr>
          <a:xfrm>
            <a:off x="197016" y="1143930"/>
            <a:ext cx="924493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altLang="en-US" sz="1800" b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Alice Fraser-McDonald, Maria Townsend, Kambiz Saber-Sheikh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85722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4029</TotalTime>
  <Words>197</Words>
  <Application>Microsoft Office PowerPoint</Application>
  <PresentationFormat>Widescreen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Poppins</vt:lpstr>
      <vt:lpstr>Office Theme</vt:lpstr>
      <vt:lpstr>Investigating the value of online ‘quiet’ tutorials for Level 1 Interdisciplinary Environment students 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Diane.Ford</cp:lastModifiedBy>
  <cp:revision>480</cp:revision>
  <cp:lastPrinted>2018-10-16T09:27:54Z</cp:lastPrinted>
  <dcterms:created xsi:type="dcterms:W3CDTF">2017-05-06T04:58:44Z</dcterms:created>
  <dcterms:modified xsi:type="dcterms:W3CDTF">2025-05-06T08:12:33Z</dcterms:modified>
</cp:coreProperties>
</file>